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637" r:id="rId2"/>
    <p:sldId id="258" r:id="rId3"/>
    <p:sldId id="259" r:id="rId4"/>
    <p:sldId id="260" r:id="rId5"/>
    <p:sldId id="277" r:id="rId6"/>
    <p:sldId id="350" r:id="rId7"/>
    <p:sldId id="411" r:id="rId8"/>
    <p:sldId id="591" r:id="rId9"/>
    <p:sldId id="393" r:id="rId10"/>
    <p:sldId id="360" r:id="rId11"/>
    <p:sldId id="361" r:id="rId12"/>
    <p:sldId id="337" r:id="rId13"/>
    <p:sldId id="592" r:id="rId14"/>
    <p:sldId id="275" r:id="rId15"/>
    <p:sldId id="410" r:id="rId16"/>
    <p:sldId id="412" r:id="rId17"/>
    <p:sldId id="413" r:id="rId18"/>
    <p:sldId id="414" r:id="rId19"/>
    <p:sldId id="415" r:id="rId20"/>
    <p:sldId id="590" r:id="rId21"/>
    <p:sldId id="278" r:id="rId22"/>
    <p:sldId id="279" r:id="rId23"/>
    <p:sldId id="280" r:id="rId24"/>
    <p:sldId id="589" r:id="rId25"/>
    <p:sldId id="600" r:id="rId26"/>
    <p:sldId id="261" r:id="rId27"/>
    <p:sldId id="282" r:id="rId28"/>
    <p:sldId id="308" r:id="rId29"/>
    <p:sldId id="262" r:id="rId30"/>
    <p:sldId id="264" r:id="rId31"/>
    <p:sldId id="286" r:id="rId32"/>
    <p:sldId id="334" r:id="rId33"/>
    <p:sldId id="328" r:id="rId34"/>
    <p:sldId id="593" r:id="rId35"/>
    <p:sldId id="289" r:id="rId36"/>
    <p:sldId id="338" r:id="rId37"/>
    <p:sldId id="594" r:id="rId38"/>
    <p:sldId id="595" r:id="rId39"/>
    <p:sldId id="596" r:id="rId40"/>
    <p:sldId id="601" r:id="rId41"/>
    <p:sldId id="597" r:id="rId42"/>
    <p:sldId id="598" r:id="rId43"/>
    <p:sldId id="599" r:id="rId44"/>
    <p:sldId id="327" r:id="rId45"/>
    <p:sldId id="301" r:id="rId46"/>
    <p:sldId id="340" r:id="rId47"/>
    <p:sldId id="293" r:id="rId48"/>
    <p:sldId id="333" r:id="rId49"/>
    <p:sldId id="317" r:id="rId50"/>
    <p:sldId id="602" r:id="rId51"/>
    <p:sldId id="298" r:id="rId52"/>
    <p:sldId id="299" r:id="rId53"/>
    <p:sldId id="588"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EE9"/>
    <a:srgbClr val="E6F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3636" autoAdjust="0"/>
  </p:normalViewPr>
  <p:slideViewPr>
    <p:cSldViewPr snapToGrid="0">
      <p:cViewPr varScale="1">
        <p:scale>
          <a:sx n="55" d="100"/>
          <a:sy n="55" d="100"/>
        </p:scale>
        <p:origin x="127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11750-8806-4E1C-BF4E-87D56748FD6C}" type="datetimeFigureOut">
              <a:rPr lang="es-ES" smtClean="0"/>
              <a:t>06/04/2021</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95194-DCFF-4220-A791-BA8D5BA06917}" type="slidenum">
              <a:rPr lang="es-ES" smtClean="0"/>
              <a:t>‹Nº›</a:t>
            </a:fld>
            <a:endParaRPr lang="es-ES" dirty="0"/>
          </a:p>
        </p:txBody>
      </p:sp>
    </p:spTree>
    <p:extLst>
      <p:ext uri="{BB962C8B-B14F-4D97-AF65-F5344CB8AC3E}">
        <p14:creationId xmlns:p14="http://schemas.microsoft.com/office/powerpoint/2010/main" val="280855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797927-798D-410E-AB30-07FB016C1AB1}" type="slidenum">
              <a:rPr lang="es-ES" altLang="es-ES" smtClean="0"/>
              <a:t>1</a:t>
            </a:fld>
            <a:endParaRPr lang="es-ES" altLang="es-ES" dirty="0"/>
          </a:p>
        </p:txBody>
      </p:sp>
      <p:sp>
        <p:nvSpPr>
          <p:cNvPr id="921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s-ES" altLang="es-ES" b="1" dirty="0"/>
          </a:p>
        </p:txBody>
      </p:sp>
    </p:spTree>
    <p:extLst>
      <p:ext uri="{BB962C8B-B14F-4D97-AF65-F5344CB8AC3E}">
        <p14:creationId xmlns:p14="http://schemas.microsoft.com/office/powerpoint/2010/main" val="67401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28</a:t>
            </a:fld>
            <a:endParaRPr lang="es-ES" dirty="0"/>
          </a:p>
        </p:txBody>
      </p:sp>
    </p:spTree>
    <p:extLst>
      <p:ext uri="{BB962C8B-B14F-4D97-AF65-F5344CB8AC3E}">
        <p14:creationId xmlns:p14="http://schemas.microsoft.com/office/powerpoint/2010/main" val="332056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s-ES" altLang="es-MX" dirty="0"/>
              <a:t>El tejido nervioso tiene una </a:t>
            </a:r>
            <a:r>
              <a:rPr lang="es-ES" altLang="es-MX" dirty="0" err="1"/>
              <a:t>citoarquitectura</a:t>
            </a:r>
            <a:r>
              <a:rPr lang="es-ES" altLang="es-MX" dirty="0"/>
              <a:t> muy variada dependiendo del órgano que forme así será la distribución y tipos de componentes, esta formado por células, sustancia intercelular y liquido tisular, además muy relacionado con el tejido conectivo sobre todo los vasos sanguíneos.</a:t>
            </a:r>
          </a:p>
        </p:txBody>
      </p:sp>
      <p:sp>
        <p:nvSpPr>
          <p:cNvPr id="215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8FBF11-34BD-47CA-9D49-90E807E027AE}" type="slidenum">
              <a:rPr lang="es-ES" altLang="es-MX" smtClean="0">
                <a:latin typeface="Arial" panose="020B0604020202020204" pitchFamily="34" charset="0"/>
              </a:rPr>
              <a:t>29</a:t>
            </a:fld>
            <a:endParaRPr lang="es-ES" altLang="es-MX">
              <a:latin typeface="Arial" panose="020B0604020202020204" pitchFamily="34" charset="0"/>
            </a:endParaRPr>
          </a:p>
        </p:txBody>
      </p:sp>
    </p:spTree>
    <p:extLst>
      <p:ext uri="{BB962C8B-B14F-4D97-AF65-F5344CB8AC3E}">
        <p14:creationId xmlns:p14="http://schemas.microsoft.com/office/powerpoint/2010/main" val="244830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s-ES" altLang="es-MX"/>
              <a:t>La célula nerviosa llamada también neurocito o neurona, es la unidad morfofuncional del tejido nervioso, son altamente especializadas, cuyas propiedades fisiológicas mas desarrolladas son la excitabilidad y la conductividad, esta formada por el cuerpo o soma donde se encuentra el núcleo y las prolongaciones que parten de el que según sus características son: axón y dendritas, estas neuronas cuentan con células propias de sostén del tejido nervioso (neuroglias), además de la cooperación del tejido conectivo.</a:t>
            </a:r>
          </a:p>
        </p:txBody>
      </p:sp>
      <p:sp>
        <p:nvSpPr>
          <p:cNvPr id="235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7B59D6-B27C-4C44-B562-1345A25EC54A}" type="slidenum">
              <a:rPr lang="es-ES" altLang="es-MX" smtClean="0">
                <a:latin typeface="Arial" panose="020B0604020202020204" pitchFamily="34" charset="0"/>
              </a:rPr>
              <a:t>30</a:t>
            </a:fld>
            <a:endParaRPr lang="es-ES" altLang="es-MX">
              <a:latin typeface="Arial" panose="020B0604020202020204" pitchFamily="34" charset="0"/>
            </a:endParaRPr>
          </a:p>
        </p:txBody>
      </p:sp>
    </p:spTree>
    <p:extLst>
      <p:ext uri="{BB962C8B-B14F-4D97-AF65-F5344CB8AC3E}">
        <p14:creationId xmlns:p14="http://schemas.microsoft.com/office/powerpoint/2010/main" val="182005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34</a:t>
            </a:fld>
            <a:endParaRPr lang="es-ES" dirty="0"/>
          </a:p>
        </p:txBody>
      </p:sp>
    </p:spTree>
    <p:extLst>
      <p:ext uri="{BB962C8B-B14F-4D97-AF65-F5344CB8AC3E}">
        <p14:creationId xmlns:p14="http://schemas.microsoft.com/office/powerpoint/2010/main" val="265970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35</a:t>
            </a:fld>
            <a:endParaRPr lang="es-ES" dirty="0"/>
          </a:p>
        </p:txBody>
      </p:sp>
    </p:spTree>
    <p:extLst>
      <p:ext uri="{BB962C8B-B14F-4D97-AF65-F5344CB8AC3E}">
        <p14:creationId xmlns:p14="http://schemas.microsoft.com/office/powerpoint/2010/main" val="219136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s-MX"/>
          </a:p>
        </p:txBody>
      </p:sp>
      <p:sp>
        <p:nvSpPr>
          <p:cNvPr id="327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4398B4-B361-43A6-9249-AC687BA6B040}" type="slidenum">
              <a:rPr lang="es-ES" altLang="es-MX" smtClean="0"/>
              <a:t>37</a:t>
            </a:fld>
            <a:endParaRPr lang="es-ES" altLang="es-MX"/>
          </a:p>
        </p:txBody>
      </p:sp>
    </p:spTree>
    <p:extLst>
      <p:ext uri="{BB962C8B-B14F-4D97-AF65-F5344CB8AC3E}">
        <p14:creationId xmlns:p14="http://schemas.microsoft.com/office/powerpoint/2010/main" val="2166689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40</a:t>
            </a:fld>
            <a:endParaRPr lang="es-ES" dirty="0"/>
          </a:p>
        </p:txBody>
      </p:sp>
    </p:spTree>
    <p:extLst>
      <p:ext uri="{BB962C8B-B14F-4D97-AF65-F5344CB8AC3E}">
        <p14:creationId xmlns:p14="http://schemas.microsoft.com/office/powerpoint/2010/main" val="364917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fontScale="92500" lnSpcReduction="10000"/>
          </a:bodyPr>
          <a:lstStyle/>
          <a:p>
            <a:pPr>
              <a:defRPr/>
            </a:pPr>
            <a:r>
              <a:rPr lang="es-ES" dirty="0"/>
              <a:t>Las células de la </a:t>
            </a:r>
            <a:r>
              <a:rPr lang="es-ES" dirty="0" err="1"/>
              <a:t>Glia</a:t>
            </a:r>
            <a:r>
              <a:rPr lang="es-ES" dirty="0"/>
              <a:t> o Neuroglias, son células del tejido conectivo que a diferencias de las neuronas sus funciones no están relacionadas por la recepción de estímulos ni la conducción de estos son llamadas células de sostén, son numerosas, pequeñas en relación a las neuronas y sus prolongaciones son similares, se reconocen diferentes tipos y su localización es tanto en el SNC y en el SNP. Ahí tenemos en el SNC a: </a:t>
            </a:r>
          </a:p>
          <a:p>
            <a:pPr>
              <a:defRPr/>
            </a:pPr>
            <a:r>
              <a:rPr lang="es-ES" dirty="0"/>
              <a:t>Astrocitos: Fibrosos y </a:t>
            </a:r>
            <a:r>
              <a:rPr lang="es-ES" dirty="0" err="1"/>
              <a:t>Protoplasmaticos</a:t>
            </a:r>
            <a:r>
              <a:rPr lang="es-ES" dirty="0"/>
              <a:t>, </a:t>
            </a:r>
            <a:r>
              <a:rPr lang="es-ES" dirty="0" err="1"/>
              <a:t>Oligodendroglia</a:t>
            </a:r>
            <a:r>
              <a:rPr lang="es-ES" dirty="0"/>
              <a:t> y </a:t>
            </a:r>
            <a:r>
              <a:rPr lang="es-ES" dirty="0" err="1"/>
              <a:t>Microglia</a:t>
            </a:r>
            <a:r>
              <a:rPr lang="es-ES" dirty="0"/>
              <a:t>. Los Astrocitos están en intima relación con cada una de las neuronas, emiten algunas prolongaciones hacia los vasos sanguíneos llamadas por algunos autores Pies Chupadores y permiten la reparación de ciertas lesiones dentro del S.N. (son importantes en el proceso de cicatrización del tejido). La </a:t>
            </a:r>
            <a:r>
              <a:rPr lang="es-ES" dirty="0" err="1"/>
              <a:t>Oligodendroglia</a:t>
            </a:r>
            <a:r>
              <a:rPr lang="es-ES" dirty="0"/>
              <a:t>, es la que forma la mielina alrededor de las prolongaciones de las neuronas en el SNC y la </a:t>
            </a:r>
            <a:r>
              <a:rPr lang="es-ES" dirty="0" err="1"/>
              <a:t>Microglia</a:t>
            </a:r>
            <a:r>
              <a:rPr lang="es-ES" dirty="0"/>
              <a:t>, se activa durante procesos patológicos fagocitando bacterias, elementos extraños o elementos provenientes de desechos inflamatorios. En el SNP encontramos a:</a:t>
            </a:r>
            <a:r>
              <a:rPr lang="es-ES_tradnl" dirty="0">
                <a:solidFill>
                  <a:srgbClr val="FFFF00"/>
                </a:solidFill>
                <a:latin typeface="Verdana" panose="020B0604030504040204" pitchFamily="34" charset="0"/>
              </a:rPr>
              <a:t>Células de </a:t>
            </a:r>
            <a:r>
              <a:rPr lang="es-ES_tradnl" dirty="0" err="1">
                <a:solidFill>
                  <a:srgbClr val="FFFF00"/>
                </a:solidFill>
                <a:latin typeface="Verdana" panose="020B0604030504040204" pitchFamily="34" charset="0"/>
              </a:rPr>
              <a:t>Schwann</a:t>
            </a:r>
            <a:r>
              <a:rPr lang="es-ES_tradnl" dirty="0">
                <a:solidFill>
                  <a:srgbClr val="FFFF00"/>
                </a:solidFill>
                <a:latin typeface="Verdana" panose="020B0604030504040204" pitchFamily="34" charset="0"/>
              </a:rPr>
              <a:t>: responsables de la formación de mielina en las fibras del SNP,</a:t>
            </a:r>
            <a:r>
              <a:rPr lang="es-ES_tradnl" b="1" dirty="0">
                <a:solidFill>
                  <a:srgbClr val="FFFF00"/>
                </a:solidFill>
                <a:effectLst>
                  <a:outerShdw blurRad="38100" dist="38100" dir="2700000" algn="tl">
                    <a:srgbClr val="000000">
                      <a:alpha val="43137"/>
                    </a:srgbClr>
                  </a:outerShdw>
                </a:effectLst>
                <a:latin typeface="Verdana" panose="020B0604030504040204" pitchFamily="34" charset="0"/>
              </a:rPr>
              <a:t> </a:t>
            </a:r>
            <a:r>
              <a:rPr lang="es-ES_tradnl" dirty="0">
                <a:solidFill>
                  <a:srgbClr val="FFFF00"/>
                </a:solidFill>
                <a:latin typeface="Verdana" panose="020B0604030504040204" pitchFamily="34" charset="0"/>
              </a:rPr>
              <a:t>las</a:t>
            </a:r>
            <a:r>
              <a:rPr lang="es-ES_tradnl" b="1" dirty="0">
                <a:solidFill>
                  <a:srgbClr val="FFFF00"/>
                </a:solidFill>
                <a:effectLst>
                  <a:outerShdw blurRad="38100" dist="38100" dir="2700000" algn="tl">
                    <a:srgbClr val="000000">
                      <a:alpha val="43137"/>
                    </a:srgbClr>
                  </a:outerShdw>
                </a:effectLst>
                <a:latin typeface="Verdana" panose="020B0604030504040204" pitchFamily="34" charset="0"/>
              </a:rPr>
              <a:t> </a:t>
            </a:r>
            <a:r>
              <a:rPr lang="es-ES_tradnl" dirty="0">
                <a:solidFill>
                  <a:srgbClr val="FFFF00"/>
                </a:solidFill>
                <a:latin typeface="Verdana" panose="020B0604030504040204" pitchFamily="34" charset="0"/>
              </a:rPr>
              <a:t>células satélites o </a:t>
            </a:r>
            <a:r>
              <a:rPr lang="es-ES_tradnl" dirty="0" err="1">
                <a:solidFill>
                  <a:srgbClr val="FFFF00"/>
                </a:solidFill>
                <a:latin typeface="Verdana" panose="020B0604030504040204" pitchFamily="34" charset="0"/>
              </a:rPr>
              <a:t>anficitos</a:t>
            </a:r>
            <a:r>
              <a:rPr lang="es-ES_tradnl" dirty="0">
                <a:solidFill>
                  <a:srgbClr val="FFFF00"/>
                </a:solidFill>
                <a:latin typeface="Verdana" panose="020B0604030504040204" pitchFamily="34" charset="0"/>
              </a:rPr>
              <a:t>: Se localizan en los ganglios nerviosos y las células de </a:t>
            </a:r>
            <a:r>
              <a:rPr lang="es-ES_tradnl" dirty="0" err="1">
                <a:solidFill>
                  <a:srgbClr val="FFFF00"/>
                </a:solidFill>
                <a:latin typeface="Verdana" panose="020B0604030504040204" pitchFamily="34" charset="0"/>
              </a:rPr>
              <a:t>Müller</a:t>
            </a:r>
            <a:r>
              <a:rPr lang="es-ES_tradnl" dirty="0">
                <a:solidFill>
                  <a:srgbClr val="FFFF00"/>
                </a:solidFill>
                <a:latin typeface="Verdana" panose="020B0604030504040204" pitchFamily="34" charset="0"/>
              </a:rPr>
              <a:t>: En la retina.</a:t>
            </a:r>
            <a:endParaRPr lang="es-ES" dirty="0"/>
          </a:p>
          <a:p>
            <a:pPr>
              <a:defRPr/>
            </a:pPr>
            <a:r>
              <a:rPr lang="es-ES" dirty="0"/>
              <a:t>Se ha visto que el buen funcionamiento del S.N. depende de un patrimonio celular mínimo de células de la </a:t>
            </a:r>
            <a:r>
              <a:rPr lang="es-ES" dirty="0" err="1"/>
              <a:t>glia</a:t>
            </a:r>
            <a:r>
              <a:rPr lang="es-ES" dirty="0"/>
              <a:t>, y que una mayor capacidad intelectual dependería mas bien de este patrimonio, principalmente </a:t>
            </a:r>
            <a:r>
              <a:rPr lang="es-ES" dirty="0" err="1"/>
              <a:t>astrocitos</a:t>
            </a:r>
            <a:r>
              <a:rPr lang="es-ES" dirty="0"/>
              <a:t> fibrosos y protoplasmáticos, que del de células nerviosas (neuronas). Por ejemplo, Albert Einstein, poseía en su cerebro según investigaciones realizadas,  mas células </a:t>
            </a:r>
            <a:r>
              <a:rPr lang="es-ES" dirty="0" err="1"/>
              <a:t>gliales</a:t>
            </a:r>
            <a:r>
              <a:rPr lang="es-ES" dirty="0"/>
              <a:t> que una persona normal, lo que permitió el funcionamiento optimo de sus neuronas.</a:t>
            </a:r>
          </a:p>
          <a:p>
            <a:pPr>
              <a:defRPr/>
            </a:pPr>
            <a:endParaRPr lang="es-ES" dirty="0"/>
          </a:p>
        </p:txBody>
      </p:sp>
      <p:sp>
        <p:nvSpPr>
          <p:cNvPr id="440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BA3B23-2A64-4854-A828-C1CC18524491}" type="slidenum">
              <a:rPr lang="es-ES" altLang="es-MX" smtClean="0">
                <a:latin typeface="Arial" panose="020B0604020202020204" pitchFamily="34" charset="0"/>
              </a:rPr>
              <a:t>41</a:t>
            </a:fld>
            <a:endParaRPr lang="es-ES" altLang="es-MX">
              <a:latin typeface="Arial" panose="020B0604020202020204" pitchFamily="34" charset="0"/>
            </a:endParaRPr>
          </a:p>
        </p:txBody>
      </p:sp>
    </p:spTree>
    <p:extLst>
      <p:ext uri="{BB962C8B-B14F-4D97-AF65-F5344CB8AC3E}">
        <p14:creationId xmlns:p14="http://schemas.microsoft.com/office/powerpoint/2010/main" val="100141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46</a:t>
            </a:fld>
            <a:endParaRPr lang="es-ES" dirty="0"/>
          </a:p>
        </p:txBody>
      </p:sp>
    </p:spTree>
    <p:extLst>
      <p:ext uri="{BB962C8B-B14F-4D97-AF65-F5344CB8AC3E}">
        <p14:creationId xmlns:p14="http://schemas.microsoft.com/office/powerpoint/2010/main" val="293081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49</a:t>
            </a:fld>
            <a:endParaRPr lang="es-ES" dirty="0"/>
          </a:p>
        </p:txBody>
      </p:sp>
    </p:spTree>
    <p:extLst>
      <p:ext uri="{BB962C8B-B14F-4D97-AF65-F5344CB8AC3E}">
        <p14:creationId xmlns:p14="http://schemas.microsoft.com/office/powerpoint/2010/main" val="203342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78F4FB-D48D-4EBB-ACBC-3A594ABFE9F9}" type="slidenum">
              <a:rPr lang="es-ES" altLang="es-ES"/>
              <a:t>3</a:t>
            </a:fld>
            <a:endParaRPr lang="es-ES" altLang="es-ES" dirty="0"/>
          </a:p>
        </p:txBody>
      </p:sp>
      <p:sp>
        <p:nvSpPr>
          <p:cNvPr id="18435" name="Rectangle 2"/>
          <p:cNvSpPr>
            <a:spLocks noGrp="1" noRot="1" noChangeAspect="1" noChangeArrowheads="1" noTextEdit="1"/>
          </p:cNvSpPr>
          <p:nvPr>
            <p:ph type="sldImg"/>
          </p:nvPr>
        </p:nvSpPr>
        <p:spPr/>
      </p:sp>
      <p:sp>
        <p:nvSpPr>
          <p:cNvPr id="18436" name="Rectangle 3"/>
          <p:cNvSpPr>
            <a:spLocks noGrp="1" noChangeArrowheads="1"/>
          </p:cNvSpPr>
          <p:nvPr>
            <p:ph type="body" idx="1"/>
          </p:nvPr>
        </p:nvSpPr>
        <p:spPr>
          <a:noFill/>
        </p:spPr>
        <p:txBody>
          <a:bodyPr/>
          <a:lstStyle/>
          <a:p>
            <a:pPr marL="228600" indent="-228600" eaLnBrk="1" hangingPunct="1">
              <a:lnSpc>
                <a:spcPct val="80000"/>
              </a:lnSpc>
            </a:pPr>
            <a:endParaRPr lang="es-ES" altLang="es-ES" b="1" dirty="0">
              <a:latin typeface="Arial" panose="020B0604020202020204" pitchFamily="34" charset="0"/>
            </a:endParaRPr>
          </a:p>
        </p:txBody>
      </p:sp>
    </p:spTree>
    <p:extLst>
      <p:ext uri="{BB962C8B-B14F-4D97-AF65-F5344CB8AC3E}">
        <p14:creationId xmlns:p14="http://schemas.microsoft.com/office/powerpoint/2010/main" val="3172181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50</a:t>
            </a:fld>
            <a:endParaRPr lang="es-ES" dirty="0"/>
          </a:p>
        </p:txBody>
      </p:sp>
    </p:spTree>
    <p:extLst>
      <p:ext uri="{BB962C8B-B14F-4D97-AF65-F5344CB8AC3E}">
        <p14:creationId xmlns:p14="http://schemas.microsoft.com/office/powerpoint/2010/main" val="304638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2037EB-88EF-4F80-8AA5-5BC37A265333}" type="slidenum">
              <a:rPr lang="es-ES" altLang="es-MX" smtClean="0">
                <a:latin typeface="Arial" panose="020B0604020202020204" pitchFamily="34" charset="0"/>
              </a:rPr>
              <a:t>51</a:t>
            </a:fld>
            <a:endParaRPr lang="es-ES" altLang="es-MX">
              <a:latin typeface="Arial" panose="020B0604020202020204"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s-VE" altLang="es-MX" dirty="0"/>
          </a:p>
        </p:txBody>
      </p:sp>
    </p:spTree>
    <p:extLst>
      <p:ext uri="{BB962C8B-B14F-4D97-AF65-F5344CB8AC3E}">
        <p14:creationId xmlns:p14="http://schemas.microsoft.com/office/powerpoint/2010/main" val="1273426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5267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eaLnBrk="1" hangingPunct="1"/>
            <a:fld id="{93B2DFEA-AB6E-4283-A117-D8D2FF8D03D7}" type="slidenum">
              <a:rPr lang="es-ES" altLang="es-MX" sz="1200" b="0"/>
              <a:t>7</a:t>
            </a:fld>
            <a:endParaRPr lang="es-ES" altLang="es-MX" sz="1200" b="0"/>
          </a:p>
        </p:txBody>
      </p:sp>
      <p:sp>
        <p:nvSpPr>
          <p:cNvPr id="70659" name="Rectangle 2"/>
          <p:cNvSpPr>
            <a:spLocks noGrp="1" noRot="1" noChangeAspect="1" noChangeArrowheads="1" noTextEdit="1"/>
          </p:cNvSpPr>
          <p:nvPr>
            <p:ph type="sldImg"/>
          </p:nvPr>
        </p:nvSpPr>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sz="1000">
                <a:latin typeface="Arial" panose="020B0604020202020204" pitchFamily="34" charset="0"/>
              </a:rPr>
              <a:t>Clasificación del tejido muscular.</a:t>
            </a:r>
          </a:p>
          <a:p>
            <a:pPr eaLnBrk="1" hangingPunct="1">
              <a:lnSpc>
                <a:spcPct val="90000"/>
              </a:lnSpc>
            </a:pPr>
            <a:r>
              <a:rPr lang="es-ES" altLang="es-MX" sz="1000">
                <a:latin typeface="Arial" panose="020B0604020202020204" pitchFamily="34" charset="0"/>
              </a:rPr>
              <a:t>El tejido muscular se clasifica teniendo en cuenta varias características, como la estructura (liso y estriado), localización (visceral, cardíaco y esquelético), función (involuntario y voluntario) e inervación (autónomo y somático). Teniendo como base estos criterios se describen 3 tipos de tejido muscular: liso, estriado cardíaco y estriado esquelético</a:t>
            </a:r>
          </a:p>
          <a:p>
            <a:pPr eaLnBrk="1" hangingPunct="1">
              <a:lnSpc>
                <a:spcPct val="90000"/>
              </a:lnSpc>
            </a:pPr>
            <a:r>
              <a:rPr lang="es-ES" altLang="es-MX" sz="1000">
                <a:latin typeface="Arial" panose="020B0604020202020204" pitchFamily="34" charset="0"/>
              </a:rPr>
              <a:t>El tejido muscular liso se destaca porque las fibras musculares son fusiformes, tienen un solo núcleo central y las miofibrillas carecen de estriaciones transversales. El sarcolema no es bien diferenciado y está rodeado por una membrana basal fina. Se localiza en las paredes de los vasos sanguíneos y vísceras huecas. Está inervado por el sistema nervioso autónomo (de la vida vegetativa), por lo que su acción  es involuntaria, de contracción lenta y prolongada.</a:t>
            </a:r>
          </a:p>
          <a:p>
            <a:pPr eaLnBrk="1" hangingPunct="1">
              <a:lnSpc>
                <a:spcPct val="90000"/>
              </a:lnSpc>
            </a:pPr>
            <a:r>
              <a:rPr lang="es-ES" altLang="es-MX" sz="1000">
                <a:latin typeface="Arial" panose="020B0604020202020204" pitchFamily="34" charset="0"/>
              </a:rPr>
              <a:t>El tejido muscular estriado cardíaco se distingue porque las fibras musculares son cilíndricas con ramificaciones dispuestas en forma de red, que le dan el aspecto de un sincitio. Tienen generalmente un solo núcleo central y las miofibrillas presentan estriaciones transversales que se observan con poca nitidez. En los lugares de contacto en los extremos de las fibras musculares se aprecia el espesor del sarcolema con el aspecto de líneas oscuras transversales irregulares, en zig zag, llamadas discos intercalares. Estas fibras musculares se localizan en el corazón y constituyen el miocardio, donde existen otros tipos de fibras musculares, especializadas, que pertenecen al sistema de conducción del impulso cardíaco (fibras de Purkinje). Está inervado por el sistema nervioso autónomo y por lo tanto su acción es involuntaria.</a:t>
            </a:r>
          </a:p>
          <a:p>
            <a:pPr eaLnBrk="1" hangingPunct="1">
              <a:lnSpc>
                <a:spcPct val="90000"/>
              </a:lnSpc>
            </a:pPr>
            <a:r>
              <a:rPr lang="es-ES" altLang="es-MX" sz="1000">
                <a:latin typeface="Arial" panose="020B0604020202020204" pitchFamily="34" charset="0"/>
              </a:rPr>
              <a:t>El tejido estriado esquelético se caracteriza porque las fibras musculares son cilíndricas y muy largas. Contiene numerosos núcleos situados en la periferia y las miofibrillas presentan estriaciones transversales que se destacan bien. Poseen un sarcolema bien diferenciado rodeado por una membrana basal gruesa. Por lo general este tejido se encuentra formando los músculos que se insertan en el esqueleto. Está inervado por el sistema nervioso somático (de la vida animal o de relación) y su acción  es voluntaria, basada en mecanismos reflejos  y de contracción rápida y vigorosa.</a:t>
            </a:r>
          </a:p>
        </p:txBody>
      </p:sp>
    </p:spTree>
    <p:extLst>
      <p:ext uri="{BB962C8B-B14F-4D97-AF65-F5344CB8AC3E}">
        <p14:creationId xmlns:p14="http://schemas.microsoft.com/office/powerpoint/2010/main" val="104876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imagen de diapositiva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es-MX"/>
          </a:p>
        </p:txBody>
      </p:sp>
      <p:sp>
        <p:nvSpPr>
          <p:cNvPr id="307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DD7F8C-782D-4614-9170-7C734C9B0D89}" type="slidenum">
              <a:rPr lang="es-ES" altLang="es-MX" smtClean="0">
                <a:latin typeface="Calibri" panose="020F0502020204030204" pitchFamily="34" charset="0"/>
              </a:rPr>
              <a:t>13</a:t>
            </a:fld>
            <a:endParaRPr lang="es-ES" altLang="es-MX">
              <a:latin typeface="Calibri" panose="020F0502020204030204" pitchFamily="34" charset="0"/>
            </a:endParaRPr>
          </a:p>
        </p:txBody>
      </p:sp>
    </p:spTree>
    <p:extLst>
      <p:ext uri="{BB962C8B-B14F-4D97-AF65-F5344CB8AC3E}">
        <p14:creationId xmlns:p14="http://schemas.microsoft.com/office/powerpoint/2010/main" val="336851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14</a:t>
            </a:fld>
            <a:endParaRPr lang="es-ES" dirty="0"/>
          </a:p>
        </p:txBody>
      </p:sp>
    </p:spTree>
    <p:extLst>
      <p:ext uri="{BB962C8B-B14F-4D97-AF65-F5344CB8AC3E}">
        <p14:creationId xmlns:p14="http://schemas.microsoft.com/office/powerpoint/2010/main" val="38886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eaLnBrk="1" hangingPunct="1"/>
            <a:fld id="{8188A8FB-A8AE-4433-A88E-D17CD4049AC4}" type="slidenum">
              <a:rPr lang="es-ES" altLang="es-MX" sz="1200" b="0"/>
              <a:t>15</a:t>
            </a:fld>
            <a:endParaRPr lang="es-ES" altLang="es-MX" sz="1200" b="0"/>
          </a:p>
        </p:txBody>
      </p:sp>
      <p:sp>
        <p:nvSpPr>
          <p:cNvPr id="69635" name="Rectangle 2"/>
          <p:cNvSpPr>
            <a:spLocks noGrp="1" noRot="1" noChangeAspect="1" noChangeArrowheads="1" noTextEdit="1"/>
          </p:cNvSpPr>
          <p:nvPr>
            <p:ph type="sldImg"/>
          </p:nvPr>
        </p:nvSpPr>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MX">
                <a:latin typeface="Arial" panose="020B0604020202020204" pitchFamily="34" charset="0"/>
              </a:rPr>
              <a:t>El tejido muscular es uno de los 4 tejidos básicos del organismo, se origina del mesodermo y se caracteriza porque está constituido por células que han alcanzado un alto grado de especialización, cuya propiedad fundamental es la contractilidad; esto permite al organismo realizar las funciones de la mecánica animal, es decir, la dinámica y estática del cuerpo.</a:t>
            </a:r>
          </a:p>
          <a:p>
            <a:pPr eaLnBrk="1" hangingPunct="1"/>
            <a:r>
              <a:rPr lang="es-ES" altLang="es-MX">
                <a:latin typeface="Arial" panose="020B0604020202020204" pitchFamily="34" charset="0"/>
              </a:rPr>
              <a:t>En correspondencia con su función, las células musculares han logrado una marcada diferenciación, adoptan una forma alargada, por lo que se denominan fibras musculares y la terminología utilizada para designar las estructuras celulares difiere de la empleada en otros tejidos. Por ejemplo, la membrana plasmática es llamada sarcolema y el citoplasma, sarcoplasma. Además presenta 3 organitos citoplasmáticos altamente diferenciados: los microfilamentos o miofilamentos, que constituyen los elementos contráctiles; el retículo endoplásmico o retículo sarcoplásmico, que ejerce el control de las contracciones; y las mitocondrias o sarcosomas, que proporcionan la energía necesaria en las contracciones.</a:t>
            </a:r>
          </a:p>
        </p:txBody>
      </p:sp>
    </p:spTree>
    <p:extLst>
      <p:ext uri="{BB962C8B-B14F-4D97-AF65-F5344CB8AC3E}">
        <p14:creationId xmlns:p14="http://schemas.microsoft.com/office/powerpoint/2010/main" val="184060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eaLnBrk="1" hangingPunct="1"/>
            <a:fld id="{4FEEA787-0C17-45A0-9874-80B2383F09B6}" type="slidenum">
              <a:rPr lang="es-ES" altLang="es-MX" sz="1200" b="0"/>
              <a:t>20</a:t>
            </a:fld>
            <a:endParaRPr lang="es-ES" altLang="es-MX" sz="1200" b="0"/>
          </a:p>
        </p:txBody>
      </p:sp>
      <p:sp>
        <p:nvSpPr>
          <p:cNvPr id="71683" name="Rectangle 2"/>
          <p:cNvSpPr>
            <a:spLocks noGrp="1" noRot="1" noChangeAspect="1" noChangeArrowheads="1" noTextEdit="1"/>
          </p:cNvSpPr>
          <p:nvPr>
            <p:ph type="sldImg"/>
          </p:nvPr>
        </p:nvSpPr>
        <p:spPr/>
      </p:sp>
      <p:sp>
        <p:nvSpPr>
          <p:cNvPr id="716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MX">
                <a:latin typeface="Arial" panose="020B0604020202020204" pitchFamily="34" charset="0"/>
              </a:rPr>
              <a:t>Los </a:t>
            </a:r>
            <a:r>
              <a:rPr lang="es-ES_tradnl" altLang="es-MX" b="1">
                <a:latin typeface="Arial" panose="020B0604020202020204" pitchFamily="34" charset="0"/>
              </a:rPr>
              <a:t>músculos esqueléticos</a:t>
            </a:r>
            <a:r>
              <a:rPr lang="es-ES_tradnl" altLang="es-MX">
                <a:latin typeface="Arial" panose="020B0604020202020204" pitchFamily="34" charset="0"/>
              </a:rPr>
              <a:t> son órganos carnosos, blandos, de color rojo pardo, que tienen la propiedad de contraerse, constituyendo la parte activa del sistema osteomioarticular. Son numerosos</a:t>
            </a:r>
          </a:p>
        </p:txBody>
      </p:sp>
    </p:spTree>
    <p:extLst>
      <p:ext uri="{BB962C8B-B14F-4D97-AF65-F5344CB8AC3E}">
        <p14:creationId xmlns:p14="http://schemas.microsoft.com/office/powerpoint/2010/main" val="263576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A95194-DCFF-4220-A791-BA8D5BA06917}" type="slidenum">
              <a:rPr lang="es-ES" smtClean="0"/>
              <a:t>25</a:t>
            </a:fld>
            <a:endParaRPr lang="es-ES" dirty="0"/>
          </a:p>
        </p:txBody>
      </p:sp>
    </p:spTree>
    <p:extLst>
      <p:ext uri="{BB962C8B-B14F-4D97-AF65-F5344CB8AC3E}">
        <p14:creationId xmlns:p14="http://schemas.microsoft.com/office/powerpoint/2010/main" val="248744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s-ES" altLang="es-MX"/>
              <a:t>El tejido nervioso es uno de los 4 tejidos básicos del organismo, origina del ectodermo y esta constituido por células que han alcanzado un alto grado de diferenciación estructural, cuyas propiedades fisiológicas fundamentales son: excitabilidad y conductividad y esta especializado en los mecanismos de regulación, actúa como un sistema integrador de todas las funciones vitales y garantiza su adaptación a las condiciones ambientales. Este tejido cuenta además con la estrecha relación al tejido conectivo que le proporciona vasos sanguíneos, envolturas y forma las vainas de las fibras nerviosas periféricas, capsula de ganglios nerviosos, membranas meníngeas protectora de los órganos centrales como el encéfalo y la medula espinal.  </a:t>
            </a: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F26A43-E5D4-4D3C-AA6A-E0596101A08F}" type="slidenum">
              <a:rPr lang="es-ES" altLang="es-MX" smtClean="0">
                <a:latin typeface="Arial" panose="020B0604020202020204" pitchFamily="34" charset="0"/>
              </a:rPr>
              <a:t>26</a:t>
            </a:fld>
            <a:endParaRPr lang="es-ES" altLang="es-MX">
              <a:latin typeface="Arial" panose="020B0604020202020204" pitchFamily="34" charset="0"/>
            </a:endParaRPr>
          </a:p>
        </p:txBody>
      </p:sp>
    </p:spTree>
    <p:extLst>
      <p:ext uri="{BB962C8B-B14F-4D97-AF65-F5344CB8AC3E}">
        <p14:creationId xmlns:p14="http://schemas.microsoft.com/office/powerpoint/2010/main" val="147779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DC3F5B-732E-4EA0-BA5D-344EC69EA7C2}" type="datetimeFigureOut">
              <a:rPr lang="es-ES" smtClean="0"/>
              <a:t>06/04/2021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7CEAD863-B409-4C64-88D0-54667292DF25}" type="slidenum">
              <a:rPr lang="es-ES" smtClean="0"/>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C3F5B-732E-4EA0-BA5D-344EC69EA7C2}" type="datetimeFigureOut">
              <a:rPr lang="es-ES" smtClean="0"/>
              <a:t>06/04/2021</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AD863-B409-4C64-88D0-54667292DF25}"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a:xfrm>
            <a:off x="2183087" y="1020001"/>
            <a:ext cx="8316913" cy="749300"/>
          </a:xfrm>
        </p:spPr>
        <p:txBody>
          <a:bodyPr rtlCol="0">
            <a:normAutofit fontScale="90000"/>
          </a:bodyPr>
          <a:lstStyle/>
          <a:p>
            <a:pPr>
              <a:defRPr/>
            </a:pPr>
            <a:r>
              <a:rPr lang="es-ES" sz="3600" b="1" dirty="0">
                <a:solidFill>
                  <a:srgbClr val="002060"/>
                </a:solidFill>
                <a:effectLst>
                  <a:outerShdw blurRad="38100" dist="38100" dir="2700000" algn="tl">
                    <a:srgbClr val="000000"/>
                  </a:outerShdw>
                </a:effectLst>
              </a:rPr>
              <a:t>BASES MOLECULARES, CÉLULAS Y TEJIDOS</a:t>
            </a:r>
            <a:br>
              <a:rPr lang="es-ES" sz="3600" b="1" dirty="0">
                <a:solidFill>
                  <a:srgbClr val="002060"/>
                </a:solidFill>
                <a:effectLst>
                  <a:outerShdw blurRad="38100" dist="38100" dir="2700000" algn="tl">
                    <a:srgbClr val="000000"/>
                  </a:outerShdw>
                </a:effectLst>
              </a:rPr>
            </a:br>
            <a:endParaRPr lang="es-ES" sz="3600" b="1" dirty="0">
              <a:solidFill>
                <a:srgbClr val="002060"/>
              </a:solidFill>
              <a:effectLst>
                <a:outerShdw blurRad="38100" dist="38100" dir="2700000" algn="tl">
                  <a:srgbClr val="000000"/>
                </a:outerShdw>
              </a:effectLst>
            </a:endParaRPr>
          </a:p>
        </p:txBody>
      </p:sp>
      <p:sp>
        <p:nvSpPr>
          <p:cNvPr id="184323" name="Rectangle 3"/>
          <p:cNvSpPr>
            <a:spLocks noGrp="1" noChangeArrowheads="1"/>
          </p:cNvSpPr>
          <p:nvPr>
            <p:ph type="subTitle" idx="1"/>
          </p:nvPr>
        </p:nvSpPr>
        <p:spPr>
          <a:xfrm>
            <a:off x="2048256" y="5556504"/>
            <a:ext cx="6400800" cy="431800"/>
          </a:xfrm>
        </p:spPr>
        <p:txBody>
          <a:bodyPr rtlCol="0">
            <a:normAutofit fontScale="25000" lnSpcReduction="20000"/>
          </a:bodyPr>
          <a:lstStyle/>
          <a:p>
            <a:pPr>
              <a:defRPr/>
            </a:pPr>
            <a:r>
              <a:rPr lang="es-ES" sz="8000" b="1" dirty="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1ER AÑO DE LICENCIATURA DE ENFERMERIA </a:t>
            </a:r>
            <a:endParaRPr lang="es-ES" sz="8000" b="1" dirty="0" smtClean="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pt-BR" sz="8000" b="1" dirty="0" err="1" smtClean="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Msc</a:t>
            </a:r>
            <a:r>
              <a:rPr lang="pt-BR" sz="8000" b="1" dirty="0" smtClean="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pt-BR" sz="8000" b="1" dirty="0" err="1">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Idalmys</a:t>
            </a:r>
            <a:r>
              <a:rPr lang="pt-BR" sz="8000" b="1" dirty="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pt-BR" sz="8000" b="1" dirty="0" err="1">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Rosabal</a:t>
            </a:r>
            <a:r>
              <a:rPr lang="pt-BR" sz="8000" b="1" dirty="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pt-BR" sz="8000" b="1" dirty="0" err="1" smtClean="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Armenteros</a:t>
            </a:r>
            <a:endParaRPr lang="es-ES" b="1" dirty="0">
              <a:solidFill>
                <a:srgbClr val="002060"/>
              </a:solidFill>
              <a:effectLst>
                <a:outerShdw blurRad="38100" dist="38100" dir="2700000" algn="tl">
                  <a:srgbClr val="000000"/>
                </a:outerShdw>
              </a:effectLst>
            </a:endParaRPr>
          </a:p>
        </p:txBody>
      </p:sp>
      <p:pic>
        <p:nvPicPr>
          <p:cNvPr id="8" name="Picture 3" descr="Hombre músculo 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056" y="1698879"/>
            <a:ext cx="2557236"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5104457" y="1967992"/>
            <a:ext cx="2095799" cy="3015171"/>
          </a:xfrm>
          <a:prstGeom prst="rect">
            <a:avLst/>
          </a:prstGeom>
        </p:spPr>
      </p:pic>
      <p:pic>
        <p:nvPicPr>
          <p:cNvPr id="36868" name="Picture 4" descr="fi4p11"/>
          <p:cNvPicPr>
            <a:picLocks noChangeAspect="1" noChangeArrowheads="1"/>
          </p:cNvPicPr>
          <p:nvPr/>
        </p:nvPicPr>
        <p:blipFill>
          <a:blip r:embed="rId5">
            <a:extLst>
              <a:ext uri="{28A0092B-C50C-407E-A947-70E740481C1C}">
                <a14:useLocalDpi xmlns:a14="http://schemas.microsoft.com/office/drawing/2010/main" val="0"/>
              </a:ext>
            </a:extLst>
          </a:blip>
          <a:srcRect b="34807"/>
          <a:stretch>
            <a:fillRect/>
          </a:stretch>
        </p:blipFill>
        <p:spPr bwMode="auto">
          <a:xfrm>
            <a:off x="2048510" y="1769110"/>
            <a:ext cx="2425065" cy="259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1200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checkerboard(across)">
                                      <p:cBhvr>
                                        <p:cTn id="7" dur="500"/>
                                        <p:tgtEl>
                                          <p:spTgt spid="184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12000"/>
                                  </p:stCondLst>
                                  <p:childTnLst>
                                    <p:set>
                                      <p:cBhvr>
                                        <p:cTn id="11" dur="1" fill="hold">
                                          <p:stCondLst>
                                            <p:cond delay="0"/>
                                          </p:stCondLst>
                                        </p:cTn>
                                        <p:tgtEl>
                                          <p:spTgt spid="184323">
                                            <p:txEl>
                                              <p:pRg st="1" end="1"/>
                                            </p:txEl>
                                          </p:spTgt>
                                        </p:tgtEl>
                                        <p:attrNameLst>
                                          <p:attrName>style.visibility</p:attrName>
                                        </p:attrNameLst>
                                      </p:cBhvr>
                                      <p:to>
                                        <p:strVal val="visible"/>
                                      </p:to>
                                    </p:set>
                                    <p:animEffect transition="in" filter="checkerboard(across)">
                                      <p:cBhvr>
                                        <p:cTn id="12" dur="500"/>
                                        <p:tgtEl>
                                          <p:spTgt spid="184323">
                                            <p:txEl>
                                              <p:pRg st="1" end="1"/>
                                            </p:txEl>
                                          </p:spTgt>
                                        </p:tgtEl>
                                      </p:cBhvr>
                                    </p:animEffect>
                                  </p:childTnLst>
                                </p:cTn>
                              </p:par>
                              <p:par>
                                <p:cTn id="13" presetID="3" presetClass="entr" presetSubtype="10" fill="hold" grpId="0" nodeType="withEffect">
                                  <p:stCondLst>
                                    <p:cond delay="12500"/>
                                  </p:stCondLst>
                                  <p:childTnLst>
                                    <p:set>
                                      <p:cBhvr>
                                        <p:cTn id="14" dur="1" fill="hold">
                                          <p:stCondLst>
                                            <p:cond delay="0"/>
                                          </p:stCondLst>
                                        </p:cTn>
                                        <p:tgtEl>
                                          <p:spTgt spid="184322"/>
                                        </p:tgtEl>
                                        <p:attrNameLst>
                                          <p:attrName>style.visibility</p:attrName>
                                        </p:attrNameLst>
                                      </p:cBhvr>
                                      <p:to>
                                        <p:strVal val="visible"/>
                                      </p:to>
                                    </p:set>
                                    <p:animEffect transition="in" filter="blinds(horizontal)">
                                      <p:cBhvr>
                                        <p:cTn id="15" dur="500"/>
                                        <p:tgtEl>
                                          <p:spTgt spid="184322"/>
                                        </p:tgtEl>
                                      </p:cBhvr>
                                    </p:animEffect>
                                  </p:childTnLst>
                                </p:cTn>
                              </p:par>
                            </p:childTnLst>
                          </p:cTn>
                        </p:par>
                        <p:par>
                          <p:cTn id="16" fill="hold">
                            <p:stCondLst>
                              <p:cond delay="13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4"/>
          <p:cNvSpPr>
            <a:spLocks noGrp="1" noChangeArrowheads="1"/>
          </p:cNvSpPr>
          <p:nvPr>
            <p:ph idx="1"/>
          </p:nvPr>
        </p:nvSpPr>
        <p:spPr>
          <a:xfrm>
            <a:off x="1774825" y="3979068"/>
            <a:ext cx="8642350" cy="2376487"/>
          </a:xfrm>
        </p:spPr>
        <p:style>
          <a:lnRef idx="2">
            <a:schemeClr val="accent4"/>
          </a:lnRef>
          <a:fillRef idx="1">
            <a:schemeClr val="lt1"/>
          </a:fillRef>
          <a:effectRef idx="0">
            <a:schemeClr val="accent4"/>
          </a:effectRef>
          <a:fontRef idx="minor">
            <a:schemeClr val="dk1"/>
          </a:fontRef>
        </p:style>
        <p:txBody>
          <a:bodyPr rtlCol="0">
            <a:noAutofit/>
          </a:bodyPr>
          <a:lstStyle/>
          <a:p>
            <a:pPr marL="0" lvl="0" indent="0" algn="just">
              <a:lnSpc>
                <a:spcPts val="4000"/>
              </a:lnSpc>
              <a:spcBef>
                <a:spcPts val="0"/>
              </a:spcBef>
              <a:spcAft>
                <a:spcPts val="1200"/>
              </a:spcAft>
              <a:buNone/>
              <a:defRPr/>
            </a:pPr>
            <a:r>
              <a:rPr lang="es-MX" sz="1800" b="1" dirty="0">
                <a:solidFill>
                  <a:schemeClr val="accent1">
                    <a:lumMod val="50000"/>
                  </a:schemeClr>
                </a:solidFill>
                <a:latin typeface="Arial" panose="020B0604020202020204" pitchFamily="34" charset="0"/>
                <a:cs typeface="Arial" panose="020B0604020202020204" pitchFamily="34" charset="0"/>
              </a:rPr>
              <a:t>Cada miofibrilla contiene mil o más miofilamentos,  </a:t>
            </a:r>
            <a:r>
              <a:rPr lang="es-MX" sz="1800" b="1" dirty="0" err="1">
                <a:solidFill>
                  <a:schemeClr val="accent1">
                    <a:lumMod val="50000"/>
                  </a:schemeClr>
                </a:solidFill>
                <a:latin typeface="Arial" panose="020B0604020202020204" pitchFamily="34" charset="0"/>
                <a:cs typeface="Arial" panose="020B0604020202020204" pitchFamily="34" charset="0"/>
              </a:rPr>
              <a:t>aprCada</a:t>
            </a:r>
            <a:r>
              <a:rPr lang="es-MX" sz="1800" b="1" dirty="0">
                <a:solidFill>
                  <a:schemeClr val="accent1">
                    <a:lumMod val="50000"/>
                  </a:schemeClr>
                </a:solidFill>
                <a:latin typeface="Arial" panose="020B0604020202020204" pitchFamily="34" charset="0"/>
                <a:cs typeface="Arial" panose="020B0604020202020204" pitchFamily="34" charset="0"/>
              </a:rPr>
              <a:t> miofibrilla contiene mil o más miofilamentos,  aproximadamente:</a:t>
            </a:r>
          </a:p>
          <a:p>
            <a:pPr marL="1143000" lvl="0" indent="60325" algn="just">
              <a:lnSpc>
                <a:spcPts val="4000"/>
              </a:lnSpc>
              <a:spcBef>
                <a:spcPts val="0"/>
              </a:spcBef>
              <a:spcAft>
                <a:spcPts val="1200"/>
              </a:spcAft>
              <a:defRPr/>
            </a:pPr>
            <a:r>
              <a:rPr lang="es-MX" sz="1800" b="1" dirty="0">
                <a:solidFill>
                  <a:schemeClr val="accent1">
                    <a:lumMod val="50000"/>
                  </a:schemeClr>
                </a:solidFill>
                <a:latin typeface="Arial" panose="020B0604020202020204" pitchFamily="34" charset="0"/>
                <a:cs typeface="Arial" panose="020B0604020202020204" pitchFamily="34" charset="0"/>
              </a:rPr>
              <a:t> </a:t>
            </a:r>
            <a:r>
              <a:rPr lang="pt-BR" sz="1800" b="1" dirty="0">
                <a:solidFill>
                  <a:schemeClr val="accent1">
                    <a:lumMod val="50000"/>
                  </a:schemeClr>
                </a:solidFill>
                <a:latin typeface="Arial" panose="020B0604020202020204" pitchFamily="34" charset="0"/>
                <a:cs typeface="Arial" panose="020B0604020202020204" pitchFamily="34" charset="0"/>
              </a:rPr>
              <a:t>2/3 filamentos delgados de actina</a:t>
            </a:r>
          </a:p>
          <a:p>
            <a:pPr marL="1143000" lvl="0" indent="60325" algn="just">
              <a:lnSpc>
                <a:spcPts val="4000"/>
              </a:lnSpc>
              <a:spcBef>
                <a:spcPts val="0"/>
              </a:spcBef>
              <a:spcAft>
                <a:spcPts val="1200"/>
              </a:spcAft>
              <a:defRPr/>
            </a:pPr>
            <a:r>
              <a:rPr lang="pt-BR" sz="1800" b="1" dirty="0">
                <a:solidFill>
                  <a:schemeClr val="accent1">
                    <a:lumMod val="50000"/>
                  </a:schemeClr>
                </a:solidFill>
                <a:latin typeface="Arial" panose="020B0604020202020204" pitchFamily="34" charset="0"/>
                <a:cs typeface="Arial" panose="020B0604020202020204" pitchFamily="34" charset="0"/>
              </a:rPr>
              <a:t> 1/3  filamentos </a:t>
            </a:r>
            <a:r>
              <a:rPr lang="pt-BR" sz="1800" b="1" dirty="0" err="1">
                <a:solidFill>
                  <a:schemeClr val="accent1">
                    <a:lumMod val="50000"/>
                  </a:schemeClr>
                </a:solidFill>
                <a:latin typeface="Arial" panose="020B0604020202020204" pitchFamily="34" charset="0"/>
                <a:cs typeface="Arial" panose="020B0604020202020204" pitchFamily="34" charset="0"/>
              </a:rPr>
              <a:t>gruesos</a:t>
            </a:r>
            <a:r>
              <a:rPr lang="pt-BR" sz="1800" b="1" dirty="0">
                <a:solidFill>
                  <a:schemeClr val="accent1">
                    <a:lumMod val="50000"/>
                  </a:schemeClr>
                </a:solidFill>
                <a:latin typeface="Arial" panose="020B0604020202020204" pitchFamily="34" charset="0"/>
                <a:cs typeface="Arial" panose="020B0604020202020204" pitchFamily="34" charset="0"/>
              </a:rPr>
              <a:t> de miosina</a:t>
            </a:r>
            <a:endParaRPr lang="es-ES" sz="1800" b="1" dirty="0">
              <a:solidFill>
                <a:schemeClr val="accent1">
                  <a:lumMod val="50000"/>
                </a:schemeClr>
              </a:solidFill>
              <a:latin typeface="Arial" panose="020B0604020202020204" pitchFamily="34" charset="0"/>
              <a:cs typeface="Arial" panose="020B0604020202020204" pitchFamily="34" charset="0"/>
            </a:endParaRPr>
          </a:p>
        </p:txBody>
      </p:sp>
      <p:sp>
        <p:nvSpPr>
          <p:cNvPr id="2" name="Rectángulo 1"/>
          <p:cNvSpPr/>
          <p:nvPr/>
        </p:nvSpPr>
        <p:spPr>
          <a:xfrm>
            <a:off x="1774825" y="1690688"/>
            <a:ext cx="8642350" cy="16827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lnSpc>
                <a:spcPts val="4200"/>
              </a:lnSpc>
              <a:defRPr/>
            </a:pPr>
            <a:r>
              <a:rPr lang="es-ES" sz="3200" b="1" dirty="0">
                <a:solidFill>
                  <a:schemeClr val="accent1">
                    <a:lumMod val="50000"/>
                  </a:schemeClr>
                </a:solidFill>
              </a:rPr>
              <a:t>Son estructuras largas y cilíndricas, que llenan totalmente el sarcoplasma de la célula, dispuestas en paralelo y están formadas por </a:t>
            </a:r>
            <a:r>
              <a:rPr lang="es-ES" sz="3200" b="1" dirty="0" err="1">
                <a:solidFill>
                  <a:schemeClr val="accent1">
                    <a:lumMod val="50000"/>
                  </a:schemeClr>
                </a:solidFill>
              </a:rPr>
              <a:t>miofilamentos</a:t>
            </a:r>
            <a:endParaRPr lang="es-ES" sz="3200" b="1" dirty="0">
              <a:solidFill>
                <a:schemeClr val="accent1">
                  <a:lumMod val="50000"/>
                </a:schemeClr>
              </a:solidFill>
            </a:endParaRPr>
          </a:p>
        </p:txBody>
      </p:sp>
      <p:sp>
        <p:nvSpPr>
          <p:cNvPr id="3" name="Elipse 2"/>
          <p:cNvSpPr/>
          <p:nvPr/>
        </p:nvSpPr>
        <p:spPr>
          <a:xfrm>
            <a:off x="2140140" y="418557"/>
            <a:ext cx="7911719" cy="841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773168" y="546794"/>
            <a:ext cx="4297680" cy="584775"/>
          </a:xfrm>
          <a:prstGeom prst="rect">
            <a:avLst/>
          </a:prstGeom>
          <a:noFill/>
        </p:spPr>
        <p:txBody>
          <a:bodyPr wrap="square" rtlCol="0">
            <a:spAutoFit/>
          </a:bodyPr>
          <a:lstStyle/>
          <a:p>
            <a:r>
              <a:rPr lang="es-ES" sz="3200" b="1" dirty="0">
                <a:solidFill>
                  <a:schemeClr val="bg1"/>
                </a:solidFill>
                <a:latin typeface="Arial" panose="020B0604020202020204" pitchFamily="34" charset="0"/>
                <a:cs typeface="Arial" panose="020B0604020202020204" pitchFamily="34" charset="0"/>
              </a:rPr>
              <a:t>Miofibrillas</a:t>
            </a:r>
            <a:endParaRPr lang="es-MX" sz="3200" dirty="0">
              <a:latin typeface="Arial" panose="020B0604020202020204" pitchFamily="34" charset="0"/>
              <a:cs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1860551" y="1109663"/>
            <a:ext cx="8583613" cy="18145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es-CO" sz="2800" b="1" dirty="0">
                <a:solidFill>
                  <a:schemeClr val="accent1">
                    <a:lumMod val="50000"/>
                  </a:schemeClr>
                </a:solidFill>
                <a:latin typeface="Arial" panose="020B0604020202020204" pitchFamily="34" charset="0"/>
                <a:cs typeface="Arial" panose="020B0604020202020204" pitchFamily="34" charset="0"/>
              </a:rPr>
              <a:t>Es la unidad estructural y funcional del músculo estriado</a:t>
            </a:r>
            <a:endParaRPr lang="es-CO" sz="2800" dirty="0">
              <a:solidFill>
                <a:schemeClr val="accent1">
                  <a:lumMod val="50000"/>
                </a:schemeClr>
              </a:solidFill>
              <a:latin typeface="Arial" panose="020B0604020202020204" pitchFamily="34" charset="0"/>
              <a:cs typeface="Arial" panose="020B0604020202020204" pitchFamily="34" charset="0"/>
            </a:endParaRPr>
          </a:p>
          <a:p>
            <a:pPr algn="just" eaLnBrk="1" hangingPunct="1">
              <a:defRPr/>
            </a:pPr>
            <a:r>
              <a:rPr lang="es-CO" sz="2800" b="1" dirty="0">
                <a:solidFill>
                  <a:schemeClr val="accent1">
                    <a:lumMod val="50000"/>
                  </a:schemeClr>
                </a:solidFill>
                <a:latin typeface="Arial" panose="020B0604020202020204" pitchFamily="34" charset="0"/>
                <a:cs typeface="Arial" panose="020B0604020202020204" pitchFamily="34" charset="0"/>
              </a:rPr>
              <a:t>Constituye su unidad lineal de contracción en la miofibrilla</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29700" name="Imagen 5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3614" y="3068638"/>
            <a:ext cx="553243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ángulo 53"/>
          <p:cNvSpPr>
            <a:spLocks noChangeArrowheads="1"/>
          </p:cNvSpPr>
          <p:nvPr/>
        </p:nvSpPr>
        <p:spPr bwMode="auto">
          <a:xfrm>
            <a:off x="5045075" y="5949951"/>
            <a:ext cx="2216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3600" b="1" dirty="0">
                <a:solidFill>
                  <a:srgbClr val="000000"/>
                </a:solidFill>
              </a:rPr>
              <a:t>Sarcómera</a:t>
            </a:r>
            <a:endParaRPr lang="es-ES" altLang="es-MX" sz="3600" b="1" dirty="0">
              <a:solidFill>
                <a:srgbClr val="000000"/>
              </a:solidFill>
            </a:endParaRPr>
          </a:p>
        </p:txBody>
      </p:sp>
      <p:sp>
        <p:nvSpPr>
          <p:cNvPr id="2" name="Elipse 1"/>
          <p:cNvSpPr/>
          <p:nvPr/>
        </p:nvSpPr>
        <p:spPr>
          <a:xfrm>
            <a:off x="2103120" y="261936"/>
            <a:ext cx="6932931" cy="70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513643" y="261936"/>
            <a:ext cx="3164713" cy="861774"/>
          </a:xfrm>
          <a:prstGeom prst="rect">
            <a:avLst/>
          </a:prstGeom>
          <a:noFill/>
        </p:spPr>
        <p:txBody>
          <a:bodyPr wrap="square" rtlCol="0">
            <a:spAutoFit/>
          </a:bodyPr>
          <a:lstStyle/>
          <a:p>
            <a:r>
              <a:rPr lang="es-MX" sz="3200" b="1" dirty="0">
                <a:solidFill>
                  <a:schemeClr val="bg1"/>
                </a:solidFill>
                <a:latin typeface="Arial" panose="020B0604020202020204" pitchFamily="34" charset="0"/>
                <a:cs typeface="Arial" panose="020B0604020202020204" pitchFamily="34" charset="0"/>
              </a:rPr>
              <a:t>Sarcómera</a:t>
            </a:r>
            <a:endParaRPr lang="es-ES" sz="3200" b="1" dirty="0">
              <a:solidFill>
                <a:schemeClr val="bg1"/>
              </a:solidFill>
              <a:latin typeface="Arial" panose="020B0604020202020204" pitchFamily="34" charset="0"/>
              <a:cs typeface="Arial" panose="020B0604020202020204" pitchFamily="34" charset="0"/>
            </a:endParaRPr>
          </a:p>
          <a:p>
            <a:endParaRPr lang="es-MX"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99882" y="1452282"/>
            <a:ext cx="9592235" cy="5009833"/>
          </a:xfrm>
          <a:prstGeom prst="rect">
            <a:avLst/>
          </a:prstGeom>
          <a:noFill/>
        </p:spPr>
        <p:txBody>
          <a:bodyPr wrap="square" rtlCol="0">
            <a:spAutoFit/>
          </a:bodyPr>
          <a:lstStyle/>
          <a:p>
            <a:pPr>
              <a:lnSpc>
                <a:spcPct val="150000"/>
              </a:lnSpc>
            </a:pPr>
            <a:r>
              <a:rPr lang="es-ES" sz="2400" dirty="0">
                <a:latin typeface="Arial" panose="020B0604020202020204" pitchFamily="34" charset="0"/>
                <a:cs typeface="Arial" panose="020B0604020202020204" pitchFamily="34" charset="0"/>
              </a:rPr>
              <a:t>Elabore un resumen donde reflejes las características generales del tejido muscular,  para ello debes tener en cuenta los aspectos siguientes:</a:t>
            </a:r>
          </a:p>
          <a:p>
            <a:pPr marL="285750" indent="-285750">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localización.</a:t>
            </a:r>
          </a:p>
          <a:p>
            <a:pPr marL="285750" indent="-285750">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estructura.</a:t>
            </a:r>
          </a:p>
          <a:p>
            <a:pPr marL="285750" indent="-285750">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Función.</a:t>
            </a:r>
          </a:p>
          <a:p>
            <a:pPr marL="285750" indent="-285750">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Inervación.</a:t>
            </a:r>
          </a:p>
          <a:p>
            <a:pPr marL="285750" indent="-285750">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Variedad.</a:t>
            </a:r>
          </a:p>
          <a:p>
            <a:pPr>
              <a:lnSpc>
                <a:spcPct val="150000"/>
              </a:lnSpc>
            </a:pPr>
            <a:endParaRPr lang="es-ES" sz="2400" dirty="0">
              <a:latin typeface="Arial" panose="020B0604020202020204" pitchFamily="34" charset="0"/>
              <a:cs typeface="Arial" panose="020B0604020202020204" pitchFamily="34" charset="0"/>
            </a:endParaRPr>
          </a:p>
        </p:txBody>
      </p:sp>
      <p:sp>
        <p:nvSpPr>
          <p:cNvPr id="5" name="Elipse 4"/>
          <p:cNvSpPr/>
          <p:nvPr/>
        </p:nvSpPr>
        <p:spPr>
          <a:xfrm>
            <a:off x="2523744" y="512064"/>
            <a:ext cx="7717536" cy="804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4261104" y="590508"/>
            <a:ext cx="5047488" cy="861774"/>
          </a:xfrm>
          <a:prstGeom prst="rect">
            <a:avLst/>
          </a:prstGeom>
          <a:noFill/>
        </p:spPr>
        <p:txBody>
          <a:bodyPr wrap="square" rtlCol="0">
            <a:spAutoFit/>
          </a:bodyPr>
          <a:lstStyle/>
          <a:p>
            <a:r>
              <a:rPr lang="es-ES" sz="3200" dirty="0">
                <a:solidFill>
                  <a:schemeClr val="bg1"/>
                </a:solidFill>
                <a:latin typeface="Arial" panose="020B0604020202020204" pitchFamily="34" charset="0"/>
                <a:cs typeface="Arial" panose="020B0604020202020204" pitchFamily="34" charset="0"/>
              </a:rPr>
              <a:t>TAREA DOCENTE 1</a:t>
            </a:r>
          </a:p>
          <a:p>
            <a:endParaRPr lang="es-MX"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 Box 4"/>
          <p:cNvSpPr txBox="1">
            <a:spLocks noChangeArrowheads="1"/>
          </p:cNvSpPr>
          <p:nvPr/>
        </p:nvSpPr>
        <p:spPr bwMode="auto">
          <a:xfrm>
            <a:off x="3408364" y="1"/>
            <a:ext cx="5064125" cy="701675"/>
          </a:xfrm>
          <a:prstGeom prst="rect">
            <a:avLst/>
          </a:prstGeom>
          <a:noFill/>
          <a:ln w="9525">
            <a:noFill/>
            <a:miter lim="800000"/>
          </a:ln>
          <a:effectLst/>
        </p:spPr>
        <p:txBody>
          <a:bodyPr wrap="none">
            <a:spAutoFit/>
          </a:bodyPr>
          <a:lstStyle/>
          <a:p>
            <a:pPr>
              <a:defRPr/>
            </a:pPr>
            <a:r>
              <a:rPr lang="es-ES_tradnl" sz="4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a:t>
            </a:r>
            <a:endParaRPr lang="es-ES" sz="4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ndParaRPr>
          </a:p>
        </p:txBody>
      </p:sp>
      <p:pic>
        <p:nvPicPr>
          <p:cNvPr id="161797" name="Picture 5" descr="MÚSCULO co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765175"/>
            <a:ext cx="60483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Line 6"/>
          <p:cNvSpPr>
            <a:spLocks noChangeShapeType="1"/>
          </p:cNvSpPr>
          <p:nvPr/>
        </p:nvSpPr>
        <p:spPr bwMode="auto">
          <a:xfrm flipH="1" flipV="1">
            <a:off x="7524750" y="2000250"/>
            <a:ext cx="1214438" cy="357188"/>
          </a:xfrm>
          <a:prstGeom prst="line">
            <a:avLst/>
          </a:prstGeom>
          <a:noFill/>
          <a:ln w="57150">
            <a:solidFill>
              <a:srgbClr val="003300"/>
            </a:solidFill>
            <a:round/>
            <a:tailEnd type="triangle" w="med" len="med"/>
          </a:ln>
          <a:effectLst/>
        </p:spPr>
        <p:txBody>
          <a:bodyPr/>
          <a:lstStyle/>
          <a:p>
            <a:pPr>
              <a:defRPr/>
            </a:pPr>
            <a:endParaRPr lang="es-ES">
              <a:effectLst>
                <a:outerShdw blurRad="38100" dist="38100" dir="2700000" algn="tl">
                  <a:srgbClr val="000000">
                    <a:alpha val="43137"/>
                  </a:srgbClr>
                </a:outerShdw>
              </a:effectLst>
              <a:latin typeface="Arial" panose="020B0604020202020204" pitchFamily="34" charset="0"/>
            </a:endParaRPr>
          </a:p>
        </p:txBody>
      </p:sp>
      <p:sp>
        <p:nvSpPr>
          <p:cNvPr id="161799" name="Text Box 7"/>
          <p:cNvSpPr txBox="1">
            <a:spLocks noChangeArrowheads="1"/>
          </p:cNvSpPr>
          <p:nvPr/>
        </p:nvSpPr>
        <p:spPr bwMode="auto">
          <a:xfrm>
            <a:off x="7573964" y="2286000"/>
            <a:ext cx="1710725" cy="369332"/>
          </a:xfrm>
          <a:prstGeom prst="rect">
            <a:avLst/>
          </a:prstGeom>
          <a:noFill/>
          <a:ln w="9525">
            <a:noFill/>
            <a:miter lim="800000"/>
          </a:ln>
          <a:effectLst/>
        </p:spPr>
        <p:txBody>
          <a:bodyPr wrap="none">
            <a:spAutoFit/>
          </a:bodyPr>
          <a:lstStyle/>
          <a:p>
            <a:pPr>
              <a:defRPr/>
            </a:pPr>
            <a:r>
              <a:rPr lang="es-ES_tradnl" dirty="0">
                <a:effectLst>
                  <a:outerShdw blurRad="38100" dist="38100" dir="2700000" algn="tl">
                    <a:srgbClr val="FFFFFF"/>
                  </a:outerShdw>
                </a:effectLst>
                <a:latin typeface="Arial" panose="020B0604020202020204" pitchFamily="34" charset="0"/>
              </a:rPr>
              <a:t>Fibra muscular</a:t>
            </a:r>
            <a:endParaRPr lang="es-ES" dirty="0">
              <a:effectLst>
                <a:outerShdw blurRad="38100" dist="38100" dir="2700000" algn="tl">
                  <a:srgbClr val="FFFFFF"/>
                </a:outerShdw>
              </a:effectLst>
              <a:latin typeface="Arial" panose="020B0604020202020204" pitchFamily="34" charset="0"/>
            </a:endParaRPr>
          </a:p>
        </p:txBody>
      </p:sp>
      <p:sp>
        <p:nvSpPr>
          <p:cNvPr id="161801" name="Text Box 9"/>
          <p:cNvSpPr txBox="1">
            <a:spLocks noChangeArrowheads="1"/>
          </p:cNvSpPr>
          <p:nvPr/>
        </p:nvSpPr>
        <p:spPr bwMode="auto">
          <a:xfrm>
            <a:off x="1738314" y="2643189"/>
            <a:ext cx="642937" cy="3970337"/>
          </a:xfrm>
          <a:prstGeom prst="rect">
            <a:avLst/>
          </a:prstGeom>
          <a:noFill/>
          <a:ln w="9525">
            <a:noFill/>
            <a:miter lim="800000"/>
          </a:ln>
          <a:effectLst/>
        </p:spPr>
        <p:txBody>
          <a:bodyPr>
            <a:spAutoFit/>
          </a:bodyPr>
          <a:lstStyle/>
          <a:p>
            <a:pPr>
              <a:defRPr/>
            </a:pPr>
            <a:r>
              <a:rPr lang="es-ES_tradnl" sz="2800" dirty="0">
                <a:effectLst>
                  <a:outerShdw blurRad="38100" dist="38100" dir="2700000" algn="tl">
                    <a:srgbClr val="FFFFFF"/>
                  </a:outerShdw>
                </a:effectLst>
                <a:latin typeface="Arial" panose="020B0604020202020204" pitchFamily="34" charset="0"/>
              </a:rPr>
              <a:t>O</a:t>
            </a:r>
          </a:p>
          <a:p>
            <a:pPr>
              <a:defRPr/>
            </a:pPr>
            <a:r>
              <a:rPr lang="es-ES_tradnl" sz="2800" dirty="0">
                <a:effectLst>
                  <a:outerShdw blurRad="38100" dist="38100" dir="2700000" algn="tl">
                    <a:srgbClr val="FFFFFF"/>
                  </a:outerShdw>
                </a:effectLst>
                <a:latin typeface="Arial" panose="020B0604020202020204" pitchFamily="34" charset="0"/>
              </a:rPr>
              <a:t>R</a:t>
            </a:r>
          </a:p>
          <a:p>
            <a:pPr>
              <a:defRPr/>
            </a:pPr>
            <a:r>
              <a:rPr lang="es-ES_tradnl" sz="2800" dirty="0">
                <a:effectLst>
                  <a:outerShdw blurRad="38100" dist="38100" dir="2700000" algn="tl">
                    <a:srgbClr val="FFFFFF"/>
                  </a:outerShdw>
                </a:effectLst>
                <a:latin typeface="Arial" panose="020B0604020202020204" pitchFamily="34" charset="0"/>
              </a:rPr>
              <a:t>G</a:t>
            </a:r>
          </a:p>
          <a:p>
            <a:pPr>
              <a:defRPr/>
            </a:pPr>
            <a:r>
              <a:rPr lang="es-ES_tradnl" sz="2800" dirty="0">
                <a:effectLst>
                  <a:outerShdw blurRad="38100" dist="38100" dir="2700000" algn="tl">
                    <a:srgbClr val="FFFFFF"/>
                  </a:outerShdw>
                </a:effectLst>
                <a:latin typeface="Arial" panose="020B0604020202020204" pitchFamily="34" charset="0"/>
              </a:rPr>
              <a:t>A</a:t>
            </a:r>
          </a:p>
          <a:p>
            <a:pPr>
              <a:defRPr/>
            </a:pPr>
            <a:r>
              <a:rPr lang="es-ES_tradnl" sz="2800" dirty="0">
                <a:effectLst>
                  <a:outerShdw blurRad="38100" dist="38100" dir="2700000" algn="tl">
                    <a:srgbClr val="FFFFFF"/>
                  </a:outerShdw>
                </a:effectLst>
                <a:latin typeface="Arial" panose="020B0604020202020204" pitchFamily="34" charset="0"/>
              </a:rPr>
              <a:t>N</a:t>
            </a:r>
          </a:p>
          <a:p>
            <a:pPr>
              <a:defRPr/>
            </a:pPr>
            <a:r>
              <a:rPr lang="es-ES_tradnl" sz="2800" dirty="0">
                <a:effectLst>
                  <a:outerShdw blurRad="38100" dist="38100" dir="2700000" algn="tl">
                    <a:srgbClr val="FFFFFF"/>
                  </a:outerShdw>
                </a:effectLst>
                <a:latin typeface="Arial" panose="020B0604020202020204" pitchFamily="34" charset="0"/>
              </a:rPr>
              <a:t>I</a:t>
            </a:r>
          </a:p>
          <a:p>
            <a:pPr>
              <a:defRPr/>
            </a:pPr>
            <a:r>
              <a:rPr lang="es-ES_tradnl" sz="2800" dirty="0">
                <a:effectLst>
                  <a:outerShdw blurRad="38100" dist="38100" dir="2700000" algn="tl">
                    <a:srgbClr val="FFFFFF"/>
                  </a:outerShdw>
                </a:effectLst>
                <a:latin typeface="Arial" panose="020B0604020202020204" pitchFamily="34" charset="0"/>
              </a:rPr>
              <a:t>T</a:t>
            </a:r>
          </a:p>
          <a:p>
            <a:pPr>
              <a:defRPr/>
            </a:pPr>
            <a:r>
              <a:rPr lang="es-ES_tradnl" sz="2800" dirty="0">
                <a:effectLst>
                  <a:outerShdw blurRad="38100" dist="38100" dir="2700000" algn="tl">
                    <a:srgbClr val="FFFFFF"/>
                  </a:outerShdw>
                </a:effectLst>
                <a:latin typeface="Arial" panose="020B0604020202020204" pitchFamily="34" charset="0"/>
              </a:rPr>
              <a:t>O</a:t>
            </a:r>
          </a:p>
          <a:p>
            <a:pPr>
              <a:defRPr/>
            </a:pPr>
            <a:r>
              <a:rPr lang="es-ES_tradnl" sz="2800" dirty="0">
                <a:effectLst>
                  <a:outerShdw blurRad="38100" dist="38100" dir="2700000" algn="tl">
                    <a:srgbClr val="FFFFFF"/>
                  </a:outerShdw>
                </a:effectLst>
                <a:latin typeface="Arial" panose="020B0604020202020204" pitchFamily="34" charset="0"/>
              </a:rPr>
              <a:t>S</a:t>
            </a:r>
            <a:endParaRPr lang="es-ES" sz="2800" dirty="0">
              <a:effectLst>
                <a:outerShdw blurRad="38100" dist="38100" dir="2700000" algn="tl">
                  <a:srgbClr val="FFFFFF"/>
                </a:outerShdw>
              </a:effectLst>
              <a:latin typeface="Arial" panose="020B0604020202020204" pitchFamily="34" charset="0"/>
            </a:endParaRPr>
          </a:p>
        </p:txBody>
      </p:sp>
      <p:sp>
        <p:nvSpPr>
          <p:cNvPr id="161802" name="AutoShape 10"/>
          <p:cNvSpPr/>
          <p:nvPr/>
        </p:nvSpPr>
        <p:spPr bwMode="auto">
          <a:xfrm>
            <a:off x="2166938" y="2714626"/>
            <a:ext cx="285750" cy="3929063"/>
          </a:xfrm>
          <a:prstGeom prst="leftBrace">
            <a:avLst>
              <a:gd name="adj1" fmla="val 45133"/>
              <a:gd name="adj2" fmla="val 50000"/>
            </a:avLst>
          </a:prstGeom>
          <a:noFill/>
          <a:ln w="57150">
            <a:solidFill>
              <a:srgbClr val="003300"/>
            </a:solidFill>
            <a:round/>
          </a:ln>
          <a:effectLst/>
        </p:spPr>
        <p:txBody>
          <a:bodyPr wrap="none" anchor="ctr"/>
          <a:lstStyle/>
          <a:p>
            <a:pPr>
              <a:defRPr/>
            </a:pPr>
            <a:endParaRPr lang="es-ES"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61803" name="Text Box 11"/>
          <p:cNvSpPr txBox="1">
            <a:spLocks noChangeArrowheads="1"/>
          </p:cNvSpPr>
          <p:nvPr/>
        </p:nvSpPr>
        <p:spPr bwMode="auto">
          <a:xfrm>
            <a:off x="2381251" y="2714626"/>
            <a:ext cx="4006225" cy="646331"/>
          </a:xfrm>
          <a:prstGeom prst="rect">
            <a:avLst/>
          </a:prstGeom>
          <a:noFill/>
          <a:ln w="9525">
            <a:noFill/>
            <a:miter lim="800000"/>
          </a:ln>
          <a:effectLst/>
        </p:spPr>
        <p:txBody>
          <a:bodyPr wrap="none">
            <a:spAutoFit/>
          </a:bodyPr>
          <a:lstStyle/>
          <a:p>
            <a:pPr>
              <a:buFont typeface="Wingdings" panose="05000000000000000000" pitchFamily="2" charset="2"/>
              <a:buChar char="Ø"/>
              <a:defRPr/>
            </a:pPr>
            <a:r>
              <a:rPr lang="es-ES_tradnl" dirty="0" err="1">
                <a:solidFill>
                  <a:srgbClr val="C00000"/>
                </a:solidFill>
                <a:effectLst>
                  <a:outerShdw blurRad="38100" dist="38100" dir="2700000" algn="tl">
                    <a:srgbClr val="FFFFFF"/>
                  </a:outerShdw>
                </a:effectLst>
                <a:latin typeface="Arial" panose="020B0604020202020204" pitchFamily="34" charset="0"/>
              </a:rPr>
              <a:t>Microfilamentos</a:t>
            </a:r>
            <a:r>
              <a:rPr lang="es-ES_tradnl" dirty="0">
                <a:solidFill>
                  <a:srgbClr val="C00000"/>
                </a:solidFill>
                <a:effectLst>
                  <a:outerShdw blurRad="38100" dist="38100" dir="2700000" algn="tl">
                    <a:srgbClr val="FFFFFF"/>
                  </a:outerShdw>
                </a:effectLst>
                <a:latin typeface="Arial" panose="020B0604020202020204" pitchFamily="34" charset="0"/>
              </a:rPr>
              <a:t> o </a:t>
            </a:r>
            <a:r>
              <a:rPr lang="es-ES_tradnl" dirty="0" err="1">
                <a:solidFill>
                  <a:srgbClr val="C00000"/>
                </a:solidFill>
                <a:effectLst>
                  <a:outerShdw blurRad="38100" dist="38100" dir="2700000" algn="tl">
                    <a:srgbClr val="FFFFFF"/>
                  </a:outerShdw>
                </a:effectLst>
                <a:latin typeface="Arial" panose="020B0604020202020204" pitchFamily="34" charset="0"/>
              </a:rPr>
              <a:t>miofilamentos</a:t>
            </a:r>
            <a:r>
              <a:rPr lang="es-ES_tradnl" dirty="0">
                <a:solidFill>
                  <a:srgbClr val="C00000"/>
                </a:solidFill>
                <a:effectLst>
                  <a:outerShdw blurRad="38100" dist="38100" dir="2700000" algn="tl">
                    <a:srgbClr val="FFFFFF"/>
                  </a:outerShdw>
                </a:effectLst>
                <a:latin typeface="Arial" panose="020B0604020202020204" pitchFamily="34" charset="0"/>
              </a:rPr>
              <a:t>, </a:t>
            </a:r>
          </a:p>
          <a:p>
            <a:pPr>
              <a:defRPr/>
            </a:pPr>
            <a:r>
              <a:rPr lang="es-ES_tradnl" dirty="0">
                <a:effectLst>
                  <a:outerShdw blurRad="38100" dist="38100" dir="2700000" algn="tl">
                    <a:srgbClr val="FFFFFF"/>
                  </a:outerShdw>
                </a:effectLst>
                <a:latin typeface="Arial" panose="020B0604020202020204" pitchFamily="34" charset="0"/>
              </a:rPr>
              <a:t>constituye los elementos contráctiles.</a:t>
            </a:r>
            <a:endParaRPr lang="es-ES" dirty="0">
              <a:solidFill>
                <a:srgbClr val="C00000"/>
              </a:solidFill>
              <a:effectLst>
                <a:outerShdw blurRad="38100" dist="38100" dir="2700000" algn="tl">
                  <a:srgbClr val="FFFFFF"/>
                </a:outerShdw>
              </a:effectLst>
              <a:latin typeface="Arial" panose="020B0604020202020204" pitchFamily="34" charset="0"/>
            </a:endParaRPr>
          </a:p>
        </p:txBody>
      </p:sp>
      <p:sp>
        <p:nvSpPr>
          <p:cNvPr id="161804" name="Text Box 12"/>
          <p:cNvSpPr txBox="1">
            <a:spLocks noChangeArrowheads="1"/>
          </p:cNvSpPr>
          <p:nvPr/>
        </p:nvSpPr>
        <p:spPr bwMode="auto">
          <a:xfrm>
            <a:off x="2524126" y="3786189"/>
            <a:ext cx="8143875" cy="646331"/>
          </a:xfrm>
          <a:prstGeom prst="rect">
            <a:avLst/>
          </a:prstGeom>
          <a:noFill/>
          <a:ln w="9525">
            <a:noFill/>
            <a:miter lim="800000"/>
          </a:ln>
          <a:effectLst/>
        </p:spPr>
        <p:txBody>
          <a:bodyPr>
            <a:spAutoFit/>
          </a:bodyPr>
          <a:lstStyle/>
          <a:p>
            <a:pPr>
              <a:buFont typeface="Wingdings" panose="05000000000000000000" pitchFamily="2" charset="2"/>
              <a:buChar char="Ø"/>
              <a:defRPr/>
            </a:pPr>
            <a:r>
              <a:rPr lang="es-ES_tradnl" dirty="0">
                <a:solidFill>
                  <a:srgbClr val="C00000"/>
                </a:solidFill>
                <a:effectLst>
                  <a:outerShdw blurRad="38100" dist="38100" dir="2700000" algn="tl">
                    <a:srgbClr val="FFFFFF"/>
                  </a:outerShdw>
                </a:effectLst>
                <a:latin typeface="Arial" panose="020B0604020202020204" pitchFamily="34" charset="0"/>
              </a:rPr>
              <a:t>Retículo endoplásmico o </a:t>
            </a:r>
            <a:r>
              <a:rPr lang="es-ES_tradnl" dirty="0" err="1">
                <a:solidFill>
                  <a:srgbClr val="C00000"/>
                </a:solidFill>
                <a:effectLst>
                  <a:outerShdw blurRad="38100" dist="38100" dir="2700000" algn="tl">
                    <a:srgbClr val="FFFFFF"/>
                  </a:outerShdw>
                </a:effectLst>
                <a:latin typeface="Arial" panose="020B0604020202020204" pitchFamily="34" charset="0"/>
              </a:rPr>
              <a:t>sarcoplásmico</a:t>
            </a:r>
            <a:r>
              <a:rPr lang="es-ES_tradnl" dirty="0">
                <a:effectLst>
                  <a:outerShdw blurRad="38100" dist="38100" dir="2700000" algn="tl">
                    <a:srgbClr val="FFFFFF"/>
                  </a:outerShdw>
                </a:effectLst>
                <a:latin typeface="Arial" panose="020B0604020202020204" pitchFamily="34" charset="0"/>
              </a:rPr>
              <a:t>, ejerce el control de las contracciones.</a:t>
            </a:r>
            <a:endParaRPr lang="es-ES" dirty="0">
              <a:effectLst>
                <a:outerShdw blurRad="38100" dist="38100" dir="2700000" algn="tl">
                  <a:srgbClr val="FFFFFF"/>
                </a:outerShdw>
              </a:effectLst>
              <a:latin typeface="Arial" panose="020B0604020202020204" pitchFamily="34" charset="0"/>
            </a:endParaRPr>
          </a:p>
        </p:txBody>
      </p:sp>
      <p:sp>
        <p:nvSpPr>
          <p:cNvPr id="161805" name="Text Box 13"/>
          <p:cNvSpPr txBox="1">
            <a:spLocks noChangeArrowheads="1"/>
          </p:cNvSpPr>
          <p:nvPr/>
        </p:nvSpPr>
        <p:spPr bwMode="auto">
          <a:xfrm>
            <a:off x="2452688" y="5287964"/>
            <a:ext cx="7715250" cy="800219"/>
          </a:xfrm>
          <a:prstGeom prst="rect">
            <a:avLst/>
          </a:prstGeom>
          <a:noFill/>
          <a:ln w="9525">
            <a:noFill/>
            <a:miter lim="800000"/>
          </a:ln>
          <a:effectLst/>
        </p:spPr>
        <p:txBody>
          <a:bodyPr>
            <a:spAutoFit/>
          </a:bodyPr>
          <a:lstStyle/>
          <a:p>
            <a:pPr>
              <a:buFont typeface="Wingdings" panose="05000000000000000000" pitchFamily="2" charset="2"/>
              <a:buChar char="Ø"/>
              <a:defRPr/>
            </a:pPr>
            <a:r>
              <a:rPr lang="es-ES_tradnl" sz="2800" dirty="0">
                <a:effectLst>
                  <a:outerShdw blurRad="38100" dist="38100" dir="2700000" algn="tl">
                    <a:srgbClr val="FFFFFF"/>
                  </a:outerShdw>
                </a:effectLst>
                <a:latin typeface="Arial" panose="020B0604020202020204" pitchFamily="34" charset="0"/>
              </a:rPr>
              <a:t> </a:t>
            </a:r>
            <a:r>
              <a:rPr lang="es-ES_tradnl" dirty="0">
                <a:solidFill>
                  <a:srgbClr val="C00000"/>
                </a:solidFill>
                <a:effectLst>
                  <a:outerShdw blurRad="38100" dist="38100" dir="2700000" algn="tl">
                    <a:srgbClr val="FFFFFF"/>
                  </a:outerShdw>
                </a:effectLst>
                <a:latin typeface="Arial" panose="020B0604020202020204" pitchFamily="34" charset="0"/>
              </a:rPr>
              <a:t>Mitocondrias o </a:t>
            </a:r>
            <a:r>
              <a:rPr lang="es-ES_tradnl" dirty="0" err="1">
                <a:solidFill>
                  <a:srgbClr val="C00000"/>
                </a:solidFill>
                <a:effectLst>
                  <a:outerShdw blurRad="38100" dist="38100" dir="2700000" algn="tl">
                    <a:srgbClr val="FFFFFF"/>
                  </a:outerShdw>
                </a:effectLst>
                <a:latin typeface="Arial" panose="020B0604020202020204" pitchFamily="34" charset="0"/>
              </a:rPr>
              <a:t>sarcosomas</a:t>
            </a:r>
            <a:r>
              <a:rPr lang="es-ES_tradnl" dirty="0">
                <a:effectLst>
                  <a:outerShdw blurRad="38100" dist="38100" dir="2700000" algn="tl">
                    <a:srgbClr val="FFFFFF"/>
                  </a:outerShdw>
                </a:effectLst>
                <a:latin typeface="Arial" panose="020B0604020202020204" pitchFamily="34" charset="0"/>
              </a:rPr>
              <a:t>, proporciona la energía necesaria en las contracciones</a:t>
            </a:r>
            <a:endParaRPr lang="es-ES" sz="2800" dirty="0">
              <a:effectLst>
                <a:outerShdw blurRad="38100" dist="38100" dir="2700000" algn="tl">
                  <a:srgbClr val="FFFFFF"/>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1797"/>
                                        </p:tgtEl>
                                        <p:attrNameLst>
                                          <p:attrName>style.visibility</p:attrName>
                                        </p:attrNameLst>
                                      </p:cBhvr>
                                      <p:to>
                                        <p:strVal val="visible"/>
                                      </p:to>
                                    </p:set>
                                    <p:anim calcmode="lin" valueType="num">
                                      <p:cBhvr>
                                        <p:cTn id="7" dur="1000" fill="hold"/>
                                        <p:tgtEl>
                                          <p:spTgt spid="161797"/>
                                        </p:tgtEl>
                                        <p:attrNameLst>
                                          <p:attrName>ppt_w</p:attrName>
                                        </p:attrNameLst>
                                      </p:cBhvr>
                                      <p:tavLst>
                                        <p:tav tm="0">
                                          <p:val>
                                            <p:strVal val="#ppt_w*0.70"/>
                                          </p:val>
                                        </p:tav>
                                        <p:tav tm="100000">
                                          <p:val>
                                            <p:strVal val="#ppt_w"/>
                                          </p:val>
                                        </p:tav>
                                      </p:tavLst>
                                    </p:anim>
                                    <p:anim calcmode="lin" valueType="num">
                                      <p:cBhvr>
                                        <p:cTn id="8" dur="1000" fill="hold"/>
                                        <p:tgtEl>
                                          <p:spTgt spid="161797"/>
                                        </p:tgtEl>
                                        <p:attrNameLst>
                                          <p:attrName>ppt_h</p:attrName>
                                        </p:attrNameLst>
                                      </p:cBhvr>
                                      <p:tavLst>
                                        <p:tav tm="0">
                                          <p:val>
                                            <p:strVal val="#ppt_h"/>
                                          </p:val>
                                        </p:tav>
                                        <p:tav tm="100000">
                                          <p:val>
                                            <p:strVal val="#ppt_h"/>
                                          </p:val>
                                        </p:tav>
                                      </p:tavLst>
                                    </p:anim>
                                    <p:animEffect transition="in" filter="fade">
                                      <p:cBhvr>
                                        <p:cTn id="9" dur="1000"/>
                                        <p:tgtEl>
                                          <p:spTgt spid="16179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1799"/>
                                        </p:tgtEl>
                                        <p:attrNameLst>
                                          <p:attrName>style.visibility</p:attrName>
                                        </p:attrNameLst>
                                      </p:cBhvr>
                                      <p:to>
                                        <p:strVal val="visible"/>
                                      </p:to>
                                    </p:set>
                                    <p:animEffect transition="in" filter="wipe(left)">
                                      <p:cBhvr>
                                        <p:cTn id="14" dur="500"/>
                                        <p:tgtEl>
                                          <p:spTgt spid="161799"/>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61798"/>
                                        </p:tgtEl>
                                        <p:attrNameLst>
                                          <p:attrName>style.visibility</p:attrName>
                                        </p:attrNameLst>
                                      </p:cBhvr>
                                      <p:to>
                                        <p:strVal val="visible"/>
                                      </p:to>
                                    </p:set>
                                    <p:animEffect transition="in" filter="wipe(down)">
                                      <p:cBhvr>
                                        <p:cTn id="18" dur="500"/>
                                        <p:tgtEl>
                                          <p:spTgt spid="1617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wipe(left)">
                                      <p:cBhvr>
                                        <p:cTn id="23" dur="500"/>
                                        <p:tgtEl>
                                          <p:spTgt spid="16180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61802"/>
                                        </p:tgtEl>
                                        <p:attrNameLst>
                                          <p:attrName>style.visibility</p:attrName>
                                        </p:attrNameLst>
                                      </p:cBhvr>
                                      <p:to>
                                        <p:strVal val="visible"/>
                                      </p:to>
                                    </p:set>
                                    <p:animEffect transition="in" filter="wipe(left)">
                                      <p:cBhvr>
                                        <p:cTn id="27" dur="500"/>
                                        <p:tgtEl>
                                          <p:spTgt spid="1618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1803"/>
                                        </p:tgtEl>
                                        <p:attrNameLst>
                                          <p:attrName>style.visibility</p:attrName>
                                        </p:attrNameLst>
                                      </p:cBhvr>
                                      <p:to>
                                        <p:strVal val="visible"/>
                                      </p:to>
                                    </p:set>
                                    <p:animEffect transition="in" filter="wipe(left)">
                                      <p:cBhvr>
                                        <p:cTn id="32" dur="500"/>
                                        <p:tgtEl>
                                          <p:spTgt spid="16180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1804"/>
                                        </p:tgtEl>
                                        <p:attrNameLst>
                                          <p:attrName>style.visibility</p:attrName>
                                        </p:attrNameLst>
                                      </p:cBhvr>
                                      <p:to>
                                        <p:strVal val="visible"/>
                                      </p:to>
                                    </p:set>
                                    <p:animEffect transition="in" filter="wipe(left)">
                                      <p:cBhvr>
                                        <p:cTn id="37" dur="500"/>
                                        <p:tgtEl>
                                          <p:spTgt spid="16180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1805"/>
                                        </p:tgtEl>
                                        <p:attrNameLst>
                                          <p:attrName>style.visibility</p:attrName>
                                        </p:attrNameLst>
                                      </p:cBhvr>
                                      <p:to>
                                        <p:strVal val="visible"/>
                                      </p:to>
                                    </p:set>
                                    <p:animEffect transition="in" filter="wipe(left)">
                                      <p:cBhvr>
                                        <p:cTn id="42"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p:bldP spid="161801" grpId="0"/>
      <p:bldP spid="161802" grpId="0" animBg="1"/>
      <p:bldP spid="161803" grpId="0"/>
      <p:bldP spid="161804" grpId="0"/>
      <p:bldP spid="1618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1" name="Picture 7" descr="t01246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8062"/>
            <a:ext cx="19288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p:cNvSpPr txBox="1"/>
          <p:nvPr/>
        </p:nvSpPr>
        <p:spPr>
          <a:xfrm>
            <a:off x="3900297" y="425452"/>
            <a:ext cx="6083300" cy="646112"/>
          </a:xfrm>
          <a:prstGeom prst="rect">
            <a:avLst/>
          </a:prstGeom>
          <a:noFill/>
        </p:spPr>
        <p:txBody>
          <a:bodyPr wrap="none">
            <a:spAutoFit/>
          </a:bodyPr>
          <a:lstStyle/>
          <a:p>
            <a:pPr>
              <a:defRPr/>
            </a:pPr>
            <a:r>
              <a:rPr lang="es-ES" sz="36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LISO. </a:t>
            </a:r>
          </a:p>
        </p:txBody>
      </p:sp>
      <p:sp>
        <p:nvSpPr>
          <p:cNvPr id="10" name="9 Rectángulo"/>
          <p:cNvSpPr/>
          <p:nvPr/>
        </p:nvSpPr>
        <p:spPr>
          <a:xfrm>
            <a:off x="3639312" y="1536192"/>
            <a:ext cx="7314439" cy="4401205"/>
          </a:xfrm>
          <a:prstGeom prst="rect">
            <a:avLst/>
          </a:prstGeom>
        </p:spPr>
        <p:txBody>
          <a:bodyPr wrap="square">
            <a:spAutoFit/>
          </a:bodyPr>
          <a:lstStyle/>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Fibras musculares son fusiformes, tienen un solo núcleo central y las miofibrillas carecen de estriaciones transversales. </a:t>
            </a:r>
          </a:p>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Se localiza en las paredes de los vasos sanguíneos y vísceras huecas. </a:t>
            </a:r>
          </a:p>
          <a:p>
            <a:pP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 Está inervado por el SN Autónomo (de la vida vegetativa), por lo que su acción  es involuntaria, de contracción lenta y prolongada.</a:t>
            </a:r>
          </a:p>
          <a:p>
            <a:pPr>
              <a:buFontTx/>
              <a:buChar char="-"/>
              <a:defRPr/>
            </a:pPr>
            <a:endParaRPr lang="es-ES" sz="2800" dirty="0">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3671"/>
                                        </p:tgtEl>
                                        <p:attrNameLst>
                                          <p:attrName>style.visibility</p:attrName>
                                        </p:attrNameLst>
                                      </p:cBhvr>
                                      <p:to>
                                        <p:strVal val="visible"/>
                                      </p:to>
                                    </p:set>
                                    <p:anim calcmode="lin" valueType="num">
                                      <p:cBhvr additive="base">
                                        <p:cTn id="7" dur="1000" fill="hold"/>
                                        <p:tgtEl>
                                          <p:spTgt spid="113671"/>
                                        </p:tgtEl>
                                        <p:attrNameLst>
                                          <p:attrName>ppt_x</p:attrName>
                                        </p:attrNameLst>
                                      </p:cBhvr>
                                      <p:tavLst>
                                        <p:tav tm="0">
                                          <p:val>
                                            <p:strVal val="1+#ppt_w/2"/>
                                          </p:val>
                                        </p:tav>
                                        <p:tav tm="100000">
                                          <p:val>
                                            <p:strVal val="#ppt_x"/>
                                          </p:val>
                                        </p:tav>
                                      </p:tavLst>
                                    </p:anim>
                                    <p:anim calcmode="lin" valueType="num">
                                      <p:cBhvr additive="base">
                                        <p:cTn id="8" dur="1000" fill="hold"/>
                                        <p:tgtEl>
                                          <p:spTgt spid="113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úsculo esquelét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6520"/>
            <a:ext cx="19288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381376" y="434132"/>
            <a:ext cx="7157729" cy="584775"/>
          </a:xfrm>
          <a:prstGeom prst="rect">
            <a:avLst/>
          </a:prstGeom>
          <a:noFill/>
        </p:spPr>
        <p:txBody>
          <a:bodyPr wrap="none">
            <a:spAutoFit/>
          </a:bodyPr>
          <a:lstStyle/>
          <a:p>
            <a:pPr>
              <a:defRPr/>
            </a:pPr>
            <a:r>
              <a:rPr lang="es-ES" sz="32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ESQUELÉTICO</a:t>
            </a:r>
            <a:r>
              <a:rPr lang="es-ES" dirty="0">
                <a:latin typeface="Arial" panose="020B0604020202020204" pitchFamily="34" charset="0"/>
              </a:rPr>
              <a:t>.</a:t>
            </a:r>
          </a:p>
        </p:txBody>
      </p:sp>
      <p:sp>
        <p:nvSpPr>
          <p:cNvPr id="9220" name="4 Rectángulo"/>
          <p:cNvSpPr>
            <a:spLocks noChangeArrowheads="1"/>
          </p:cNvSpPr>
          <p:nvPr/>
        </p:nvSpPr>
        <p:spPr bwMode="auto">
          <a:xfrm>
            <a:off x="2871216" y="1591056"/>
            <a:ext cx="815397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eaLnBrk="1" hangingPunct="1">
              <a:buFontTx/>
              <a:buChar char="-"/>
            </a:pPr>
            <a:r>
              <a:rPr lang="es-ES" altLang="es-MX" sz="2800" dirty="0">
                <a:solidFill>
                  <a:schemeClr val="accent1">
                    <a:lumMod val="50000"/>
                  </a:schemeClr>
                </a:solidFill>
              </a:rPr>
              <a:t>Sus fibras musculares son </a:t>
            </a:r>
            <a:r>
              <a:rPr lang="es-ES" altLang="es-MX" sz="2800" dirty="0" err="1">
                <a:solidFill>
                  <a:schemeClr val="accent1">
                    <a:lumMod val="50000"/>
                  </a:schemeClr>
                </a:solidFill>
              </a:rPr>
              <a:t>cilíndri</a:t>
            </a:r>
            <a:r>
              <a:rPr lang="es-ES" altLang="es-MX" sz="2800" dirty="0">
                <a:solidFill>
                  <a:schemeClr val="accent1">
                    <a:lumMod val="50000"/>
                  </a:schemeClr>
                </a:solidFill>
              </a:rPr>
              <a:t>-</a:t>
            </a:r>
          </a:p>
          <a:p>
            <a:pPr eaLnBrk="1" hangingPunct="1"/>
            <a:r>
              <a:rPr lang="es-ES" altLang="es-MX" sz="2800" dirty="0">
                <a:solidFill>
                  <a:schemeClr val="accent1">
                    <a:lumMod val="50000"/>
                  </a:schemeClr>
                </a:solidFill>
              </a:rPr>
              <a:t>cas y muy largas. </a:t>
            </a:r>
          </a:p>
          <a:p>
            <a:pPr eaLnBrk="1" hangingPunct="1">
              <a:buFontTx/>
              <a:buChar char="-"/>
            </a:pPr>
            <a:r>
              <a:rPr lang="es-ES" altLang="es-MX" sz="2800" dirty="0">
                <a:solidFill>
                  <a:schemeClr val="accent1">
                    <a:lumMod val="50000"/>
                  </a:schemeClr>
                </a:solidFill>
              </a:rPr>
              <a:t>Contiene numerosos núcleos situados en la periferia. </a:t>
            </a:r>
          </a:p>
          <a:p>
            <a:pPr eaLnBrk="1" hangingPunct="1">
              <a:buFontTx/>
              <a:buChar char="-"/>
            </a:pPr>
            <a:r>
              <a:rPr lang="es-ES" altLang="es-MX" sz="2800" dirty="0">
                <a:solidFill>
                  <a:schemeClr val="accent1">
                    <a:lumMod val="50000"/>
                  </a:schemeClr>
                </a:solidFill>
              </a:rPr>
              <a:t>Las miofibrillas presentan estriaciones transversales que se destacan bien. </a:t>
            </a:r>
          </a:p>
          <a:p>
            <a:pPr eaLnBrk="1" hangingPunct="1">
              <a:buFontTx/>
              <a:buChar char="-"/>
            </a:pPr>
            <a:r>
              <a:rPr lang="es-ES" altLang="es-MX" sz="2800" dirty="0">
                <a:solidFill>
                  <a:schemeClr val="accent1">
                    <a:lumMod val="50000"/>
                  </a:schemeClr>
                </a:solidFill>
              </a:rPr>
              <a:t>Se encuentra formando los </a:t>
            </a:r>
            <a:r>
              <a:rPr lang="es-ES" altLang="es-MX" sz="2800" dirty="0" err="1">
                <a:solidFill>
                  <a:schemeClr val="accent1">
                    <a:lumMod val="50000"/>
                  </a:schemeClr>
                </a:solidFill>
              </a:rPr>
              <a:t>múscu</a:t>
            </a:r>
            <a:r>
              <a:rPr lang="es-ES" altLang="es-MX" sz="2800" dirty="0">
                <a:solidFill>
                  <a:schemeClr val="accent1">
                    <a:lumMod val="50000"/>
                  </a:schemeClr>
                </a:solidFill>
              </a:rPr>
              <a:t>-</a:t>
            </a:r>
          </a:p>
          <a:p>
            <a:pPr eaLnBrk="1" hangingPunct="1"/>
            <a:r>
              <a:rPr lang="es-ES" altLang="es-MX" sz="2800" dirty="0">
                <a:solidFill>
                  <a:schemeClr val="accent1">
                    <a:lumMod val="50000"/>
                  </a:schemeClr>
                </a:solidFill>
              </a:rPr>
              <a:t>los que se insertan en el esqueleto. </a:t>
            </a:r>
          </a:p>
          <a:p>
            <a:pPr eaLnBrk="1" hangingPunct="1">
              <a:buFontTx/>
              <a:buChar char="-"/>
            </a:pPr>
            <a:r>
              <a:rPr lang="es-ES" altLang="es-MX" sz="2800" dirty="0">
                <a:solidFill>
                  <a:schemeClr val="accent1">
                    <a:lumMod val="50000"/>
                  </a:schemeClr>
                </a:solidFill>
              </a:rPr>
              <a:t>Está inervado por el SN Somático </a:t>
            </a:r>
          </a:p>
          <a:p>
            <a:pPr eaLnBrk="1" hangingPunct="1"/>
            <a:r>
              <a:rPr lang="es-ES" altLang="es-MX" sz="2800" dirty="0">
                <a:solidFill>
                  <a:schemeClr val="accent1">
                    <a:lumMod val="50000"/>
                  </a:schemeClr>
                </a:solidFill>
              </a:rPr>
              <a:t>(de la vida animal o de relación) y su acción  es voluntaria.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úsculo cardia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8995"/>
            <a:ext cx="20002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2432242" y="486788"/>
            <a:ext cx="8618065" cy="584775"/>
          </a:xfrm>
          <a:prstGeom prst="rect">
            <a:avLst/>
          </a:prstGeom>
          <a:noFill/>
        </p:spPr>
        <p:txBody>
          <a:bodyPr wrap="none">
            <a:spAutoFit/>
          </a:bodyPr>
          <a:lstStyle/>
          <a:p>
            <a:pPr>
              <a:defRPr/>
            </a:pPr>
            <a:r>
              <a:rPr lang="es-ES" sz="32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ESTRIADO CARDÍACO</a:t>
            </a:r>
            <a:r>
              <a:rPr lang="es-ES" dirty="0">
                <a:effectLst>
                  <a:outerShdw blurRad="38100" dist="38100" dir="2700000" algn="tl">
                    <a:srgbClr val="000000">
                      <a:alpha val="43137"/>
                    </a:srgbClr>
                  </a:outerShdw>
                </a:effectLst>
                <a:latin typeface="Arial" panose="020B0604020202020204" pitchFamily="34" charset="0"/>
              </a:rPr>
              <a:t>.</a:t>
            </a:r>
          </a:p>
        </p:txBody>
      </p:sp>
      <p:sp>
        <p:nvSpPr>
          <p:cNvPr id="4" name="3 CuadroTexto"/>
          <p:cNvSpPr txBox="1"/>
          <p:nvPr/>
        </p:nvSpPr>
        <p:spPr>
          <a:xfrm>
            <a:off x="2940750" y="1378618"/>
            <a:ext cx="7215187" cy="4524315"/>
          </a:xfrm>
          <a:prstGeom prst="rect">
            <a:avLst/>
          </a:prstGeom>
          <a:noFill/>
        </p:spPr>
        <p:txBody>
          <a:bodyPr>
            <a:spAutoFit/>
          </a:bodyPr>
          <a:lstStyle/>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Tienen generalmente un solo núcleo central y las miofibrillas presentan estriaciones transversales. </a:t>
            </a:r>
          </a:p>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Fibras musculares  cilíndricas con ramificaciones dispuestas en forma de red. </a:t>
            </a:r>
          </a:p>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 Se localizan en el corazón y constituyen el miocardio.</a:t>
            </a:r>
          </a:p>
          <a:p>
            <a:pPr>
              <a:buFontTx/>
              <a:buChar char="-"/>
              <a:defRPr/>
            </a:pPr>
            <a:r>
              <a:rPr lang="es-ES" sz="2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 Inervado por el SN Autónomo y su acción es involuntaria.</a:t>
            </a:r>
          </a:p>
          <a:p>
            <a:pPr>
              <a:defRPr/>
            </a:pPr>
            <a:endParaRPr lang="es-ES" sz="3600" dirty="0">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7" y="571500"/>
            <a:ext cx="9572626"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809750" y="1"/>
            <a:ext cx="7715250" cy="523875"/>
          </a:xfrm>
          <a:prstGeom prst="rect">
            <a:avLst/>
          </a:prstGeom>
        </p:spPr>
        <p:txBody>
          <a:bodyPr>
            <a:spAutoFit/>
          </a:bodyPr>
          <a:lstStyle/>
          <a:p>
            <a:pPr>
              <a:defRPr/>
            </a:pPr>
            <a:r>
              <a:rPr lang="es-ES" sz="2800" i="1" dirty="0">
                <a:effectLst>
                  <a:outerShdw blurRad="38100" dist="38100" dir="2700000" algn="tl">
                    <a:srgbClr val="000000">
                      <a:alpha val="43137"/>
                    </a:srgbClr>
                  </a:outerShdw>
                </a:effectLst>
                <a:latin typeface="Arial" panose="020B0604020202020204" pitchFamily="34" charset="0"/>
              </a:rPr>
              <a:t>Cont. estructura del tejido muscular.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CuadroTexto"/>
          <p:cNvSpPr txBox="1">
            <a:spLocks noChangeArrowheads="1"/>
          </p:cNvSpPr>
          <p:nvPr/>
        </p:nvSpPr>
        <p:spPr bwMode="auto">
          <a:xfrm>
            <a:off x="2895600" y="1600200"/>
            <a:ext cx="7010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b="1" dirty="0">
                <a:solidFill>
                  <a:srgbClr val="002060"/>
                </a:solidFill>
                <a:latin typeface="Arial" panose="020B0604020202020204" pitchFamily="34" charset="0"/>
              </a:rPr>
              <a:t>Título: Características generales de los tejidos básicos.</a:t>
            </a:r>
          </a:p>
          <a:p>
            <a:pPr>
              <a:spcBef>
                <a:spcPct val="0"/>
              </a:spcBef>
              <a:buFontTx/>
              <a:buNone/>
            </a:pPr>
            <a:endParaRPr lang="es-ES" altLang="es-ES" b="1" dirty="0">
              <a:solidFill>
                <a:srgbClr val="002060"/>
              </a:solidFill>
              <a:latin typeface="Arial" panose="020B0604020202020204" pitchFamily="34" charset="0"/>
            </a:endParaRPr>
          </a:p>
        </p:txBody>
      </p:sp>
      <p:sp>
        <p:nvSpPr>
          <p:cNvPr id="12291" name="3 CuadroTexto"/>
          <p:cNvSpPr txBox="1">
            <a:spLocks noChangeArrowheads="1"/>
          </p:cNvSpPr>
          <p:nvPr/>
        </p:nvSpPr>
        <p:spPr bwMode="auto">
          <a:xfrm>
            <a:off x="2133600" y="609601"/>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4000" b="1" dirty="0">
                <a:solidFill>
                  <a:srgbClr val="002060"/>
                </a:solidFill>
                <a:latin typeface="Arial" panose="020B0604020202020204" pitchFamily="34" charset="0"/>
              </a:rPr>
              <a:t>Tema V: Tejidos básicos</a:t>
            </a:r>
          </a:p>
        </p:txBody>
      </p:sp>
      <p:pic>
        <p:nvPicPr>
          <p:cNvPr id="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3540" y="2798826"/>
            <a:ext cx="239395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792730" y="2249423"/>
            <a:ext cx="7589520" cy="3046988"/>
          </a:xfrm>
          <a:prstGeom prst="rect">
            <a:avLst/>
          </a:prstGeom>
        </p:spPr>
        <p:txBody>
          <a:bodyPr wrap="square">
            <a:spAutoFit/>
          </a:bodyPr>
          <a:lstStyle/>
          <a:p>
            <a:pPr algn="just" eaLnBrk="0" hangingPunct="0">
              <a:defRPr/>
            </a:pPr>
            <a:r>
              <a:rPr lang="es-ES_tradnl" sz="3200" dirty="0">
                <a:solidFill>
                  <a:schemeClr val="accent1">
                    <a:lumMod val="50000"/>
                  </a:schemeClr>
                </a:solidFill>
                <a:effectLst>
                  <a:outerShdw blurRad="38100" dist="38100" dir="2700000" algn="tl">
                    <a:srgbClr val="000000"/>
                  </a:outerShdw>
                </a:effectLst>
                <a:latin typeface="Arial" panose="020B0604020202020204" pitchFamily="34" charset="0"/>
              </a:rPr>
              <a:t>Los músculos esqueléticos </a:t>
            </a:r>
          </a:p>
          <a:p>
            <a:pPr algn="just" eaLnBrk="0" hangingPunct="0">
              <a:defRPr/>
            </a:pPr>
            <a:r>
              <a:rPr lang="es-ES_tradnl" sz="3200" dirty="0">
                <a:solidFill>
                  <a:schemeClr val="accent1">
                    <a:lumMod val="50000"/>
                  </a:schemeClr>
                </a:solidFill>
                <a:effectLst>
                  <a:outerShdw blurRad="38100" dist="38100" dir="2700000" algn="tl">
                    <a:srgbClr val="000000"/>
                  </a:outerShdw>
                </a:effectLst>
                <a:latin typeface="Arial" panose="020B0604020202020204" pitchFamily="34" charset="0"/>
              </a:rPr>
              <a:t>son órganos carnosos, blandos,</a:t>
            </a:r>
          </a:p>
          <a:p>
            <a:pPr algn="just" eaLnBrk="0" hangingPunct="0">
              <a:defRPr/>
            </a:pPr>
            <a:r>
              <a:rPr lang="es-ES_tradnl" sz="3200" dirty="0">
                <a:solidFill>
                  <a:schemeClr val="accent1">
                    <a:lumMod val="50000"/>
                  </a:schemeClr>
                </a:solidFill>
                <a:effectLst>
                  <a:outerShdw blurRad="38100" dist="38100" dir="2700000" algn="tl">
                    <a:srgbClr val="000000"/>
                  </a:outerShdw>
                </a:effectLst>
                <a:latin typeface="Arial" panose="020B0604020202020204" pitchFamily="34" charset="0"/>
              </a:rPr>
              <a:t>de color rojo pardo, que tienen la propiedad de contraerse, </a:t>
            </a:r>
          </a:p>
          <a:p>
            <a:pPr algn="just" eaLnBrk="0" hangingPunct="0">
              <a:defRPr/>
            </a:pPr>
            <a:r>
              <a:rPr lang="es-ES_tradnl" sz="3200" dirty="0">
                <a:solidFill>
                  <a:schemeClr val="accent1">
                    <a:lumMod val="50000"/>
                  </a:schemeClr>
                </a:solidFill>
                <a:effectLst>
                  <a:outerShdw blurRad="38100" dist="38100" dir="2700000" algn="tl">
                    <a:srgbClr val="000000"/>
                  </a:outerShdw>
                </a:effectLst>
                <a:latin typeface="Arial" panose="020B0604020202020204" pitchFamily="34" charset="0"/>
              </a:rPr>
              <a:t>constituyendo la parte activa </a:t>
            </a:r>
          </a:p>
          <a:p>
            <a:pPr algn="just" eaLnBrk="0" hangingPunct="0">
              <a:defRPr/>
            </a:pPr>
            <a:r>
              <a:rPr lang="es-ES_tradnl" sz="3200" dirty="0">
                <a:solidFill>
                  <a:schemeClr val="accent1">
                    <a:lumMod val="50000"/>
                  </a:schemeClr>
                </a:solidFill>
                <a:effectLst>
                  <a:outerShdw blurRad="38100" dist="38100" dir="2700000" algn="tl">
                    <a:srgbClr val="000000"/>
                  </a:outerShdw>
                </a:effectLst>
                <a:latin typeface="Arial" panose="020B0604020202020204" pitchFamily="34" charset="0"/>
              </a:rPr>
              <a:t>del Sistema Osteomioarticular.</a:t>
            </a:r>
          </a:p>
        </p:txBody>
      </p:sp>
      <p:sp>
        <p:nvSpPr>
          <p:cNvPr id="2" name="Elipse 1"/>
          <p:cNvSpPr/>
          <p:nvPr/>
        </p:nvSpPr>
        <p:spPr>
          <a:xfrm>
            <a:off x="2395728" y="640080"/>
            <a:ext cx="7589520" cy="931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697349" y="813464"/>
            <a:ext cx="3657600" cy="646331"/>
          </a:xfrm>
          <a:prstGeom prst="rect">
            <a:avLst/>
          </a:prstGeom>
          <a:noFill/>
        </p:spPr>
        <p:txBody>
          <a:bodyPr wrap="square" rtlCol="0">
            <a:spAutoFit/>
          </a:bodyPr>
          <a:lstStyle/>
          <a:p>
            <a:r>
              <a:rPr lang="es-ES_tradnl" dirty="0">
                <a:effectLst>
                  <a:outerShdw blurRad="38100" dist="38100" dir="2700000" algn="tl">
                    <a:srgbClr val="000000">
                      <a:alpha val="43137"/>
                    </a:srgbClr>
                  </a:outerShdw>
                </a:effectLst>
                <a:latin typeface="Arial" panose="020B0604020202020204" pitchFamily="34" charset="0"/>
              </a:rPr>
              <a:t> </a:t>
            </a:r>
            <a:r>
              <a:rPr lang="es-ES_tradnl" sz="3600" dirty="0">
                <a:solidFill>
                  <a:schemeClr val="bg1"/>
                </a:solidFill>
                <a:effectLst>
                  <a:outerShdw blurRad="38100" dist="38100" dir="2700000" algn="tl">
                    <a:srgbClr val="000000">
                      <a:alpha val="43137"/>
                    </a:srgbClr>
                  </a:outerShdw>
                </a:effectLst>
                <a:latin typeface="Arial" panose="020B0604020202020204" pitchFamily="34" charset="0"/>
              </a:rPr>
              <a:t>MÚSCULO</a:t>
            </a:r>
            <a:endParaRPr lang="es-MX" sz="3600" dirty="0">
              <a:solidFill>
                <a:schemeClr val="bg1"/>
              </a:solidFill>
            </a:endParaRPr>
          </a:p>
        </p:txBody>
      </p:sp>
    </p:spTree>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Dibujo de músculo liso"/>
          <p:cNvPicPr>
            <a:picLocks noChangeAspect="1"/>
          </p:cNvPicPr>
          <p:nvPr/>
        </p:nvPicPr>
        <p:blipFill>
          <a:blip r:embed="rId2"/>
          <a:stretch>
            <a:fillRect/>
          </a:stretch>
        </p:blipFill>
        <p:spPr>
          <a:xfrm>
            <a:off x="1752600" y="762000"/>
            <a:ext cx="8686800" cy="494188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bujo de músculo esquelético"/>
          <p:cNvPicPr>
            <a:picLocks noChangeAspect="1"/>
          </p:cNvPicPr>
          <p:nvPr/>
        </p:nvPicPr>
        <p:blipFill>
          <a:blip r:embed="rId2"/>
          <a:stretch>
            <a:fillRect/>
          </a:stretch>
        </p:blipFill>
        <p:spPr>
          <a:xfrm>
            <a:off x="1524000" y="762000"/>
            <a:ext cx="9144000" cy="520223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Dibujode músculo cardiaco"/>
          <p:cNvPicPr>
            <a:picLocks noChangeAspect="1"/>
          </p:cNvPicPr>
          <p:nvPr/>
        </p:nvPicPr>
        <p:blipFill>
          <a:blip r:embed="rId2"/>
          <a:stretch>
            <a:fillRect/>
          </a:stretch>
        </p:blipFill>
        <p:spPr>
          <a:xfrm>
            <a:off x="1828800" y="914401"/>
            <a:ext cx="8610600" cy="4900613"/>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p:cNvSpPr txBox="1"/>
          <p:nvPr/>
        </p:nvSpPr>
        <p:spPr>
          <a:xfrm>
            <a:off x="1981200" y="1752601"/>
            <a:ext cx="84582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El músculo liso interviene en las contracciones débiles, involuntarias y lentas en las vísceras.</a:t>
            </a:r>
            <a:endParaRPr lang="es-ES_tradnl" altLang="en-US" sz="2400" b="1" dirty="0">
              <a:solidFill>
                <a:schemeClr val="accent1">
                  <a:lumMod val="50000"/>
                </a:schemeClr>
              </a:solidFill>
              <a:latin typeface="Arial" panose="020B0604020202020204" pitchFamily="34" charset="0"/>
              <a:ea typeface="Arial" panose="020B0604020202020204" pitchFamily="34" charset="0"/>
            </a:endParaRPr>
          </a:p>
        </p:txBody>
      </p:sp>
      <p:sp>
        <p:nvSpPr>
          <p:cNvPr id="36868" name="Text Box 5"/>
          <p:cNvSpPr txBox="1"/>
          <p:nvPr/>
        </p:nvSpPr>
        <p:spPr>
          <a:xfrm>
            <a:off x="1929384" y="3276600"/>
            <a:ext cx="85344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El músculo esquelético participa en las contracciones fuertes, voluntarias, discontinuas y rápidas.</a:t>
            </a:r>
            <a:endParaRPr lang="es-ES_tradnl" altLang="en-US" sz="2400" b="1" dirty="0">
              <a:solidFill>
                <a:schemeClr val="accent1">
                  <a:lumMod val="50000"/>
                </a:schemeClr>
              </a:solidFill>
              <a:latin typeface="Arial" panose="020B0604020202020204" pitchFamily="34" charset="0"/>
              <a:ea typeface="Arial" panose="020B0604020202020204" pitchFamily="34" charset="0"/>
            </a:endParaRPr>
          </a:p>
        </p:txBody>
      </p:sp>
      <p:sp>
        <p:nvSpPr>
          <p:cNvPr id="36869" name="Text Box 6"/>
          <p:cNvSpPr txBox="1"/>
          <p:nvPr/>
        </p:nvSpPr>
        <p:spPr>
          <a:xfrm>
            <a:off x="1905000" y="4800600"/>
            <a:ext cx="85344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El músculo cardiaco realiza contracciones fuertes, involuntarias y rápidas.</a:t>
            </a:r>
          </a:p>
          <a:p>
            <a:pPr marL="0" indent="0">
              <a:spcBef>
                <a:spcPct val="50000"/>
              </a:spcBef>
            </a:pPr>
            <a:endParaRPr lang="es-ES_tradnl" altLang="en-US" sz="2400" dirty="0">
              <a:latin typeface="Arial" panose="020B0604020202020204" pitchFamily="34" charset="0"/>
              <a:ea typeface="Arial" panose="020B0604020202020204" pitchFamily="34" charset="0"/>
            </a:endParaRPr>
          </a:p>
        </p:txBody>
      </p:sp>
      <p:sp>
        <p:nvSpPr>
          <p:cNvPr id="36870" name="Rectangle 7"/>
          <p:cNvSpPr/>
          <p:nvPr/>
        </p:nvSpPr>
        <p:spPr>
          <a:xfrm>
            <a:off x="5203825" y="3533775"/>
            <a:ext cx="364202" cy="52322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50000"/>
              </a:spcBef>
            </a:pPr>
            <a:endParaRPr lang="es-ES" altLang="en-US" sz="2800" dirty="0"/>
          </a:p>
        </p:txBody>
      </p:sp>
      <p:sp>
        <p:nvSpPr>
          <p:cNvPr id="2" name="Elipse 1"/>
          <p:cNvSpPr/>
          <p:nvPr/>
        </p:nvSpPr>
        <p:spPr>
          <a:xfrm>
            <a:off x="2944368" y="694944"/>
            <a:ext cx="5961888" cy="830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774692" y="754883"/>
            <a:ext cx="3822192" cy="923330"/>
          </a:xfrm>
          <a:prstGeom prst="rect">
            <a:avLst/>
          </a:prstGeom>
          <a:noFill/>
        </p:spPr>
        <p:txBody>
          <a:bodyPr wrap="square" rtlCol="0">
            <a:spAutoFit/>
          </a:bodyPr>
          <a:lstStyle/>
          <a:p>
            <a:r>
              <a:rPr lang="es-ES_tradnl" altLang="en-US" sz="3600" b="1" dirty="0">
                <a:solidFill>
                  <a:schemeClr val="bg1"/>
                </a:solidFill>
                <a:latin typeface="Arial" panose="020B0604020202020204" pitchFamily="34" charset="0"/>
              </a:rPr>
              <a:t>Funciones</a:t>
            </a:r>
          </a:p>
          <a:p>
            <a:endParaRPr lang="es-MX"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99882" y="1452282"/>
            <a:ext cx="9592235" cy="1131848"/>
          </a:xfrm>
          <a:prstGeom prst="rect">
            <a:avLst/>
          </a:prstGeom>
          <a:noFill/>
        </p:spPr>
        <p:txBody>
          <a:bodyPr wrap="square" rtlCol="0">
            <a:spAutoFit/>
          </a:bodyPr>
          <a:lstStyle/>
          <a:p>
            <a:pPr>
              <a:lnSpc>
                <a:spcPct val="150000"/>
              </a:lnSpc>
            </a:pPr>
            <a:r>
              <a:rPr lang="es-ES" sz="2400" dirty="0">
                <a:solidFill>
                  <a:schemeClr val="accent1">
                    <a:lumMod val="50000"/>
                  </a:schemeClr>
                </a:solidFill>
                <a:latin typeface="Arial" panose="020B0604020202020204" pitchFamily="34" charset="0"/>
                <a:cs typeface="Arial" panose="020B0604020202020204" pitchFamily="34" charset="0"/>
              </a:rPr>
              <a:t>Realice un cuadro sinóptico donde precises la características de los diferentes variedades del tejido muscular.</a:t>
            </a:r>
            <a:r>
              <a:rPr lang="es-ES" sz="2400" dirty="0">
                <a:latin typeface="Arial" panose="020B0604020202020204" pitchFamily="34" charset="0"/>
                <a:cs typeface="Arial" panose="020B0604020202020204" pitchFamily="34" charset="0"/>
              </a:rPr>
              <a:t> </a:t>
            </a:r>
          </a:p>
        </p:txBody>
      </p:sp>
      <p:sp>
        <p:nvSpPr>
          <p:cNvPr id="5" name="Elipse 4"/>
          <p:cNvSpPr/>
          <p:nvPr/>
        </p:nvSpPr>
        <p:spPr>
          <a:xfrm>
            <a:off x="2523744" y="512064"/>
            <a:ext cx="7717536" cy="804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4261104" y="590508"/>
            <a:ext cx="5047488" cy="861774"/>
          </a:xfrm>
          <a:prstGeom prst="rect">
            <a:avLst/>
          </a:prstGeom>
          <a:noFill/>
        </p:spPr>
        <p:txBody>
          <a:bodyPr wrap="square" rtlCol="0">
            <a:spAutoFit/>
          </a:bodyPr>
          <a:lstStyle/>
          <a:p>
            <a:r>
              <a:rPr lang="es-ES" sz="3200" dirty="0">
                <a:solidFill>
                  <a:schemeClr val="bg1"/>
                </a:solidFill>
                <a:latin typeface="Arial" panose="020B0604020202020204" pitchFamily="34" charset="0"/>
                <a:cs typeface="Arial" panose="020B0604020202020204" pitchFamily="34" charset="0"/>
              </a:rPr>
              <a:t>TAREA DOCENTE 2</a:t>
            </a:r>
          </a:p>
          <a:p>
            <a:endParaRPr lang="es-MX" dirty="0"/>
          </a:p>
        </p:txBody>
      </p:sp>
      <p:graphicFrame>
        <p:nvGraphicFramePr>
          <p:cNvPr id="8" name="Tabla 7"/>
          <p:cNvGraphicFramePr>
            <a:graphicFrameLocks noGrp="1"/>
          </p:cNvGraphicFramePr>
          <p:nvPr/>
        </p:nvGraphicFramePr>
        <p:xfrm>
          <a:off x="1042416" y="3273552"/>
          <a:ext cx="10515600" cy="3332106"/>
        </p:xfrm>
        <a:graphic>
          <a:graphicData uri="http://schemas.openxmlformats.org/drawingml/2006/table">
            <a:tbl>
              <a:tblPr firstRow="1" bandRow="1">
                <a:tableStyleId>{5C22544A-7EE6-4342-B048-85BDC9FD1C3A}</a:tableStyleId>
              </a:tblPr>
              <a:tblGrid>
                <a:gridCol w="2628900"/>
                <a:gridCol w="2628900"/>
                <a:gridCol w="2628900"/>
                <a:gridCol w="2628900"/>
              </a:tblGrid>
              <a:tr h="1057013">
                <a:tc>
                  <a:txBody>
                    <a:bodyPr/>
                    <a:lstStyle/>
                    <a:p>
                      <a:endParaRPr lang="es-MX" dirty="0"/>
                    </a:p>
                  </a:txBody>
                  <a:tcPr/>
                </a:tc>
                <a:tc>
                  <a:txBody>
                    <a:bodyPr/>
                    <a:lstStyle/>
                    <a:p>
                      <a:r>
                        <a:rPr lang="es-ES" sz="1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LISO</a:t>
                      </a:r>
                      <a:endParaRPr lang="es-MX" dirty="0"/>
                    </a:p>
                  </a:txBody>
                  <a:tcPr/>
                </a:tc>
                <a:tc>
                  <a:txBody>
                    <a:bodyPr/>
                    <a:lstStyle/>
                    <a:p>
                      <a:r>
                        <a:rPr lang="es-ES" sz="1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ESQUELÉTICO</a:t>
                      </a:r>
                      <a:endParaRPr lang="es-MX"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 sz="18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TEJIDO MUSCULAR ESTRIADO CARDÍACO</a:t>
                      </a:r>
                      <a:r>
                        <a:rPr lang="es-ES" dirty="0">
                          <a:effectLst>
                            <a:outerShdw blurRad="38100" dist="38100" dir="2700000" algn="tl">
                              <a:srgbClr val="000000">
                                <a:alpha val="43137"/>
                              </a:srgbClr>
                            </a:outerShdw>
                          </a:effectLst>
                          <a:latin typeface="Arial" panose="020B0604020202020204" pitchFamily="34" charset="0"/>
                        </a:rPr>
                        <a:t>.</a:t>
                      </a:r>
                    </a:p>
                    <a:p>
                      <a:endParaRPr lang="es-MX" dirty="0"/>
                    </a:p>
                  </a:txBody>
                  <a:tcPr/>
                </a:tc>
              </a:tr>
              <a:tr h="1071693">
                <a:tc>
                  <a:txBody>
                    <a:bodyPr/>
                    <a:lstStyle/>
                    <a:p>
                      <a:endParaRPr lang="es-MX"/>
                    </a:p>
                  </a:txBody>
                  <a:tcPr/>
                </a:tc>
                <a:tc>
                  <a:txBody>
                    <a:bodyPr/>
                    <a:lstStyle/>
                    <a:p>
                      <a:endParaRPr lang="es-MX" dirty="0"/>
                    </a:p>
                  </a:txBody>
                  <a:tcPr/>
                </a:tc>
                <a:tc>
                  <a:txBody>
                    <a:bodyPr/>
                    <a:lstStyle/>
                    <a:p>
                      <a:endParaRPr lang="es-MX"/>
                    </a:p>
                  </a:txBody>
                  <a:tcPr/>
                </a:tc>
                <a:tc>
                  <a:txBody>
                    <a:bodyPr/>
                    <a:lstStyle/>
                    <a:p>
                      <a:endParaRPr lang="es-MX"/>
                    </a:p>
                  </a:txBody>
                  <a:tcPr/>
                </a:tc>
              </a:tr>
              <a:tr h="1071693">
                <a:tc>
                  <a:txBody>
                    <a:bodyPr/>
                    <a:lstStyle/>
                    <a:p>
                      <a:endParaRPr lang="es-MX" dirty="0"/>
                    </a:p>
                  </a:txBody>
                  <a:tcPr/>
                </a:tc>
                <a:tc>
                  <a:txBody>
                    <a:bodyPr/>
                    <a:lstStyle/>
                    <a:p>
                      <a:endParaRPr lang="es-MX"/>
                    </a:p>
                  </a:txBody>
                  <a:tcPr/>
                </a:tc>
                <a:tc>
                  <a:txBody>
                    <a:bodyPr/>
                    <a:lstStyle/>
                    <a:p>
                      <a:endParaRPr lang="es-MX" dirty="0"/>
                    </a:p>
                  </a:txBody>
                  <a:tcPr/>
                </a:tc>
                <a:tc>
                  <a:txBody>
                    <a:bodyPr/>
                    <a:lstStyle/>
                    <a:p>
                      <a:endParaRPr lang="es-MX" dirty="0"/>
                    </a:p>
                  </a:txBody>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524000" y="0"/>
          <a:ext cx="9145588" cy="6858000"/>
        </p:xfrm>
        <a:graphic>
          <a:graphicData uri="http://schemas.openxmlformats.org/presentationml/2006/ole">
            <mc:AlternateContent xmlns:mc="http://schemas.openxmlformats.org/markup-compatibility/2006">
              <mc:Choice xmlns:v="urn:schemas-microsoft-com:vml" Requires="v">
                <p:oleObj spid="_x0000_s1037" name="Imagen de mapa de bits" r:id="rId4" imgW="6381750" imgH="5467350" progId="Paint.Picture">
                  <p:embed/>
                </p:oleObj>
              </mc:Choice>
              <mc:Fallback>
                <p:oleObj name="Imagen de mapa de bits" r:id="rId4" imgW="6381750" imgH="546735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5588"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5" name="2 CuadroTexto"/>
          <p:cNvSpPr txBox="1">
            <a:spLocks noChangeArrowheads="1"/>
          </p:cNvSpPr>
          <p:nvPr/>
        </p:nvSpPr>
        <p:spPr bwMode="auto">
          <a:xfrm>
            <a:off x="2351584" y="1340768"/>
            <a:ext cx="6768752" cy="353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isometricOffAxis1Righ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defRPr/>
            </a:pPr>
            <a:r>
              <a:rPr lang="es-ES" sz="8000" b="1" i="1" dirty="0">
                <a:ln w="28575">
                  <a:solidFill>
                    <a:schemeClr val="bg1"/>
                  </a:solidFill>
                </a:ln>
                <a:solidFill>
                  <a:srgbClr val="FFFF00"/>
                </a:solidFill>
                <a:effectLst>
                  <a:outerShdw blurRad="38100" dist="38100" dir="2700000" algn="tl">
                    <a:srgbClr val="000000">
                      <a:alpha val="43137"/>
                    </a:srgbClr>
                  </a:outerShdw>
                </a:effectLst>
                <a:latin typeface="Verdana" panose="020B0604030504040204" pitchFamily="34" charset="0"/>
              </a:rPr>
              <a:t>TEJIDO NERVIOSO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p:nvPr/>
        </p:nvSpPr>
        <p:spPr>
          <a:xfrm>
            <a:off x="1981200" y="1524000"/>
            <a:ext cx="836295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457200" indent="-457200"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Es el tejido que conforma al sistema nervioso. Deriva del ectodermo. Esta constituido por dos tipos de células con escasa sustancia intercelular:</a:t>
            </a:r>
            <a:endParaRPr lang="es-ES_tradnl" altLang="en-US" sz="2400" b="1" dirty="0">
              <a:solidFill>
                <a:schemeClr val="accent1">
                  <a:lumMod val="50000"/>
                </a:schemeClr>
              </a:solidFill>
              <a:latin typeface="Arial" panose="020B0604020202020204" pitchFamily="34" charset="0"/>
              <a:ea typeface="Arial" panose="020B0604020202020204" pitchFamily="34" charset="0"/>
            </a:endParaRPr>
          </a:p>
        </p:txBody>
      </p:sp>
      <p:sp>
        <p:nvSpPr>
          <p:cNvPr id="37892" name="Text Box 4"/>
          <p:cNvSpPr txBox="1"/>
          <p:nvPr/>
        </p:nvSpPr>
        <p:spPr>
          <a:xfrm>
            <a:off x="1981200" y="2895600"/>
            <a:ext cx="8362950" cy="15700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Neuronas: Células especializadas en la conductibilidad e irritabilidad, que presentan largas prolongaciones mediante las que se relaciona entre sí y con células de otros tejidos.</a:t>
            </a:r>
            <a:endParaRPr lang="es-ES_tradnl" altLang="en-US" sz="2400" b="1" dirty="0">
              <a:solidFill>
                <a:schemeClr val="accent1">
                  <a:lumMod val="50000"/>
                </a:schemeClr>
              </a:solidFill>
              <a:latin typeface="Arial" panose="020B0604020202020204" pitchFamily="34" charset="0"/>
              <a:ea typeface="Arial" panose="020B0604020202020204" pitchFamily="34" charset="0"/>
            </a:endParaRPr>
          </a:p>
        </p:txBody>
      </p:sp>
      <p:sp>
        <p:nvSpPr>
          <p:cNvPr id="37893" name="Text Box 5"/>
          <p:cNvSpPr txBox="1"/>
          <p:nvPr/>
        </p:nvSpPr>
        <p:spPr>
          <a:xfrm>
            <a:off x="1981200" y="4876800"/>
            <a:ext cx="836295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algn="just">
              <a:spcBef>
                <a:spcPct val="50000"/>
              </a:spcBef>
            </a:pPr>
            <a:r>
              <a:rPr lang="es-ES_tradnl" altLang="en-US" sz="2400" b="1" dirty="0">
                <a:solidFill>
                  <a:schemeClr val="accent1">
                    <a:lumMod val="50000"/>
                  </a:schemeClr>
                </a:solidFill>
                <a:latin typeface="Arial" panose="020B0604020202020204" pitchFamily="34" charset="0"/>
                <a:cs typeface="Arial" panose="020B0604020202020204" pitchFamily="34" charset="0"/>
              </a:rPr>
              <a:t>Neuroglias: Células que sostienen a las neuronas, participan en su nutrición y en los procesos de protección y defensa del tejido nervioso.</a:t>
            </a:r>
            <a:r>
              <a:rPr lang="es-ES_tradnl" altLang="en-US" sz="2400" dirty="0">
                <a:solidFill>
                  <a:schemeClr val="accent1">
                    <a:lumMod val="50000"/>
                  </a:schemeClr>
                </a:solidFill>
                <a:latin typeface="Arial" panose="020B0604020202020204" pitchFamily="34" charset="0"/>
                <a:cs typeface="Arial" panose="020B0604020202020204" pitchFamily="34" charset="0"/>
              </a:rPr>
              <a:t> </a:t>
            </a:r>
            <a:endParaRPr lang="es-ES_tradnl" altLang="en-US" sz="2400" dirty="0">
              <a:solidFill>
                <a:schemeClr val="accent1">
                  <a:lumMod val="50000"/>
                </a:schemeClr>
              </a:solidFill>
              <a:latin typeface="Arial" panose="020B0604020202020204" pitchFamily="34" charset="0"/>
              <a:ea typeface="Arial" panose="020B0604020202020204" pitchFamily="34" charset="0"/>
            </a:endParaRPr>
          </a:p>
        </p:txBody>
      </p:sp>
      <p:sp>
        <p:nvSpPr>
          <p:cNvPr id="2" name="Elipse 1"/>
          <p:cNvSpPr/>
          <p:nvPr/>
        </p:nvSpPr>
        <p:spPr>
          <a:xfrm>
            <a:off x="2560320" y="384048"/>
            <a:ext cx="7783830" cy="7287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498848" y="429220"/>
            <a:ext cx="5705856" cy="923330"/>
          </a:xfrm>
          <a:prstGeom prst="rect">
            <a:avLst/>
          </a:prstGeom>
          <a:noFill/>
        </p:spPr>
        <p:txBody>
          <a:bodyPr wrap="square" rtlCol="0">
            <a:spAutoFit/>
          </a:bodyPr>
          <a:lstStyle/>
          <a:p>
            <a:r>
              <a:rPr lang="es-ES_tradnl" altLang="en-US" sz="3600" b="1" dirty="0">
                <a:solidFill>
                  <a:schemeClr val="bg1"/>
                </a:solidFill>
                <a:latin typeface="Arial" panose="020B0604020202020204" pitchFamily="34" charset="0"/>
                <a:cs typeface="Arial" panose="020B0604020202020204" pitchFamily="34" charset="0"/>
              </a:rPr>
              <a:t>Tejido nervioso</a:t>
            </a:r>
          </a:p>
          <a:p>
            <a:endParaRPr lang="es-MX"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CuadroTexto"/>
          <p:cNvSpPr txBox="1">
            <a:spLocks noChangeArrowheads="1"/>
          </p:cNvSpPr>
          <p:nvPr/>
        </p:nvSpPr>
        <p:spPr bwMode="auto">
          <a:xfrm>
            <a:off x="347472" y="1101726"/>
            <a:ext cx="1148486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605" indent="-26860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Origen ectodérmico</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Células altamente diferenciadas y especializadas en: excitabilidad y conductividad </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Actúa como un sistema integrador de todas las funciones vitales </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Presenta una estrecha relación con el tejido conectivo que le proporciona vasos sanguíneos y envolturas</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Células altamente diferenciadas y especializadas en: excitabilidad y conductividad </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Actúa como un sistema integrador de todas las funciones vitales </a:t>
            </a:r>
          </a:p>
          <a:p>
            <a:pPr algn="just">
              <a:spcBef>
                <a:spcPct val="0"/>
              </a:spcBef>
              <a:spcAft>
                <a:spcPts val="1200"/>
              </a:spcAft>
            </a:pPr>
            <a:r>
              <a:rPr lang="es-ES" altLang="es-MX" sz="2400" b="1" dirty="0">
                <a:solidFill>
                  <a:schemeClr val="accent1">
                    <a:lumMod val="50000"/>
                  </a:schemeClr>
                </a:solidFill>
                <a:latin typeface="Arial" panose="020B0604020202020204" pitchFamily="34" charset="0"/>
                <a:cs typeface="Arial" panose="020B0604020202020204" pitchFamily="34" charset="0"/>
              </a:rPr>
              <a:t>Presenta una estrecha relación con el tejido conectivo que le proporciona vasos sanguíneos y envolturas</a:t>
            </a:r>
          </a:p>
        </p:txBody>
      </p:sp>
      <p:sp>
        <p:nvSpPr>
          <p:cNvPr id="3" name="Elipse 2"/>
          <p:cNvSpPr/>
          <p:nvPr/>
        </p:nvSpPr>
        <p:spPr>
          <a:xfrm>
            <a:off x="1511808" y="164591"/>
            <a:ext cx="8839200" cy="983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3"/>
          <p:cNvSpPr txBox="1"/>
          <p:nvPr/>
        </p:nvSpPr>
        <p:spPr>
          <a:xfrm>
            <a:off x="2761488" y="347472"/>
            <a:ext cx="6803136" cy="800219"/>
          </a:xfrm>
          <a:prstGeom prst="rect">
            <a:avLst/>
          </a:prstGeom>
          <a:noFill/>
        </p:spPr>
        <p:txBody>
          <a:bodyPr wrap="square" rtlCol="0">
            <a:spAutoFit/>
          </a:bodyPr>
          <a:lstStyle/>
          <a:p>
            <a:r>
              <a:rPr lang="es-ES" sz="2800" b="1" i="1" dirty="0">
                <a:solidFill>
                  <a:schemeClr val="bg1"/>
                </a:solidFill>
                <a:latin typeface="Arial" panose="020B0604020202020204" pitchFamily="34" charset="0"/>
                <a:cs typeface="Arial" panose="020B0604020202020204" pitchFamily="34" charset="0"/>
              </a:rPr>
              <a:t>CARACTERÍSTICAS GENERALES</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fade">
                                      <p:cBhvr>
                                        <p:cTn id="7" dur="1000"/>
                                        <p:tgtEl>
                                          <p:spTgt spid="19458">
                                            <p:txEl>
                                              <p:pRg st="0" end="0"/>
                                            </p:txEl>
                                          </p:spTgt>
                                        </p:tgtEl>
                                      </p:cBhvr>
                                    </p:animEffect>
                                    <p:anim calcmode="lin" valueType="num">
                                      <p:cBhvr>
                                        <p:cTn id="8" dur="10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9458">
                                            <p:txEl>
                                              <p:pRg st="1" end="1"/>
                                            </p:txEl>
                                          </p:spTgt>
                                        </p:tgtEl>
                                        <p:attrNameLst>
                                          <p:attrName>style.visibility</p:attrName>
                                        </p:attrNameLst>
                                      </p:cBhvr>
                                      <p:to>
                                        <p:strVal val="visible"/>
                                      </p:to>
                                    </p:set>
                                    <p:animEffect transition="in" filter="fade">
                                      <p:cBhvr>
                                        <p:cTn id="13" dur="1000"/>
                                        <p:tgtEl>
                                          <p:spTgt spid="19458">
                                            <p:txEl>
                                              <p:pRg st="1" end="1"/>
                                            </p:txEl>
                                          </p:spTgt>
                                        </p:tgtEl>
                                      </p:cBhvr>
                                    </p:animEffect>
                                    <p:anim calcmode="lin" valueType="num">
                                      <p:cBhvr>
                                        <p:cTn id="14" dur="1000" fill="hold"/>
                                        <p:tgtEl>
                                          <p:spTgt spid="1945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945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750"/>
                                  </p:stCondLst>
                                  <p:childTnLst>
                                    <p:set>
                                      <p:cBhvr>
                                        <p:cTn id="18" dur="1" fill="hold">
                                          <p:stCondLst>
                                            <p:cond delay="0"/>
                                          </p:stCondLst>
                                        </p:cTn>
                                        <p:tgtEl>
                                          <p:spTgt spid="19458">
                                            <p:txEl>
                                              <p:pRg st="2" end="2"/>
                                            </p:txEl>
                                          </p:spTgt>
                                        </p:tgtEl>
                                        <p:attrNameLst>
                                          <p:attrName>style.visibility</p:attrName>
                                        </p:attrNameLst>
                                      </p:cBhvr>
                                      <p:to>
                                        <p:strVal val="visible"/>
                                      </p:to>
                                    </p:set>
                                    <p:animEffect transition="in" filter="fade">
                                      <p:cBhvr>
                                        <p:cTn id="19" dur="1000"/>
                                        <p:tgtEl>
                                          <p:spTgt spid="19458">
                                            <p:txEl>
                                              <p:pRg st="2" end="2"/>
                                            </p:txEl>
                                          </p:spTgt>
                                        </p:tgtEl>
                                      </p:cBhvr>
                                    </p:animEffect>
                                    <p:anim calcmode="lin" valueType="num">
                                      <p:cBhvr>
                                        <p:cTn id="20" dur="1000" fill="hold"/>
                                        <p:tgtEl>
                                          <p:spTgt spid="1945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945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750"/>
                            </p:stCondLst>
                            <p:childTnLst>
                              <p:par>
                                <p:cTn id="23" presetID="42" presetClass="entr" presetSubtype="0" fill="hold" nodeType="afterEffect">
                                  <p:stCondLst>
                                    <p:cond delay="1750"/>
                                  </p:stCondLst>
                                  <p:childTnLst>
                                    <p:set>
                                      <p:cBhvr>
                                        <p:cTn id="24" dur="1" fill="hold">
                                          <p:stCondLst>
                                            <p:cond delay="0"/>
                                          </p:stCondLst>
                                        </p:cTn>
                                        <p:tgtEl>
                                          <p:spTgt spid="19458">
                                            <p:txEl>
                                              <p:pRg st="3" end="3"/>
                                            </p:txEl>
                                          </p:spTgt>
                                        </p:tgtEl>
                                        <p:attrNameLst>
                                          <p:attrName>style.visibility</p:attrName>
                                        </p:attrNameLst>
                                      </p:cBhvr>
                                      <p:to>
                                        <p:strVal val="visible"/>
                                      </p:to>
                                    </p:set>
                                    <p:animEffect transition="in" filter="fade">
                                      <p:cBhvr>
                                        <p:cTn id="25" dur="1000"/>
                                        <p:tgtEl>
                                          <p:spTgt spid="19458">
                                            <p:txEl>
                                              <p:pRg st="3" end="3"/>
                                            </p:txEl>
                                          </p:spTgt>
                                        </p:tgtEl>
                                      </p:cBhvr>
                                    </p:animEffect>
                                    <p:anim calcmode="lin" valueType="num">
                                      <p:cBhvr>
                                        <p:cTn id="26" dur="1000" fill="hold"/>
                                        <p:tgtEl>
                                          <p:spTgt spid="1945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945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nodeType="afterEffect">
                                  <p:stCondLst>
                                    <p:cond delay="1750"/>
                                  </p:stCondLst>
                                  <p:childTnLst>
                                    <p:set>
                                      <p:cBhvr>
                                        <p:cTn id="30" dur="1" fill="hold">
                                          <p:stCondLst>
                                            <p:cond delay="0"/>
                                          </p:stCondLst>
                                        </p:cTn>
                                        <p:tgtEl>
                                          <p:spTgt spid="19458">
                                            <p:txEl>
                                              <p:pRg st="4" end="4"/>
                                            </p:txEl>
                                          </p:spTgt>
                                        </p:tgtEl>
                                        <p:attrNameLst>
                                          <p:attrName>style.visibility</p:attrName>
                                        </p:attrNameLst>
                                      </p:cBhvr>
                                      <p:to>
                                        <p:strVal val="visible"/>
                                      </p:to>
                                    </p:set>
                                    <p:animEffect transition="in" filter="fade">
                                      <p:cBhvr>
                                        <p:cTn id="31" dur="1000"/>
                                        <p:tgtEl>
                                          <p:spTgt spid="19458">
                                            <p:txEl>
                                              <p:pRg st="4" end="4"/>
                                            </p:txEl>
                                          </p:spTgt>
                                        </p:tgtEl>
                                      </p:cBhvr>
                                    </p:animEffect>
                                    <p:anim calcmode="lin" valueType="num">
                                      <p:cBhvr>
                                        <p:cTn id="32" dur="1000" fill="hold"/>
                                        <p:tgtEl>
                                          <p:spTgt spid="1945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945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1250"/>
                            </p:stCondLst>
                            <p:childTnLst>
                              <p:par>
                                <p:cTn id="35" presetID="42" presetClass="entr" presetSubtype="0" fill="hold" nodeType="afterEffect">
                                  <p:stCondLst>
                                    <p:cond delay="3000"/>
                                  </p:stCondLst>
                                  <p:childTnLst>
                                    <p:set>
                                      <p:cBhvr>
                                        <p:cTn id="36" dur="1" fill="hold">
                                          <p:stCondLst>
                                            <p:cond delay="0"/>
                                          </p:stCondLst>
                                        </p:cTn>
                                        <p:tgtEl>
                                          <p:spTgt spid="19458">
                                            <p:txEl>
                                              <p:pRg st="5" end="5"/>
                                            </p:txEl>
                                          </p:spTgt>
                                        </p:tgtEl>
                                        <p:attrNameLst>
                                          <p:attrName>style.visibility</p:attrName>
                                        </p:attrNameLst>
                                      </p:cBhvr>
                                      <p:to>
                                        <p:strVal val="visible"/>
                                      </p:to>
                                    </p:set>
                                    <p:animEffect transition="in" filter="fade">
                                      <p:cBhvr>
                                        <p:cTn id="37" dur="1000"/>
                                        <p:tgtEl>
                                          <p:spTgt spid="19458">
                                            <p:txEl>
                                              <p:pRg st="5" end="5"/>
                                            </p:txEl>
                                          </p:spTgt>
                                        </p:tgtEl>
                                      </p:cBhvr>
                                    </p:animEffect>
                                    <p:anim calcmode="lin" valueType="num">
                                      <p:cBhvr>
                                        <p:cTn id="38" dur="1000" fill="hold"/>
                                        <p:tgtEl>
                                          <p:spTgt spid="1945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945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250"/>
                            </p:stCondLst>
                            <p:childTnLst>
                              <p:par>
                                <p:cTn id="41" presetID="42" presetClass="entr" presetSubtype="0" fill="hold" nodeType="afterEffect">
                                  <p:stCondLst>
                                    <p:cond delay="3000"/>
                                  </p:stCondLst>
                                  <p:childTnLst>
                                    <p:set>
                                      <p:cBhvr>
                                        <p:cTn id="42" dur="1" fill="hold">
                                          <p:stCondLst>
                                            <p:cond delay="0"/>
                                          </p:stCondLst>
                                        </p:cTn>
                                        <p:tgtEl>
                                          <p:spTgt spid="19458">
                                            <p:txEl>
                                              <p:pRg st="6" end="6"/>
                                            </p:txEl>
                                          </p:spTgt>
                                        </p:tgtEl>
                                        <p:attrNameLst>
                                          <p:attrName>style.visibility</p:attrName>
                                        </p:attrNameLst>
                                      </p:cBhvr>
                                      <p:to>
                                        <p:strVal val="visible"/>
                                      </p:to>
                                    </p:set>
                                    <p:animEffect transition="in" filter="fade">
                                      <p:cBhvr>
                                        <p:cTn id="43" dur="1000"/>
                                        <p:tgtEl>
                                          <p:spTgt spid="19458">
                                            <p:txEl>
                                              <p:pRg st="6" end="6"/>
                                            </p:txEl>
                                          </p:spTgt>
                                        </p:tgtEl>
                                      </p:cBhvr>
                                    </p:animEffect>
                                    <p:anim calcmode="lin" valueType="num">
                                      <p:cBhvr>
                                        <p:cTn id="44" dur="1000" fill="hold"/>
                                        <p:tgtEl>
                                          <p:spTgt spid="19458">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945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ector recto 33"/>
          <p:cNvCxnSpPr/>
          <p:nvPr/>
        </p:nvCxnSpPr>
        <p:spPr bwMode="auto">
          <a:xfrm>
            <a:off x="8150225" y="1443039"/>
            <a:ext cx="6350" cy="1412875"/>
          </a:xfrm>
          <a:prstGeom prst="line">
            <a:avLst/>
          </a:prstGeom>
          <a:effectLst>
            <a:outerShdw blurRad="50800" dist="38100" algn="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6" name="Conector recto 25"/>
          <p:cNvCxnSpPr/>
          <p:nvPr/>
        </p:nvCxnSpPr>
        <p:spPr bwMode="auto">
          <a:xfrm>
            <a:off x="4057650" y="1244601"/>
            <a:ext cx="0" cy="1736725"/>
          </a:xfrm>
          <a:prstGeom prst="line">
            <a:avLst/>
          </a:prstGeom>
          <a:effectLst>
            <a:outerShdw blurRad="50800" dist="38100" dir="18900000" algn="b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2" name="Conector recto 21"/>
          <p:cNvCxnSpPr/>
          <p:nvPr/>
        </p:nvCxnSpPr>
        <p:spPr bwMode="auto">
          <a:xfrm flipH="1">
            <a:off x="6096000" y="1544638"/>
            <a:ext cx="20638" cy="2747962"/>
          </a:xfrm>
          <a:prstGeom prst="line">
            <a:avLst/>
          </a:prstGeom>
          <a:ln w="50800"/>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 name="Text Box 5"/>
          <p:cNvSpPr txBox="1">
            <a:spLocks noChangeArrowheads="1"/>
          </p:cNvSpPr>
          <p:nvPr/>
        </p:nvSpPr>
        <p:spPr bwMode="auto">
          <a:xfrm>
            <a:off x="3359785" y="495301"/>
            <a:ext cx="5399986" cy="1200399"/>
          </a:xfrm>
          <a:prstGeom prst="rect">
            <a:avLst/>
          </a:prstGeom>
          <a:ln>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s-VE" sz="3600" b="1" i="1" dirty="0">
                <a:solidFill>
                  <a:schemeClr val="tx1"/>
                </a:solidFill>
                <a:effectLst>
                  <a:outerShdw blurRad="38100" dist="38100" dir="2700000" algn="tl">
                    <a:srgbClr val="000000">
                      <a:alpha val="43137"/>
                    </a:srgbClr>
                  </a:outerShdw>
                </a:effectLst>
                <a:latin typeface="Verdana" panose="020B0604030504040204" pitchFamily="34" charset="0"/>
              </a:rPr>
              <a:t>COMPONENTES DEL TEJIDO NERVIOSO</a:t>
            </a:r>
          </a:p>
        </p:txBody>
      </p:sp>
      <p:sp>
        <p:nvSpPr>
          <p:cNvPr id="25" name="Rectángulo redondeado 24"/>
          <p:cNvSpPr/>
          <p:nvPr/>
        </p:nvSpPr>
        <p:spPr bwMode="auto">
          <a:xfrm>
            <a:off x="4819791" y="3788928"/>
            <a:ext cx="2681549" cy="1008781"/>
          </a:xfrm>
          <a:prstGeom prst="roundRect">
            <a:avLst/>
          </a:prstGeom>
          <a:gradFill>
            <a:gsLst>
              <a:gs pos="0">
                <a:srgbClr val="FFC9C9"/>
              </a:gs>
              <a:gs pos="35000">
                <a:schemeClr val="accent2">
                  <a:tint val="37000"/>
                  <a:satMod val="300000"/>
                </a:schemeClr>
              </a:gs>
              <a:gs pos="100000">
                <a:schemeClr val="accent2">
                  <a:tint val="15000"/>
                  <a:satMod val="350000"/>
                </a:schemeClr>
              </a:gs>
            </a:gsLst>
          </a:gradFill>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20491" name="Text Box 6"/>
          <p:cNvSpPr txBox="1">
            <a:spLocks noChangeArrowheads="1"/>
          </p:cNvSpPr>
          <p:nvPr/>
        </p:nvSpPr>
        <p:spPr bwMode="auto">
          <a:xfrm>
            <a:off x="4870451" y="3997326"/>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VE" altLang="es-MX" sz="3600" b="1" dirty="0">
                <a:solidFill>
                  <a:schemeClr val="accent1">
                    <a:lumMod val="50000"/>
                  </a:schemeClr>
                </a:solidFill>
                <a:latin typeface="Verdana" panose="020B0604030504040204" pitchFamily="34" charset="0"/>
              </a:rPr>
              <a:t>CÉLULAS</a:t>
            </a:r>
          </a:p>
        </p:txBody>
      </p:sp>
      <p:sp>
        <p:nvSpPr>
          <p:cNvPr id="30" name="Rectángulo redondeado 29"/>
          <p:cNvSpPr/>
          <p:nvPr/>
        </p:nvSpPr>
        <p:spPr bwMode="auto">
          <a:xfrm>
            <a:off x="2249489" y="2170171"/>
            <a:ext cx="3599991" cy="1213526"/>
          </a:xfrm>
          <a:prstGeom prst="roundRect">
            <a:avLst/>
          </a:prstGeom>
          <a:gradFill>
            <a:gsLst>
              <a:gs pos="0">
                <a:srgbClr val="BDD5FF"/>
              </a:gs>
              <a:gs pos="35000">
                <a:schemeClr val="accent1">
                  <a:tint val="37000"/>
                  <a:satMod val="300000"/>
                </a:schemeClr>
              </a:gs>
              <a:gs pos="100000">
                <a:schemeClr val="accent1">
                  <a:tint val="15000"/>
                  <a:satMod val="350000"/>
                </a:schemeClr>
              </a:gs>
            </a:gsLst>
          </a:gra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a:p>
        </p:txBody>
      </p:sp>
      <p:sp>
        <p:nvSpPr>
          <p:cNvPr id="20495" name="Text Box 9"/>
          <p:cNvSpPr txBox="1">
            <a:spLocks noChangeArrowheads="1"/>
          </p:cNvSpPr>
          <p:nvPr/>
        </p:nvSpPr>
        <p:spPr bwMode="auto">
          <a:xfrm>
            <a:off x="2376488" y="2325689"/>
            <a:ext cx="33067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3600"/>
              </a:lnSpc>
              <a:spcBef>
                <a:spcPct val="50000"/>
              </a:spcBef>
              <a:buNone/>
            </a:pPr>
            <a:r>
              <a:rPr lang="es-VE" altLang="es-MX" sz="2800" b="1" dirty="0">
                <a:solidFill>
                  <a:schemeClr val="accent1">
                    <a:lumMod val="50000"/>
                  </a:schemeClr>
                </a:solidFill>
                <a:latin typeface="Verdana" panose="020B0604030504040204" pitchFamily="34" charset="0"/>
              </a:rPr>
              <a:t>SUSTANCIA INTERCELULAR</a:t>
            </a:r>
          </a:p>
        </p:txBody>
      </p:sp>
      <p:sp>
        <p:nvSpPr>
          <p:cNvPr id="36" name="Rectángulo redondeado 35"/>
          <p:cNvSpPr/>
          <p:nvPr/>
        </p:nvSpPr>
        <p:spPr bwMode="auto">
          <a:xfrm>
            <a:off x="6959295" y="2202193"/>
            <a:ext cx="2511082" cy="1222772"/>
          </a:xfrm>
          <a:prstGeom prst="roundRect">
            <a:avLst/>
          </a:prstGeom>
          <a:gradFill>
            <a:gsLst>
              <a:gs pos="0">
                <a:srgbClr val="E7FEC6"/>
              </a:gs>
              <a:gs pos="35000">
                <a:schemeClr val="accent3">
                  <a:tint val="37000"/>
                  <a:satMod val="300000"/>
                </a:schemeClr>
              </a:gs>
              <a:gs pos="100000">
                <a:schemeClr val="accent3">
                  <a:tint val="15000"/>
                  <a:satMod val="350000"/>
                </a:schemeClr>
              </a:gs>
            </a:gsLst>
          </a:gradFill>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a:p>
        </p:txBody>
      </p:sp>
      <p:sp>
        <p:nvSpPr>
          <p:cNvPr id="20499" name="Text Box 10"/>
          <p:cNvSpPr txBox="1">
            <a:spLocks noChangeArrowheads="1"/>
          </p:cNvSpPr>
          <p:nvPr/>
        </p:nvSpPr>
        <p:spPr bwMode="auto">
          <a:xfrm>
            <a:off x="7002463" y="2371726"/>
            <a:ext cx="25336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3600"/>
              </a:lnSpc>
              <a:spcBef>
                <a:spcPct val="50000"/>
              </a:spcBef>
              <a:buNone/>
            </a:pPr>
            <a:r>
              <a:rPr lang="es-VE" altLang="es-MX" sz="2800" b="1" dirty="0">
                <a:solidFill>
                  <a:schemeClr val="accent1">
                    <a:lumMod val="50000"/>
                  </a:schemeClr>
                </a:solidFill>
                <a:latin typeface="Verdana" panose="020B0604030504040204" pitchFamily="34" charset="0"/>
              </a:rPr>
              <a:t>LÍQUIDO TISULAR</a:t>
            </a:r>
          </a:p>
        </p:txBody>
      </p:sp>
      <p:sp>
        <p:nvSpPr>
          <p:cNvPr id="37" name="Llamada rectangular redondeada 36"/>
          <p:cNvSpPr/>
          <p:nvPr/>
        </p:nvSpPr>
        <p:spPr bwMode="auto">
          <a:xfrm flipH="1" flipV="1">
            <a:off x="2377249" y="5508956"/>
            <a:ext cx="3070531" cy="1152194"/>
          </a:xfrm>
          <a:prstGeom prst="wedgeRoundRectCallout">
            <a:avLst>
              <a:gd name="adj1" fmla="val -70033"/>
              <a:gd name="adj2" fmla="val 102450"/>
              <a:gd name="adj3" fmla="val 16667"/>
            </a:avLst>
          </a:prstGeom>
          <a:solidFill>
            <a:srgbClr val="FF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504" name="Text Box 7"/>
          <p:cNvSpPr txBox="1">
            <a:spLocks noChangeArrowheads="1"/>
          </p:cNvSpPr>
          <p:nvPr/>
        </p:nvSpPr>
        <p:spPr bwMode="auto">
          <a:xfrm>
            <a:off x="2376488" y="5716586"/>
            <a:ext cx="285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VE" altLang="es-MX" sz="3600" b="1" dirty="0">
                <a:solidFill>
                  <a:schemeClr val="accent1">
                    <a:lumMod val="50000"/>
                  </a:schemeClr>
                </a:solidFill>
                <a:latin typeface="Verdana" panose="020B0604030504040204" pitchFamily="34" charset="0"/>
              </a:rPr>
              <a:t>Neuronas</a:t>
            </a:r>
          </a:p>
        </p:txBody>
      </p:sp>
      <p:sp>
        <p:nvSpPr>
          <p:cNvPr id="38" name="Llamada rectangular redondeada 37"/>
          <p:cNvSpPr/>
          <p:nvPr/>
        </p:nvSpPr>
        <p:spPr bwMode="auto">
          <a:xfrm flipH="1" flipV="1">
            <a:off x="6887184" y="5508955"/>
            <a:ext cx="3204554" cy="1152194"/>
          </a:xfrm>
          <a:prstGeom prst="wedgeRoundRectCallout">
            <a:avLst>
              <a:gd name="adj1" fmla="val 64144"/>
              <a:gd name="adj2" fmla="val 98548"/>
              <a:gd name="adj3" fmla="val 16667"/>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508" name="Text Box 8"/>
          <p:cNvSpPr txBox="1">
            <a:spLocks noChangeArrowheads="1"/>
          </p:cNvSpPr>
          <p:nvPr/>
        </p:nvSpPr>
        <p:spPr bwMode="auto">
          <a:xfrm>
            <a:off x="6989764" y="5751513"/>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VE" altLang="es-MX" sz="3600" b="1" dirty="0">
                <a:solidFill>
                  <a:schemeClr val="accent1">
                    <a:lumMod val="50000"/>
                  </a:schemeClr>
                </a:solidFill>
                <a:latin typeface="Verdana" panose="020B0604030504040204" pitchFamily="34" charset="0"/>
              </a:rPr>
              <a:t>Neuroglias</a:t>
            </a:r>
            <a:endParaRPr lang="es-VE" altLang="es-MX" b="1" dirty="0">
              <a:solidFill>
                <a:schemeClr val="accent1">
                  <a:lumMod val="50000"/>
                </a:schemeClr>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0504"/>
                                        </p:tgtEl>
                                        <p:attrNameLst>
                                          <p:attrName>style.visibility</p:attrName>
                                        </p:attrNameLst>
                                      </p:cBhvr>
                                      <p:to>
                                        <p:strVal val="visible"/>
                                      </p:to>
                                    </p:set>
                                    <p:animEffect transition="in" filter="fade">
                                      <p:cBhvr>
                                        <p:cTn id="10" dur="750"/>
                                        <p:tgtEl>
                                          <p:spTgt spid="20504"/>
                                        </p:tgtEl>
                                      </p:cBhvr>
                                    </p:animEffect>
                                  </p:childTnLst>
                                </p:cTn>
                              </p:par>
                            </p:childTnLst>
                          </p:cTn>
                        </p:par>
                        <p:par>
                          <p:cTn id="11" fill="hold">
                            <p:stCondLst>
                              <p:cond delay="2500"/>
                            </p:stCondLst>
                            <p:childTnLst>
                              <p:par>
                                <p:cTn id="12" presetID="10" presetClass="entr" presetSubtype="0" fill="hold" nodeType="afterEffect">
                                  <p:stCondLst>
                                    <p:cond delay="10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750"/>
                                        <p:tgtEl>
                                          <p:spTgt spid="3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0508"/>
                                        </p:tgtEl>
                                        <p:attrNameLst>
                                          <p:attrName>style.visibility</p:attrName>
                                        </p:attrNameLst>
                                      </p:cBhvr>
                                      <p:to>
                                        <p:strVal val="visible"/>
                                      </p:to>
                                    </p:set>
                                    <p:animEffect transition="in" filter="fade">
                                      <p:cBhvr>
                                        <p:cTn id="17" dur="750"/>
                                        <p:tgtEl>
                                          <p:spTgt spid="20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4" grpId="0"/>
      <p:bldP spid="2050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847850" y="1804621"/>
            <a:ext cx="81359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65125" indent="-365125" algn="just">
              <a:lnSpc>
                <a:spcPct val="150000"/>
              </a:lnSpc>
              <a:buFontTx/>
              <a:buChar char="•"/>
              <a:defRPr/>
            </a:pPr>
            <a:endParaRPr lang="es-ES" sz="3200" b="1" dirty="0">
              <a:solidFill>
                <a:srgbClr val="FFFF00"/>
              </a:solidFill>
              <a:effectLst>
                <a:outerShdw blurRad="38100" dist="38100" dir="2700000" algn="tl">
                  <a:srgbClr val="000000"/>
                </a:outerShdw>
              </a:effectLst>
              <a:latin typeface="Arial" panose="020B0604020202020204" pitchFamily="34" charset="0"/>
            </a:endParaRPr>
          </a:p>
        </p:txBody>
      </p:sp>
      <p:sp>
        <p:nvSpPr>
          <p:cNvPr id="135171" name="Text Box 3"/>
          <p:cNvSpPr txBox="1">
            <a:spLocks noChangeArrowheads="1"/>
          </p:cNvSpPr>
          <p:nvPr/>
        </p:nvSpPr>
        <p:spPr bwMode="auto">
          <a:xfrm>
            <a:off x="5823453" y="63453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endParaRPr lang="es-ES" sz="3600" b="1" dirty="0">
              <a:effectLst>
                <a:outerShdw blurRad="38100" dist="38100" dir="2700000" algn="tl">
                  <a:srgbClr val="000000"/>
                </a:outerShdw>
              </a:effectLst>
              <a:latin typeface="Arial" panose="020B0604020202020204" pitchFamily="34" charset="0"/>
            </a:endParaRPr>
          </a:p>
        </p:txBody>
      </p:sp>
      <p:sp>
        <p:nvSpPr>
          <p:cNvPr id="17412" name="1 Rectángulo"/>
          <p:cNvSpPr>
            <a:spLocks noChangeArrowheads="1"/>
          </p:cNvSpPr>
          <p:nvPr/>
        </p:nvSpPr>
        <p:spPr bwMode="auto">
          <a:xfrm>
            <a:off x="583929" y="1219308"/>
            <a:ext cx="11135380" cy="302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s-ES" dirty="0">
                <a:solidFill>
                  <a:schemeClr val="accent1">
                    <a:lumMod val="50000"/>
                  </a:schemeClr>
                </a:solidFill>
              </a:rPr>
              <a:t>5.4 Tejido muscular:</a:t>
            </a:r>
            <a:r>
              <a:rPr lang="es-HN" dirty="0">
                <a:solidFill>
                  <a:schemeClr val="accent1">
                    <a:lumMod val="50000"/>
                  </a:schemeClr>
                </a:solidFill>
              </a:rPr>
              <a:t> Concepto. Funciones. Clasificación. Características generales.</a:t>
            </a:r>
            <a:endParaRPr lang="es-MX" dirty="0">
              <a:solidFill>
                <a:schemeClr val="accent1">
                  <a:lumMod val="50000"/>
                </a:schemeClr>
              </a:solidFill>
            </a:endParaRPr>
          </a:p>
          <a:p>
            <a:r>
              <a:rPr lang="es-HN" dirty="0">
                <a:solidFill>
                  <a:schemeClr val="accent1">
                    <a:lumMod val="50000"/>
                  </a:schemeClr>
                </a:solidFill>
              </a:rPr>
              <a:t>5.5 Tejido nervioso:</a:t>
            </a:r>
            <a:r>
              <a:rPr lang="es-HN" b="1" dirty="0">
                <a:solidFill>
                  <a:schemeClr val="accent1">
                    <a:lumMod val="50000"/>
                  </a:schemeClr>
                </a:solidFill>
              </a:rPr>
              <a:t> </a:t>
            </a:r>
            <a:r>
              <a:rPr lang="es-HN" dirty="0">
                <a:solidFill>
                  <a:schemeClr val="accent1">
                    <a:lumMod val="50000"/>
                  </a:schemeClr>
                </a:solidFill>
              </a:rPr>
              <a:t>Concepto. Funciones. Clasificación. Características generales.</a:t>
            </a:r>
            <a:endParaRPr lang="es-ES" sz="2800" dirty="0">
              <a:solidFill>
                <a:schemeClr val="accent1">
                  <a:lumMod val="50000"/>
                </a:schemeClr>
              </a:solidFill>
              <a:latin typeface="Arial" panose="020B0604020202020204" pitchFamily="34" charset="0"/>
            </a:endParaRPr>
          </a:p>
          <a:p>
            <a:pPr algn="just" eaLnBrk="1" hangingPunct="1">
              <a:spcBef>
                <a:spcPct val="0"/>
              </a:spcBef>
              <a:buFontTx/>
              <a:buNone/>
            </a:pPr>
            <a:endParaRPr lang="en-US" altLang="es-ES" sz="2800" dirty="0">
              <a:solidFill>
                <a:schemeClr val="accent1">
                  <a:lumMod val="50000"/>
                </a:schemeClr>
              </a:solidFill>
            </a:endParaRPr>
          </a:p>
          <a:p>
            <a:pPr algn="just" eaLnBrk="1" hangingPunct="1">
              <a:spcBef>
                <a:spcPct val="0"/>
              </a:spcBef>
              <a:buFontTx/>
              <a:buNone/>
            </a:pPr>
            <a:endParaRPr lang="en-US" altLang="es-ES" sz="2800" dirty="0">
              <a:solidFill>
                <a:schemeClr val="accent1">
                  <a:lumMod val="50000"/>
                </a:schemeClr>
              </a:solidFill>
            </a:endParaRPr>
          </a:p>
        </p:txBody>
      </p:sp>
      <p:sp>
        <p:nvSpPr>
          <p:cNvPr id="2" name="Elipse 1"/>
          <p:cNvSpPr/>
          <p:nvPr/>
        </p:nvSpPr>
        <p:spPr>
          <a:xfrm>
            <a:off x="3150167" y="166884"/>
            <a:ext cx="5346571" cy="76489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p:cNvSpPr txBox="1"/>
          <p:nvPr/>
        </p:nvSpPr>
        <p:spPr>
          <a:xfrm>
            <a:off x="4805082" y="237679"/>
            <a:ext cx="3030071" cy="584775"/>
          </a:xfrm>
          <a:prstGeom prst="rect">
            <a:avLst/>
          </a:prstGeom>
          <a:noFill/>
        </p:spPr>
        <p:txBody>
          <a:bodyPr wrap="square" rtlCol="0">
            <a:spAutoFit/>
          </a:bodyPr>
          <a:lstStyle/>
          <a:p>
            <a:r>
              <a:rPr lang="es-ES" sz="3200" b="1" dirty="0">
                <a:solidFill>
                  <a:schemeClr val="bg1"/>
                </a:solidFill>
                <a:latin typeface="Arial" panose="020B0604020202020204" pitchFamily="34" charset="0"/>
                <a:cs typeface="Arial" panose="020B0604020202020204" pitchFamily="34" charset="0"/>
              </a:rPr>
              <a:t>SUMARIO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35170"/>
                                        </p:tgtEl>
                                        <p:attrNameLst>
                                          <p:attrName>style.visibility</p:attrName>
                                        </p:attrNameLst>
                                      </p:cBhvr>
                                      <p:to>
                                        <p:strVal val="visible"/>
                                      </p:to>
                                    </p:set>
                                    <p:animEffect transition="in" filter="wipe(up)">
                                      <p:cBhvr>
                                        <p:cTn id="7" dur="2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463550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VE" altLang="es-MX" sz="1800">
              <a:latin typeface="Arial" panose="020B0604020202020204" pitchFamily="34" charset="0"/>
            </a:endParaRPr>
          </a:p>
        </p:txBody>
      </p:sp>
      <p:sp>
        <p:nvSpPr>
          <p:cNvPr id="2" name="1 Rectángulo"/>
          <p:cNvSpPr/>
          <p:nvPr/>
        </p:nvSpPr>
        <p:spPr bwMode="auto">
          <a:xfrm>
            <a:off x="4294189" y="6015038"/>
            <a:ext cx="6142037" cy="584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s-ES" sz="3200" b="1" dirty="0">
                <a:solidFill>
                  <a:schemeClr val="accent1">
                    <a:lumMod val="50000"/>
                  </a:schemeClr>
                </a:solidFill>
                <a:latin typeface="Verdana" panose="020B0604030504040204" pitchFamily="34" charset="0"/>
              </a:rPr>
              <a:t>Modelo de célula nerviosa</a:t>
            </a:r>
          </a:p>
        </p:txBody>
      </p:sp>
      <p:pic>
        <p:nvPicPr>
          <p:cNvPr id="22535"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1814" y="333375"/>
            <a:ext cx="2554287"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6" name="Object 2"/>
          <p:cNvGraphicFramePr>
            <a:graphicFrameLocks noChangeAspect="1"/>
          </p:cNvGraphicFramePr>
          <p:nvPr/>
        </p:nvGraphicFramePr>
        <p:xfrm>
          <a:off x="4486275" y="1504951"/>
          <a:ext cx="5949950" cy="4194175"/>
        </p:xfrm>
        <a:graphic>
          <a:graphicData uri="http://schemas.openxmlformats.org/presentationml/2006/ole">
            <mc:AlternateContent xmlns:mc="http://schemas.openxmlformats.org/markup-compatibility/2006">
              <mc:Choice xmlns:v="urn:schemas-microsoft-com:vml" Requires="v">
                <p:oleObj spid="_x0000_s2062" name="Imagen de mapa de bits" r:id="rId5" imgW="3648075" imgH="2581275" progId="Paint.Picture">
                  <p:embed/>
                </p:oleObj>
              </mc:Choice>
              <mc:Fallback>
                <p:oleObj name="Imagen de mapa de bits" r:id="rId5" imgW="3648075" imgH="2581275"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1504951"/>
                        <a:ext cx="5949950" cy="4194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Conector recto de flecha 4"/>
          <p:cNvCxnSpPr>
            <a:stCxn id="14" idx="1"/>
          </p:cNvCxnSpPr>
          <p:nvPr/>
        </p:nvCxnSpPr>
        <p:spPr bwMode="auto">
          <a:xfrm flipH="1" flipV="1">
            <a:off x="3349626" y="1841500"/>
            <a:ext cx="1420813"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bwMode="auto">
          <a:xfrm>
            <a:off x="6096001" y="2162176"/>
            <a:ext cx="1552575" cy="16033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5"/>
          <p:cNvSpPr txBox="1">
            <a:spLocks noChangeArrowheads="1"/>
          </p:cNvSpPr>
          <p:nvPr/>
        </p:nvSpPr>
        <p:spPr bwMode="auto">
          <a:xfrm>
            <a:off x="4770439" y="1363664"/>
            <a:ext cx="1531937" cy="954087"/>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s-ES" sz="2800" b="1" dirty="0">
                <a:solidFill>
                  <a:schemeClr val="accent1">
                    <a:lumMod val="50000"/>
                  </a:schemeClr>
                </a:solidFill>
              </a:rPr>
              <a:t>Cuerpo celular</a:t>
            </a:r>
          </a:p>
        </p:txBody>
      </p:sp>
      <p:cxnSp>
        <p:nvCxnSpPr>
          <p:cNvPr id="28" name="Conector recto de flecha 27"/>
          <p:cNvCxnSpPr/>
          <p:nvPr/>
        </p:nvCxnSpPr>
        <p:spPr bwMode="auto">
          <a:xfrm flipH="1" flipV="1">
            <a:off x="3792538" y="2673350"/>
            <a:ext cx="546100" cy="83978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bwMode="auto">
          <a:xfrm flipH="1">
            <a:off x="3216275" y="3960813"/>
            <a:ext cx="1289050" cy="64611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bwMode="auto">
          <a:xfrm>
            <a:off x="5376863" y="3960813"/>
            <a:ext cx="1027112" cy="11176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4"/>
          <p:cNvSpPr txBox="1">
            <a:spLocks noChangeArrowheads="1"/>
          </p:cNvSpPr>
          <p:nvPr/>
        </p:nvSpPr>
        <p:spPr bwMode="auto">
          <a:xfrm flipV="1">
            <a:off x="3648075" y="3513139"/>
            <a:ext cx="2959100" cy="522287"/>
          </a:xfrm>
          <a:prstGeom prst="rect">
            <a:avLst/>
          </a:prstGeom>
        </p:spPr>
        <p:style>
          <a:lnRef idx="2">
            <a:schemeClr val="dk1"/>
          </a:lnRef>
          <a:fillRef idx="1">
            <a:schemeClr val="lt1"/>
          </a:fillRef>
          <a:effectRef idx="0">
            <a:schemeClr val="dk1"/>
          </a:effectRef>
          <a:fontRef idx="minor">
            <a:schemeClr val="dk1"/>
          </a:fontRef>
        </p:style>
        <p:txBody>
          <a:bodyPr rot="10800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s-ES" sz="2800" b="1" dirty="0">
                <a:solidFill>
                  <a:schemeClr val="accent1">
                    <a:lumMod val="50000"/>
                  </a:schemeClr>
                </a:solidFill>
              </a:rPr>
              <a:t>Prolongaciones</a:t>
            </a:r>
          </a:p>
        </p:txBody>
      </p:sp>
      <p:sp>
        <p:nvSpPr>
          <p:cNvPr id="3" name="Elipse 2"/>
          <p:cNvSpPr/>
          <p:nvPr/>
        </p:nvSpPr>
        <p:spPr>
          <a:xfrm>
            <a:off x="4294189" y="333375"/>
            <a:ext cx="6715187" cy="7858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6302376" y="370008"/>
            <a:ext cx="3593590" cy="861774"/>
          </a:xfrm>
          <a:prstGeom prst="rect">
            <a:avLst/>
          </a:prstGeom>
          <a:noFill/>
        </p:spPr>
        <p:txBody>
          <a:bodyPr wrap="square" rtlCol="0">
            <a:spAutoFit/>
          </a:bodyPr>
          <a:lstStyle/>
          <a:p>
            <a:r>
              <a:rPr lang="es-ES" sz="3200" b="1" i="1" dirty="0">
                <a:solidFill>
                  <a:schemeClr val="bg1"/>
                </a:solidFill>
                <a:latin typeface="Arial" panose="020B0604020202020204" pitchFamily="34" charset="0"/>
                <a:cs typeface="Arial" panose="020B0604020202020204" pitchFamily="34" charset="0"/>
              </a:rPr>
              <a:t>NEURONA</a:t>
            </a:r>
          </a:p>
          <a:p>
            <a:endParaRPr lang="es-MX"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750" tmFilter="0, 0; .2, .5; .8, .5; 1, 0"/>
                                        <p:tgtEl>
                                          <p:spTgt spid="2"/>
                                        </p:tgtEl>
                                      </p:cBhvr>
                                    </p:animEffect>
                                    <p:animScale>
                                      <p:cBhvr>
                                        <p:cTn id="11" dur="375" autoRev="1" fill="hold"/>
                                        <p:tgtEl>
                                          <p:spTgt spid="2"/>
                                        </p:tgtEl>
                                      </p:cBhvr>
                                      <p:by x="105000" y="105000"/>
                                    </p:animScale>
                                  </p:childTnLst>
                                </p:cTn>
                              </p:par>
                            </p:childTnLst>
                          </p:cTn>
                        </p:par>
                        <p:par>
                          <p:cTn id="12" fill="hold">
                            <p:stCondLst>
                              <p:cond delay="2000"/>
                            </p:stCondLst>
                            <p:childTnLst>
                              <p:par>
                                <p:cTn id="13" presetID="26" presetClass="emph" presetSubtype="0" fill="hold" grpId="2" nodeType="afterEffect">
                                  <p:stCondLst>
                                    <p:cond delay="0"/>
                                  </p:stCondLst>
                                  <p:childTnLst>
                                    <p:animEffect transition="out" filter="fade">
                                      <p:cBhvr>
                                        <p:cTn id="14" dur="750" tmFilter="0, 0; .2, .5; .8, .5; 1, 0"/>
                                        <p:tgtEl>
                                          <p:spTgt spid="2"/>
                                        </p:tgtEl>
                                      </p:cBhvr>
                                    </p:animEffect>
                                    <p:animScale>
                                      <p:cBhvr>
                                        <p:cTn id="15" dur="375" autoRev="1" fill="hold"/>
                                        <p:tgtEl>
                                          <p:spTgt spid="2"/>
                                        </p:tgtEl>
                                      </p:cBhvr>
                                      <p:by x="105000" y="105000"/>
                                    </p:animScale>
                                  </p:childTnLst>
                                </p:cTn>
                              </p:par>
                            </p:childTnLst>
                          </p:cTn>
                        </p:par>
                        <p:par>
                          <p:cTn id="16" fill="hold">
                            <p:stCondLst>
                              <p:cond delay="3000"/>
                            </p:stCondLst>
                            <p:childTnLst>
                              <p:par>
                                <p:cTn id="17" presetID="26" presetClass="emph" presetSubtype="0" fill="hold" grpId="3" nodeType="afterEffect">
                                  <p:stCondLst>
                                    <p:cond delay="0"/>
                                  </p:stCondLst>
                                  <p:childTnLst>
                                    <p:animEffect transition="out" filter="fade">
                                      <p:cBhvr>
                                        <p:cTn id="18" dur="750" tmFilter="0, 0; .2, .5; .8, .5; 1, 0"/>
                                        <p:tgtEl>
                                          <p:spTgt spid="2"/>
                                        </p:tgtEl>
                                      </p:cBhvr>
                                    </p:animEffect>
                                    <p:animScale>
                                      <p:cBhvr>
                                        <p:cTn id="19" dur="375" autoRev="1" fill="hold"/>
                                        <p:tgtEl>
                                          <p:spTgt spid="2"/>
                                        </p:tgtEl>
                                      </p:cBhvr>
                                      <p:by x="105000" y="105000"/>
                                    </p:animScale>
                                  </p:childTnLst>
                                </p:cTn>
                              </p:par>
                            </p:childTnLst>
                          </p:cTn>
                        </p:par>
                        <p:par>
                          <p:cTn id="20" fill="hold">
                            <p:stCondLst>
                              <p:cond delay="4000"/>
                            </p:stCondLst>
                            <p:childTnLst>
                              <p:par>
                                <p:cTn id="21" presetID="26" presetClass="emph" presetSubtype="0" fill="hold" grpId="4" nodeType="afterEffect">
                                  <p:stCondLst>
                                    <p:cond delay="0"/>
                                  </p:stCondLst>
                                  <p:childTnLst>
                                    <p:animEffect transition="out" filter="fade">
                                      <p:cBhvr>
                                        <p:cTn id="22" dur="750" tmFilter="0, 0; .2, .5; .8, .5; 1, 0"/>
                                        <p:tgtEl>
                                          <p:spTgt spid="2"/>
                                        </p:tgtEl>
                                      </p:cBhvr>
                                    </p:animEffect>
                                    <p:animScale>
                                      <p:cBhvr>
                                        <p:cTn id="23" dur="375" autoRev="1" fill="hold"/>
                                        <p:tgtEl>
                                          <p:spTgt spid="2"/>
                                        </p:tgtEl>
                                      </p:cBhvr>
                                      <p:by x="105000" y="105000"/>
                                    </p:animScale>
                                  </p:childTnLst>
                                </p:cTn>
                              </p:par>
                            </p:childTnLst>
                          </p:cTn>
                        </p:par>
                        <p:par>
                          <p:cTn id="24" fill="hold">
                            <p:stCondLst>
                              <p:cond delay="5000"/>
                            </p:stCondLst>
                            <p:childTnLst>
                              <p:par>
                                <p:cTn id="25" presetID="26" presetClass="emph" presetSubtype="0" fill="hold" grpId="5" nodeType="afterEffect">
                                  <p:stCondLst>
                                    <p:cond delay="0"/>
                                  </p:stCondLst>
                                  <p:childTnLst>
                                    <p:animEffect transition="out" filter="fade">
                                      <p:cBhvr>
                                        <p:cTn id="26" dur="750" tmFilter="0, 0; .2, .5; .8, .5; 1, 0"/>
                                        <p:tgtEl>
                                          <p:spTgt spid="2"/>
                                        </p:tgtEl>
                                      </p:cBhvr>
                                    </p:animEffect>
                                    <p:animScale>
                                      <p:cBhvr>
                                        <p:cTn id="27" dur="375" autoRev="1" fill="hold"/>
                                        <p:tgtEl>
                                          <p:spTgt spid="2"/>
                                        </p:tgtEl>
                                      </p:cBhvr>
                                      <p:by x="105000" y="105000"/>
                                    </p:animScale>
                                  </p:childTnLst>
                                </p:cTn>
                              </p:par>
                            </p:childTnLst>
                          </p:cTn>
                        </p:par>
                        <p:par>
                          <p:cTn id="28" fill="hold">
                            <p:stCondLst>
                              <p:cond delay="6000"/>
                            </p:stCondLst>
                            <p:childTnLst>
                              <p:par>
                                <p:cTn id="29" presetID="26" presetClass="emph" presetSubtype="0" fill="hold" grpId="6" nodeType="afterEffect">
                                  <p:stCondLst>
                                    <p:cond delay="0"/>
                                  </p:stCondLst>
                                  <p:childTnLst>
                                    <p:animEffect transition="out" filter="fade">
                                      <p:cBhvr>
                                        <p:cTn id="30" dur="750" tmFilter="0, 0; .2, .5; .8, .5; 1, 0"/>
                                        <p:tgtEl>
                                          <p:spTgt spid="2"/>
                                        </p:tgtEl>
                                      </p:cBhvr>
                                    </p:animEffect>
                                    <p:animScale>
                                      <p:cBhvr>
                                        <p:cTn id="31" dur="375" autoRev="1" fill="hold"/>
                                        <p:tgtEl>
                                          <p:spTgt spid="2"/>
                                        </p:tgtEl>
                                      </p:cBhvr>
                                      <p:by x="105000" y="105000"/>
                                    </p:animScale>
                                  </p:childTnLst>
                                </p:cTn>
                              </p:par>
                            </p:childTnLst>
                          </p:cTn>
                        </p:par>
                        <p:par>
                          <p:cTn id="32" fill="hold">
                            <p:stCondLst>
                              <p:cond delay="7000"/>
                            </p:stCondLst>
                            <p:childTnLst>
                              <p:par>
                                <p:cTn id="33" presetID="26" presetClass="emph" presetSubtype="0" fill="hold" grpId="7" nodeType="afterEffect">
                                  <p:stCondLst>
                                    <p:cond delay="0"/>
                                  </p:stCondLst>
                                  <p:childTnLst>
                                    <p:animEffect transition="out" filter="fade">
                                      <p:cBhvr>
                                        <p:cTn id="34" dur="750" tmFilter="0, 0; .2, .5; .8, .5; 1, 0"/>
                                        <p:tgtEl>
                                          <p:spTgt spid="2"/>
                                        </p:tgtEl>
                                      </p:cBhvr>
                                    </p:animEffect>
                                    <p:animScale>
                                      <p:cBhvr>
                                        <p:cTn id="35" dur="375" autoRev="1" fill="hold"/>
                                        <p:tgtEl>
                                          <p:spTgt spid="2"/>
                                        </p:tgtEl>
                                      </p:cBhvr>
                                      <p:by x="105000" y="105000"/>
                                    </p:animScale>
                                  </p:childTnLst>
                                </p:cTn>
                              </p:par>
                            </p:childTnLst>
                          </p:cTn>
                        </p:par>
                        <p:par>
                          <p:cTn id="36" fill="hold">
                            <p:stCondLst>
                              <p:cond delay="8000"/>
                            </p:stCondLst>
                            <p:childTnLst>
                              <p:par>
                                <p:cTn id="37" presetID="26" presetClass="emph" presetSubtype="0" fill="hold" grpId="8" nodeType="afterEffect">
                                  <p:stCondLst>
                                    <p:cond delay="0"/>
                                  </p:stCondLst>
                                  <p:childTnLst>
                                    <p:animEffect transition="out" filter="fade">
                                      <p:cBhvr>
                                        <p:cTn id="38" dur="750" tmFilter="0, 0; .2, .5; .8, .5; 1, 0"/>
                                        <p:tgtEl>
                                          <p:spTgt spid="2"/>
                                        </p:tgtEl>
                                      </p:cBhvr>
                                    </p:animEffect>
                                    <p:animScale>
                                      <p:cBhvr>
                                        <p:cTn id="39" dur="375" autoRev="1" fill="hold"/>
                                        <p:tgtEl>
                                          <p:spTgt spid="2"/>
                                        </p:tgtEl>
                                      </p:cBhvr>
                                      <p:by x="105000" y="105000"/>
                                    </p:animScale>
                                  </p:childTnLst>
                                </p:cTn>
                              </p:par>
                            </p:childTnLst>
                          </p:cTn>
                        </p:par>
                        <p:par>
                          <p:cTn id="40" fill="hold">
                            <p:stCondLst>
                              <p:cond delay="9000"/>
                            </p:stCondLst>
                            <p:childTnLst>
                              <p:par>
                                <p:cTn id="41" presetID="26" presetClass="emph" presetSubtype="0" fill="hold" grpId="9" nodeType="afterEffect">
                                  <p:stCondLst>
                                    <p:cond delay="0"/>
                                  </p:stCondLst>
                                  <p:childTnLst>
                                    <p:animEffect transition="out" filter="fade">
                                      <p:cBhvr>
                                        <p:cTn id="42" dur="750" tmFilter="0, 0; .2, .5; .8, .5; 1, 0"/>
                                        <p:tgtEl>
                                          <p:spTgt spid="2"/>
                                        </p:tgtEl>
                                      </p:cBhvr>
                                    </p:animEffect>
                                    <p:animScale>
                                      <p:cBhvr>
                                        <p:cTn id="43" dur="37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P spid="2" grpId="6" animBg="1"/>
      <p:bldP spid="2" grpId="7" animBg="1"/>
      <p:bldP spid="2" grpId="8" animBg="1"/>
      <p:bldP spid="2" grpId="9"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703389" y="3357389"/>
            <a:ext cx="8785365" cy="3384725"/>
          </a:xfrm>
          <a:prstGeom prst="roundRect">
            <a:avLst/>
          </a:prstGeom>
          <a:gradFill>
            <a:gsLst>
              <a:gs pos="0">
                <a:srgbClr val="F5F5F5"/>
              </a:gs>
              <a:gs pos="35000">
                <a:srgbClr val="EEEEEE"/>
              </a:gs>
              <a:gs pos="100000">
                <a:srgbClr val="FFFFFF"/>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a:p>
        </p:txBody>
      </p:sp>
      <p:sp>
        <p:nvSpPr>
          <p:cNvPr id="12290" name="Text Box 2"/>
          <p:cNvSpPr txBox="1">
            <a:spLocks noChangeArrowheads="1"/>
          </p:cNvSpPr>
          <p:nvPr/>
        </p:nvSpPr>
        <p:spPr bwMode="auto">
          <a:xfrm>
            <a:off x="1886550" y="1066350"/>
            <a:ext cx="8382371" cy="954205"/>
          </a:xfrm>
          <a:prstGeom prst="rect">
            <a:avLst/>
          </a:prstGeom>
          <a:solidFill>
            <a:srgbClr val="FFE5E5"/>
          </a:solidFill>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defRPr/>
            </a:pPr>
            <a:r>
              <a:rPr lang="es-ES_tradnl" sz="2800" b="1" dirty="0">
                <a:solidFill>
                  <a:schemeClr val="tx2"/>
                </a:solidFill>
              </a:rPr>
              <a:t>Núcleo: Esférico, central, cromatina laxa, nucléolo prominente</a:t>
            </a:r>
            <a:endParaRPr lang="es-ES_tradnl" sz="2800" dirty="0">
              <a:solidFill>
                <a:schemeClr val="tx2"/>
              </a:solidFill>
              <a:latin typeface="Times New Roman" panose="02020603050405020304" pitchFamily="18" charset="0"/>
            </a:endParaRPr>
          </a:p>
        </p:txBody>
      </p:sp>
      <p:sp>
        <p:nvSpPr>
          <p:cNvPr id="12291" name="Text Box 3"/>
          <p:cNvSpPr txBox="1">
            <a:spLocks noChangeArrowheads="1"/>
          </p:cNvSpPr>
          <p:nvPr/>
        </p:nvSpPr>
        <p:spPr bwMode="auto">
          <a:xfrm>
            <a:off x="1886550" y="2261982"/>
            <a:ext cx="8382371" cy="954205"/>
          </a:xfrm>
          <a:prstGeom prst="rect">
            <a:avLst/>
          </a:prstGeom>
          <a:solidFill>
            <a:srgbClr val="FFFFCC"/>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defRPr/>
            </a:pPr>
            <a:r>
              <a:rPr lang="es-ES_tradnl" sz="2800" b="1" dirty="0">
                <a:solidFill>
                  <a:schemeClr val="tx2"/>
                </a:solidFill>
                <a:latin typeface="Arial" panose="020B0604020202020204" pitchFamily="34" charset="0"/>
              </a:rPr>
              <a:t>Pericarion: </a:t>
            </a:r>
            <a:r>
              <a:rPr lang="es-ES_tradnl" sz="2800" b="1" dirty="0">
                <a:solidFill>
                  <a:schemeClr val="tx2"/>
                </a:solidFill>
              </a:rPr>
              <a:t>Zona del citoplasma que rodea al núcleo y contiene los organitos e inclusiones</a:t>
            </a:r>
          </a:p>
        </p:txBody>
      </p:sp>
      <p:sp>
        <p:nvSpPr>
          <p:cNvPr id="24592" name="Text Box 8"/>
          <p:cNvSpPr txBox="1">
            <a:spLocks noChangeArrowheads="1"/>
          </p:cNvSpPr>
          <p:nvPr/>
        </p:nvSpPr>
        <p:spPr bwMode="auto">
          <a:xfrm>
            <a:off x="1885950" y="3538539"/>
            <a:ext cx="81359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tx2"/>
                </a:solidFill>
                <a:latin typeface="Arial" panose="020B0604020202020204" pitchFamily="34" charset="0"/>
              </a:rPr>
              <a:t>Sustancia basófila o Cuerpos de Nissl (RER)</a:t>
            </a:r>
            <a:endParaRPr lang="es-ES_tradnl" altLang="es-MX" sz="2800" dirty="0">
              <a:solidFill>
                <a:schemeClr val="tx2"/>
              </a:solidFill>
              <a:latin typeface="Times New Roman" panose="02020603050405020304" pitchFamily="18" charset="0"/>
            </a:endParaRPr>
          </a:p>
        </p:txBody>
      </p:sp>
      <p:sp>
        <p:nvSpPr>
          <p:cNvPr id="24593" name="Text Box 11"/>
          <p:cNvSpPr txBox="1">
            <a:spLocks noChangeArrowheads="1"/>
          </p:cNvSpPr>
          <p:nvPr/>
        </p:nvSpPr>
        <p:spPr bwMode="auto">
          <a:xfrm>
            <a:off x="1885950" y="4614357"/>
            <a:ext cx="4743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tx2"/>
                </a:solidFill>
                <a:latin typeface="Arial" panose="020B0604020202020204" pitchFamily="34" charset="0"/>
              </a:rPr>
              <a:t>Aparato de Golgi</a:t>
            </a:r>
            <a:endParaRPr lang="es-ES_tradnl" altLang="es-MX" sz="2800" dirty="0">
              <a:solidFill>
                <a:schemeClr val="tx2"/>
              </a:solidFill>
              <a:latin typeface="Times New Roman" panose="02020603050405020304" pitchFamily="18" charset="0"/>
            </a:endParaRPr>
          </a:p>
        </p:txBody>
      </p:sp>
      <p:sp>
        <p:nvSpPr>
          <p:cNvPr id="24594" name="Text Box 14"/>
          <p:cNvSpPr txBox="1">
            <a:spLocks noChangeArrowheads="1"/>
          </p:cNvSpPr>
          <p:nvPr/>
        </p:nvSpPr>
        <p:spPr bwMode="auto">
          <a:xfrm>
            <a:off x="1885951" y="6054726"/>
            <a:ext cx="85391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80000"/>
              </a:lnSpc>
              <a:spcBef>
                <a:spcPct val="50000"/>
              </a:spcBef>
              <a:buFont typeface="Wingdings" panose="05000000000000000000" pitchFamily="2" charset="2"/>
              <a:buChar char="ü"/>
            </a:pPr>
            <a:r>
              <a:rPr lang="es-ES_tradnl" altLang="es-MX" sz="2800" b="1" dirty="0">
                <a:solidFill>
                  <a:schemeClr val="tx2"/>
                </a:solidFill>
                <a:latin typeface="Arial" panose="020B0604020202020204" pitchFamily="34" charset="0"/>
              </a:rPr>
              <a:t>Inclusiones: Lipofuscina, glucógeno, melanina </a:t>
            </a:r>
            <a:endParaRPr lang="es-ES_tradnl" altLang="es-MX" sz="2800" dirty="0">
              <a:solidFill>
                <a:schemeClr val="tx2"/>
              </a:solidFill>
              <a:latin typeface="Times New Roman" panose="02020603050405020304" pitchFamily="18" charset="0"/>
            </a:endParaRPr>
          </a:p>
        </p:txBody>
      </p:sp>
      <p:sp>
        <p:nvSpPr>
          <p:cNvPr id="24595" name="Text Box 17"/>
          <p:cNvSpPr txBox="1">
            <a:spLocks noChangeArrowheads="1"/>
          </p:cNvSpPr>
          <p:nvPr/>
        </p:nvSpPr>
        <p:spPr bwMode="auto">
          <a:xfrm>
            <a:off x="1885950" y="5313364"/>
            <a:ext cx="8745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Char char="ü"/>
            </a:pPr>
            <a:r>
              <a:rPr lang="es-ES_tradnl" altLang="es-MX" sz="2800" b="1" dirty="0" err="1">
                <a:solidFill>
                  <a:schemeClr val="tx2"/>
                </a:solidFill>
                <a:latin typeface="Arial" panose="020B0604020202020204" pitchFamily="34" charset="0"/>
              </a:rPr>
              <a:t>Neurofibrillas</a:t>
            </a:r>
            <a:r>
              <a:rPr lang="es-ES_tradnl" altLang="es-MX" sz="2800" b="1" dirty="0">
                <a:solidFill>
                  <a:schemeClr val="tx2"/>
                </a:solidFill>
                <a:latin typeface="Arial" panose="020B0604020202020204" pitchFamily="34" charset="0"/>
              </a:rPr>
              <a:t> (neurofilamentos y </a:t>
            </a:r>
            <a:r>
              <a:rPr lang="es-ES_tradnl" altLang="es-MX" sz="2800" b="1" dirty="0" err="1">
                <a:solidFill>
                  <a:schemeClr val="tx2"/>
                </a:solidFill>
                <a:latin typeface="Arial" panose="020B0604020202020204" pitchFamily="34" charset="0"/>
              </a:rPr>
              <a:t>neurotúbulos</a:t>
            </a:r>
            <a:r>
              <a:rPr lang="es-ES_tradnl" altLang="es-MX" sz="2800" b="1" dirty="0">
                <a:solidFill>
                  <a:schemeClr val="tx2"/>
                </a:solidFill>
                <a:latin typeface="Arial" panose="020B0604020202020204" pitchFamily="34" charset="0"/>
              </a:rPr>
              <a:t>)</a:t>
            </a:r>
            <a:endParaRPr lang="es-ES_tradnl" altLang="es-MX" sz="2800" dirty="0">
              <a:solidFill>
                <a:schemeClr val="tx2"/>
              </a:solidFill>
              <a:latin typeface="Times New Roman" panose="02020603050405020304" pitchFamily="18" charset="0"/>
            </a:endParaRPr>
          </a:p>
        </p:txBody>
      </p:sp>
      <p:sp>
        <p:nvSpPr>
          <p:cNvPr id="24596" name="Text Box 20"/>
          <p:cNvSpPr txBox="1">
            <a:spLocks noChangeArrowheads="1"/>
          </p:cNvSpPr>
          <p:nvPr/>
        </p:nvSpPr>
        <p:spPr bwMode="auto">
          <a:xfrm>
            <a:off x="1885951" y="4111626"/>
            <a:ext cx="4144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tx2"/>
                </a:solidFill>
                <a:latin typeface="Arial" panose="020B0604020202020204" pitchFamily="34" charset="0"/>
              </a:rPr>
              <a:t>Mitocondria</a:t>
            </a:r>
            <a:r>
              <a:rPr lang="es-ES_tradnl" altLang="es-MX" sz="2800" b="1" dirty="0">
                <a:solidFill>
                  <a:schemeClr val="bg1"/>
                </a:solidFill>
                <a:latin typeface="Arial" panose="020B0604020202020204" pitchFamily="34" charset="0"/>
              </a:rPr>
              <a:t>s</a:t>
            </a:r>
            <a:endParaRPr lang="es-ES_tradnl" altLang="es-MX" sz="2800" dirty="0">
              <a:solidFill>
                <a:schemeClr val="bg1"/>
              </a:solidFill>
              <a:latin typeface="Times New Roman" panose="02020603050405020304" pitchFamily="18" charset="0"/>
            </a:endParaRPr>
          </a:p>
        </p:txBody>
      </p:sp>
      <p:sp>
        <p:nvSpPr>
          <p:cNvPr id="3" name="Flecha derecha 2"/>
          <p:cNvSpPr/>
          <p:nvPr/>
        </p:nvSpPr>
        <p:spPr bwMode="auto">
          <a:xfrm rot="5400000">
            <a:off x="5723343" y="3176783"/>
            <a:ext cx="444738" cy="419503"/>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Elipse 3"/>
          <p:cNvSpPr/>
          <p:nvPr/>
        </p:nvSpPr>
        <p:spPr>
          <a:xfrm>
            <a:off x="1885950" y="115886"/>
            <a:ext cx="7696962" cy="699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3750183" y="185197"/>
            <a:ext cx="3968496" cy="861774"/>
          </a:xfrm>
          <a:prstGeom prst="rect">
            <a:avLst/>
          </a:prstGeom>
          <a:noFill/>
        </p:spPr>
        <p:txBody>
          <a:bodyPr wrap="square" rtlCol="0">
            <a:spAutoFit/>
          </a:bodyPr>
          <a:lstStyle/>
          <a:p>
            <a:r>
              <a:rPr lang="es-ES" sz="3200" b="1" i="1" dirty="0">
                <a:solidFill>
                  <a:schemeClr val="bg1"/>
                </a:solidFill>
                <a:latin typeface="Arial" panose="020B0604020202020204" pitchFamily="34" charset="0"/>
                <a:cs typeface="Arial" panose="020B0604020202020204" pitchFamily="34" charset="0"/>
              </a:rPr>
              <a:t>CUERPO O SOMA</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1250"/>
                            </p:stCondLst>
                            <p:childTnLst>
                              <p:par>
                                <p:cTn id="9" presetID="10" presetClass="entr" presetSubtype="0" fill="hold" nodeType="afterEffect">
                                  <p:stCondLst>
                                    <p:cond delay="3000"/>
                                  </p:stCondLst>
                                  <p:childTnLst>
                                    <p:set>
                                      <p:cBhvr>
                                        <p:cTn id="10" dur="1" fill="hold">
                                          <p:stCondLst>
                                            <p:cond delay="0"/>
                                          </p:stCondLst>
                                        </p:cTn>
                                        <p:tgtEl>
                                          <p:spTgt spid="12291"/>
                                        </p:tgtEl>
                                        <p:attrNameLst>
                                          <p:attrName>style.visibility</p:attrName>
                                        </p:attrNameLst>
                                      </p:cBhvr>
                                      <p:to>
                                        <p:strVal val="visible"/>
                                      </p:to>
                                    </p:set>
                                    <p:animEffect transition="in" filter="fade">
                                      <p:cBhvr>
                                        <p:cTn id="11" dur="500"/>
                                        <p:tgtEl>
                                          <p:spTgt spid="1229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592"/>
                                        </p:tgtEl>
                                        <p:attrNameLst>
                                          <p:attrName>style.visibility</p:attrName>
                                        </p:attrNameLst>
                                      </p:cBhvr>
                                      <p:to>
                                        <p:strVal val="visible"/>
                                      </p:to>
                                    </p:set>
                                    <p:animEffect transition="in" filter="fade">
                                      <p:cBhvr>
                                        <p:cTn id="24" dur="500"/>
                                        <p:tgtEl>
                                          <p:spTgt spid="2459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4596"/>
                                        </p:tgtEl>
                                        <p:attrNameLst>
                                          <p:attrName>style.visibility</p:attrName>
                                        </p:attrNameLst>
                                      </p:cBhvr>
                                      <p:to>
                                        <p:strVal val="visible"/>
                                      </p:to>
                                    </p:set>
                                    <p:animEffect transition="in" filter="fade">
                                      <p:cBhvr>
                                        <p:cTn id="28" dur="500"/>
                                        <p:tgtEl>
                                          <p:spTgt spid="2459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593"/>
                                        </p:tgtEl>
                                        <p:attrNameLst>
                                          <p:attrName>style.visibility</p:attrName>
                                        </p:attrNameLst>
                                      </p:cBhvr>
                                      <p:to>
                                        <p:strVal val="visible"/>
                                      </p:to>
                                    </p:set>
                                    <p:animEffect transition="in" filter="fade">
                                      <p:cBhvr>
                                        <p:cTn id="32" dur="500"/>
                                        <p:tgtEl>
                                          <p:spTgt spid="24593"/>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4595"/>
                                        </p:tgtEl>
                                        <p:attrNameLst>
                                          <p:attrName>style.visibility</p:attrName>
                                        </p:attrNameLst>
                                      </p:cBhvr>
                                      <p:to>
                                        <p:strVal val="visible"/>
                                      </p:to>
                                    </p:set>
                                    <p:animEffect transition="in" filter="fade">
                                      <p:cBhvr>
                                        <p:cTn id="36" dur="500"/>
                                        <p:tgtEl>
                                          <p:spTgt spid="24595"/>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4594"/>
                                        </p:tgtEl>
                                        <p:attrNameLst>
                                          <p:attrName>style.visibility</p:attrName>
                                        </p:attrNameLst>
                                      </p:cBhvr>
                                      <p:to>
                                        <p:strVal val="visible"/>
                                      </p:to>
                                    </p:set>
                                    <p:animEffect transition="in" filter="fade">
                                      <p:cBhvr>
                                        <p:cTn id="40" dur="5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p:bldP spid="24593" grpId="0"/>
      <p:bldP spid="24594" grpId="0"/>
      <p:bldP spid="24595" grpId="0"/>
      <p:bldP spid="245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upo 22"/>
          <p:cNvGrpSpPr/>
          <p:nvPr/>
        </p:nvGrpSpPr>
        <p:grpSpPr bwMode="auto">
          <a:xfrm>
            <a:off x="1524000" y="0"/>
            <a:ext cx="9144000" cy="6846888"/>
            <a:chOff x="0" y="0"/>
            <a:chExt cx="9144000" cy="6846710"/>
          </a:xfrm>
        </p:grpSpPr>
        <p:pic>
          <p:nvPicPr>
            <p:cNvPr id="2560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ángulo 2"/>
            <p:cNvSpPr>
              <a:spLocks noChangeArrowheads="1"/>
            </p:cNvSpPr>
            <p:nvPr/>
          </p:nvSpPr>
          <p:spPr bwMode="auto">
            <a:xfrm>
              <a:off x="3958691" y="2708920"/>
              <a:ext cx="1383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MX" sz="2800" b="1">
                  <a:solidFill>
                    <a:srgbClr val="000000"/>
                  </a:solidFill>
                  <a:latin typeface="Arial" panose="020B0604020202020204" pitchFamily="34" charset="0"/>
                  <a:cs typeface="Arial" panose="020B0604020202020204" pitchFamily="34" charset="0"/>
                </a:rPr>
                <a:t>Núcleo</a:t>
              </a:r>
              <a:endParaRPr lang="en-US" altLang="es-MX" sz="1800">
                <a:latin typeface="Arial" panose="020B0604020202020204" pitchFamily="34" charset="0"/>
                <a:cs typeface="Arial" panose="020B0604020202020204" pitchFamily="34" charset="0"/>
              </a:endParaRPr>
            </a:p>
          </p:txBody>
        </p:sp>
        <p:sp>
          <p:nvSpPr>
            <p:cNvPr id="25605" name="Rectángulo 3"/>
            <p:cNvSpPr>
              <a:spLocks noChangeArrowheads="1"/>
            </p:cNvSpPr>
            <p:nvPr/>
          </p:nvSpPr>
          <p:spPr bwMode="auto">
            <a:xfrm>
              <a:off x="336733" y="1556792"/>
              <a:ext cx="1101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s-ES_tradnl" altLang="es-MX" sz="2800" b="1">
                  <a:solidFill>
                    <a:srgbClr val="000000"/>
                  </a:solidFill>
                  <a:latin typeface="Arial" panose="020B0604020202020204" pitchFamily="34" charset="0"/>
                </a:rPr>
                <a:t>Golgi</a:t>
              </a:r>
              <a:endParaRPr lang="es-ES_tradnl" altLang="es-MX" sz="2800">
                <a:solidFill>
                  <a:srgbClr val="000000"/>
                </a:solidFill>
                <a:latin typeface="Times New Roman" panose="02020603050405020304" pitchFamily="18" charset="0"/>
              </a:endParaRPr>
            </a:p>
          </p:txBody>
        </p:sp>
        <p:sp>
          <p:nvSpPr>
            <p:cNvPr id="25606" name="Rectángulo 5"/>
            <p:cNvSpPr>
              <a:spLocks noChangeArrowheads="1"/>
            </p:cNvSpPr>
            <p:nvPr/>
          </p:nvSpPr>
          <p:spPr bwMode="auto">
            <a:xfrm>
              <a:off x="966873" y="2305121"/>
              <a:ext cx="942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MX" sz="2800" b="1">
                  <a:solidFill>
                    <a:srgbClr val="000000"/>
                  </a:solidFill>
                  <a:latin typeface="Arial" panose="020B0604020202020204" pitchFamily="34" charset="0"/>
                  <a:cs typeface="Arial" panose="020B0604020202020204" pitchFamily="34" charset="0"/>
                </a:rPr>
                <a:t>RER</a:t>
              </a:r>
              <a:endParaRPr lang="en-US" altLang="es-MX" sz="1800">
                <a:latin typeface="Arial" panose="020B0604020202020204" pitchFamily="34" charset="0"/>
                <a:cs typeface="Arial" panose="020B0604020202020204" pitchFamily="34" charset="0"/>
              </a:endParaRPr>
            </a:p>
          </p:txBody>
        </p:sp>
        <p:sp>
          <p:nvSpPr>
            <p:cNvPr id="25607" name="Rectángulo 6"/>
            <p:cNvSpPr>
              <a:spLocks noChangeArrowheads="1"/>
            </p:cNvSpPr>
            <p:nvPr/>
          </p:nvSpPr>
          <p:spPr bwMode="auto">
            <a:xfrm>
              <a:off x="736936" y="5833245"/>
              <a:ext cx="2422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MX" sz="2800" b="1">
                  <a:solidFill>
                    <a:srgbClr val="000000"/>
                  </a:solidFill>
                  <a:latin typeface="Arial" panose="020B0604020202020204" pitchFamily="34" charset="0"/>
                  <a:cs typeface="Arial" panose="020B0604020202020204" pitchFamily="34" charset="0"/>
                </a:rPr>
                <a:t>Mitocondrias</a:t>
              </a:r>
              <a:endParaRPr lang="en-US" altLang="es-MX" sz="1800">
                <a:latin typeface="Arial" panose="020B0604020202020204" pitchFamily="34" charset="0"/>
                <a:cs typeface="Arial" panose="020B0604020202020204" pitchFamily="34" charset="0"/>
              </a:endParaRPr>
            </a:p>
          </p:txBody>
        </p:sp>
        <p:sp>
          <p:nvSpPr>
            <p:cNvPr id="25608" name="Rectángulo 7"/>
            <p:cNvSpPr>
              <a:spLocks noChangeArrowheads="1"/>
            </p:cNvSpPr>
            <p:nvPr/>
          </p:nvSpPr>
          <p:spPr bwMode="auto">
            <a:xfrm>
              <a:off x="5373764" y="6165304"/>
              <a:ext cx="2820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MX" sz="2800" b="1">
                  <a:solidFill>
                    <a:srgbClr val="000000"/>
                  </a:solidFill>
                  <a:latin typeface="Arial" panose="020B0604020202020204" pitchFamily="34" charset="0"/>
                  <a:cs typeface="Arial" panose="020B0604020202020204" pitchFamily="34" charset="0"/>
                </a:rPr>
                <a:t>Neurofibibrillas</a:t>
              </a:r>
              <a:endParaRPr lang="en-US" altLang="es-MX" sz="1800">
                <a:latin typeface="Arial" panose="020B0604020202020204" pitchFamily="34" charset="0"/>
                <a:cs typeface="Arial" panose="020B0604020202020204" pitchFamily="34" charset="0"/>
              </a:endParaRPr>
            </a:p>
          </p:txBody>
        </p:sp>
        <p:cxnSp>
          <p:nvCxnSpPr>
            <p:cNvPr id="9" name="Conector recto de flecha 8"/>
            <p:cNvCxnSpPr/>
            <p:nvPr/>
          </p:nvCxnSpPr>
          <p:spPr>
            <a:xfrm>
              <a:off x="1454150" y="1817641"/>
              <a:ext cx="492125" cy="0"/>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1909763" y="2566921"/>
              <a:ext cx="493712" cy="0"/>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2630488" y="5448158"/>
              <a:ext cx="492125" cy="385753"/>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flipV="1">
              <a:off x="4840288" y="6245063"/>
              <a:ext cx="533400" cy="182558"/>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upo 2"/>
          <p:cNvGrpSpPr/>
          <p:nvPr/>
        </p:nvGrpSpPr>
        <p:grpSpPr bwMode="auto">
          <a:xfrm>
            <a:off x="1992313" y="1628776"/>
            <a:ext cx="8280400" cy="4752975"/>
            <a:chOff x="251520" y="1412776"/>
            <a:chExt cx="8280920" cy="4752528"/>
          </a:xfrm>
        </p:grpSpPr>
        <p:sp>
          <p:nvSpPr>
            <p:cNvPr id="2" name="Rectángulo redondeado 1"/>
            <p:cNvSpPr/>
            <p:nvPr/>
          </p:nvSpPr>
          <p:spPr>
            <a:xfrm>
              <a:off x="251520" y="1412776"/>
              <a:ext cx="8280920" cy="4752528"/>
            </a:xfrm>
            <a:prstGeom prst="roundRect">
              <a:avLst/>
            </a:prstGeom>
            <a:solidFill>
              <a:srgbClr val="E1EB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681" name="Text Box 6"/>
            <p:cNvSpPr txBox="1">
              <a:spLocks noChangeArrowheads="1"/>
            </p:cNvSpPr>
            <p:nvPr/>
          </p:nvSpPr>
          <p:spPr bwMode="auto">
            <a:xfrm>
              <a:off x="616186" y="1711696"/>
              <a:ext cx="730346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Cortas, múltiples y muy ramificadas</a:t>
              </a:r>
              <a:endParaRPr lang="es-ES_tradnl" altLang="es-MX" sz="2400" dirty="0">
                <a:solidFill>
                  <a:schemeClr val="accent1">
                    <a:lumMod val="50000"/>
                  </a:schemeClr>
                </a:solidFill>
                <a:latin typeface="Times New Roman" panose="02020603050405020304" pitchFamily="18" charset="0"/>
              </a:endParaRPr>
            </a:p>
          </p:txBody>
        </p:sp>
        <p:sp>
          <p:nvSpPr>
            <p:cNvPr id="28682" name="Text Box 9"/>
            <p:cNvSpPr txBox="1">
              <a:spLocks noChangeArrowheads="1"/>
            </p:cNvSpPr>
            <p:nvPr/>
          </p:nvSpPr>
          <p:spPr bwMode="auto">
            <a:xfrm>
              <a:off x="629796" y="3996526"/>
              <a:ext cx="6839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Presentan espinas dendríticas</a:t>
              </a:r>
              <a:endParaRPr lang="es-ES_tradnl" altLang="es-MX" sz="2800" dirty="0">
                <a:solidFill>
                  <a:schemeClr val="accent1">
                    <a:lumMod val="50000"/>
                  </a:schemeClr>
                </a:solidFill>
                <a:latin typeface="Times New Roman" panose="02020603050405020304" pitchFamily="18" charset="0"/>
              </a:endParaRPr>
            </a:p>
          </p:txBody>
        </p:sp>
        <p:sp>
          <p:nvSpPr>
            <p:cNvPr id="28683" name="Text Box 12"/>
            <p:cNvSpPr txBox="1">
              <a:spLocks noChangeArrowheads="1"/>
            </p:cNvSpPr>
            <p:nvPr/>
          </p:nvSpPr>
          <p:spPr bwMode="auto">
            <a:xfrm>
              <a:off x="616644" y="4941168"/>
              <a:ext cx="780752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spcAft>
                  <a:spcPts val="600"/>
                </a:spcAft>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Reciben impulsos nerviosos procedentes de otras neuronas</a:t>
              </a:r>
              <a:endParaRPr lang="es-ES_tradnl" altLang="es-MX" sz="2800" dirty="0">
                <a:solidFill>
                  <a:schemeClr val="accent1">
                    <a:lumMod val="50000"/>
                  </a:schemeClr>
                </a:solidFill>
                <a:latin typeface="Times New Roman" panose="02020603050405020304" pitchFamily="18" charset="0"/>
              </a:endParaRPr>
            </a:p>
          </p:txBody>
        </p:sp>
        <p:sp>
          <p:nvSpPr>
            <p:cNvPr id="28684" name="Text Box 15"/>
            <p:cNvSpPr txBox="1">
              <a:spLocks noChangeArrowheads="1"/>
            </p:cNvSpPr>
            <p:nvPr/>
          </p:nvSpPr>
          <p:spPr bwMode="auto">
            <a:xfrm>
              <a:off x="629796" y="2652231"/>
              <a:ext cx="74469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Poseen la mayoría de los organitos típicos del pericarion</a:t>
              </a:r>
              <a:endParaRPr lang="es-ES_tradnl" altLang="es-MX" sz="2800" dirty="0">
                <a:solidFill>
                  <a:schemeClr val="accent1">
                    <a:lumMod val="50000"/>
                  </a:schemeClr>
                </a:solidFill>
                <a:latin typeface="Times New Roman" panose="02020603050405020304" pitchFamily="18" charset="0"/>
              </a:endParaRPr>
            </a:p>
          </p:txBody>
        </p:sp>
      </p:grpSp>
      <p:sp>
        <p:nvSpPr>
          <p:cNvPr id="3" name="Elipse 2"/>
          <p:cNvSpPr/>
          <p:nvPr/>
        </p:nvSpPr>
        <p:spPr>
          <a:xfrm>
            <a:off x="1992313" y="402336"/>
            <a:ext cx="7824747" cy="956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626864" y="485589"/>
            <a:ext cx="6137627" cy="861774"/>
          </a:xfrm>
          <a:prstGeom prst="rect">
            <a:avLst/>
          </a:prstGeom>
          <a:noFill/>
        </p:spPr>
        <p:txBody>
          <a:bodyPr wrap="square" rtlCol="0">
            <a:spAutoFit/>
          </a:bodyPr>
          <a:lstStyle/>
          <a:p>
            <a:r>
              <a:rPr lang="es-ES" sz="3200" b="1" i="1" dirty="0">
                <a:solidFill>
                  <a:schemeClr val="bg1"/>
                </a:solidFill>
                <a:latin typeface="Arial" panose="020B0604020202020204" pitchFamily="34" charset="0"/>
                <a:cs typeface="Arial" panose="020B0604020202020204" pitchFamily="34" charset="0"/>
              </a:rPr>
              <a:t>DENDRITAS</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714501" y="968376"/>
            <a:ext cx="8785225" cy="5688013"/>
          </a:xfrm>
          <a:prstGeom prst="roundRect">
            <a:avLst/>
          </a:prstGeom>
          <a:solidFill>
            <a:srgbClr val="FFFF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03" name="Text Box 6"/>
          <p:cNvSpPr txBox="1">
            <a:spLocks noChangeArrowheads="1"/>
          </p:cNvSpPr>
          <p:nvPr/>
        </p:nvSpPr>
        <p:spPr bwMode="auto">
          <a:xfrm>
            <a:off x="1882775" y="1214439"/>
            <a:ext cx="8064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Es único, más largo que las dendritas y mantiene su diámetro constante</a:t>
            </a:r>
            <a:endParaRPr lang="es-ES_tradnl" altLang="es-MX" sz="2400" dirty="0">
              <a:solidFill>
                <a:schemeClr val="accent1">
                  <a:lumMod val="50000"/>
                </a:schemeClr>
              </a:solidFill>
              <a:latin typeface="Times New Roman" panose="02020603050405020304" pitchFamily="18" charset="0"/>
            </a:endParaRPr>
          </a:p>
        </p:txBody>
      </p:sp>
      <p:sp>
        <p:nvSpPr>
          <p:cNvPr id="29704" name="Text Box 9"/>
          <p:cNvSpPr txBox="1">
            <a:spLocks noChangeArrowheads="1"/>
          </p:cNvSpPr>
          <p:nvPr/>
        </p:nvSpPr>
        <p:spPr bwMode="auto">
          <a:xfrm>
            <a:off x="1882775" y="2860359"/>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Puede estar rodeado o no por mielina</a:t>
            </a:r>
            <a:endParaRPr lang="es-ES_tradnl" altLang="es-MX" sz="2800" dirty="0">
              <a:solidFill>
                <a:schemeClr val="accent1">
                  <a:lumMod val="50000"/>
                </a:schemeClr>
              </a:solidFill>
              <a:latin typeface="Times New Roman" panose="02020603050405020304" pitchFamily="18" charset="0"/>
            </a:endParaRPr>
          </a:p>
        </p:txBody>
      </p:sp>
      <p:sp>
        <p:nvSpPr>
          <p:cNvPr id="29705" name="Text Box 12"/>
          <p:cNvSpPr txBox="1">
            <a:spLocks noChangeArrowheads="1"/>
          </p:cNvSpPr>
          <p:nvPr/>
        </p:nvSpPr>
        <p:spPr bwMode="auto">
          <a:xfrm>
            <a:off x="1882776" y="3335339"/>
            <a:ext cx="83169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Presenta microtúbulos, microfilamentos y escasas mitocondrias </a:t>
            </a:r>
          </a:p>
        </p:txBody>
      </p:sp>
      <p:sp>
        <p:nvSpPr>
          <p:cNvPr id="29706" name="Text Box 15"/>
          <p:cNvSpPr txBox="1">
            <a:spLocks noChangeArrowheads="1"/>
          </p:cNvSpPr>
          <p:nvPr/>
        </p:nvSpPr>
        <p:spPr bwMode="auto">
          <a:xfrm>
            <a:off x="1882775" y="2242343"/>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No contiene Cuerpos de Nissl</a:t>
            </a:r>
            <a:endParaRPr lang="es-ES_tradnl" altLang="es-MX" sz="2800" dirty="0">
              <a:solidFill>
                <a:schemeClr val="accent1">
                  <a:lumMod val="50000"/>
                </a:schemeClr>
              </a:solidFill>
              <a:latin typeface="Times New Roman" panose="02020603050405020304" pitchFamily="18" charset="0"/>
            </a:endParaRPr>
          </a:p>
        </p:txBody>
      </p:sp>
      <p:sp>
        <p:nvSpPr>
          <p:cNvPr id="29707" name="Text Box 18"/>
          <p:cNvSpPr txBox="1">
            <a:spLocks noChangeArrowheads="1"/>
          </p:cNvSpPr>
          <p:nvPr/>
        </p:nvSpPr>
        <p:spPr bwMode="auto">
          <a:xfrm>
            <a:off x="1884363" y="4356100"/>
            <a:ext cx="8445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Se inicia en el cono axónico y termina en una arborización denominada  </a:t>
            </a:r>
            <a:r>
              <a:rPr lang="es-ES_tradnl" altLang="es-MX" sz="2800" b="1" dirty="0" err="1">
                <a:solidFill>
                  <a:schemeClr val="accent1">
                    <a:lumMod val="50000"/>
                  </a:schemeClr>
                </a:solidFill>
                <a:latin typeface="Arial" panose="020B0604020202020204" pitchFamily="34" charset="0"/>
              </a:rPr>
              <a:t>telodendrón</a:t>
            </a:r>
            <a:endParaRPr lang="es-ES_tradnl" altLang="es-MX" sz="2800" dirty="0">
              <a:solidFill>
                <a:schemeClr val="accent1">
                  <a:lumMod val="50000"/>
                </a:schemeClr>
              </a:solidFill>
              <a:latin typeface="Times New Roman" panose="02020603050405020304" pitchFamily="18" charset="0"/>
            </a:endParaRPr>
          </a:p>
        </p:txBody>
      </p:sp>
      <p:sp>
        <p:nvSpPr>
          <p:cNvPr id="29708" name="Text Box 21"/>
          <p:cNvSpPr txBox="1">
            <a:spLocks noChangeArrowheads="1"/>
          </p:cNvSpPr>
          <p:nvPr/>
        </p:nvSpPr>
        <p:spPr bwMode="auto">
          <a:xfrm>
            <a:off x="1882776" y="5378450"/>
            <a:ext cx="83169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Wingdings" panose="05000000000000000000" pitchFamily="2" charset="2"/>
              <a:buChar char="ü"/>
            </a:pPr>
            <a:r>
              <a:rPr lang="es-ES_tradnl" altLang="es-MX" sz="2800" b="1" dirty="0">
                <a:solidFill>
                  <a:schemeClr val="accent1">
                    <a:lumMod val="50000"/>
                  </a:schemeClr>
                </a:solidFill>
                <a:latin typeface="Arial" panose="020B0604020202020204" pitchFamily="34" charset="0"/>
              </a:rPr>
              <a:t>Trasmite impulsos nerviosos a otras neuronas, a células epiteliales o musculares</a:t>
            </a:r>
          </a:p>
        </p:txBody>
      </p:sp>
      <p:sp>
        <p:nvSpPr>
          <p:cNvPr id="3" name="Elipse 2"/>
          <p:cNvSpPr/>
          <p:nvPr/>
        </p:nvSpPr>
        <p:spPr>
          <a:xfrm>
            <a:off x="1692274" y="201612"/>
            <a:ext cx="8807452" cy="655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3602736" y="220618"/>
            <a:ext cx="5303520" cy="861774"/>
          </a:xfrm>
          <a:prstGeom prst="rect">
            <a:avLst/>
          </a:prstGeom>
          <a:noFill/>
        </p:spPr>
        <p:txBody>
          <a:bodyPr wrap="square" rtlCol="0">
            <a:spAutoFit/>
          </a:bodyPr>
          <a:lstStyle/>
          <a:p>
            <a:r>
              <a:rPr lang="es-ES" sz="3200" b="1" i="1" dirty="0">
                <a:solidFill>
                  <a:schemeClr val="bg1"/>
                </a:solidFill>
                <a:latin typeface="Arial" panose="020B0604020202020204" pitchFamily="34" charset="0"/>
              </a:rPr>
              <a:t>AXÓN O CILINDROEJE</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9703"/>
                                        </p:tgtEl>
                                        <p:attrNameLst>
                                          <p:attrName>style.visibility</p:attrName>
                                        </p:attrNameLst>
                                      </p:cBhvr>
                                      <p:to>
                                        <p:strVal val="visible"/>
                                      </p:to>
                                    </p:set>
                                    <p:animEffect transition="in" filter="fade">
                                      <p:cBhvr>
                                        <p:cTn id="11" dur="500"/>
                                        <p:tgtEl>
                                          <p:spTgt spid="29703"/>
                                        </p:tgtEl>
                                      </p:cBhvr>
                                    </p:animEffect>
                                  </p:childTnLst>
                                </p:cTn>
                              </p:par>
                            </p:childTnLst>
                          </p:cTn>
                        </p:par>
                        <p:par>
                          <p:cTn id="12" fill="hold">
                            <p:stCondLst>
                              <p:cond delay="1500"/>
                            </p:stCondLst>
                            <p:childTnLst>
                              <p:par>
                                <p:cTn id="13" presetID="10" presetClass="entr" presetSubtype="0" fill="hold" grpId="0" nodeType="afterEffect">
                                  <p:stCondLst>
                                    <p:cond delay="3000"/>
                                  </p:stCondLst>
                                  <p:childTnLst>
                                    <p:set>
                                      <p:cBhvr>
                                        <p:cTn id="14" dur="1" fill="hold">
                                          <p:stCondLst>
                                            <p:cond delay="0"/>
                                          </p:stCondLst>
                                        </p:cTn>
                                        <p:tgtEl>
                                          <p:spTgt spid="29706"/>
                                        </p:tgtEl>
                                        <p:attrNameLst>
                                          <p:attrName>style.visibility</p:attrName>
                                        </p:attrNameLst>
                                      </p:cBhvr>
                                      <p:to>
                                        <p:strVal val="visible"/>
                                      </p:to>
                                    </p:set>
                                    <p:animEffect transition="in" filter="fade">
                                      <p:cBhvr>
                                        <p:cTn id="15" dur="500"/>
                                        <p:tgtEl>
                                          <p:spTgt spid="29706"/>
                                        </p:tgtEl>
                                      </p:cBhvr>
                                    </p:animEffect>
                                  </p:childTnLst>
                                </p:cTn>
                              </p:par>
                            </p:childTnLst>
                          </p:cTn>
                        </p:par>
                        <p:par>
                          <p:cTn id="16" fill="hold">
                            <p:stCondLst>
                              <p:cond delay="5000"/>
                            </p:stCondLst>
                            <p:childTnLst>
                              <p:par>
                                <p:cTn id="17" presetID="10" presetClass="entr" presetSubtype="0" fill="hold" grpId="0" nodeType="afterEffect">
                                  <p:stCondLst>
                                    <p:cond delay="3000"/>
                                  </p:stCondLst>
                                  <p:childTnLst>
                                    <p:set>
                                      <p:cBhvr>
                                        <p:cTn id="18" dur="1" fill="hold">
                                          <p:stCondLst>
                                            <p:cond delay="0"/>
                                          </p:stCondLst>
                                        </p:cTn>
                                        <p:tgtEl>
                                          <p:spTgt spid="29704"/>
                                        </p:tgtEl>
                                        <p:attrNameLst>
                                          <p:attrName>style.visibility</p:attrName>
                                        </p:attrNameLst>
                                      </p:cBhvr>
                                      <p:to>
                                        <p:strVal val="visible"/>
                                      </p:to>
                                    </p:set>
                                    <p:animEffect transition="in" filter="fade">
                                      <p:cBhvr>
                                        <p:cTn id="19" dur="500"/>
                                        <p:tgtEl>
                                          <p:spTgt spid="29704"/>
                                        </p:tgtEl>
                                      </p:cBhvr>
                                    </p:animEffect>
                                  </p:childTnLst>
                                </p:cTn>
                              </p:par>
                            </p:childTnLst>
                          </p:cTn>
                        </p:par>
                        <p:par>
                          <p:cTn id="20" fill="hold">
                            <p:stCondLst>
                              <p:cond delay="8500"/>
                            </p:stCondLst>
                            <p:childTnLst>
                              <p:par>
                                <p:cTn id="21" presetID="10" presetClass="entr" presetSubtype="0" fill="hold" grpId="0" nodeType="afterEffect">
                                  <p:stCondLst>
                                    <p:cond delay="3000"/>
                                  </p:stCondLst>
                                  <p:childTnLst>
                                    <p:set>
                                      <p:cBhvr>
                                        <p:cTn id="22" dur="1" fill="hold">
                                          <p:stCondLst>
                                            <p:cond delay="0"/>
                                          </p:stCondLst>
                                        </p:cTn>
                                        <p:tgtEl>
                                          <p:spTgt spid="29705"/>
                                        </p:tgtEl>
                                        <p:attrNameLst>
                                          <p:attrName>style.visibility</p:attrName>
                                        </p:attrNameLst>
                                      </p:cBhvr>
                                      <p:to>
                                        <p:strVal val="visible"/>
                                      </p:to>
                                    </p:set>
                                    <p:animEffect transition="in" filter="fade">
                                      <p:cBhvr>
                                        <p:cTn id="23" dur="500"/>
                                        <p:tgtEl>
                                          <p:spTgt spid="29705"/>
                                        </p:tgtEl>
                                      </p:cBhvr>
                                    </p:animEffect>
                                  </p:childTnLst>
                                </p:cTn>
                              </p:par>
                            </p:childTnLst>
                          </p:cTn>
                        </p:par>
                        <p:par>
                          <p:cTn id="24" fill="hold">
                            <p:stCondLst>
                              <p:cond delay="12000"/>
                            </p:stCondLst>
                            <p:childTnLst>
                              <p:par>
                                <p:cTn id="25" presetID="10" presetClass="entr" presetSubtype="0" fill="hold" grpId="0" nodeType="afterEffect">
                                  <p:stCondLst>
                                    <p:cond delay="3250"/>
                                  </p:stCondLst>
                                  <p:childTnLst>
                                    <p:set>
                                      <p:cBhvr>
                                        <p:cTn id="26" dur="1" fill="hold">
                                          <p:stCondLst>
                                            <p:cond delay="0"/>
                                          </p:stCondLst>
                                        </p:cTn>
                                        <p:tgtEl>
                                          <p:spTgt spid="29707"/>
                                        </p:tgtEl>
                                        <p:attrNameLst>
                                          <p:attrName>style.visibility</p:attrName>
                                        </p:attrNameLst>
                                      </p:cBhvr>
                                      <p:to>
                                        <p:strVal val="visible"/>
                                      </p:to>
                                    </p:set>
                                    <p:animEffect transition="in" filter="fade">
                                      <p:cBhvr>
                                        <p:cTn id="27" dur="500"/>
                                        <p:tgtEl>
                                          <p:spTgt spid="29707"/>
                                        </p:tgtEl>
                                      </p:cBhvr>
                                    </p:animEffect>
                                  </p:childTnLst>
                                </p:cTn>
                              </p:par>
                            </p:childTnLst>
                          </p:cTn>
                        </p:par>
                        <p:par>
                          <p:cTn id="28" fill="hold">
                            <p:stCondLst>
                              <p:cond delay="15750"/>
                            </p:stCondLst>
                            <p:childTnLst>
                              <p:par>
                                <p:cTn id="29" presetID="10" presetClass="entr" presetSubtype="0" fill="hold" grpId="0" nodeType="afterEffect">
                                  <p:stCondLst>
                                    <p:cond delay="3250"/>
                                  </p:stCondLst>
                                  <p:childTnLst>
                                    <p:set>
                                      <p:cBhvr>
                                        <p:cTn id="30" dur="1" fill="hold">
                                          <p:stCondLst>
                                            <p:cond delay="0"/>
                                          </p:stCondLst>
                                        </p:cTn>
                                        <p:tgtEl>
                                          <p:spTgt spid="29708"/>
                                        </p:tgtEl>
                                        <p:attrNameLst>
                                          <p:attrName>style.visibility</p:attrName>
                                        </p:attrNameLst>
                                      </p:cBhvr>
                                      <p:to>
                                        <p:strVal val="visible"/>
                                      </p:to>
                                    </p:set>
                                    <p:animEffect transition="in" filter="fade">
                                      <p:cBhvr>
                                        <p:cTn id="31" dur="500"/>
                                        <p:tgtEl>
                                          <p:spTgt spid="29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P spid="29705" grpId="0"/>
      <p:bldP spid="29706" grpId="0"/>
      <p:bldP spid="29707" grpId="0"/>
      <p:bldP spid="2970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upo 19"/>
          <p:cNvGrpSpPr/>
          <p:nvPr/>
        </p:nvGrpSpPr>
        <p:grpSpPr bwMode="auto">
          <a:xfrm>
            <a:off x="2201863" y="-84138"/>
            <a:ext cx="7981950" cy="6858001"/>
            <a:chOff x="677842" y="-83510"/>
            <a:chExt cx="7981253" cy="6858000"/>
          </a:xfrm>
        </p:grpSpPr>
        <p:pic>
          <p:nvPicPr>
            <p:cNvPr id="3072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045783">
              <a:off x="2129170" y="-83510"/>
              <a:ext cx="52762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uadroTexto 2"/>
            <p:cNvSpPr txBox="1">
              <a:spLocks noChangeArrowheads="1"/>
            </p:cNvSpPr>
            <p:nvPr/>
          </p:nvSpPr>
          <p:spPr bwMode="auto">
            <a:xfrm>
              <a:off x="3810816" y="1658496"/>
              <a:ext cx="1690329"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a:solidFill>
                    <a:schemeClr val="accent1">
                      <a:lumMod val="50000"/>
                    </a:schemeClr>
                  </a:solidFill>
                  <a:latin typeface="Arial" panose="020B0604020202020204" pitchFamily="34" charset="0"/>
                </a:rPr>
                <a:t>Pericarion</a:t>
              </a:r>
            </a:p>
          </p:txBody>
        </p:sp>
        <p:sp>
          <p:nvSpPr>
            <p:cNvPr id="30725" name="CuadroTexto 3"/>
            <p:cNvSpPr txBox="1">
              <a:spLocks noChangeArrowheads="1"/>
            </p:cNvSpPr>
            <p:nvPr/>
          </p:nvSpPr>
          <p:spPr bwMode="auto">
            <a:xfrm>
              <a:off x="677842" y="629987"/>
              <a:ext cx="1605349"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a:solidFill>
                    <a:schemeClr val="accent1">
                      <a:lumMod val="50000"/>
                    </a:schemeClr>
                  </a:solidFill>
                  <a:latin typeface="Arial" panose="020B0604020202020204" pitchFamily="34" charset="0"/>
                </a:rPr>
                <a:t>Dendrita</a:t>
              </a:r>
              <a:r>
                <a:rPr lang="en-US" altLang="es-MX" sz="2400" b="1" dirty="0">
                  <a:solidFill>
                    <a:schemeClr val="bg1"/>
                  </a:solidFill>
                  <a:latin typeface="Arial" panose="020B0604020202020204" pitchFamily="34" charset="0"/>
                </a:rPr>
                <a:t>s</a:t>
              </a:r>
            </a:p>
          </p:txBody>
        </p:sp>
        <p:sp>
          <p:nvSpPr>
            <p:cNvPr id="30726" name="CuadroTexto 4"/>
            <p:cNvSpPr txBox="1">
              <a:spLocks noChangeArrowheads="1"/>
            </p:cNvSpPr>
            <p:nvPr/>
          </p:nvSpPr>
          <p:spPr bwMode="auto">
            <a:xfrm>
              <a:off x="6313229" y="2525870"/>
              <a:ext cx="954357"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a:solidFill>
                    <a:schemeClr val="accent1">
                      <a:lumMod val="50000"/>
                    </a:schemeClr>
                  </a:solidFill>
                  <a:latin typeface="Arial" panose="020B0604020202020204" pitchFamily="34" charset="0"/>
                </a:rPr>
                <a:t>Axón</a:t>
              </a:r>
            </a:p>
          </p:txBody>
        </p:sp>
        <p:sp>
          <p:nvSpPr>
            <p:cNvPr id="30727" name="CuadroTexto 5"/>
            <p:cNvSpPr txBox="1">
              <a:spLocks noChangeArrowheads="1"/>
            </p:cNvSpPr>
            <p:nvPr/>
          </p:nvSpPr>
          <p:spPr bwMode="auto">
            <a:xfrm>
              <a:off x="4439999" y="3219684"/>
              <a:ext cx="13653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a:solidFill>
                    <a:schemeClr val="accent1">
                      <a:lumMod val="50000"/>
                    </a:schemeClr>
                  </a:solidFill>
                  <a:latin typeface="Arial" panose="020B0604020202020204" pitchFamily="34" charset="0"/>
                </a:rPr>
                <a:t>Vaina de mielina</a:t>
              </a:r>
            </a:p>
          </p:txBody>
        </p:sp>
        <p:sp>
          <p:nvSpPr>
            <p:cNvPr id="30728" name="CuadroTexto 6"/>
            <p:cNvSpPr txBox="1">
              <a:spLocks noChangeArrowheads="1"/>
            </p:cNvSpPr>
            <p:nvPr/>
          </p:nvSpPr>
          <p:spPr bwMode="auto">
            <a:xfrm>
              <a:off x="2949017" y="2854546"/>
              <a:ext cx="1605349" cy="8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a:solidFill>
                    <a:schemeClr val="accent1">
                      <a:lumMod val="50000"/>
                    </a:schemeClr>
                  </a:solidFill>
                  <a:latin typeface="Arial" panose="020B0604020202020204" pitchFamily="34" charset="0"/>
                </a:rPr>
                <a:t>Cono axónico</a:t>
              </a:r>
            </a:p>
          </p:txBody>
        </p:sp>
        <p:sp>
          <p:nvSpPr>
            <p:cNvPr id="30729" name="CuadroTexto 27"/>
            <p:cNvSpPr txBox="1">
              <a:spLocks noChangeArrowheads="1"/>
            </p:cNvSpPr>
            <p:nvPr/>
          </p:nvSpPr>
          <p:spPr bwMode="auto">
            <a:xfrm>
              <a:off x="6282209" y="5805264"/>
              <a:ext cx="2376886"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MX" sz="2400" b="1" dirty="0" err="1">
                  <a:solidFill>
                    <a:schemeClr val="accent1">
                      <a:lumMod val="50000"/>
                    </a:schemeClr>
                  </a:solidFill>
                  <a:latin typeface="Arial" panose="020B0604020202020204" pitchFamily="34" charset="0"/>
                </a:rPr>
                <a:t>Telodendrón</a:t>
              </a:r>
              <a:endParaRPr lang="en-US" altLang="es-MX" sz="2400" b="1" dirty="0">
                <a:solidFill>
                  <a:schemeClr val="accent1">
                    <a:lumMod val="50000"/>
                  </a:schemeClr>
                </a:solidFill>
                <a:latin typeface="Arial" panose="020B0604020202020204" pitchFamily="34" charset="0"/>
              </a:endParaRPr>
            </a:p>
          </p:txBody>
        </p:sp>
        <p:cxnSp>
          <p:nvCxnSpPr>
            <p:cNvPr id="13" name="Conector recto de flecha 12"/>
            <p:cNvCxnSpPr/>
            <p:nvPr/>
          </p:nvCxnSpPr>
          <p:spPr bwMode="auto">
            <a:xfrm flipH="1">
              <a:off x="5795495" y="2902578"/>
              <a:ext cx="503193" cy="2238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bwMode="auto">
            <a:xfrm flipV="1">
              <a:off x="5104992" y="2756528"/>
              <a:ext cx="39685" cy="5143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bwMode="auto">
            <a:xfrm>
              <a:off x="5631996" y="3716965"/>
              <a:ext cx="50478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bwMode="auto">
            <a:xfrm flipH="1" flipV="1">
              <a:off x="7051097" y="5361615"/>
              <a:ext cx="215881" cy="4429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bwMode="auto">
            <a:xfrm flipV="1">
              <a:off x="3690654" y="2469191"/>
              <a:ext cx="141275" cy="4556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bwMode="auto">
            <a:xfrm flipH="1">
              <a:off x="3277940" y="1892928"/>
              <a:ext cx="571450" cy="63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bwMode="auto">
            <a:xfrm>
              <a:off x="1912809" y="1091241"/>
              <a:ext cx="404777" cy="3603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2403476" y="960438"/>
            <a:ext cx="7313613"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_tradnl" sz="3200" b="1" dirty="0">
                <a:solidFill>
                  <a:schemeClr val="bg1"/>
                </a:solidFill>
                <a:latin typeface="Arial" panose="020B0604020202020204" pitchFamily="34" charset="0"/>
              </a:rPr>
              <a:t>I</a:t>
            </a:r>
            <a:r>
              <a:rPr lang="es-ES_tradnl" sz="3200" b="1" dirty="0">
                <a:solidFill>
                  <a:schemeClr val="accent1">
                    <a:lumMod val="50000"/>
                  </a:schemeClr>
                </a:solidFill>
                <a:latin typeface="Arial" panose="020B0604020202020204" pitchFamily="34" charset="0"/>
              </a:rPr>
              <a:t>. Por el número de prolongaciones</a:t>
            </a:r>
          </a:p>
        </p:txBody>
      </p:sp>
      <p:sp>
        <p:nvSpPr>
          <p:cNvPr id="86023" name="Text Box 7"/>
          <p:cNvSpPr txBox="1">
            <a:spLocks noChangeArrowheads="1"/>
          </p:cNvSpPr>
          <p:nvPr/>
        </p:nvSpPr>
        <p:spPr bwMode="auto">
          <a:xfrm>
            <a:off x="1662113" y="6196014"/>
            <a:ext cx="17526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ES_tradnl" sz="2800" b="1" dirty="0">
                <a:solidFill>
                  <a:schemeClr val="accent1">
                    <a:lumMod val="50000"/>
                  </a:schemeClr>
                </a:solidFill>
                <a:latin typeface="Arial" panose="020B0604020202020204" pitchFamily="34" charset="0"/>
              </a:rPr>
              <a:t>Unipolar </a:t>
            </a:r>
            <a:endParaRPr lang="es-ES_tradnl" sz="2800" b="1" dirty="0">
              <a:solidFill>
                <a:schemeClr val="accent1">
                  <a:lumMod val="50000"/>
                </a:schemeClr>
              </a:solidFill>
              <a:latin typeface="Bookman Old Style" panose="02050604050505020204" pitchFamily="18" charset="0"/>
            </a:endParaRPr>
          </a:p>
        </p:txBody>
      </p:sp>
      <p:sp>
        <p:nvSpPr>
          <p:cNvPr id="86026" name="Text Box 10"/>
          <p:cNvSpPr txBox="1">
            <a:spLocks noChangeArrowheads="1"/>
          </p:cNvSpPr>
          <p:nvPr/>
        </p:nvSpPr>
        <p:spPr bwMode="auto">
          <a:xfrm>
            <a:off x="5534025" y="6196014"/>
            <a:ext cx="2700338"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ES_tradnl" sz="2800" b="1" dirty="0" err="1">
                <a:solidFill>
                  <a:schemeClr val="accent1">
                    <a:lumMod val="50000"/>
                  </a:schemeClr>
                </a:solidFill>
                <a:latin typeface="Arial" panose="020B0604020202020204" pitchFamily="34" charset="0"/>
              </a:rPr>
              <a:t>Seudounipolar</a:t>
            </a:r>
            <a:r>
              <a:rPr lang="es-ES_tradnl" sz="2800" b="1" dirty="0">
                <a:solidFill>
                  <a:schemeClr val="accent1">
                    <a:lumMod val="50000"/>
                  </a:schemeClr>
                </a:solidFill>
                <a:latin typeface="Arial" panose="020B0604020202020204" pitchFamily="34" charset="0"/>
              </a:rPr>
              <a:t> </a:t>
            </a:r>
          </a:p>
        </p:txBody>
      </p:sp>
      <p:sp>
        <p:nvSpPr>
          <p:cNvPr id="86029" name="Text Box 13"/>
          <p:cNvSpPr txBox="1">
            <a:spLocks noChangeArrowheads="1"/>
          </p:cNvSpPr>
          <p:nvPr/>
        </p:nvSpPr>
        <p:spPr bwMode="auto">
          <a:xfrm>
            <a:off x="3719513" y="6196014"/>
            <a:ext cx="1490662"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ES_tradnl" sz="2800" b="1" dirty="0">
                <a:solidFill>
                  <a:schemeClr val="accent1">
                    <a:lumMod val="50000"/>
                  </a:schemeClr>
                </a:solidFill>
                <a:latin typeface="Arial" panose="020B0604020202020204" pitchFamily="34" charset="0"/>
              </a:rPr>
              <a:t>Bipolar </a:t>
            </a:r>
            <a:endParaRPr lang="es-ES_tradnl" sz="2800" b="1" dirty="0">
              <a:solidFill>
                <a:schemeClr val="accent1">
                  <a:lumMod val="50000"/>
                </a:schemeClr>
              </a:solidFill>
              <a:latin typeface="Bookman Old Style" panose="02050604050505020204" pitchFamily="18" charset="0"/>
            </a:endParaRPr>
          </a:p>
        </p:txBody>
      </p:sp>
      <p:sp>
        <p:nvSpPr>
          <p:cNvPr id="86032" name="Text Box 16"/>
          <p:cNvSpPr txBox="1">
            <a:spLocks noChangeArrowheads="1"/>
          </p:cNvSpPr>
          <p:nvPr/>
        </p:nvSpPr>
        <p:spPr bwMode="auto">
          <a:xfrm>
            <a:off x="8566100" y="6180012"/>
            <a:ext cx="2074863"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ES_tradnl" sz="2800" b="1" dirty="0">
                <a:solidFill>
                  <a:schemeClr val="accent1">
                    <a:lumMod val="50000"/>
                  </a:schemeClr>
                </a:solidFill>
                <a:latin typeface="Arial" panose="020B0604020202020204" pitchFamily="34" charset="0"/>
              </a:rPr>
              <a:t>Multipolar</a:t>
            </a:r>
            <a:r>
              <a:rPr lang="es-ES_tradnl" sz="2800" b="1" dirty="0">
                <a:solidFill>
                  <a:schemeClr val="bg1"/>
                </a:solidFill>
                <a:latin typeface="Arial" panose="020B0604020202020204" pitchFamily="34" charset="0"/>
              </a:rPr>
              <a:t> </a:t>
            </a:r>
          </a:p>
        </p:txBody>
      </p:sp>
      <p:pic>
        <p:nvPicPr>
          <p:cNvPr id="3175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926" y="1812926"/>
            <a:ext cx="236696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0251" y="1630363"/>
            <a:ext cx="14319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993124">
            <a:off x="4404519" y="2836387"/>
            <a:ext cx="47434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383392">
            <a:off x="2274095" y="3072608"/>
            <a:ext cx="46894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2000251" y="138112"/>
            <a:ext cx="8917685" cy="736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2641474" y="256975"/>
            <a:ext cx="7521701" cy="861774"/>
          </a:xfrm>
          <a:prstGeom prst="rect">
            <a:avLst/>
          </a:prstGeom>
          <a:noFill/>
        </p:spPr>
        <p:txBody>
          <a:bodyPr wrap="square" rtlCol="0">
            <a:spAutoFit/>
          </a:bodyPr>
          <a:lstStyle/>
          <a:p>
            <a:r>
              <a:rPr lang="es-ES_tradnl" sz="3200" b="1" i="1" dirty="0">
                <a:solidFill>
                  <a:schemeClr val="bg1"/>
                </a:solidFill>
                <a:effectLst>
                  <a:outerShdw blurRad="38100" dist="38100" dir="2700000" algn="tl">
                    <a:srgbClr val="000000">
                      <a:alpha val="43137"/>
                    </a:srgbClr>
                  </a:outerShdw>
                </a:effectLst>
                <a:latin typeface="Arial" panose="020B0604020202020204" pitchFamily="34" charset="0"/>
              </a:rPr>
              <a:t>CLASIFICACIÓN DE LAS NEURONAS</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750"/>
                                        <p:tgtEl>
                                          <p:spTgt spid="86020"/>
                                        </p:tgtEl>
                                      </p:cBhvr>
                                    </p:animEffect>
                                  </p:childTnLst>
                                </p:cTn>
                              </p:par>
                            </p:childTnLst>
                          </p:cTn>
                        </p:par>
                        <p:par>
                          <p:cTn id="8" fill="hold">
                            <p:stCondLst>
                              <p:cond delay="1750"/>
                            </p:stCondLst>
                            <p:childTnLst>
                              <p:par>
                                <p:cTn id="9" presetID="1" presetClass="entr" presetSubtype="0" fill="hold" nodeType="afterEffect">
                                  <p:stCondLst>
                                    <p:cond delay="1000"/>
                                  </p:stCondLst>
                                  <p:childTnLst>
                                    <p:set>
                                      <p:cBhvr>
                                        <p:cTn id="10" dur="1" fill="hold">
                                          <p:stCondLst>
                                            <p:cond delay="0"/>
                                          </p:stCondLst>
                                        </p:cTn>
                                        <p:tgtEl>
                                          <p:spTgt spid="31756"/>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860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58"/>
                                        </p:tgtEl>
                                        <p:attrNameLst>
                                          <p:attrName>style.visibility</p:attrName>
                                        </p:attrNameLst>
                                      </p:cBhvr>
                                      <p:to>
                                        <p:strVal val="visible"/>
                                      </p:to>
                                    </p:set>
                                    <p:animEffect transition="in" filter="fade">
                                      <p:cBhvr>
                                        <p:cTn id="17" dur="500"/>
                                        <p:tgtEl>
                                          <p:spTgt spid="3175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6029"/>
                                        </p:tgtEl>
                                        <p:attrNameLst>
                                          <p:attrName>style.visibility</p:attrName>
                                        </p:attrNameLst>
                                      </p:cBhvr>
                                      <p:to>
                                        <p:strVal val="visible"/>
                                      </p:to>
                                    </p:set>
                                    <p:animEffect transition="in" filter="fade">
                                      <p:cBhvr>
                                        <p:cTn id="20" dur="500"/>
                                        <p:tgtEl>
                                          <p:spTgt spid="860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757"/>
                                        </p:tgtEl>
                                        <p:attrNameLst>
                                          <p:attrName>style.visibility</p:attrName>
                                        </p:attrNameLst>
                                      </p:cBhvr>
                                      <p:to>
                                        <p:strVal val="visible"/>
                                      </p:to>
                                    </p:set>
                                    <p:animEffect transition="in" filter="fade">
                                      <p:cBhvr>
                                        <p:cTn id="25" dur="500"/>
                                        <p:tgtEl>
                                          <p:spTgt spid="317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6"/>
                                        </p:tgtEl>
                                        <p:attrNameLst>
                                          <p:attrName>style.visibility</p:attrName>
                                        </p:attrNameLst>
                                      </p:cBhvr>
                                      <p:to>
                                        <p:strVal val="visible"/>
                                      </p:to>
                                    </p:set>
                                    <p:animEffect transition="in" filter="fade">
                                      <p:cBhvr>
                                        <p:cTn id="28" dur="500"/>
                                        <p:tgtEl>
                                          <p:spTgt spid="86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755"/>
                                        </p:tgtEl>
                                        <p:attrNameLst>
                                          <p:attrName>style.visibility</p:attrName>
                                        </p:attrNameLst>
                                      </p:cBhvr>
                                      <p:to>
                                        <p:strVal val="visible"/>
                                      </p:to>
                                    </p:set>
                                    <p:animEffect transition="in" filter="fade">
                                      <p:cBhvr>
                                        <p:cTn id="33" dur="500"/>
                                        <p:tgtEl>
                                          <p:spTgt spid="317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6032"/>
                                        </p:tgtEl>
                                        <p:attrNameLst>
                                          <p:attrName>style.visibility</p:attrName>
                                        </p:attrNameLst>
                                      </p:cBhvr>
                                      <p:to>
                                        <p:strVal val="visible"/>
                                      </p:to>
                                    </p:set>
                                    <p:animEffect transition="in" filter="fade">
                                      <p:cBhvr>
                                        <p:cTn id="36" dur="5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3" grpId="0" animBg="1"/>
      <p:bldP spid="86026" grpId="0" animBg="1"/>
      <p:bldP spid="86029" grpId="0" animBg="1"/>
      <p:bldP spid="860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1" name="Text Box 4"/>
          <p:cNvSpPr txBox="1">
            <a:spLocks noChangeArrowheads="1"/>
          </p:cNvSpPr>
          <p:nvPr/>
        </p:nvSpPr>
        <p:spPr bwMode="auto">
          <a:xfrm>
            <a:off x="2571750" y="376239"/>
            <a:ext cx="7413498" cy="712787"/>
          </a:xfrm>
          <a:prstGeom prst="rect">
            <a:avLst/>
          </a:prstGeom>
          <a:ln>
            <a:solidFill>
              <a:schemeClr val="accent1">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20000"/>
              </a:lnSpc>
              <a:spcBef>
                <a:spcPct val="50000"/>
              </a:spcBef>
              <a:defRPr/>
            </a:pPr>
            <a:r>
              <a:rPr lang="es-ES_tradnl" sz="3600" b="1" dirty="0">
                <a:solidFill>
                  <a:schemeClr val="bg1"/>
                </a:solidFill>
                <a:cs typeface="Arial" panose="020B0604020202020204" pitchFamily="34" charset="0"/>
              </a:rPr>
              <a:t> II. </a:t>
            </a:r>
            <a:r>
              <a:rPr lang="es-ES_tradnl" sz="3600" b="1" dirty="0">
                <a:solidFill>
                  <a:schemeClr val="accent1">
                    <a:lumMod val="50000"/>
                  </a:schemeClr>
                </a:solidFill>
                <a:cs typeface="Arial" panose="020B0604020202020204" pitchFamily="34" charset="0"/>
              </a:rPr>
              <a:t>Por</a:t>
            </a:r>
            <a:r>
              <a:rPr lang="es-ES_tradnl" sz="3600" b="1" dirty="0">
                <a:solidFill>
                  <a:schemeClr val="bg1"/>
                </a:solidFill>
                <a:cs typeface="Arial" panose="020B0604020202020204" pitchFamily="34" charset="0"/>
              </a:rPr>
              <a:t> </a:t>
            </a:r>
            <a:r>
              <a:rPr lang="es-ES_tradnl" sz="3600" b="1" dirty="0">
                <a:solidFill>
                  <a:schemeClr val="accent1">
                    <a:lumMod val="50000"/>
                  </a:schemeClr>
                </a:solidFill>
                <a:cs typeface="Arial" panose="020B0604020202020204" pitchFamily="34" charset="0"/>
              </a:rPr>
              <a:t>la forma del cuerpo celular</a:t>
            </a:r>
            <a:endParaRPr lang="es-ES_tradnl" sz="3600" dirty="0">
              <a:solidFill>
                <a:schemeClr val="accent1">
                  <a:lumMod val="50000"/>
                </a:schemeClr>
              </a:solidFill>
              <a:cs typeface="Arial" panose="020B0604020202020204" pitchFamily="34" charset="0"/>
            </a:endParaRPr>
          </a:p>
        </p:txBody>
      </p:sp>
      <p:grpSp>
        <p:nvGrpSpPr>
          <p:cNvPr id="33795" name="Grupo 11"/>
          <p:cNvGrpSpPr/>
          <p:nvPr/>
        </p:nvGrpSpPr>
        <p:grpSpPr bwMode="auto">
          <a:xfrm>
            <a:off x="1889126" y="1355725"/>
            <a:ext cx="2879725" cy="1417638"/>
            <a:chOff x="364651" y="1355906"/>
            <a:chExt cx="2880206" cy="1416923"/>
          </a:xfrm>
        </p:grpSpPr>
        <p:sp>
          <p:nvSpPr>
            <p:cNvPr id="33808" name="Text Box 13"/>
            <p:cNvSpPr txBox="1">
              <a:spLocks noChangeArrowheads="1"/>
            </p:cNvSpPr>
            <p:nvPr/>
          </p:nvSpPr>
          <p:spPr bwMode="auto">
            <a:xfrm>
              <a:off x="364651" y="2248954"/>
              <a:ext cx="28802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5425" algn="l"/>
                  <a:tab pos="50927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5425" algn="l"/>
                  <a:tab pos="50927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5425" algn="l"/>
                  <a:tab pos="50927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5425" algn="l"/>
                  <a:tab pos="509270" algn="l"/>
                </a:tabLst>
                <a:defRPr sz="2000">
                  <a:solidFill>
                    <a:schemeClr val="tx1"/>
                  </a:solidFill>
                  <a:latin typeface="Calibri" panose="020F0502020204030204" pitchFamily="34" charset="0"/>
                </a:defRPr>
              </a:lvl9pPr>
            </a:lstStyle>
            <a:p>
              <a:pPr>
                <a:spcBef>
                  <a:spcPct val="50000"/>
                </a:spcBef>
              </a:pPr>
              <a:r>
                <a:rPr lang="es-ES_tradnl" altLang="es-MX" sz="2800" b="1" dirty="0">
                  <a:solidFill>
                    <a:schemeClr val="accent1">
                      <a:lumMod val="50000"/>
                    </a:schemeClr>
                  </a:solidFill>
                  <a:latin typeface="Verdana" panose="020B0604030504040204" pitchFamily="34" charset="0"/>
                </a:rPr>
                <a:t>  Fusiformes </a:t>
              </a:r>
            </a:p>
          </p:txBody>
        </p:sp>
        <p:pic>
          <p:nvPicPr>
            <p:cNvPr id="33809"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241" y="1355906"/>
              <a:ext cx="1987088" cy="111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6" name="Grupo 12"/>
          <p:cNvGrpSpPr/>
          <p:nvPr/>
        </p:nvGrpSpPr>
        <p:grpSpPr bwMode="auto">
          <a:xfrm>
            <a:off x="6884989" y="1379539"/>
            <a:ext cx="2941637" cy="1393825"/>
            <a:chOff x="5361523" y="1379272"/>
            <a:chExt cx="2940745" cy="1393557"/>
          </a:xfrm>
        </p:grpSpPr>
        <p:sp>
          <p:nvSpPr>
            <p:cNvPr id="33806" name="Text Box 16"/>
            <p:cNvSpPr txBox="1">
              <a:spLocks noChangeArrowheads="1"/>
            </p:cNvSpPr>
            <p:nvPr/>
          </p:nvSpPr>
          <p:spPr bwMode="auto">
            <a:xfrm>
              <a:off x="5361523" y="2248954"/>
              <a:ext cx="294074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800" b="1" dirty="0">
                  <a:solidFill>
                    <a:schemeClr val="bg1"/>
                  </a:solidFill>
                  <a:latin typeface="Verdana" panose="020B0604030504040204" pitchFamily="34" charset="0"/>
                </a:rPr>
                <a:t>  </a:t>
              </a:r>
              <a:r>
                <a:rPr lang="es-ES_tradnl" altLang="es-MX" sz="2800" b="1" dirty="0">
                  <a:solidFill>
                    <a:schemeClr val="accent1">
                      <a:lumMod val="50000"/>
                    </a:schemeClr>
                  </a:solidFill>
                  <a:latin typeface="Verdana" panose="020B0604030504040204" pitchFamily="34" charset="0"/>
                </a:rPr>
                <a:t>Globulosas</a:t>
              </a:r>
              <a:r>
                <a:rPr lang="es-ES_tradnl" altLang="es-MX" sz="2800" b="1" dirty="0">
                  <a:solidFill>
                    <a:schemeClr val="bg1"/>
                  </a:solidFill>
                  <a:latin typeface="Verdana" panose="020B0604030504040204" pitchFamily="34" charset="0"/>
                </a:rPr>
                <a:t> </a:t>
              </a:r>
            </a:p>
          </p:txBody>
        </p:sp>
        <p:pic>
          <p:nvPicPr>
            <p:cNvPr id="33807"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2703" y="1379272"/>
              <a:ext cx="1003175" cy="92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7" name="Grupo 15"/>
          <p:cNvGrpSpPr/>
          <p:nvPr/>
        </p:nvGrpSpPr>
        <p:grpSpPr bwMode="auto">
          <a:xfrm>
            <a:off x="7512050" y="4332288"/>
            <a:ext cx="3041650" cy="2011362"/>
            <a:chOff x="5988245" y="4332627"/>
            <a:chExt cx="3041650" cy="2011424"/>
          </a:xfrm>
        </p:grpSpPr>
        <p:sp>
          <p:nvSpPr>
            <p:cNvPr id="33804" name="Text Box 19"/>
            <p:cNvSpPr txBox="1">
              <a:spLocks noChangeArrowheads="1"/>
            </p:cNvSpPr>
            <p:nvPr/>
          </p:nvSpPr>
          <p:spPr bwMode="auto">
            <a:xfrm>
              <a:off x="5988245" y="5820176"/>
              <a:ext cx="304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800" b="1" dirty="0">
                  <a:solidFill>
                    <a:schemeClr val="bg1"/>
                  </a:solidFill>
                  <a:latin typeface="Verdana" panose="020B0604030504040204" pitchFamily="34" charset="0"/>
                </a:rPr>
                <a:t>  </a:t>
              </a:r>
              <a:r>
                <a:rPr lang="es-ES_tradnl" altLang="es-MX" sz="2800" b="1" dirty="0">
                  <a:solidFill>
                    <a:schemeClr val="accent1">
                      <a:lumMod val="50000"/>
                    </a:schemeClr>
                  </a:solidFill>
                  <a:latin typeface="Verdana" panose="020B0604030504040204" pitchFamily="34" charset="0"/>
                </a:rPr>
                <a:t>Estrelladas</a:t>
              </a:r>
              <a:r>
                <a:rPr lang="es-ES_tradnl" altLang="es-MX" sz="2800" b="1" dirty="0">
                  <a:solidFill>
                    <a:schemeClr val="bg1"/>
                  </a:solidFill>
                  <a:latin typeface="Verdana" panose="020B0604030504040204" pitchFamily="34" charset="0"/>
                </a:rPr>
                <a:t> </a:t>
              </a:r>
            </a:p>
          </p:txBody>
        </p:sp>
        <p:pic>
          <p:nvPicPr>
            <p:cNvPr id="33805"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5215" y="4332627"/>
              <a:ext cx="1801326" cy="134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8" name="Grupo 14"/>
          <p:cNvGrpSpPr/>
          <p:nvPr/>
        </p:nvGrpSpPr>
        <p:grpSpPr bwMode="auto">
          <a:xfrm>
            <a:off x="1900239" y="4992688"/>
            <a:ext cx="4383087" cy="1655762"/>
            <a:chOff x="376578" y="4992280"/>
            <a:chExt cx="4382430" cy="1655791"/>
          </a:xfrm>
        </p:grpSpPr>
        <p:sp>
          <p:nvSpPr>
            <p:cNvPr id="33802" name="Text Box 10"/>
            <p:cNvSpPr txBox="1">
              <a:spLocks noChangeArrowheads="1"/>
            </p:cNvSpPr>
            <p:nvPr/>
          </p:nvSpPr>
          <p:spPr bwMode="auto">
            <a:xfrm>
              <a:off x="376578" y="5573230"/>
              <a:ext cx="30754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800" b="1" dirty="0">
                  <a:solidFill>
                    <a:schemeClr val="bg1"/>
                  </a:solidFill>
                  <a:latin typeface="Verdana" panose="020B0604030504040204" pitchFamily="34" charset="0"/>
                </a:rPr>
                <a:t>  </a:t>
              </a:r>
              <a:r>
                <a:rPr lang="es-ES_tradnl" altLang="es-MX" sz="2800" b="1" dirty="0">
                  <a:solidFill>
                    <a:schemeClr val="accent1">
                      <a:lumMod val="50000"/>
                    </a:schemeClr>
                  </a:solidFill>
                  <a:latin typeface="Verdana" panose="020B0604030504040204" pitchFamily="34" charset="0"/>
                </a:rPr>
                <a:t>Piramidales</a:t>
              </a:r>
              <a:r>
                <a:rPr lang="es-ES_tradnl" altLang="es-MX" sz="2800" b="1" dirty="0">
                  <a:solidFill>
                    <a:schemeClr val="bg1"/>
                  </a:solidFill>
                  <a:latin typeface="Verdana" panose="020B0604030504040204" pitchFamily="34" charset="0"/>
                </a:rPr>
                <a:t> </a:t>
              </a:r>
            </a:p>
          </p:txBody>
        </p:sp>
        <p:pic>
          <p:nvPicPr>
            <p:cNvPr id="33803"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5239" y="4992280"/>
              <a:ext cx="1443769" cy="165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9" name="Grupo 13"/>
          <p:cNvGrpSpPr/>
          <p:nvPr/>
        </p:nvGrpSpPr>
        <p:grpSpPr bwMode="auto">
          <a:xfrm>
            <a:off x="3021014" y="2744789"/>
            <a:ext cx="3690937" cy="2052637"/>
            <a:chOff x="1496539" y="2744711"/>
            <a:chExt cx="3691688" cy="2053215"/>
          </a:xfrm>
        </p:grpSpPr>
        <p:sp>
          <p:nvSpPr>
            <p:cNvPr id="33800" name="Text Box 7"/>
            <p:cNvSpPr txBox="1">
              <a:spLocks noChangeArrowheads="1"/>
            </p:cNvSpPr>
            <p:nvPr/>
          </p:nvSpPr>
          <p:spPr bwMode="auto">
            <a:xfrm>
              <a:off x="1496539" y="3964339"/>
              <a:ext cx="291758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800" b="1" dirty="0">
                  <a:solidFill>
                    <a:schemeClr val="bg1"/>
                  </a:solidFill>
                  <a:latin typeface="Verdana" panose="020B0604030504040204" pitchFamily="34" charset="0"/>
                </a:rPr>
                <a:t>  </a:t>
              </a:r>
              <a:r>
                <a:rPr lang="es-ES_tradnl" altLang="es-MX" sz="2800" b="1" dirty="0">
                  <a:solidFill>
                    <a:schemeClr val="accent1">
                      <a:lumMod val="50000"/>
                    </a:schemeClr>
                  </a:solidFill>
                  <a:latin typeface="Verdana" panose="020B0604030504040204" pitchFamily="34" charset="0"/>
                </a:rPr>
                <a:t>Piriformes</a:t>
              </a:r>
              <a:r>
                <a:rPr lang="es-ES_tradnl" altLang="es-MX" sz="2800" b="1" dirty="0">
                  <a:solidFill>
                    <a:schemeClr val="bg1"/>
                  </a:solidFill>
                  <a:latin typeface="Verdana" panose="020B0604030504040204" pitchFamily="34" charset="0"/>
                </a:rPr>
                <a:t> </a:t>
              </a:r>
            </a:p>
          </p:txBody>
        </p:sp>
        <p:pic>
          <p:nvPicPr>
            <p:cNvPr id="33801" name="Imagen 10"/>
            <p:cNvPicPr>
              <a:picLocks noChangeAspect="1"/>
            </p:cNvPicPr>
            <p:nvPr/>
          </p:nvPicPr>
          <p:blipFill>
            <a:blip r:embed="rId6">
              <a:extLst>
                <a:ext uri="{28A0092B-C50C-407E-A947-70E740481C1C}">
                  <a14:useLocalDpi xmlns:a14="http://schemas.microsoft.com/office/drawing/2010/main" val="0"/>
                </a:ext>
              </a:extLst>
            </a:blip>
            <a:srcRect b="17822"/>
            <a:stretch>
              <a:fillRect/>
            </a:stretch>
          </p:blipFill>
          <p:spPr bwMode="auto">
            <a:xfrm>
              <a:off x="3756698" y="2744711"/>
              <a:ext cx="1431529" cy="20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18451"/>
                                        </p:tgtEl>
                                        <p:attrNameLst>
                                          <p:attrName>style.visibility</p:attrName>
                                        </p:attrNameLst>
                                      </p:cBhvr>
                                      <p:to>
                                        <p:strVal val="visible"/>
                                      </p:to>
                                    </p:set>
                                    <p:animEffect transition="in" filter="barn(inVertical)">
                                      <p:cBhvr>
                                        <p:cTn id="7" dur="750"/>
                                        <p:tgtEl>
                                          <p:spTgt spid="18451"/>
                                        </p:tgtEl>
                                      </p:cBhvr>
                                    </p:animEffect>
                                  </p:childTnLst>
                                </p:cTn>
                              </p:par>
                            </p:childTnLst>
                          </p:cTn>
                        </p:par>
                        <p:par>
                          <p:cTn id="8" fill="hold">
                            <p:stCondLst>
                              <p:cond delay="1250"/>
                            </p:stCondLst>
                            <p:childTnLst>
                              <p:par>
                                <p:cTn id="9" presetID="10" presetClass="entr" presetSubtype="0" fill="hold" nodeType="afterEffect">
                                  <p:stCondLst>
                                    <p:cond delay="1250"/>
                                  </p:stCondLst>
                                  <p:childTnLst>
                                    <p:set>
                                      <p:cBhvr>
                                        <p:cTn id="10" dur="1" fill="hold">
                                          <p:stCondLst>
                                            <p:cond delay="0"/>
                                          </p:stCondLst>
                                        </p:cTn>
                                        <p:tgtEl>
                                          <p:spTgt spid="33795"/>
                                        </p:tgtEl>
                                        <p:attrNameLst>
                                          <p:attrName>style.visibility</p:attrName>
                                        </p:attrNameLst>
                                      </p:cBhvr>
                                      <p:to>
                                        <p:strVal val="visible"/>
                                      </p:to>
                                    </p:set>
                                    <p:animEffect transition="in" filter="fade">
                                      <p:cBhvr>
                                        <p:cTn id="11" dur="500"/>
                                        <p:tgtEl>
                                          <p:spTgt spid="337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796"/>
                                        </p:tgtEl>
                                        <p:attrNameLst>
                                          <p:attrName>style.visibility</p:attrName>
                                        </p:attrNameLst>
                                      </p:cBhvr>
                                      <p:to>
                                        <p:strVal val="visible"/>
                                      </p:to>
                                    </p:set>
                                    <p:animEffect transition="in" filter="fade">
                                      <p:cBhvr>
                                        <p:cTn id="16" dur="500"/>
                                        <p:tgtEl>
                                          <p:spTgt spid="337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fade">
                                      <p:cBhvr>
                                        <p:cTn id="21" dur="500"/>
                                        <p:tgtEl>
                                          <p:spTgt spid="337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798"/>
                                        </p:tgtEl>
                                        <p:attrNameLst>
                                          <p:attrName>style.visibility</p:attrName>
                                        </p:attrNameLst>
                                      </p:cBhvr>
                                      <p:to>
                                        <p:strVal val="visible"/>
                                      </p:to>
                                    </p:set>
                                    <p:animEffect transition="in" filter="fade">
                                      <p:cBhvr>
                                        <p:cTn id="26" dur="500"/>
                                        <p:tgtEl>
                                          <p:spTgt spid="337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797"/>
                                        </p:tgtEl>
                                        <p:attrNameLst>
                                          <p:attrName>style.visibility</p:attrName>
                                        </p:attrNameLst>
                                      </p:cBhvr>
                                      <p:to>
                                        <p:strVal val="visible"/>
                                      </p:to>
                                    </p:set>
                                    <p:animEffect transition="in" filter="fade">
                                      <p:cBhvr>
                                        <p:cTn id="31"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2373313" y="404814"/>
            <a:ext cx="7008812" cy="5545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lnSpc>
                <a:spcPct val="120000"/>
              </a:lnSpc>
              <a:spcBef>
                <a:spcPct val="50000"/>
              </a:spcBef>
              <a:defRPr/>
            </a:pPr>
            <a:r>
              <a:rPr lang="es-ES_tradnl" sz="2800" b="1" dirty="0">
                <a:solidFill>
                  <a:schemeClr val="accent1">
                    <a:lumMod val="50000"/>
                  </a:schemeClr>
                </a:solidFill>
                <a:latin typeface="Verdana" panose="020B0604030504040204" pitchFamily="34" charset="0"/>
              </a:rPr>
              <a:t>III. Según la longitud del axón</a:t>
            </a:r>
            <a:endParaRPr lang="es-ES_tradnl" sz="2800" dirty="0">
              <a:solidFill>
                <a:schemeClr val="accent1">
                  <a:lumMod val="50000"/>
                </a:schemeClr>
              </a:solidFill>
              <a:latin typeface="Verdana" panose="020B0604030504040204" pitchFamily="34" charset="0"/>
            </a:endParaRPr>
          </a:p>
        </p:txBody>
      </p:sp>
      <p:sp>
        <p:nvSpPr>
          <p:cNvPr id="93197" name="Text Box 13"/>
          <p:cNvSpPr txBox="1">
            <a:spLocks noChangeArrowheads="1"/>
          </p:cNvSpPr>
          <p:nvPr/>
        </p:nvSpPr>
        <p:spPr bwMode="auto">
          <a:xfrm>
            <a:off x="2277269" y="3830053"/>
            <a:ext cx="7637462" cy="5545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lnSpc>
                <a:spcPct val="120000"/>
              </a:lnSpc>
              <a:spcBef>
                <a:spcPct val="50000"/>
              </a:spcBef>
              <a:defRPr/>
            </a:pPr>
            <a:r>
              <a:rPr lang="es-ES_tradnl" sz="2800" b="1" dirty="0">
                <a:solidFill>
                  <a:schemeClr val="accent1">
                    <a:lumMod val="50000"/>
                  </a:schemeClr>
                </a:solidFill>
                <a:latin typeface="Verdana" panose="020B0604030504040204" pitchFamily="34" charset="0"/>
              </a:rPr>
              <a:t>IV. Desde el punto de vista funcional</a:t>
            </a:r>
            <a:endParaRPr lang="es-ES_tradnl" sz="2800" dirty="0">
              <a:solidFill>
                <a:schemeClr val="accent1">
                  <a:lumMod val="50000"/>
                </a:schemeClr>
              </a:solidFill>
              <a:latin typeface="Verdana" panose="020B0604030504040204" pitchFamily="34" charset="0"/>
            </a:endParaRPr>
          </a:p>
        </p:txBody>
      </p:sp>
      <p:grpSp>
        <p:nvGrpSpPr>
          <p:cNvPr id="4" name="Grupo 3"/>
          <p:cNvGrpSpPr/>
          <p:nvPr/>
        </p:nvGrpSpPr>
        <p:grpSpPr bwMode="auto">
          <a:xfrm>
            <a:off x="3324226" y="4802189"/>
            <a:ext cx="5770563" cy="1808539"/>
            <a:chOff x="1800016" y="4801991"/>
            <a:chExt cx="5770620" cy="1808732"/>
          </a:xfrm>
        </p:grpSpPr>
        <p:sp>
          <p:nvSpPr>
            <p:cNvPr id="34827" name="Text Box 16"/>
            <p:cNvSpPr txBox="1">
              <a:spLocks noChangeArrowheads="1"/>
            </p:cNvSpPr>
            <p:nvPr/>
          </p:nvSpPr>
          <p:spPr bwMode="auto">
            <a:xfrm>
              <a:off x="1800016" y="4801991"/>
              <a:ext cx="5574302" cy="46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400" b="1" dirty="0">
                  <a:solidFill>
                    <a:schemeClr val="accent1">
                      <a:lumMod val="50000"/>
                    </a:schemeClr>
                  </a:solidFill>
                  <a:latin typeface="Verdana" panose="020B0604030504040204" pitchFamily="34" charset="0"/>
                </a:rPr>
                <a:t>  Sensitivas o aferentes </a:t>
              </a:r>
            </a:p>
          </p:txBody>
        </p:sp>
        <p:sp>
          <p:nvSpPr>
            <p:cNvPr id="34828" name="Text Box 19"/>
            <p:cNvSpPr txBox="1">
              <a:spLocks noChangeArrowheads="1"/>
            </p:cNvSpPr>
            <p:nvPr/>
          </p:nvSpPr>
          <p:spPr bwMode="auto">
            <a:xfrm>
              <a:off x="1811233" y="5496373"/>
              <a:ext cx="4742157" cy="46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400" b="1" dirty="0">
                  <a:solidFill>
                    <a:schemeClr val="bg1"/>
                  </a:solidFill>
                  <a:latin typeface="Verdana" panose="020B0604030504040204" pitchFamily="34" charset="0"/>
                </a:rPr>
                <a:t>  </a:t>
              </a:r>
              <a:r>
                <a:rPr lang="es-ES_tradnl" altLang="es-MX" sz="2400" b="1" dirty="0">
                  <a:solidFill>
                    <a:schemeClr val="accent1">
                      <a:lumMod val="50000"/>
                    </a:schemeClr>
                  </a:solidFill>
                  <a:latin typeface="Verdana" panose="020B0604030504040204" pitchFamily="34" charset="0"/>
                </a:rPr>
                <a:t>Motoras</a:t>
              </a:r>
              <a:r>
                <a:rPr lang="es-ES_tradnl" altLang="es-MX" sz="2400" b="1" dirty="0">
                  <a:solidFill>
                    <a:schemeClr val="bg1"/>
                  </a:solidFill>
                  <a:latin typeface="Verdana" panose="020B0604030504040204" pitchFamily="34" charset="0"/>
                </a:rPr>
                <a:t> o eferentes </a:t>
              </a:r>
            </a:p>
          </p:txBody>
        </p:sp>
        <p:sp>
          <p:nvSpPr>
            <p:cNvPr id="34829" name="Text Box 22"/>
            <p:cNvSpPr txBox="1">
              <a:spLocks noChangeArrowheads="1"/>
            </p:cNvSpPr>
            <p:nvPr/>
          </p:nvSpPr>
          <p:spPr bwMode="auto">
            <a:xfrm>
              <a:off x="1800016" y="6149009"/>
              <a:ext cx="5770620" cy="46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pPr>
              <a:r>
                <a:rPr lang="es-ES_tradnl" altLang="es-MX" sz="2400" b="1" dirty="0">
                  <a:solidFill>
                    <a:schemeClr val="accent1">
                      <a:lumMod val="50000"/>
                    </a:schemeClr>
                  </a:solidFill>
                  <a:latin typeface="Verdana" panose="020B0604030504040204" pitchFamily="34" charset="0"/>
                </a:rPr>
                <a:t>  Interneuronas o de asociación  </a:t>
              </a:r>
            </a:p>
          </p:txBody>
        </p:sp>
      </p:grpSp>
      <p:grpSp>
        <p:nvGrpSpPr>
          <p:cNvPr id="3" name="Grupo 2"/>
          <p:cNvGrpSpPr/>
          <p:nvPr/>
        </p:nvGrpSpPr>
        <p:grpSpPr bwMode="auto">
          <a:xfrm>
            <a:off x="6535738" y="1306513"/>
            <a:ext cx="3167062" cy="2189162"/>
            <a:chOff x="5011115" y="1305965"/>
            <a:chExt cx="3167536" cy="2190335"/>
          </a:xfrm>
        </p:grpSpPr>
        <p:sp>
          <p:nvSpPr>
            <p:cNvPr id="34825" name="Text Box 10"/>
            <p:cNvSpPr txBox="1">
              <a:spLocks noChangeArrowheads="1"/>
            </p:cNvSpPr>
            <p:nvPr/>
          </p:nvSpPr>
          <p:spPr bwMode="auto">
            <a:xfrm>
              <a:off x="5011115" y="1305965"/>
              <a:ext cx="3167536" cy="87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3200"/>
                </a:lnSpc>
                <a:spcBef>
                  <a:spcPct val="50000"/>
                </a:spcBef>
              </a:pPr>
              <a:r>
                <a:rPr lang="es-ES_tradnl" altLang="es-MX" sz="2400" b="1" dirty="0">
                  <a:solidFill>
                    <a:schemeClr val="accent1">
                      <a:lumMod val="50000"/>
                    </a:schemeClr>
                  </a:solidFill>
                  <a:latin typeface="Verdana" panose="020B0604030504040204" pitchFamily="34" charset="0"/>
                </a:rPr>
                <a:t>  Golgi tipo II o de axón corto </a:t>
              </a:r>
            </a:p>
          </p:txBody>
        </p:sp>
        <p:pic>
          <p:nvPicPr>
            <p:cNvPr id="34826" name="Imagen 1"/>
            <p:cNvPicPr>
              <a:picLocks noChangeAspect="1"/>
            </p:cNvPicPr>
            <p:nvPr/>
          </p:nvPicPr>
          <p:blipFill>
            <a:blip r:embed="rId2">
              <a:extLst>
                <a:ext uri="{28A0092B-C50C-407E-A947-70E740481C1C}">
                  <a14:useLocalDpi xmlns:a14="http://schemas.microsoft.com/office/drawing/2010/main" val="0"/>
                </a:ext>
              </a:extLst>
            </a:blip>
            <a:srcRect l="3162" t="4836" r="3244"/>
            <a:stretch>
              <a:fillRect/>
            </a:stretch>
          </p:blipFill>
          <p:spPr bwMode="auto">
            <a:xfrm rot="-4761168">
              <a:off x="5974549" y="1948381"/>
              <a:ext cx="1157682" cy="193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upo 1"/>
          <p:cNvGrpSpPr/>
          <p:nvPr/>
        </p:nvGrpSpPr>
        <p:grpSpPr bwMode="auto">
          <a:xfrm>
            <a:off x="2219325" y="1308101"/>
            <a:ext cx="3867150" cy="2562225"/>
            <a:chOff x="695325" y="1308075"/>
            <a:chExt cx="3867597" cy="2562351"/>
          </a:xfrm>
        </p:grpSpPr>
        <p:sp>
          <p:nvSpPr>
            <p:cNvPr id="34823" name="Text Box 7"/>
            <p:cNvSpPr txBox="1">
              <a:spLocks noChangeArrowheads="1"/>
            </p:cNvSpPr>
            <p:nvPr/>
          </p:nvSpPr>
          <p:spPr bwMode="auto">
            <a:xfrm>
              <a:off x="1034943" y="1308075"/>
              <a:ext cx="2809764" cy="8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3200"/>
                </a:lnSpc>
                <a:spcBef>
                  <a:spcPct val="50000"/>
                </a:spcBef>
              </a:pPr>
              <a:r>
                <a:rPr lang="es-ES_tradnl" altLang="es-MX" sz="2400" b="1" dirty="0">
                  <a:solidFill>
                    <a:schemeClr val="bg1"/>
                  </a:solidFill>
                  <a:latin typeface="Verdana" panose="020B0604030504040204" pitchFamily="34" charset="0"/>
                </a:rPr>
                <a:t>  </a:t>
              </a:r>
              <a:r>
                <a:rPr lang="es-ES_tradnl" altLang="es-MX" sz="2400" b="1" dirty="0">
                  <a:solidFill>
                    <a:schemeClr val="accent1">
                      <a:lumMod val="50000"/>
                    </a:schemeClr>
                  </a:solidFill>
                  <a:latin typeface="Verdana" panose="020B0604030504040204" pitchFamily="34" charset="0"/>
                </a:rPr>
                <a:t>Golgi</a:t>
              </a:r>
              <a:r>
                <a:rPr lang="es-ES_tradnl" altLang="es-MX" sz="2400" b="1" dirty="0">
                  <a:solidFill>
                    <a:schemeClr val="bg1"/>
                  </a:solidFill>
                  <a:latin typeface="Verdana" panose="020B0604030504040204" pitchFamily="34" charset="0"/>
                </a:rPr>
                <a:t> </a:t>
              </a:r>
              <a:r>
                <a:rPr lang="es-ES_tradnl" altLang="es-MX" sz="2400" b="1" dirty="0">
                  <a:solidFill>
                    <a:schemeClr val="accent1">
                      <a:lumMod val="50000"/>
                    </a:schemeClr>
                  </a:solidFill>
                  <a:latin typeface="Verdana" panose="020B0604030504040204" pitchFamily="34" charset="0"/>
                </a:rPr>
                <a:t>tipo I o de axón largo </a:t>
              </a:r>
            </a:p>
          </p:txBody>
        </p:sp>
        <p:pic>
          <p:nvPicPr>
            <p:cNvPr id="3482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772230">
              <a:off x="1657062" y="964566"/>
              <a:ext cx="1944123" cy="386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93188"/>
                                        </p:tgtEl>
                                        <p:attrNameLst>
                                          <p:attrName>style.visibility</p:attrName>
                                        </p:attrNameLst>
                                      </p:cBhvr>
                                      <p:to>
                                        <p:strVal val="visible"/>
                                      </p:to>
                                    </p:set>
                                    <p:animEffect transition="in" filter="barn(inVertical)">
                                      <p:cBhvr>
                                        <p:cTn id="7" dur="500"/>
                                        <p:tgtEl>
                                          <p:spTgt spid="9318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3197"/>
                                        </p:tgtEl>
                                        <p:attrNameLst>
                                          <p:attrName>style.visibility</p:attrName>
                                        </p:attrNameLst>
                                      </p:cBhvr>
                                      <p:to>
                                        <p:strVal val="visible"/>
                                      </p:to>
                                    </p:set>
                                    <p:animEffect transition="in" filter="fade">
                                      <p:cBhvr>
                                        <p:cTn id="20" dur="500"/>
                                        <p:tgtEl>
                                          <p:spTgt spid="93197"/>
                                        </p:tgtEl>
                                      </p:cBhvr>
                                    </p:animEffect>
                                  </p:childTnLst>
                                </p:cTn>
                              </p:par>
                            </p:childTnLst>
                          </p:cTn>
                        </p:par>
                        <p:par>
                          <p:cTn id="21" fill="hold">
                            <p:stCondLst>
                              <p:cond delay="500"/>
                            </p:stCondLst>
                            <p:childTnLst>
                              <p:par>
                                <p:cTn id="22" presetID="42" presetClass="entr" presetSubtype="0"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638300" y="233690"/>
            <a:ext cx="8648700" cy="14097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p:cNvSpPr txBox="1"/>
          <p:nvPr/>
        </p:nvSpPr>
        <p:spPr>
          <a:xfrm>
            <a:off x="2581274" y="676930"/>
            <a:ext cx="7362826" cy="523220"/>
          </a:xfrm>
          <a:prstGeom prst="rect">
            <a:avLst/>
          </a:prstGeom>
          <a:noFill/>
        </p:spPr>
        <p:txBody>
          <a:bodyPr wrap="square" rtlCol="0">
            <a:spAutoFit/>
          </a:bodyPr>
          <a:lstStyle/>
          <a:p>
            <a:pPr algn="ctr"/>
            <a:r>
              <a:rPr lang="es-ES_tradnl" altLang="es-ES" sz="2800" b="1" dirty="0">
                <a:solidFill>
                  <a:schemeClr val="bg1"/>
                </a:solidFill>
                <a:latin typeface="Arial" panose="020B0604020202020204" pitchFamily="34" charset="0"/>
                <a:cs typeface="Arial" panose="020B0604020202020204" pitchFamily="34" charset="0"/>
              </a:rPr>
              <a:t>Objetivo.</a:t>
            </a:r>
          </a:p>
        </p:txBody>
      </p:sp>
      <p:sp>
        <p:nvSpPr>
          <p:cNvPr id="4" name="CuadroTexto 3"/>
          <p:cNvSpPr txBox="1"/>
          <p:nvPr/>
        </p:nvSpPr>
        <p:spPr>
          <a:xfrm>
            <a:off x="909637" y="1504950"/>
            <a:ext cx="11149014" cy="4678204"/>
          </a:xfrm>
          <a:prstGeom prst="rect">
            <a:avLst/>
          </a:prstGeom>
          <a:noFill/>
        </p:spPr>
        <p:txBody>
          <a:bodyPr wrap="square" rtlCol="0">
            <a:spAutoFit/>
          </a:bodyPr>
          <a:lstStyle/>
          <a:p>
            <a:pPr marL="457200" lvl="0" indent="-457200" eaLnBrk="0" fontAlgn="base" hangingPunct="0">
              <a:lnSpc>
                <a:spcPct val="200000"/>
              </a:lnSpc>
              <a:spcBef>
                <a:spcPct val="0"/>
              </a:spcBef>
              <a:spcAft>
                <a:spcPct val="0"/>
              </a:spcAft>
              <a:buFont typeface="Wingdings" panose="05000000000000000000" pitchFamily="2" charset="2"/>
              <a:buChar char="v"/>
              <a:tabLst>
                <a:tab pos="2286000" algn="l"/>
                <a:tab pos="2628900" algn="l"/>
                <a:tab pos="2857500" algn="l"/>
                <a:tab pos="3086100" algn="l"/>
              </a:tabLst>
            </a:pPr>
            <a:r>
              <a:rPr lang="es-MX" sz="28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Describir las características morfofuncionales del </a:t>
            </a:r>
            <a:r>
              <a:rPr lang="es-HN" sz="2800" dirty="0">
                <a:solidFill>
                  <a:schemeClr val="accent1">
                    <a:lumMod val="50000"/>
                  </a:schemeClr>
                </a:solidFill>
                <a:latin typeface="Arial" panose="020B0604020202020204" pitchFamily="34" charset="0"/>
                <a:cs typeface="Arial" panose="020B0604020202020204" pitchFamily="34" charset="0"/>
              </a:rPr>
              <a:t>Tejido </a:t>
            </a:r>
            <a:r>
              <a:rPr lang="es-MX" sz="2800" dirty="0">
                <a:solidFill>
                  <a:schemeClr val="accent1">
                    <a:lumMod val="50000"/>
                  </a:schemeClr>
                </a:solidFill>
                <a:latin typeface="Arial" panose="020B0604020202020204" pitchFamily="34" charset="0"/>
                <a:cs typeface="Arial" panose="020B0604020202020204" pitchFamily="34" charset="0"/>
              </a:rPr>
              <a:t>muscular y nervioso</a:t>
            </a:r>
            <a:r>
              <a:rPr lang="es-MX" sz="28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haciendo énfasis en sus principales características y variedades, haciendo uso de los medios audiovisuales disponibles, la literatura básica y complementaria, en función de la formación de futuros Licenciados en enfermería.</a:t>
            </a:r>
          </a:p>
          <a:p>
            <a:endParaRPr lang="es-MX" sz="28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586394" y="1243770"/>
            <a:ext cx="9592235" cy="5102166"/>
          </a:xfrm>
          <a:prstGeom prst="rect">
            <a:avLst/>
          </a:prstGeom>
          <a:noFill/>
        </p:spPr>
        <p:txBody>
          <a:bodyPr wrap="square" rtlCol="0">
            <a:spAutoFit/>
          </a:bodyPr>
          <a:lstStyle/>
          <a:p>
            <a:pPr>
              <a:lnSpc>
                <a:spcPct val="150000"/>
              </a:lnSpc>
            </a:pPr>
            <a:r>
              <a:rPr lang="es-ES" sz="2800" dirty="0">
                <a:solidFill>
                  <a:schemeClr val="accent1">
                    <a:lumMod val="50000"/>
                  </a:schemeClr>
                </a:solidFill>
                <a:latin typeface="Arial" panose="020B0604020202020204" pitchFamily="34" charset="0"/>
                <a:cs typeface="Arial" panose="020B0604020202020204" pitchFamily="34" charset="0"/>
              </a:rPr>
              <a:t>Elabore un resumen donde reflejes la clasificación de la neurona,  para ello debes tener en cuenta los aspectos siguientes:</a:t>
            </a:r>
          </a:p>
          <a:p>
            <a:pPr marL="514350" indent="-514350">
              <a:lnSpc>
                <a:spcPct val="150000"/>
              </a:lnSpc>
              <a:buFont typeface="+mj-lt"/>
              <a:buAutoNum type="arabicPeriod"/>
            </a:pPr>
            <a:r>
              <a:rPr lang="es-ES_tradnl" sz="2800" dirty="0">
                <a:solidFill>
                  <a:schemeClr val="accent1">
                    <a:lumMod val="50000"/>
                  </a:schemeClr>
                </a:solidFill>
                <a:latin typeface="Arial" panose="020B0604020202020204" pitchFamily="34" charset="0"/>
                <a:cs typeface="Arial" panose="020B0604020202020204" pitchFamily="34" charset="0"/>
              </a:rPr>
              <a:t>Por el número de prolongaciones </a:t>
            </a:r>
          </a:p>
          <a:p>
            <a:pPr marL="514350" indent="-514350">
              <a:lnSpc>
                <a:spcPct val="150000"/>
              </a:lnSpc>
              <a:buFont typeface="+mj-lt"/>
              <a:buAutoNum type="arabicPeriod"/>
            </a:pPr>
            <a:r>
              <a:rPr lang="es-ES_tradnl" sz="2800" dirty="0">
                <a:solidFill>
                  <a:schemeClr val="accent1">
                    <a:lumMod val="50000"/>
                  </a:schemeClr>
                </a:solidFill>
                <a:latin typeface="Arial" panose="020B0604020202020204" pitchFamily="34" charset="0"/>
                <a:cs typeface="Arial" panose="020B0604020202020204" pitchFamily="34" charset="0"/>
              </a:rPr>
              <a:t>Desde el punto de vista funcional</a:t>
            </a:r>
          </a:p>
          <a:p>
            <a:pPr marL="514350" indent="-514350">
              <a:lnSpc>
                <a:spcPct val="150000"/>
              </a:lnSpc>
              <a:buFont typeface="+mj-lt"/>
              <a:buAutoNum type="arabicPeriod"/>
            </a:pPr>
            <a:r>
              <a:rPr lang="es-ES_tradnl" sz="2800" dirty="0">
                <a:solidFill>
                  <a:schemeClr val="accent1">
                    <a:lumMod val="50000"/>
                  </a:schemeClr>
                </a:solidFill>
                <a:latin typeface="Arial" panose="020B0604020202020204" pitchFamily="34" charset="0"/>
                <a:cs typeface="Arial" panose="020B0604020202020204" pitchFamily="34" charset="0"/>
              </a:rPr>
              <a:t> Por la forma del cuerpo celular </a:t>
            </a:r>
          </a:p>
          <a:p>
            <a:pPr marL="514350" indent="-514350">
              <a:lnSpc>
                <a:spcPct val="150000"/>
              </a:lnSpc>
              <a:buFont typeface="+mj-lt"/>
              <a:buAutoNum type="arabicPeriod"/>
            </a:pPr>
            <a:r>
              <a:rPr lang="es-ES_tradnl" sz="2800" dirty="0">
                <a:solidFill>
                  <a:schemeClr val="accent1">
                    <a:lumMod val="50000"/>
                  </a:schemeClr>
                </a:solidFill>
                <a:latin typeface="Arial" panose="020B0604020202020204" pitchFamily="34" charset="0"/>
                <a:cs typeface="Arial" panose="020B0604020202020204" pitchFamily="34" charset="0"/>
              </a:rPr>
              <a:t>Según la longitud del axón</a:t>
            </a:r>
            <a:endParaRPr lang="es-ES" sz="28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endParaRPr lang="es-ES" sz="2400" dirty="0">
              <a:latin typeface="Arial" panose="020B0604020202020204" pitchFamily="34" charset="0"/>
              <a:cs typeface="Arial" panose="020B0604020202020204" pitchFamily="34" charset="0"/>
            </a:endParaRPr>
          </a:p>
        </p:txBody>
      </p:sp>
      <p:sp>
        <p:nvSpPr>
          <p:cNvPr id="5" name="Elipse 4"/>
          <p:cNvSpPr/>
          <p:nvPr/>
        </p:nvSpPr>
        <p:spPr>
          <a:xfrm>
            <a:off x="2523744" y="512064"/>
            <a:ext cx="7717536" cy="804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4261104" y="590508"/>
            <a:ext cx="5047488" cy="861774"/>
          </a:xfrm>
          <a:prstGeom prst="rect">
            <a:avLst/>
          </a:prstGeom>
          <a:noFill/>
        </p:spPr>
        <p:txBody>
          <a:bodyPr wrap="square" rtlCol="0">
            <a:spAutoFit/>
          </a:bodyPr>
          <a:lstStyle/>
          <a:p>
            <a:r>
              <a:rPr lang="es-ES" sz="3200" dirty="0">
                <a:solidFill>
                  <a:schemeClr val="bg1"/>
                </a:solidFill>
                <a:latin typeface="Arial" panose="020B0604020202020204" pitchFamily="34" charset="0"/>
                <a:cs typeface="Arial" panose="020B0604020202020204" pitchFamily="34" charset="0"/>
              </a:rPr>
              <a:t>TAREA DOCENTE 3</a:t>
            </a:r>
          </a:p>
          <a:p>
            <a:endParaRPr lang="es-MX"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12"/>
          <p:cNvSpPr txBox="1">
            <a:spLocks noChangeArrowheads="1"/>
          </p:cNvSpPr>
          <p:nvPr/>
        </p:nvSpPr>
        <p:spPr bwMode="auto">
          <a:xfrm>
            <a:off x="1895476" y="1616075"/>
            <a:ext cx="839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605" indent="-26860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50000"/>
              </a:spcBef>
              <a:buFontTx/>
              <a:buChar char="•"/>
            </a:pPr>
            <a:r>
              <a:rPr lang="es-ES_tradnl" altLang="es-MX" sz="2800" b="1" dirty="0">
                <a:solidFill>
                  <a:schemeClr val="accent1">
                    <a:lumMod val="50000"/>
                  </a:schemeClr>
                </a:solidFill>
                <a:latin typeface="Arial" panose="020B0604020202020204" pitchFamily="34" charset="0"/>
                <a:cs typeface="Arial" panose="020B0604020202020204" pitchFamily="34" charset="0"/>
              </a:rPr>
              <a:t>Son  mucho más numerosas y más pequeñas que las neuronas</a:t>
            </a:r>
            <a:endParaRPr lang="es-ES" altLang="es-MX" sz="2800" dirty="0">
              <a:solidFill>
                <a:schemeClr val="accent1">
                  <a:lumMod val="50000"/>
                </a:schemeClr>
              </a:solidFill>
              <a:latin typeface="Arial" panose="020B0604020202020204" pitchFamily="34" charset="0"/>
              <a:cs typeface="Arial" panose="020B0604020202020204" pitchFamily="34" charset="0"/>
            </a:endParaRPr>
          </a:p>
        </p:txBody>
      </p:sp>
      <p:sp>
        <p:nvSpPr>
          <p:cNvPr id="43014" name="Text Box 13"/>
          <p:cNvSpPr txBox="1">
            <a:spLocks noChangeArrowheads="1"/>
          </p:cNvSpPr>
          <p:nvPr/>
        </p:nvSpPr>
        <p:spPr bwMode="auto">
          <a:xfrm>
            <a:off x="1895475" y="3038475"/>
            <a:ext cx="82486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50000"/>
              </a:spcBef>
              <a:buFontTx/>
              <a:buChar char="•"/>
            </a:pPr>
            <a:r>
              <a:rPr lang="es-ES_tradnl" altLang="es-MX" sz="2800" b="1" dirty="0">
                <a:solidFill>
                  <a:schemeClr val="accent1">
                    <a:lumMod val="50000"/>
                  </a:schemeClr>
                </a:solidFill>
                <a:latin typeface="Arial" panose="020B0604020202020204" pitchFamily="34" charset="0"/>
                <a:cs typeface="Arial" panose="020B0604020202020204" pitchFamily="34" charset="0"/>
              </a:rPr>
              <a:t>A diferencia de las neuronas, sus prolongaciones son similares y no generan impulsos nerviosos</a:t>
            </a:r>
            <a:endParaRPr lang="es-ES_tradnl" altLang="es-MX" sz="2800" dirty="0">
              <a:solidFill>
                <a:schemeClr val="accent1">
                  <a:lumMod val="50000"/>
                </a:schemeClr>
              </a:solidFill>
              <a:latin typeface="Arial" panose="020B0604020202020204" pitchFamily="34" charset="0"/>
              <a:cs typeface="Arial" panose="020B0604020202020204" pitchFamily="34" charset="0"/>
            </a:endParaRPr>
          </a:p>
        </p:txBody>
      </p:sp>
      <p:sp>
        <p:nvSpPr>
          <p:cNvPr id="43015" name="Text Box 14"/>
          <p:cNvSpPr txBox="1">
            <a:spLocks noChangeArrowheads="1"/>
          </p:cNvSpPr>
          <p:nvPr/>
        </p:nvSpPr>
        <p:spPr bwMode="auto">
          <a:xfrm>
            <a:off x="1919289" y="4887913"/>
            <a:ext cx="8224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50000"/>
              </a:spcBef>
              <a:buFontTx/>
              <a:buChar char="•"/>
            </a:pPr>
            <a:r>
              <a:rPr lang="es-ES_tradnl" altLang="es-MX" sz="2800" b="1" dirty="0">
                <a:solidFill>
                  <a:schemeClr val="accent1">
                    <a:lumMod val="50000"/>
                  </a:schemeClr>
                </a:solidFill>
                <a:latin typeface="Arial" panose="020B0604020202020204" pitchFamily="34" charset="0"/>
                <a:cs typeface="Arial" panose="020B0604020202020204" pitchFamily="34" charset="0"/>
              </a:rPr>
              <a:t>Se les considera células de soporte y cumplen con diferentes funciones</a:t>
            </a:r>
            <a:endParaRPr lang="es-ES_tradnl" altLang="es-MX" sz="2800" dirty="0">
              <a:solidFill>
                <a:schemeClr val="accent1">
                  <a:lumMod val="50000"/>
                </a:schemeClr>
              </a:solidFill>
              <a:latin typeface="Arial" panose="020B0604020202020204" pitchFamily="34" charset="0"/>
              <a:cs typeface="Arial" panose="020B0604020202020204" pitchFamily="34" charset="0"/>
            </a:endParaRPr>
          </a:p>
        </p:txBody>
      </p:sp>
      <p:sp>
        <p:nvSpPr>
          <p:cNvPr id="3" name="Elipse 2"/>
          <p:cNvSpPr/>
          <p:nvPr/>
        </p:nvSpPr>
        <p:spPr>
          <a:xfrm>
            <a:off x="2249424" y="566928"/>
            <a:ext cx="8247888" cy="710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718304" y="630921"/>
            <a:ext cx="6547104" cy="646331"/>
          </a:xfrm>
          <a:prstGeom prst="rect">
            <a:avLst/>
          </a:prstGeom>
          <a:noFill/>
        </p:spPr>
        <p:txBody>
          <a:bodyPr wrap="square" rtlCol="0">
            <a:spAutoFit/>
          </a:bodyPr>
          <a:lstStyle/>
          <a:p>
            <a:r>
              <a:rPr lang="es-ES_tradnl" sz="3600" b="1" i="1"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NEUROGLIAS</a:t>
            </a:r>
            <a:endParaRPr lang="es-MX" sz="3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500"/>
                                        <p:tgtEl>
                                          <p:spTgt spid="43013"/>
                                        </p:tgtEl>
                                      </p:cBhvr>
                                    </p:animEffect>
                                  </p:childTnLst>
                                </p:cTn>
                              </p:par>
                            </p:childTnLst>
                          </p:cTn>
                        </p:par>
                        <p:par>
                          <p:cTn id="8" fill="hold">
                            <p:stCondLst>
                              <p:cond delay="1000"/>
                            </p:stCondLst>
                            <p:childTnLst>
                              <p:par>
                                <p:cTn id="9" presetID="10" presetClass="entr" presetSubtype="0" fill="hold" grpId="0" nodeType="afterEffect">
                                  <p:stCondLst>
                                    <p:cond delay="3000"/>
                                  </p:stCondLst>
                                  <p:childTnLst>
                                    <p:set>
                                      <p:cBhvr>
                                        <p:cTn id="10" dur="1" fill="hold">
                                          <p:stCondLst>
                                            <p:cond delay="0"/>
                                          </p:stCondLst>
                                        </p:cTn>
                                        <p:tgtEl>
                                          <p:spTgt spid="43014"/>
                                        </p:tgtEl>
                                        <p:attrNameLst>
                                          <p:attrName>style.visibility</p:attrName>
                                        </p:attrNameLst>
                                      </p:cBhvr>
                                      <p:to>
                                        <p:strVal val="visible"/>
                                      </p:to>
                                    </p:set>
                                    <p:animEffect transition="in" filter="fade">
                                      <p:cBhvr>
                                        <p:cTn id="11" dur="500"/>
                                        <p:tgtEl>
                                          <p:spTgt spid="43014"/>
                                        </p:tgtEl>
                                      </p:cBhvr>
                                    </p:animEffect>
                                  </p:childTnLst>
                                </p:cTn>
                              </p:par>
                            </p:childTnLst>
                          </p:cTn>
                        </p:par>
                        <p:par>
                          <p:cTn id="12" fill="hold">
                            <p:stCondLst>
                              <p:cond delay="4500"/>
                            </p:stCondLst>
                            <p:childTnLst>
                              <p:par>
                                <p:cTn id="13" presetID="10" presetClass="entr" presetSubtype="0" fill="hold" grpId="0" nodeType="afterEffect">
                                  <p:stCondLst>
                                    <p:cond delay="3000"/>
                                  </p:stCondLst>
                                  <p:childTnLst>
                                    <p:set>
                                      <p:cBhvr>
                                        <p:cTn id="14" dur="1" fill="hold">
                                          <p:stCondLst>
                                            <p:cond delay="0"/>
                                          </p:stCondLst>
                                        </p:cTn>
                                        <p:tgtEl>
                                          <p:spTgt spid="43015"/>
                                        </p:tgtEl>
                                        <p:attrNameLst>
                                          <p:attrName>style.visibility</p:attrName>
                                        </p:attrNameLst>
                                      </p:cBhvr>
                                      <p:to>
                                        <p:strVal val="visible"/>
                                      </p:to>
                                    </p:set>
                                    <p:animEffect transition="in" filter="fade">
                                      <p:cBhvr>
                                        <p:cTn id="15"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4" grpId="0"/>
      <p:bldP spid="430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upo 1"/>
          <p:cNvGrpSpPr/>
          <p:nvPr/>
        </p:nvGrpSpPr>
        <p:grpSpPr bwMode="auto">
          <a:xfrm>
            <a:off x="1854725" y="1781534"/>
            <a:ext cx="8407668" cy="4417653"/>
            <a:chOff x="175154" y="1254187"/>
            <a:chExt cx="8407357" cy="4417228"/>
          </a:xfrm>
        </p:grpSpPr>
        <p:sp>
          <p:nvSpPr>
            <p:cNvPr id="45059" name="Text Box 5"/>
            <p:cNvSpPr txBox="1">
              <a:spLocks noChangeArrowheads="1"/>
            </p:cNvSpPr>
            <p:nvPr/>
          </p:nvSpPr>
          <p:spPr bwMode="auto">
            <a:xfrm>
              <a:off x="175154" y="2300403"/>
              <a:ext cx="25312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Courier New" panose="02070309020205020404" pitchFamily="49" charset="0"/>
                <a:buChar char="o"/>
              </a:pPr>
              <a:r>
                <a:rPr lang="es-ES_tradnl" altLang="es-MX" sz="2800" b="1" dirty="0" err="1">
                  <a:solidFill>
                    <a:schemeClr val="accent1">
                      <a:lumMod val="50000"/>
                    </a:schemeClr>
                  </a:solidFill>
                  <a:latin typeface="Arial" panose="020B0604020202020204" pitchFamily="34" charset="0"/>
                  <a:cs typeface="Arial" panose="020B0604020202020204" pitchFamily="34" charset="0"/>
                </a:rPr>
                <a:t>Macroglia</a:t>
              </a:r>
              <a:r>
                <a:rPr lang="es-ES_tradnl" altLang="es-MX" sz="2800" b="1" dirty="0" err="1">
                  <a:solidFill>
                    <a:schemeClr val="bg1"/>
                  </a:solidFill>
                  <a:latin typeface="Arial" panose="020B0604020202020204" pitchFamily="34" charset="0"/>
                  <a:cs typeface="Arial" panose="020B0604020202020204" pitchFamily="34" charset="0"/>
                </a:rPr>
                <a:t>s</a:t>
              </a:r>
              <a:endParaRPr lang="es-ES_tradnl" altLang="es-MX" sz="2800" b="1" dirty="0">
                <a:solidFill>
                  <a:schemeClr val="bg1"/>
                </a:solidFill>
                <a:latin typeface="Arial" panose="020B0604020202020204" pitchFamily="34" charset="0"/>
                <a:cs typeface="Arial" panose="020B0604020202020204" pitchFamily="34" charset="0"/>
              </a:endParaRPr>
            </a:p>
          </p:txBody>
        </p:sp>
        <p:sp>
          <p:nvSpPr>
            <p:cNvPr id="112646" name="AutoShape 6"/>
            <p:cNvSpPr/>
            <p:nvPr/>
          </p:nvSpPr>
          <p:spPr bwMode="auto">
            <a:xfrm>
              <a:off x="2631544" y="1254187"/>
              <a:ext cx="342887" cy="2466738"/>
            </a:xfrm>
            <a:prstGeom prst="leftBrace">
              <a:avLst>
                <a:gd name="adj1" fmla="val 33333"/>
                <a:gd name="adj2" fmla="val 50000"/>
              </a:avLst>
            </a:prstGeom>
            <a:noFill/>
            <a:ln w="38100">
              <a:solidFill>
                <a:schemeClr val="bg1"/>
              </a:solidFill>
              <a:round/>
            </a:ln>
          </p:spPr>
          <p:txBody>
            <a:bodyPr wrap="none" anchor="ctr"/>
            <a:lstStyle/>
            <a:p>
              <a:pPr eaLnBrk="1" hangingPunct="1">
                <a:defRPr/>
              </a:pPr>
              <a:endParaRPr lang="es-ES" sz="2400" b="1">
                <a:solidFill>
                  <a:schemeClr val="accent1">
                    <a:lumMod val="50000"/>
                  </a:schemeClr>
                </a:solidFill>
                <a:effectLst>
                  <a:outerShdw blurRad="38100" dist="38100" dir="2700000" algn="tl">
                    <a:srgbClr val="000000">
                      <a:alpha val="43137"/>
                    </a:srgbClr>
                  </a:outerShdw>
                </a:effectLst>
                <a:latin typeface="Verdana" panose="020B0604030504040204" pitchFamily="34" charset="0"/>
              </a:endParaRPr>
            </a:p>
          </p:txBody>
        </p:sp>
        <p:sp>
          <p:nvSpPr>
            <p:cNvPr id="45061" name="Text Box 7"/>
            <p:cNvSpPr txBox="1">
              <a:spLocks noChangeArrowheads="1"/>
            </p:cNvSpPr>
            <p:nvPr/>
          </p:nvSpPr>
          <p:spPr bwMode="auto">
            <a:xfrm>
              <a:off x="2987519" y="1283931"/>
              <a:ext cx="54877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ES_tradnl" altLang="es-MX" sz="2800" b="1" dirty="0">
                  <a:solidFill>
                    <a:schemeClr val="accent1">
                      <a:lumMod val="50000"/>
                    </a:schemeClr>
                  </a:solidFill>
                  <a:latin typeface="Arial" panose="020B0604020202020204" pitchFamily="34" charset="0"/>
                  <a:cs typeface="Arial" panose="020B0604020202020204" pitchFamily="34" charset="0"/>
                </a:rPr>
                <a:t>♦ </a:t>
              </a:r>
              <a:r>
                <a:rPr lang="es-ES_tradnl" altLang="es-MX" sz="2800" b="1" dirty="0" err="1">
                  <a:solidFill>
                    <a:schemeClr val="accent1">
                      <a:lumMod val="50000"/>
                    </a:schemeClr>
                  </a:solidFill>
                  <a:latin typeface="Arial" panose="020B0604020202020204" pitchFamily="34" charset="0"/>
                  <a:cs typeface="Arial" panose="020B0604020202020204" pitchFamily="34" charset="0"/>
                </a:rPr>
                <a:t>Oligodendroglias</a:t>
              </a:r>
              <a:r>
                <a:rPr lang="es-ES_tradnl" altLang="es-MX" sz="2800" b="1" dirty="0">
                  <a:solidFill>
                    <a:schemeClr val="accent1">
                      <a:lumMod val="50000"/>
                    </a:schemeClr>
                  </a:solidFill>
                  <a:latin typeface="Arial" panose="020B0604020202020204" pitchFamily="34" charset="0"/>
                  <a:cs typeface="Arial" panose="020B0604020202020204" pitchFamily="34" charset="0"/>
                </a:rPr>
                <a:t>: Producen la mielina en el SNC </a:t>
              </a:r>
            </a:p>
          </p:txBody>
        </p:sp>
        <p:sp>
          <p:nvSpPr>
            <p:cNvPr id="45062" name="Text Box 8"/>
            <p:cNvSpPr txBox="1">
              <a:spLocks noChangeArrowheads="1"/>
            </p:cNvSpPr>
            <p:nvPr/>
          </p:nvSpPr>
          <p:spPr bwMode="auto">
            <a:xfrm>
              <a:off x="2987519" y="2731750"/>
              <a:ext cx="2314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ES_tradnl" altLang="es-MX" sz="2800" b="1" dirty="0">
                  <a:solidFill>
                    <a:schemeClr val="accent1">
                      <a:lumMod val="50000"/>
                    </a:schemeClr>
                  </a:solidFill>
                  <a:latin typeface="Arial" panose="020B0604020202020204" pitchFamily="34" charset="0"/>
                  <a:cs typeface="Arial" panose="020B0604020202020204" pitchFamily="34" charset="0"/>
                </a:rPr>
                <a:t>♦ Astrocitos</a:t>
              </a:r>
            </a:p>
          </p:txBody>
        </p:sp>
        <p:sp>
          <p:nvSpPr>
            <p:cNvPr id="112649" name="AutoShape 9"/>
            <p:cNvSpPr/>
            <p:nvPr/>
          </p:nvSpPr>
          <p:spPr bwMode="auto">
            <a:xfrm>
              <a:off x="5242534" y="2350684"/>
              <a:ext cx="380986" cy="1219083"/>
            </a:xfrm>
            <a:prstGeom prst="leftBrace">
              <a:avLst>
                <a:gd name="adj1" fmla="val 26667"/>
                <a:gd name="adj2" fmla="val 50000"/>
              </a:avLst>
            </a:prstGeom>
            <a:noFill/>
            <a:ln w="38100">
              <a:solidFill>
                <a:schemeClr val="bg1"/>
              </a:solidFill>
              <a:round/>
            </a:ln>
          </p:spPr>
          <p:txBody>
            <a:bodyPr wrap="none" anchor="ctr"/>
            <a:lstStyle/>
            <a:p>
              <a:pPr eaLnBrk="1" hangingPunct="1">
                <a:defRPr/>
              </a:pPr>
              <a:endParaRPr lang="es-ES" sz="2400" b="1">
                <a:solidFill>
                  <a:srgbClr val="FFFF00"/>
                </a:solidFill>
                <a:effectLst>
                  <a:outerShdw blurRad="38100" dist="38100" dir="2700000" algn="tl">
                    <a:srgbClr val="000000">
                      <a:alpha val="43137"/>
                    </a:srgbClr>
                  </a:outerShdw>
                </a:effectLst>
                <a:latin typeface="Verdana" panose="020B0604030504040204" pitchFamily="34" charset="0"/>
              </a:endParaRPr>
            </a:p>
          </p:txBody>
        </p:sp>
        <p:sp>
          <p:nvSpPr>
            <p:cNvPr id="45064" name="Text Box 10"/>
            <p:cNvSpPr txBox="1">
              <a:spLocks noChangeArrowheads="1"/>
            </p:cNvSpPr>
            <p:nvPr/>
          </p:nvSpPr>
          <p:spPr bwMode="auto">
            <a:xfrm>
              <a:off x="5636608" y="2373077"/>
              <a:ext cx="29459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ES_tradnl" altLang="es-MX" sz="2400" b="1" dirty="0">
                  <a:solidFill>
                    <a:schemeClr val="bg1"/>
                  </a:solidFill>
                  <a:latin typeface="Arial" panose="020B0604020202020204" pitchFamily="34" charset="0"/>
                  <a:cs typeface="Arial" panose="020B0604020202020204" pitchFamily="34" charset="0"/>
                </a:rPr>
                <a:t>-</a:t>
              </a:r>
              <a:r>
                <a:rPr lang="es-ES_tradnl" altLang="es-MX" sz="2400" b="1" dirty="0">
                  <a:solidFill>
                    <a:schemeClr val="accent1">
                      <a:lumMod val="50000"/>
                    </a:schemeClr>
                  </a:solidFill>
                  <a:latin typeface="Arial" panose="020B0604020202020204" pitchFamily="34" charset="0"/>
                  <a:cs typeface="Arial" panose="020B0604020202020204" pitchFamily="34" charset="0"/>
                </a:rPr>
                <a:t>Protoplasmáticos</a:t>
              </a:r>
            </a:p>
          </p:txBody>
        </p:sp>
        <p:sp>
          <p:nvSpPr>
            <p:cNvPr id="45065" name="Text Box 11"/>
            <p:cNvSpPr txBox="1">
              <a:spLocks noChangeArrowheads="1"/>
            </p:cNvSpPr>
            <p:nvPr/>
          </p:nvSpPr>
          <p:spPr bwMode="auto">
            <a:xfrm>
              <a:off x="5590484" y="3006698"/>
              <a:ext cx="20967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ES_tradnl" altLang="es-MX" sz="2400" b="1" dirty="0">
                  <a:solidFill>
                    <a:schemeClr val="bg1"/>
                  </a:solidFill>
                  <a:latin typeface="Arial" panose="020B0604020202020204" pitchFamily="34" charset="0"/>
                  <a:cs typeface="Arial" panose="020B0604020202020204" pitchFamily="34" charset="0"/>
                </a:rPr>
                <a:t> -</a:t>
              </a:r>
              <a:r>
                <a:rPr lang="es-ES_tradnl" altLang="es-MX" sz="2400" b="1" dirty="0">
                  <a:solidFill>
                    <a:schemeClr val="accent1">
                      <a:lumMod val="50000"/>
                    </a:schemeClr>
                  </a:solidFill>
                  <a:latin typeface="Arial" panose="020B0604020202020204" pitchFamily="34" charset="0"/>
                  <a:cs typeface="Arial" panose="020B0604020202020204" pitchFamily="34" charset="0"/>
                </a:rPr>
                <a:t>Fibrosos</a:t>
              </a:r>
            </a:p>
          </p:txBody>
        </p:sp>
        <p:sp>
          <p:nvSpPr>
            <p:cNvPr id="45066" name="Text Box 12"/>
            <p:cNvSpPr txBox="1">
              <a:spLocks noChangeArrowheads="1"/>
            </p:cNvSpPr>
            <p:nvPr/>
          </p:nvSpPr>
          <p:spPr bwMode="auto">
            <a:xfrm>
              <a:off x="253283" y="4186881"/>
              <a:ext cx="6167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Courier New" panose="02070309020205020404" pitchFamily="49" charset="0"/>
                <a:buChar char="o"/>
              </a:pPr>
              <a:r>
                <a:rPr lang="es-ES_tradnl" altLang="es-MX" sz="2800" b="1" dirty="0" err="1">
                  <a:solidFill>
                    <a:schemeClr val="accent1">
                      <a:lumMod val="50000"/>
                    </a:schemeClr>
                  </a:solidFill>
                  <a:latin typeface="Arial" panose="020B0604020202020204" pitchFamily="34" charset="0"/>
                  <a:cs typeface="Arial" panose="020B0604020202020204" pitchFamily="34" charset="0"/>
                </a:rPr>
                <a:t>Microglias</a:t>
              </a:r>
              <a:r>
                <a:rPr lang="es-ES_tradnl" altLang="es-MX" sz="2800" b="1" dirty="0">
                  <a:solidFill>
                    <a:schemeClr val="accent1">
                      <a:lumMod val="50000"/>
                    </a:schemeClr>
                  </a:solidFill>
                  <a:latin typeface="Arial" panose="020B0604020202020204" pitchFamily="34" charset="0"/>
                  <a:cs typeface="Arial" panose="020B0604020202020204" pitchFamily="34" charset="0"/>
                </a:rPr>
                <a:t>:  Células fagocíticas</a:t>
              </a:r>
            </a:p>
          </p:txBody>
        </p:sp>
        <p:sp>
          <p:nvSpPr>
            <p:cNvPr id="45067" name="Text Box 13"/>
            <p:cNvSpPr txBox="1">
              <a:spLocks noChangeArrowheads="1"/>
            </p:cNvSpPr>
            <p:nvPr/>
          </p:nvSpPr>
          <p:spPr bwMode="auto">
            <a:xfrm>
              <a:off x="250032" y="5148195"/>
              <a:ext cx="6859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655" indent="-28765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Courier New" panose="02070309020205020404" pitchFamily="49" charset="0"/>
                <a:buChar char="o"/>
              </a:pPr>
              <a:r>
                <a:rPr lang="es-ES_tradnl" altLang="es-MX" sz="2800" b="1" dirty="0">
                  <a:solidFill>
                    <a:schemeClr val="accent1">
                      <a:lumMod val="50000"/>
                    </a:schemeClr>
                  </a:solidFill>
                  <a:latin typeface="Arial" panose="020B0604020202020204" pitchFamily="34" charset="0"/>
                  <a:cs typeface="Arial" panose="020B0604020202020204" pitchFamily="34" charset="0"/>
                </a:rPr>
                <a:t>Células del epéndimo o ependimarias</a:t>
              </a:r>
            </a:p>
          </p:txBody>
        </p:sp>
      </p:grpSp>
      <p:sp>
        <p:nvSpPr>
          <p:cNvPr id="2" name="Abrir llave 1"/>
          <p:cNvSpPr/>
          <p:nvPr/>
        </p:nvSpPr>
        <p:spPr>
          <a:xfrm>
            <a:off x="4151916" y="1930465"/>
            <a:ext cx="502190" cy="231804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solidFill>
                <a:schemeClr val="tx2"/>
              </a:solidFill>
            </a:endParaRPr>
          </a:p>
        </p:txBody>
      </p:sp>
      <p:sp>
        <p:nvSpPr>
          <p:cNvPr id="3" name="Abrir llave 2"/>
          <p:cNvSpPr/>
          <p:nvPr/>
        </p:nvSpPr>
        <p:spPr>
          <a:xfrm>
            <a:off x="7035706" y="2808487"/>
            <a:ext cx="502190" cy="1219200"/>
          </a:xfrm>
          <a:prstGeom prst="leftBrace">
            <a:avLst>
              <a:gd name="adj1" fmla="val 8333"/>
              <a:gd name="adj2" fmla="val 513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solidFill>
                <a:schemeClr val="accent1">
                  <a:lumMod val="50000"/>
                </a:schemeClr>
              </a:solidFill>
            </a:endParaRPr>
          </a:p>
        </p:txBody>
      </p:sp>
      <p:sp>
        <p:nvSpPr>
          <p:cNvPr id="4" name="Elipse 3"/>
          <p:cNvSpPr/>
          <p:nvPr/>
        </p:nvSpPr>
        <p:spPr>
          <a:xfrm>
            <a:off x="2432304" y="457200"/>
            <a:ext cx="7722807" cy="954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3723891" y="605050"/>
            <a:ext cx="6515799" cy="923330"/>
          </a:xfrm>
          <a:prstGeom prst="rect">
            <a:avLst/>
          </a:prstGeom>
          <a:noFill/>
        </p:spPr>
        <p:txBody>
          <a:bodyPr wrap="square" rtlCol="0">
            <a:spAutoFit/>
          </a:bodyPr>
          <a:lstStyle/>
          <a:p>
            <a:r>
              <a:rPr lang="es-ES" sz="3600" b="1" i="1" dirty="0">
                <a:ln w="3175">
                  <a:solidFill>
                    <a:srgbClr val="00206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NEUROGLIAS DEL SNC</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75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1 Rectángulo"/>
          <p:cNvSpPr>
            <a:spLocks noChangeArrowheads="1"/>
          </p:cNvSpPr>
          <p:nvPr/>
        </p:nvSpPr>
        <p:spPr bwMode="auto">
          <a:xfrm>
            <a:off x="2495550" y="107951"/>
            <a:ext cx="3024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altLang="es-MX" sz="2400" b="1">
                <a:solidFill>
                  <a:srgbClr val="000000"/>
                </a:solidFill>
                <a:latin typeface="Arial" panose="020B0604020202020204" pitchFamily="34" charset="0"/>
              </a:rPr>
              <a:t>Astrocito protoplasmático</a:t>
            </a:r>
          </a:p>
        </p:txBody>
      </p:sp>
      <p:sp>
        <p:nvSpPr>
          <p:cNvPr id="46084" name="2 Rectángulo"/>
          <p:cNvSpPr>
            <a:spLocks noChangeArrowheads="1"/>
          </p:cNvSpPr>
          <p:nvPr/>
        </p:nvSpPr>
        <p:spPr bwMode="auto">
          <a:xfrm>
            <a:off x="2524126" y="6165851"/>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 altLang="es-MX" sz="2400" b="1">
                <a:solidFill>
                  <a:srgbClr val="000000"/>
                </a:solidFill>
                <a:latin typeface="Arial" panose="020B0604020202020204" pitchFamily="34" charset="0"/>
              </a:rPr>
              <a:t>Astrocito fibroso</a:t>
            </a:r>
          </a:p>
        </p:txBody>
      </p:sp>
      <p:sp>
        <p:nvSpPr>
          <p:cNvPr id="46085" name="3 Rectángulo"/>
          <p:cNvSpPr>
            <a:spLocks noChangeArrowheads="1"/>
          </p:cNvSpPr>
          <p:nvPr/>
        </p:nvSpPr>
        <p:spPr bwMode="auto">
          <a:xfrm>
            <a:off x="1811339" y="2411414"/>
            <a:ext cx="136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altLang="es-MX" sz="2000" b="1">
                <a:solidFill>
                  <a:srgbClr val="000000"/>
                </a:solidFill>
                <a:latin typeface="Arial" panose="020B0604020202020204" pitchFamily="34" charset="0"/>
              </a:rPr>
              <a:t>Pie vascular</a:t>
            </a:r>
          </a:p>
        </p:txBody>
      </p:sp>
      <p:sp>
        <p:nvSpPr>
          <p:cNvPr id="46086" name="4 Rectángulo"/>
          <p:cNvSpPr>
            <a:spLocks noChangeArrowheads="1"/>
          </p:cNvSpPr>
          <p:nvPr/>
        </p:nvSpPr>
        <p:spPr bwMode="auto">
          <a:xfrm>
            <a:off x="3481388" y="3159125"/>
            <a:ext cx="1052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 altLang="es-MX" sz="2000" b="1">
                <a:solidFill>
                  <a:srgbClr val="000000"/>
                </a:solidFill>
                <a:latin typeface="Arial" panose="020B0604020202020204" pitchFamily="34" charset="0"/>
              </a:rPr>
              <a:t>Capilar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1 Rectángulo"/>
          <p:cNvSpPr>
            <a:spLocks noChangeArrowheads="1"/>
          </p:cNvSpPr>
          <p:nvPr/>
        </p:nvSpPr>
        <p:spPr bwMode="auto">
          <a:xfrm>
            <a:off x="1703389" y="1022351"/>
            <a:ext cx="416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MX" sz="2400" b="1">
                <a:solidFill>
                  <a:srgbClr val="000000"/>
                </a:solidFill>
                <a:latin typeface="Arial" panose="020B0604020202020204" pitchFamily="34" charset="0"/>
              </a:rPr>
              <a:t>Microglia: Célula fagocítica</a:t>
            </a:r>
          </a:p>
        </p:txBody>
      </p:sp>
      <p:sp>
        <p:nvSpPr>
          <p:cNvPr id="47108" name="2 Rectángulo"/>
          <p:cNvSpPr>
            <a:spLocks noChangeArrowheads="1"/>
          </p:cNvSpPr>
          <p:nvPr/>
        </p:nvSpPr>
        <p:spPr bwMode="auto">
          <a:xfrm>
            <a:off x="1847850" y="3340101"/>
            <a:ext cx="34607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3200"/>
              </a:lnSpc>
              <a:spcBef>
                <a:spcPct val="50000"/>
              </a:spcBef>
              <a:buNone/>
            </a:pPr>
            <a:r>
              <a:rPr lang="es-ES" altLang="es-MX" sz="2400" b="1">
                <a:solidFill>
                  <a:srgbClr val="000000"/>
                </a:solidFill>
                <a:latin typeface="Arial" panose="020B0604020202020204" pitchFamily="34" charset="0"/>
              </a:rPr>
              <a:t>Oligodendroglia (Oligodendrocito)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114" y="692150"/>
            <a:ext cx="891698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ángulo 2"/>
          <p:cNvSpPr>
            <a:spLocks noChangeArrowheads="1"/>
          </p:cNvSpPr>
          <p:nvPr/>
        </p:nvSpPr>
        <p:spPr bwMode="auto">
          <a:xfrm>
            <a:off x="2566989" y="169864"/>
            <a:ext cx="6865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MX" sz="2800" b="1">
                <a:solidFill>
                  <a:srgbClr val="000000"/>
                </a:solidFill>
                <a:latin typeface="Arial" panose="020B0604020202020204" pitchFamily="34" charset="0"/>
              </a:rPr>
              <a:t>OLIGODENDROCITO Y MIELINIZACIÓN</a:t>
            </a:r>
            <a:endParaRPr lang="en-US" altLang="es-MX" sz="200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upo 3"/>
          <p:cNvGrpSpPr/>
          <p:nvPr/>
        </p:nvGrpSpPr>
        <p:grpSpPr bwMode="auto">
          <a:xfrm>
            <a:off x="1774826" y="109538"/>
            <a:ext cx="8893175" cy="6718300"/>
            <a:chOff x="251520" y="109414"/>
            <a:chExt cx="8892480" cy="6718606"/>
          </a:xfrm>
        </p:grpSpPr>
        <p:grpSp>
          <p:nvGrpSpPr>
            <p:cNvPr id="49155" name="Grupo 24"/>
            <p:cNvGrpSpPr/>
            <p:nvPr/>
          </p:nvGrpSpPr>
          <p:grpSpPr bwMode="auto">
            <a:xfrm>
              <a:off x="251520" y="109414"/>
              <a:ext cx="8320087" cy="6718606"/>
              <a:chOff x="467544" y="152591"/>
              <a:chExt cx="8321371" cy="6718279"/>
            </a:xfrm>
          </p:grpSpPr>
          <p:grpSp>
            <p:nvGrpSpPr>
              <p:cNvPr id="49158" name="Grupo 17"/>
              <p:cNvGrpSpPr/>
              <p:nvPr/>
            </p:nvGrpSpPr>
            <p:grpSpPr bwMode="auto">
              <a:xfrm>
                <a:off x="467544" y="604581"/>
                <a:ext cx="8321371" cy="6150150"/>
                <a:chOff x="607939" y="404664"/>
                <a:chExt cx="8321371" cy="6150150"/>
              </a:xfrm>
            </p:grpSpPr>
            <p:pic>
              <p:nvPicPr>
                <p:cNvPr id="4916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04664"/>
                  <a:ext cx="6582185" cy="61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ángulo 3"/>
                <p:cNvSpPr>
                  <a:spLocks noChangeArrowheads="1"/>
                </p:cNvSpPr>
                <p:nvPr/>
              </p:nvSpPr>
              <p:spPr bwMode="auto">
                <a:xfrm>
                  <a:off x="3576240" y="934172"/>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a:solidFill>
                        <a:schemeClr val="tx2"/>
                      </a:solidFill>
                      <a:latin typeface="Arial" panose="020B0604020202020204" pitchFamily="34" charset="0"/>
                    </a:rPr>
                    <a:t>Astrocito</a:t>
                  </a:r>
                </a:p>
              </p:txBody>
            </p:sp>
            <p:sp>
              <p:nvSpPr>
                <p:cNvPr id="49165" name="Rectángulo 4"/>
                <p:cNvSpPr>
                  <a:spLocks noChangeArrowheads="1"/>
                </p:cNvSpPr>
                <p:nvPr/>
              </p:nvSpPr>
              <p:spPr bwMode="auto">
                <a:xfrm>
                  <a:off x="6372200" y="4911486"/>
                  <a:ext cx="2557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a:solidFill>
                        <a:schemeClr val="tx2"/>
                      </a:solidFill>
                      <a:latin typeface="Arial" panose="020B0604020202020204" pitchFamily="34" charset="0"/>
                    </a:rPr>
                    <a:t>Oligodendrocito</a:t>
                  </a:r>
                </a:p>
              </p:txBody>
            </p:sp>
            <p:sp>
              <p:nvSpPr>
                <p:cNvPr id="49166" name="Rectángulo 5"/>
                <p:cNvSpPr>
                  <a:spLocks noChangeArrowheads="1"/>
                </p:cNvSpPr>
                <p:nvPr/>
              </p:nvSpPr>
              <p:spPr bwMode="auto">
                <a:xfrm>
                  <a:off x="607939" y="4206279"/>
                  <a:ext cx="1534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err="1">
                      <a:solidFill>
                        <a:schemeClr val="tx2"/>
                      </a:solidFill>
                      <a:latin typeface="Arial" panose="020B0604020202020204" pitchFamily="34" charset="0"/>
                    </a:rPr>
                    <a:t>Microglia</a:t>
                  </a:r>
                  <a:endParaRPr lang="en-US" altLang="es-MX" sz="2400" b="1" dirty="0">
                    <a:solidFill>
                      <a:schemeClr val="tx2"/>
                    </a:solidFill>
                    <a:latin typeface="Arial" panose="020B0604020202020204" pitchFamily="34" charset="0"/>
                  </a:endParaRPr>
                </a:p>
              </p:txBody>
            </p:sp>
            <p:cxnSp>
              <p:nvCxnSpPr>
                <p:cNvPr id="8" name="Conector recto de flecha 7"/>
                <p:cNvCxnSpPr/>
                <p:nvPr/>
              </p:nvCxnSpPr>
              <p:spPr>
                <a:xfrm flipH="1" flipV="1">
                  <a:off x="6947310" y="4437348"/>
                  <a:ext cx="144473" cy="57308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H="1">
                  <a:off x="3873676" y="1395707"/>
                  <a:ext cx="144473" cy="95726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2124118" y="4291298"/>
                  <a:ext cx="504863" cy="14605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170" name="Rectángulo 16"/>
                <p:cNvSpPr>
                  <a:spLocks noChangeArrowheads="1"/>
                </p:cNvSpPr>
                <p:nvPr/>
              </p:nvSpPr>
              <p:spPr bwMode="auto">
                <a:xfrm>
                  <a:off x="4018162" y="4133484"/>
                  <a:ext cx="14334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a:solidFill>
                        <a:schemeClr val="tx2"/>
                      </a:solidFill>
                      <a:latin typeface="Arial" panose="020B0604020202020204" pitchFamily="34" charset="0"/>
                    </a:rPr>
                    <a:t>Neurona</a:t>
                  </a:r>
                </a:p>
              </p:txBody>
            </p:sp>
          </p:grpSp>
          <p:sp>
            <p:nvSpPr>
              <p:cNvPr id="49159" name="CuadroTexto 18"/>
              <p:cNvSpPr txBox="1">
                <a:spLocks noChangeArrowheads="1"/>
              </p:cNvSpPr>
              <p:nvPr/>
            </p:nvSpPr>
            <p:spPr bwMode="auto">
              <a:xfrm>
                <a:off x="2560797" y="152591"/>
                <a:ext cx="4246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800" b="1" dirty="0">
                    <a:solidFill>
                      <a:schemeClr val="tx2"/>
                    </a:solidFill>
                    <a:latin typeface="Arial" panose="020B0604020202020204" pitchFamily="34" charset="0"/>
                  </a:rPr>
                  <a:t>NEUROGLIAS DEL SNC</a:t>
                </a:r>
              </a:p>
            </p:txBody>
          </p:sp>
          <p:cxnSp>
            <p:nvCxnSpPr>
              <p:cNvPr id="20" name="Conector recto de flecha 19"/>
              <p:cNvCxnSpPr/>
              <p:nvPr/>
            </p:nvCxnSpPr>
            <p:spPr>
              <a:xfrm flipH="1" flipV="1">
                <a:off x="2699739" y="6207297"/>
                <a:ext cx="298473" cy="21589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161" name="Rectángulo 21"/>
              <p:cNvSpPr>
                <a:spLocks noChangeArrowheads="1"/>
              </p:cNvSpPr>
              <p:nvPr/>
            </p:nvSpPr>
            <p:spPr bwMode="auto">
              <a:xfrm>
                <a:off x="2236306" y="6409205"/>
                <a:ext cx="3382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a:solidFill>
                      <a:schemeClr val="tx2"/>
                    </a:solidFill>
                    <a:latin typeface="Arial" panose="020B0604020202020204" pitchFamily="34" charset="0"/>
                  </a:rPr>
                  <a:t>Células Ependimarias</a:t>
                </a:r>
              </a:p>
            </p:txBody>
          </p:sp>
          <p:cxnSp>
            <p:nvCxnSpPr>
              <p:cNvPr id="23" name="Conector recto de flecha 22"/>
              <p:cNvCxnSpPr/>
              <p:nvPr/>
            </p:nvCxnSpPr>
            <p:spPr>
              <a:xfrm flipV="1">
                <a:off x="4704905" y="6207297"/>
                <a:ext cx="228617" cy="20161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Conector recto de flecha 15"/>
            <p:cNvCxnSpPr/>
            <p:nvPr/>
          </p:nvCxnSpPr>
          <p:spPr bwMode="auto">
            <a:xfrm flipH="1">
              <a:off x="6662932" y="2708269"/>
              <a:ext cx="933377"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157" name="Rectángulo 3"/>
            <p:cNvSpPr>
              <a:spLocks noChangeArrowheads="1"/>
            </p:cNvSpPr>
            <p:nvPr/>
          </p:nvSpPr>
          <p:spPr bwMode="auto">
            <a:xfrm>
              <a:off x="7370680" y="2435065"/>
              <a:ext cx="17733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2400" b="1" dirty="0">
                  <a:solidFill>
                    <a:schemeClr val="tx2"/>
                  </a:solidFill>
                  <a:latin typeface="Arial" panose="020B0604020202020204" pitchFamily="34" charset="0"/>
                </a:rPr>
                <a:t>Vaso sanguíneo</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2208213" y="1727201"/>
            <a:ext cx="7848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50000"/>
              </a:spcBef>
              <a:buFont typeface="Courier New" panose="02070309020205020404" pitchFamily="49" charset="0"/>
              <a:buChar char="o"/>
            </a:pPr>
            <a:r>
              <a:rPr lang="es-ES_tradnl" altLang="es-MX" sz="2800" b="1" dirty="0">
                <a:solidFill>
                  <a:schemeClr val="tx2"/>
                </a:solidFill>
                <a:latin typeface="Arial" panose="020B0604020202020204" pitchFamily="34" charset="0"/>
                <a:cs typeface="Arial" panose="020B0604020202020204" pitchFamily="34" charset="0"/>
              </a:rPr>
              <a:t>Células de Schwann: Producen la mielina en el SNP</a:t>
            </a:r>
          </a:p>
        </p:txBody>
      </p:sp>
      <p:sp>
        <p:nvSpPr>
          <p:cNvPr id="50179" name="Text Box 5"/>
          <p:cNvSpPr txBox="1">
            <a:spLocks noChangeArrowheads="1"/>
          </p:cNvSpPr>
          <p:nvPr/>
        </p:nvSpPr>
        <p:spPr bwMode="auto">
          <a:xfrm>
            <a:off x="2201863" y="3328988"/>
            <a:ext cx="78486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50000"/>
              </a:spcBef>
              <a:buFont typeface="Courier New" panose="02070309020205020404" pitchFamily="49" charset="0"/>
              <a:buChar char="o"/>
            </a:pPr>
            <a:r>
              <a:rPr lang="es-ES_tradnl" altLang="es-MX" sz="2800" b="1" dirty="0">
                <a:solidFill>
                  <a:schemeClr val="tx2"/>
                </a:solidFill>
                <a:latin typeface="Arial" panose="020B0604020202020204" pitchFamily="34" charset="0"/>
                <a:cs typeface="Arial" panose="020B0604020202020204" pitchFamily="34" charset="0"/>
              </a:rPr>
              <a:t>Células satélites o </a:t>
            </a:r>
            <a:r>
              <a:rPr lang="es-ES_tradnl" altLang="es-MX" sz="2800" b="1" dirty="0" err="1">
                <a:solidFill>
                  <a:schemeClr val="tx2"/>
                </a:solidFill>
                <a:latin typeface="Arial" panose="020B0604020202020204" pitchFamily="34" charset="0"/>
                <a:cs typeface="Arial" panose="020B0604020202020204" pitchFamily="34" charset="0"/>
              </a:rPr>
              <a:t>anficitos</a:t>
            </a:r>
            <a:r>
              <a:rPr lang="es-ES_tradnl" altLang="es-MX" sz="2800" b="1" dirty="0">
                <a:solidFill>
                  <a:schemeClr val="tx2"/>
                </a:solidFill>
                <a:latin typeface="Arial" panose="020B0604020202020204" pitchFamily="34" charset="0"/>
                <a:cs typeface="Arial" panose="020B0604020202020204" pitchFamily="34" charset="0"/>
              </a:rPr>
              <a:t>: Se localizan en los ganglios nerviosos</a:t>
            </a:r>
          </a:p>
        </p:txBody>
      </p:sp>
      <p:sp>
        <p:nvSpPr>
          <p:cNvPr id="50180" name="Text Box 6"/>
          <p:cNvSpPr txBox="1">
            <a:spLocks noChangeArrowheads="1"/>
          </p:cNvSpPr>
          <p:nvPr/>
        </p:nvSpPr>
        <p:spPr bwMode="auto">
          <a:xfrm>
            <a:off x="2201863" y="5229226"/>
            <a:ext cx="633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Courier New" panose="02070309020205020404" pitchFamily="49" charset="0"/>
              <a:buChar char="o"/>
            </a:pPr>
            <a:r>
              <a:rPr lang="es-ES_tradnl" altLang="es-MX" sz="2800" b="1" dirty="0">
                <a:solidFill>
                  <a:schemeClr val="tx2"/>
                </a:solidFill>
                <a:latin typeface="Arial" panose="020B0604020202020204" pitchFamily="34" charset="0"/>
                <a:cs typeface="Arial" panose="020B0604020202020204" pitchFamily="34" charset="0"/>
              </a:rPr>
              <a:t>Células de Müller: En la retina</a:t>
            </a:r>
          </a:p>
        </p:txBody>
      </p:sp>
      <p:sp>
        <p:nvSpPr>
          <p:cNvPr id="2" name="Elipse 1"/>
          <p:cNvSpPr/>
          <p:nvPr/>
        </p:nvSpPr>
        <p:spPr>
          <a:xfrm>
            <a:off x="2688336" y="694944"/>
            <a:ext cx="7848600" cy="1032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099560" y="913428"/>
            <a:ext cx="6437376" cy="923330"/>
          </a:xfrm>
          <a:prstGeom prst="rect">
            <a:avLst/>
          </a:prstGeom>
          <a:noFill/>
        </p:spPr>
        <p:txBody>
          <a:bodyPr wrap="square" rtlCol="0">
            <a:spAutoFit/>
          </a:bodyPr>
          <a:lstStyle/>
          <a:p>
            <a:r>
              <a:rPr lang="es-ES" sz="3600" b="1" i="1" dirty="0">
                <a:ln w="3175">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NEUROGLIAS DEL SNP</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500"/>
                                        <p:tgtEl>
                                          <p:spTgt spid="50178"/>
                                        </p:tgtEl>
                                      </p:cBhvr>
                                    </p:animEffect>
                                  </p:childTnLst>
                                </p:cTn>
                              </p:par>
                            </p:childTnLst>
                          </p:cTn>
                        </p:par>
                        <p:par>
                          <p:cTn id="8" fill="hold">
                            <p:stCondLst>
                              <p:cond delay="1250"/>
                            </p:stCondLst>
                            <p:childTnLst>
                              <p:par>
                                <p:cTn id="9" presetID="10" presetClass="entr" presetSubtype="0" fill="hold" grpId="0" nodeType="afterEffect">
                                  <p:stCondLst>
                                    <p:cond delay="1500"/>
                                  </p:stCondLst>
                                  <p:childTnLst>
                                    <p:set>
                                      <p:cBhvr>
                                        <p:cTn id="10" dur="1" fill="hold">
                                          <p:stCondLst>
                                            <p:cond delay="0"/>
                                          </p:stCondLst>
                                        </p:cTn>
                                        <p:tgtEl>
                                          <p:spTgt spid="50179"/>
                                        </p:tgtEl>
                                        <p:attrNameLst>
                                          <p:attrName>style.visibility</p:attrName>
                                        </p:attrNameLst>
                                      </p:cBhvr>
                                      <p:to>
                                        <p:strVal val="visible"/>
                                      </p:to>
                                    </p:set>
                                    <p:animEffect transition="in" filter="fade">
                                      <p:cBhvr>
                                        <p:cTn id="11" dur="500"/>
                                        <p:tgtEl>
                                          <p:spTgt spid="50179"/>
                                        </p:tgtEl>
                                      </p:cBhvr>
                                    </p:animEffect>
                                  </p:childTnLst>
                                </p:cTn>
                              </p:par>
                            </p:childTnLst>
                          </p:cTn>
                        </p:par>
                        <p:par>
                          <p:cTn id="12" fill="hold">
                            <p:stCondLst>
                              <p:cond delay="3250"/>
                            </p:stCondLst>
                            <p:childTnLst>
                              <p:par>
                                <p:cTn id="13" presetID="10" presetClass="entr" presetSubtype="0" fill="hold" grpId="0" nodeType="afterEffect">
                                  <p:stCondLst>
                                    <p:cond delay="2000"/>
                                  </p:stCondLst>
                                  <p:childTnLst>
                                    <p:set>
                                      <p:cBhvr>
                                        <p:cTn id="14" dur="1" fill="hold">
                                          <p:stCondLst>
                                            <p:cond delay="0"/>
                                          </p:stCondLst>
                                        </p:cTn>
                                        <p:tgtEl>
                                          <p:spTgt spid="50180"/>
                                        </p:tgtEl>
                                        <p:attrNameLst>
                                          <p:attrName>style.visibility</p:attrName>
                                        </p:attrNameLst>
                                      </p:cBhvr>
                                      <p:to>
                                        <p:strVal val="visible"/>
                                      </p:to>
                                    </p:set>
                                    <p:animEffect transition="in" filter="fade">
                                      <p:cBhvr>
                                        <p:cTn id="15"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79" grpId="0"/>
      <p:bldP spid="5018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54213" y="1412876"/>
            <a:ext cx="8280400" cy="4894263"/>
          </a:xfrm>
          <a:prstGeom prst="rect">
            <a:avLst/>
          </a:prstGeom>
          <a:solidFill>
            <a:srgbClr val="FFFFE5"/>
          </a:solidFill>
        </p:spPr>
        <p:style>
          <a:lnRef idx="2">
            <a:schemeClr val="dk1"/>
          </a:lnRef>
          <a:fillRef idx="1">
            <a:schemeClr val="lt1"/>
          </a:fillRef>
          <a:effectRef idx="0">
            <a:schemeClr val="dk1"/>
          </a:effectRef>
          <a:fontRef idx="minor">
            <a:schemeClr val="dk1"/>
          </a:fontRef>
        </p:style>
        <p:txBody>
          <a:bodyPr>
            <a:spAutoFit/>
          </a:bodyPr>
          <a:lstStyle/>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Soporte y sostén de neuronas</a:t>
            </a: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Producción de mielina</a:t>
            </a: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Defensa mediante fagocitosis</a:t>
            </a: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Intercambio metabólico</a:t>
            </a: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Participación en la barrera </a:t>
            </a:r>
            <a:r>
              <a:rPr lang="es-ES_tradnl" sz="2400" b="1" dirty="0" err="1">
                <a:solidFill>
                  <a:schemeClr val="tx2"/>
                </a:solidFill>
                <a:latin typeface="Verdana" panose="020B0604030504040204" pitchFamily="34" charset="0"/>
              </a:rPr>
              <a:t>hematoencefálica</a:t>
            </a:r>
            <a:endParaRPr lang="es-ES_tradnl" sz="2400" b="1" dirty="0">
              <a:solidFill>
                <a:schemeClr val="tx2"/>
              </a:solidFill>
              <a:latin typeface="Verdana" panose="020B0604030504040204" pitchFamily="34" charset="0"/>
            </a:endParaRP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Liberación de sustancias </a:t>
            </a:r>
            <a:r>
              <a:rPr lang="es-ES_tradnl" sz="2400" b="1" dirty="0" err="1">
                <a:solidFill>
                  <a:schemeClr val="tx2"/>
                </a:solidFill>
                <a:latin typeface="Verdana" panose="020B0604030504040204" pitchFamily="34" charset="0"/>
              </a:rPr>
              <a:t>neuroactivas</a:t>
            </a:r>
            <a:r>
              <a:rPr lang="es-ES_tradnl" sz="2400" b="1" dirty="0">
                <a:solidFill>
                  <a:schemeClr val="tx2"/>
                </a:solidFill>
                <a:latin typeface="Verdana" panose="020B0604030504040204" pitchFamily="34" charset="0"/>
              </a:rPr>
              <a:t> </a:t>
            </a:r>
          </a:p>
          <a:p>
            <a:pPr marL="342900" indent="-342900" algn="just">
              <a:spcAft>
                <a:spcPts val="2400"/>
              </a:spcAft>
              <a:buFont typeface="Wingdings" panose="05000000000000000000" pitchFamily="2" charset="2"/>
              <a:buChar char="ü"/>
              <a:defRPr/>
            </a:pPr>
            <a:r>
              <a:rPr lang="es-ES_tradnl" sz="2400" b="1" dirty="0">
                <a:solidFill>
                  <a:schemeClr val="tx2"/>
                </a:solidFill>
                <a:latin typeface="Verdana" panose="020B0604030504040204" pitchFamily="34" charset="0"/>
              </a:rPr>
              <a:t>Guía de la migración celular durante el desarrollo embrionario</a:t>
            </a:r>
          </a:p>
        </p:txBody>
      </p:sp>
      <p:sp>
        <p:nvSpPr>
          <p:cNvPr id="2" name="Elipse 1"/>
          <p:cNvSpPr/>
          <p:nvPr/>
        </p:nvSpPr>
        <p:spPr>
          <a:xfrm>
            <a:off x="1954213" y="219456"/>
            <a:ext cx="9036875" cy="932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2926080" y="420736"/>
            <a:ext cx="8595360" cy="861774"/>
          </a:xfrm>
          <a:prstGeom prst="rect">
            <a:avLst/>
          </a:prstGeom>
          <a:noFill/>
        </p:spPr>
        <p:txBody>
          <a:bodyPr wrap="square" rtlCol="0">
            <a:spAutoFit/>
          </a:bodyPr>
          <a:lstStyle/>
          <a:p>
            <a:r>
              <a:rPr lang="es-ES_tradnl" sz="3200" b="1" i="1" dirty="0">
                <a:ln w="3175">
                  <a:solidFill>
                    <a:schemeClr val="bg1"/>
                  </a:solidFill>
                </a:ln>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FUNCIONES DE LAS NEUROGLIAS</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p:nvPr/>
        </p:nvSpPr>
        <p:spPr>
          <a:xfrm>
            <a:off x="1752600" y="1219200"/>
            <a:ext cx="8686800" cy="323165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a:spcBef>
                <a:spcPct val="50000"/>
              </a:spcBef>
              <a:buNone/>
            </a:pPr>
            <a:r>
              <a:rPr lang="es-ES_tradnl" altLang="en-US" sz="2400" b="1" dirty="0">
                <a:solidFill>
                  <a:schemeClr val="accent1">
                    <a:lumMod val="50000"/>
                  </a:schemeClr>
                </a:solidFill>
                <a:latin typeface="Arial" panose="020B0604020202020204" pitchFamily="34" charset="0"/>
                <a:cs typeface="Arial" panose="020B0604020202020204" pitchFamily="34" charset="0"/>
              </a:rPr>
              <a:t> </a:t>
            </a:r>
            <a:r>
              <a:rPr lang="es-ES" sz="24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Es uno de los 4 tejidos básicos del organismo, se origina del mesodermo y está constituido </a:t>
            </a:r>
            <a:r>
              <a:rPr lang="es-ES_tradnl" altLang="en-US" sz="2400" b="1" dirty="0">
                <a:solidFill>
                  <a:schemeClr val="accent1">
                    <a:lumMod val="50000"/>
                  </a:schemeClr>
                </a:solidFill>
                <a:latin typeface="Arial" panose="020B0604020202020204" pitchFamily="34" charset="0"/>
                <a:cs typeface="Arial" panose="020B0604020202020204" pitchFamily="34" charset="0"/>
              </a:rPr>
              <a:t>por células alargadas con elevada cantidad de filamentos citoplasmáticos responsables de la contracción , </a:t>
            </a:r>
            <a:r>
              <a:rPr lang="es-ES" sz="24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cuya propiedad fundamental es la contractilidad; esto permite al organismo realizar las funciones de la mecánica animal, es decir, la dinámica y estática del cuerpo.</a:t>
            </a:r>
            <a:endParaRPr lang="es-ES" sz="54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just">
              <a:spcBef>
                <a:spcPct val="50000"/>
              </a:spcBef>
              <a:buNone/>
            </a:pPr>
            <a:r>
              <a:rPr lang="es-ES_tradnl" altLang="en-US" sz="2400" b="1" dirty="0">
                <a:solidFill>
                  <a:schemeClr val="accent1">
                    <a:lumMod val="50000"/>
                  </a:schemeClr>
                </a:solidFill>
                <a:latin typeface="Arial" panose="020B0604020202020204" pitchFamily="34" charset="0"/>
                <a:cs typeface="Arial" panose="020B0604020202020204" pitchFamily="34" charset="0"/>
              </a:rPr>
              <a:t>. Existen tres tipos de músculos:</a:t>
            </a:r>
            <a:endParaRPr lang="es-ES_tradnl" alt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32772" name="Text Box 4"/>
          <p:cNvSpPr txBox="1"/>
          <p:nvPr/>
        </p:nvSpPr>
        <p:spPr>
          <a:xfrm>
            <a:off x="1828800" y="4464844"/>
            <a:ext cx="2743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50000"/>
              </a:spcBef>
            </a:pPr>
            <a:r>
              <a:rPr lang="es-ES_tradnl" altLang="en-US" sz="2400" b="1" dirty="0">
                <a:solidFill>
                  <a:schemeClr val="accent1">
                    <a:lumMod val="50000"/>
                  </a:schemeClr>
                </a:solidFill>
                <a:latin typeface="Arial" panose="020B0604020202020204" pitchFamily="34" charset="0"/>
              </a:rPr>
              <a:t>Músculo liso</a:t>
            </a:r>
            <a:r>
              <a:rPr lang="es-ES_tradnl" altLang="en-US" sz="2800" b="1" dirty="0">
                <a:latin typeface="Arial" panose="020B0604020202020204" pitchFamily="34" charset="0"/>
              </a:rPr>
              <a:t>.</a:t>
            </a:r>
          </a:p>
        </p:txBody>
      </p:sp>
      <p:sp>
        <p:nvSpPr>
          <p:cNvPr id="32773" name="Text Box 5"/>
          <p:cNvSpPr txBox="1"/>
          <p:nvPr/>
        </p:nvSpPr>
        <p:spPr>
          <a:xfrm>
            <a:off x="1828800" y="5119687"/>
            <a:ext cx="57912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50000"/>
              </a:spcBef>
            </a:pPr>
            <a:r>
              <a:rPr lang="es-ES_tradnl" altLang="en-US" sz="2400" b="1" dirty="0">
                <a:solidFill>
                  <a:schemeClr val="accent1">
                    <a:lumMod val="50000"/>
                  </a:schemeClr>
                </a:solidFill>
                <a:latin typeface="Arial" panose="020B0604020202020204" pitchFamily="34" charset="0"/>
              </a:rPr>
              <a:t>Músculo estriado esquelético.</a:t>
            </a:r>
          </a:p>
        </p:txBody>
      </p:sp>
      <p:sp>
        <p:nvSpPr>
          <p:cNvPr id="32774" name="Text Box 6"/>
          <p:cNvSpPr txBox="1"/>
          <p:nvPr/>
        </p:nvSpPr>
        <p:spPr>
          <a:xfrm>
            <a:off x="1828800" y="6034086"/>
            <a:ext cx="51054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50000"/>
              </a:spcBef>
            </a:pPr>
            <a:r>
              <a:rPr lang="es-ES_tradnl" altLang="en-US" sz="2400" b="1" dirty="0">
                <a:solidFill>
                  <a:schemeClr val="accent1">
                    <a:lumMod val="50000"/>
                  </a:schemeClr>
                </a:solidFill>
                <a:latin typeface="Arial" panose="020B0604020202020204" pitchFamily="34" charset="0"/>
              </a:rPr>
              <a:t>Músculo estriado cardíaco.</a:t>
            </a:r>
            <a:endParaRPr lang="es-ES_tradnl" altLang="en-US" sz="2400" b="1" dirty="0">
              <a:solidFill>
                <a:schemeClr val="accent1">
                  <a:lumMod val="50000"/>
                </a:schemeClr>
              </a:solidFill>
            </a:endParaRPr>
          </a:p>
        </p:txBody>
      </p:sp>
      <p:sp>
        <p:nvSpPr>
          <p:cNvPr id="2" name="Elipse 1"/>
          <p:cNvSpPr/>
          <p:nvPr/>
        </p:nvSpPr>
        <p:spPr>
          <a:xfrm>
            <a:off x="2560320" y="306030"/>
            <a:ext cx="6745224" cy="81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306824" y="440586"/>
            <a:ext cx="4501896" cy="800219"/>
          </a:xfrm>
          <a:prstGeom prst="rect">
            <a:avLst/>
          </a:prstGeom>
          <a:noFill/>
        </p:spPr>
        <p:txBody>
          <a:bodyPr wrap="square" rtlCol="0">
            <a:spAutoFit/>
          </a:bodyPr>
          <a:lstStyle/>
          <a:p>
            <a:r>
              <a:rPr lang="es-ES_tradnl" altLang="en-US" sz="2800" b="1" dirty="0">
                <a:solidFill>
                  <a:schemeClr val="bg1"/>
                </a:solidFill>
                <a:latin typeface="Arial" panose="020B0604020202020204" pitchFamily="34" charset="0"/>
                <a:cs typeface="Arial" panose="020B0604020202020204" pitchFamily="34" charset="0"/>
              </a:rPr>
              <a:t>Tejido muscular</a:t>
            </a:r>
            <a:endParaRPr lang="es-ES_tradnl" altLang="en-US" sz="2800" dirty="0">
              <a:solidFill>
                <a:schemeClr val="bg1"/>
              </a:solidFill>
              <a:latin typeface="Arial" panose="020B0604020202020204" pitchFamily="34" charset="0"/>
              <a:ea typeface="Arial" panose="020B0604020202020204" pitchFamily="34" charset="0"/>
            </a:endParaRPr>
          </a:p>
          <a:p>
            <a:endParaRPr lang="es-MX"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99882" y="1452282"/>
            <a:ext cx="9592235" cy="1685846"/>
          </a:xfrm>
          <a:prstGeom prst="rect">
            <a:avLst/>
          </a:prstGeom>
          <a:noFill/>
        </p:spPr>
        <p:txBody>
          <a:bodyPr wrap="square" rtlCol="0">
            <a:spAutoFit/>
          </a:bodyPr>
          <a:lstStyle/>
          <a:p>
            <a:pPr>
              <a:lnSpc>
                <a:spcPct val="150000"/>
              </a:lnSpc>
            </a:pPr>
            <a:r>
              <a:rPr lang="es-ES" sz="2400" dirty="0">
                <a:solidFill>
                  <a:schemeClr val="accent1">
                    <a:lumMod val="50000"/>
                  </a:schemeClr>
                </a:solidFill>
                <a:latin typeface="Arial" panose="020B0604020202020204" pitchFamily="34" charset="0"/>
                <a:cs typeface="Arial" panose="020B0604020202020204" pitchFamily="34" charset="0"/>
              </a:rPr>
              <a:t>Realice resumen donde precises la características que diferencia a las neuronas de las neuroglias y las características de las neuroglias del sistema nervioso central y el periférico</a:t>
            </a:r>
          </a:p>
        </p:txBody>
      </p:sp>
      <p:sp>
        <p:nvSpPr>
          <p:cNvPr id="5" name="Elipse 4"/>
          <p:cNvSpPr/>
          <p:nvPr/>
        </p:nvSpPr>
        <p:spPr>
          <a:xfrm>
            <a:off x="2523744" y="512064"/>
            <a:ext cx="7717536" cy="804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4261104" y="590508"/>
            <a:ext cx="5047488" cy="861774"/>
          </a:xfrm>
          <a:prstGeom prst="rect">
            <a:avLst/>
          </a:prstGeom>
          <a:noFill/>
        </p:spPr>
        <p:txBody>
          <a:bodyPr wrap="square" rtlCol="0">
            <a:spAutoFit/>
          </a:bodyPr>
          <a:lstStyle/>
          <a:p>
            <a:r>
              <a:rPr lang="es-ES" sz="3200" dirty="0">
                <a:solidFill>
                  <a:schemeClr val="bg1"/>
                </a:solidFill>
                <a:latin typeface="Arial" panose="020B0604020202020204" pitchFamily="34" charset="0"/>
                <a:cs typeface="Arial" panose="020B0604020202020204" pitchFamily="34" charset="0"/>
              </a:rPr>
              <a:t>TAREA DOCENTE 4</a:t>
            </a:r>
          </a:p>
          <a:p>
            <a:endParaRPr lang="es-MX"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8"/>
          <p:cNvSpPr>
            <a:spLocks noChangeArrowheads="1"/>
          </p:cNvSpPr>
          <p:nvPr/>
        </p:nvSpPr>
        <p:spPr bwMode="auto">
          <a:xfrm>
            <a:off x="841249" y="1268414"/>
            <a:ext cx="10954511"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39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0"/>
              </a:spcBef>
              <a:spcAft>
                <a:spcPts val="1200"/>
              </a:spcAft>
              <a:buFont typeface="Wingdings" panose="05000000000000000000" pitchFamily="2" charset="2"/>
              <a:buChar char="q"/>
            </a:pPr>
            <a:r>
              <a:rPr lang="es-MX" altLang="x-none" sz="2800" b="1" dirty="0">
                <a:solidFill>
                  <a:schemeClr val="accent1">
                    <a:lumMod val="50000"/>
                  </a:schemeClr>
                </a:solidFill>
                <a:latin typeface="Arial" panose="020B0604020202020204" pitchFamily="34" charset="0"/>
              </a:rPr>
              <a:t>El tejido muscular formado por células alargadas que permiten el movimiento corporal por medio de las contracciones de las mismas y está formado por tres tipos de tejido muscular: liso, estriado esquelético y estriado cardiaco</a:t>
            </a:r>
            <a:endParaRPr lang="es-VE" altLang="es-MX" sz="2800" b="1" dirty="0">
              <a:solidFill>
                <a:schemeClr val="tx2"/>
              </a:solidFill>
              <a:latin typeface="Arial" panose="020B0604020202020204" pitchFamily="34" charset="0"/>
              <a:cs typeface="Arial" panose="020B0604020202020204" pitchFamily="34" charset="0"/>
            </a:endParaRPr>
          </a:p>
          <a:p>
            <a:pPr algn="just">
              <a:lnSpc>
                <a:spcPts val="3600"/>
              </a:lnSpc>
              <a:spcBef>
                <a:spcPct val="0"/>
              </a:spcBef>
              <a:spcAft>
                <a:spcPts val="1200"/>
              </a:spcAft>
              <a:buFont typeface="Wingdings" panose="05000000000000000000" pitchFamily="2" charset="2"/>
              <a:buChar char="q"/>
            </a:pPr>
            <a:r>
              <a:rPr lang="es-VE" altLang="es-MX" sz="2800" b="1" dirty="0">
                <a:solidFill>
                  <a:schemeClr val="tx2"/>
                </a:solidFill>
                <a:latin typeface="Arial" panose="020B0604020202020204" pitchFamily="34" charset="0"/>
                <a:cs typeface="Arial" panose="020B0604020202020204" pitchFamily="34" charset="0"/>
              </a:rPr>
              <a:t>El tejido nervioso es un tejido básico constituido por dos tipos de células: neuronas y neuroglias); organizándose en sustancia gris y sustancia blanca.</a:t>
            </a:r>
          </a:p>
          <a:p>
            <a:pPr algn="just">
              <a:lnSpc>
                <a:spcPts val="3600"/>
              </a:lnSpc>
              <a:spcBef>
                <a:spcPct val="0"/>
              </a:spcBef>
              <a:spcAft>
                <a:spcPts val="1200"/>
              </a:spcAft>
              <a:buFont typeface="Wingdings" panose="05000000000000000000" pitchFamily="2" charset="2"/>
              <a:buChar char="q"/>
            </a:pPr>
            <a:r>
              <a:rPr lang="es-VE" altLang="es-MX" sz="2800" b="1" dirty="0">
                <a:solidFill>
                  <a:schemeClr val="tx2"/>
                </a:solidFill>
                <a:latin typeface="Arial" panose="020B0604020202020204" pitchFamily="34" charset="0"/>
                <a:cs typeface="Arial" panose="020B0604020202020204" pitchFamily="34" charset="0"/>
              </a:rPr>
              <a:t>Las neuronas son células altamente especializadas en las propiedades fisiológicas de excitabilidad y conductividad.</a:t>
            </a:r>
          </a:p>
        </p:txBody>
      </p:sp>
      <p:sp>
        <p:nvSpPr>
          <p:cNvPr id="2" name="Elipse 1"/>
          <p:cNvSpPr/>
          <p:nvPr/>
        </p:nvSpPr>
        <p:spPr>
          <a:xfrm>
            <a:off x="2029968" y="146304"/>
            <a:ext cx="882415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547616" y="406640"/>
            <a:ext cx="7644384" cy="861774"/>
          </a:xfrm>
          <a:prstGeom prst="rect">
            <a:avLst/>
          </a:prstGeom>
          <a:noFill/>
        </p:spPr>
        <p:txBody>
          <a:bodyPr wrap="square" rtlCol="0">
            <a:spAutoFit/>
          </a:bodyPr>
          <a:lstStyle/>
          <a:p>
            <a:r>
              <a:rPr lang="es-VE"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CONCLUSIONES</a:t>
            </a:r>
            <a:endParaRPr lang="es-E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endParaRPr lang="es-MX" dirty="0"/>
          </a:p>
        </p:txBody>
      </p:sp>
    </p:spTree>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2 CuadroTexto"/>
          <p:cNvSpPr txBox="1">
            <a:spLocks noChangeArrowheads="1"/>
          </p:cNvSpPr>
          <p:nvPr/>
        </p:nvSpPr>
        <p:spPr bwMode="auto">
          <a:xfrm>
            <a:off x="1318260" y="1700530"/>
            <a:ext cx="992695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ES" altLang="es-MX" sz="2400" b="1" dirty="0">
                <a:solidFill>
                  <a:schemeClr val="accent1">
                    <a:lumMod val="50000"/>
                  </a:schemeClr>
                </a:solidFill>
                <a:latin typeface="Arial" panose="020B0604020202020204" pitchFamily="34" charset="0"/>
                <a:cs typeface="Arial" panose="020B0604020202020204" pitchFamily="34" charset="0"/>
              </a:rPr>
              <a:t>Básica:</a:t>
            </a:r>
          </a:p>
          <a:p>
            <a:pPr algn="just" eaLnBrk="1" hangingPunct="1">
              <a:spcBef>
                <a:spcPct val="0"/>
              </a:spcBef>
              <a:buFontTx/>
              <a:buNone/>
            </a:pPr>
            <a:r>
              <a:rPr lang="es-ES" altLang="es-MX" sz="2400" b="1" dirty="0">
                <a:solidFill>
                  <a:schemeClr val="accent1">
                    <a:lumMod val="50000"/>
                  </a:schemeClr>
                </a:solidFill>
                <a:latin typeface="Arial" panose="020B0604020202020204" pitchFamily="34" charset="0"/>
                <a:cs typeface="Arial" panose="020B0604020202020204" pitchFamily="34" charset="0"/>
              </a:rPr>
              <a:t> </a:t>
            </a:r>
            <a:r>
              <a:rPr lang="es-ES" altLang="es-MX" sz="2400" dirty="0">
                <a:solidFill>
                  <a:schemeClr val="accent1">
                    <a:lumMod val="50000"/>
                  </a:schemeClr>
                </a:solidFill>
                <a:latin typeface="Arial" panose="020B0604020202020204" pitchFamily="34" charset="0"/>
                <a:cs typeface="Arial" panose="020B0604020202020204" pitchFamily="34" charset="0"/>
              </a:rPr>
              <a:t>Colectivo de autores. Morfofisiología Tomo I. Editorial Ciencias Médicas, La Habana, Cuba. 2015 Cap 4 pag (203-220)</a:t>
            </a:r>
          </a:p>
          <a:p>
            <a:pPr algn="just" eaLnBrk="1" hangingPunct="1">
              <a:spcBef>
                <a:spcPct val="0"/>
              </a:spcBef>
              <a:buFontTx/>
              <a:buNone/>
            </a:pPr>
            <a:endParaRPr lang="es-ES" altLang="es-MX" sz="2400" dirty="0">
              <a:solidFill>
                <a:schemeClr val="accent1">
                  <a:lumMod val="50000"/>
                </a:schemeClr>
              </a:solidFill>
              <a:latin typeface="Arial" panose="020B0604020202020204" pitchFamily="34" charset="0"/>
              <a:cs typeface="Arial" panose="020B0604020202020204" pitchFamily="34" charset="0"/>
            </a:endParaRPr>
          </a:p>
          <a:p>
            <a:pPr algn="just" eaLnBrk="1" hangingPunct="1">
              <a:spcBef>
                <a:spcPct val="0"/>
              </a:spcBef>
              <a:buFontTx/>
              <a:buNone/>
            </a:pPr>
            <a:r>
              <a:rPr lang="es-ES" altLang="es-MX" sz="2400" b="1" dirty="0">
                <a:solidFill>
                  <a:schemeClr val="accent1">
                    <a:lumMod val="50000"/>
                  </a:schemeClr>
                </a:solidFill>
                <a:latin typeface="Arial" panose="020B0604020202020204" pitchFamily="34" charset="0"/>
                <a:cs typeface="Arial" panose="020B0604020202020204" pitchFamily="34" charset="0"/>
              </a:rPr>
              <a:t>Complementaria:</a:t>
            </a:r>
          </a:p>
          <a:p>
            <a:pPr algn="just" eaLnBrk="1" hangingPunct="1">
              <a:spcBef>
                <a:spcPct val="0"/>
              </a:spcBef>
              <a:buFontTx/>
              <a:buNone/>
            </a:pPr>
            <a:endParaRPr lang="es-ES" altLang="es-MX" sz="2400" dirty="0">
              <a:solidFill>
                <a:schemeClr val="accent1">
                  <a:lumMod val="50000"/>
                </a:schemeClr>
              </a:solidFill>
              <a:latin typeface="Arial" panose="020B0604020202020204" pitchFamily="34" charset="0"/>
              <a:cs typeface="Arial" panose="020B0604020202020204" pitchFamily="34" charset="0"/>
            </a:endParaRPr>
          </a:p>
          <a:p>
            <a:pPr algn="just" eaLnBrk="1" hangingPunct="1">
              <a:spcBef>
                <a:spcPct val="0"/>
              </a:spcBef>
              <a:buFontTx/>
              <a:buNone/>
            </a:pPr>
            <a:r>
              <a:rPr lang="es-ES" altLang="es-MX" sz="2400" dirty="0">
                <a:solidFill>
                  <a:schemeClr val="accent1">
                    <a:lumMod val="50000"/>
                  </a:schemeClr>
                </a:solidFill>
                <a:latin typeface="Arial" panose="020B0604020202020204" pitchFamily="34" charset="0"/>
                <a:cs typeface="Arial" panose="020B0604020202020204" pitchFamily="34" charset="0"/>
              </a:rPr>
              <a:t>Rosell W, Dovale C y Álvarez. Morfología I. EDICIMED, La Habana, Cuba. 2002 </a:t>
            </a:r>
            <a:r>
              <a:rPr lang="es-ES" altLang="es-MX" sz="2400" dirty="0" err="1" smtClean="0">
                <a:solidFill>
                  <a:schemeClr val="accent1">
                    <a:lumMod val="50000"/>
                  </a:schemeClr>
                </a:solidFill>
                <a:latin typeface="Arial" panose="020B0604020202020204" pitchFamily="34" charset="0"/>
                <a:cs typeface="Arial" panose="020B0604020202020204" pitchFamily="34" charset="0"/>
              </a:rPr>
              <a:t>Cap</a:t>
            </a:r>
            <a:r>
              <a:rPr lang="es-ES" altLang="es-MX" sz="2400" dirty="0" smtClean="0">
                <a:solidFill>
                  <a:schemeClr val="accent1">
                    <a:lumMod val="50000"/>
                  </a:schemeClr>
                </a:solidFill>
                <a:latin typeface="Arial" panose="020B0604020202020204" pitchFamily="34" charset="0"/>
                <a:cs typeface="Arial" panose="020B0604020202020204" pitchFamily="34" charset="0"/>
              </a:rPr>
              <a:t> IV </a:t>
            </a:r>
            <a:r>
              <a:rPr lang="es-ES" altLang="es-MX" sz="2400" dirty="0">
                <a:solidFill>
                  <a:schemeClr val="accent1">
                    <a:lumMod val="50000"/>
                  </a:schemeClr>
                </a:solidFill>
                <a:latin typeface="Arial" panose="020B0604020202020204" pitchFamily="34" charset="0"/>
                <a:cs typeface="Arial" panose="020B0604020202020204" pitchFamily="34" charset="0"/>
              </a:rPr>
              <a:t>pag (87-90) </a:t>
            </a:r>
            <a:r>
              <a:rPr lang="es-ES" altLang="es-MX" sz="2400" dirty="0" smtClean="0">
                <a:solidFill>
                  <a:schemeClr val="accent1">
                    <a:lumMod val="50000"/>
                  </a:schemeClr>
                </a:solidFill>
                <a:latin typeface="Arial" panose="020B0604020202020204" pitchFamily="34" charset="0"/>
                <a:cs typeface="Arial" panose="020B0604020202020204" pitchFamily="34" charset="0"/>
              </a:rPr>
              <a:t>(164-168</a:t>
            </a:r>
            <a:r>
              <a:rPr lang="es-ES" altLang="es-MX" sz="2400" dirty="0">
                <a:solidFill>
                  <a:schemeClr val="accent1">
                    <a:lumMod val="50000"/>
                  </a:schemeClr>
                </a:solidFill>
                <a:latin typeface="Arial" panose="020B0604020202020204" pitchFamily="34" charset="0"/>
                <a:cs typeface="Arial" panose="020B0604020202020204" pitchFamily="34" charset="0"/>
              </a:rPr>
              <a:t>)</a:t>
            </a:r>
          </a:p>
          <a:p>
            <a:pPr algn="just" eaLnBrk="1" hangingPunct="1">
              <a:spcBef>
                <a:spcPct val="0"/>
              </a:spcBef>
              <a:buFontTx/>
              <a:buNone/>
            </a:pPr>
            <a:r>
              <a:rPr lang="es-ES" altLang="es-MX" sz="2400" dirty="0">
                <a:solidFill>
                  <a:schemeClr val="accent1">
                    <a:lumMod val="50000"/>
                  </a:schemeClr>
                </a:solidFill>
                <a:latin typeface="Arial" panose="020B0604020202020204" pitchFamily="34" charset="0"/>
                <a:cs typeface="Arial" panose="020B0604020202020204" pitchFamily="34" charset="0"/>
              </a:rPr>
              <a:t>Rosell W, Dovale C y Álvarez. </a:t>
            </a:r>
            <a:r>
              <a:rPr lang="es-ES" altLang="es-MX" sz="2400" dirty="0" smtClean="0">
                <a:solidFill>
                  <a:schemeClr val="accent1">
                    <a:lumMod val="50000"/>
                  </a:schemeClr>
                </a:solidFill>
                <a:latin typeface="Arial" panose="020B0604020202020204" pitchFamily="34" charset="0"/>
                <a:cs typeface="Arial" panose="020B0604020202020204" pitchFamily="34" charset="0"/>
              </a:rPr>
              <a:t>Morfología Humana Tomo </a:t>
            </a:r>
            <a:r>
              <a:rPr lang="es-ES" altLang="es-MX" sz="2400" dirty="0">
                <a:solidFill>
                  <a:schemeClr val="accent1">
                    <a:lumMod val="50000"/>
                  </a:schemeClr>
                </a:solidFill>
                <a:latin typeface="Arial" panose="020B0604020202020204" pitchFamily="34" charset="0"/>
                <a:cs typeface="Arial" panose="020B0604020202020204" pitchFamily="34" charset="0"/>
              </a:rPr>
              <a:t>II. EDICIMED, La Habana, Cuba. 2002 </a:t>
            </a:r>
            <a:r>
              <a:rPr lang="es-ES" altLang="es-MX" sz="2400" dirty="0" err="1" smtClean="0">
                <a:solidFill>
                  <a:schemeClr val="accent1">
                    <a:lumMod val="50000"/>
                  </a:schemeClr>
                </a:solidFill>
                <a:latin typeface="Arial" panose="020B0604020202020204" pitchFamily="34" charset="0"/>
                <a:cs typeface="Arial" panose="020B0604020202020204" pitchFamily="34" charset="0"/>
              </a:rPr>
              <a:t>Cap</a:t>
            </a:r>
            <a:r>
              <a:rPr lang="es-ES" altLang="es-MX" sz="2400" dirty="0" smtClean="0">
                <a:solidFill>
                  <a:schemeClr val="accent1">
                    <a:lumMod val="50000"/>
                  </a:schemeClr>
                </a:solidFill>
                <a:latin typeface="Arial" panose="020B0604020202020204" pitchFamily="34" charset="0"/>
                <a:cs typeface="Arial" panose="020B0604020202020204" pitchFamily="34" charset="0"/>
              </a:rPr>
              <a:t> </a:t>
            </a:r>
            <a:r>
              <a:rPr lang="es-ES" altLang="es-MX" sz="2400" dirty="0">
                <a:solidFill>
                  <a:schemeClr val="accent1">
                    <a:lumMod val="50000"/>
                  </a:schemeClr>
                </a:solidFill>
                <a:latin typeface="Arial" panose="020B0604020202020204" pitchFamily="34" charset="0"/>
                <a:cs typeface="Arial" panose="020B0604020202020204" pitchFamily="34" charset="0"/>
              </a:rPr>
              <a:t>V</a:t>
            </a:r>
            <a:r>
              <a:rPr lang="es-ES" altLang="es-MX" sz="2400" dirty="0" smtClean="0">
                <a:solidFill>
                  <a:schemeClr val="accent1">
                    <a:lumMod val="50000"/>
                  </a:schemeClr>
                </a:solidFill>
                <a:latin typeface="Arial" panose="020B0604020202020204" pitchFamily="34" charset="0"/>
                <a:cs typeface="Arial" panose="020B0604020202020204" pitchFamily="34" charset="0"/>
              </a:rPr>
              <a:t>II </a:t>
            </a:r>
            <a:r>
              <a:rPr lang="es-ES" altLang="es-MX" sz="2400" dirty="0" err="1" smtClean="0">
                <a:solidFill>
                  <a:schemeClr val="accent1">
                    <a:lumMod val="50000"/>
                  </a:schemeClr>
                </a:solidFill>
                <a:latin typeface="Arial" panose="020B0604020202020204" pitchFamily="34" charset="0"/>
                <a:cs typeface="Arial" panose="020B0604020202020204" pitchFamily="34" charset="0"/>
              </a:rPr>
              <a:t>pag</a:t>
            </a:r>
            <a:r>
              <a:rPr lang="es-ES" altLang="es-MX" sz="2400" dirty="0" smtClean="0">
                <a:solidFill>
                  <a:schemeClr val="accent1">
                    <a:lumMod val="50000"/>
                  </a:schemeClr>
                </a:solidFill>
                <a:latin typeface="Arial" panose="020B0604020202020204" pitchFamily="34" charset="0"/>
                <a:cs typeface="Arial" panose="020B0604020202020204" pitchFamily="34" charset="0"/>
              </a:rPr>
              <a:t> </a:t>
            </a:r>
            <a:r>
              <a:rPr lang="es-ES" altLang="es-MX" sz="2400" dirty="0">
                <a:solidFill>
                  <a:schemeClr val="accent1">
                    <a:lumMod val="50000"/>
                  </a:schemeClr>
                </a:solidFill>
                <a:latin typeface="Arial" panose="020B0604020202020204" pitchFamily="34" charset="0"/>
                <a:cs typeface="Arial" panose="020B0604020202020204" pitchFamily="34" charset="0"/>
              </a:rPr>
              <a:t>(352-353)  </a:t>
            </a:r>
          </a:p>
          <a:p>
            <a:pPr algn="just" eaLnBrk="1" hangingPunct="1">
              <a:spcBef>
                <a:spcPct val="0"/>
              </a:spcBef>
              <a:buFontTx/>
              <a:buNone/>
            </a:pPr>
            <a:endParaRPr lang="es-ES" altLang="es-MX" sz="2400" dirty="0">
              <a:solidFill>
                <a:schemeClr val="accent1">
                  <a:lumMod val="50000"/>
                </a:schemeClr>
              </a:solidFill>
              <a:latin typeface="Arial" panose="020B0604020202020204" pitchFamily="34" charset="0"/>
              <a:cs typeface="Arial" panose="020B0604020202020204" pitchFamily="34" charset="0"/>
            </a:endParaRPr>
          </a:p>
          <a:p>
            <a:pPr algn="just">
              <a:spcBef>
                <a:spcPct val="0"/>
              </a:spcBef>
              <a:buNone/>
            </a:pPr>
            <a:endParaRPr lang="es-ES" altLang="es-MX" sz="2400" dirty="0">
              <a:solidFill>
                <a:schemeClr val="tx1"/>
              </a:solidFill>
              <a:latin typeface="Arial" panose="020B0604020202020204" pitchFamily="34" charset="0"/>
            </a:endParaRPr>
          </a:p>
        </p:txBody>
      </p:sp>
      <p:sp>
        <p:nvSpPr>
          <p:cNvPr id="3" name="Elipse 2"/>
          <p:cNvSpPr/>
          <p:nvPr/>
        </p:nvSpPr>
        <p:spPr>
          <a:xfrm>
            <a:off x="2414016" y="640080"/>
            <a:ext cx="8394192" cy="987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992624" y="839010"/>
            <a:ext cx="4279392" cy="861774"/>
          </a:xfrm>
          <a:prstGeom prst="rect">
            <a:avLst/>
          </a:prstGeom>
          <a:noFill/>
        </p:spPr>
        <p:txBody>
          <a:bodyPr wrap="square" rtlCol="0">
            <a:spAutoFit/>
          </a:bodyPr>
          <a:lstStyle/>
          <a:p>
            <a:r>
              <a:rPr lang="es-VE" sz="3200" b="1" dirty="0">
                <a:solidFill>
                  <a:schemeClr val="bg1"/>
                </a:solidFill>
                <a:latin typeface="Arial" panose="020B0604020202020204" pitchFamily="34" charset="0"/>
                <a:cs typeface="Arial" panose="020B0604020202020204" pitchFamily="34" charset="0"/>
              </a:rPr>
              <a:t>BIBLIOGRAFÍA</a:t>
            </a:r>
            <a:endParaRPr lang="es-ES" sz="3200" b="1" dirty="0">
              <a:solidFill>
                <a:schemeClr val="bg1"/>
              </a:solidFill>
              <a:latin typeface="Arial" panose="020B0604020202020204" pitchFamily="34" charset="0"/>
              <a:cs typeface="Arial" panose="020B0604020202020204" pitchFamily="34" charset="0"/>
            </a:endParaRPr>
          </a:p>
          <a:p>
            <a:endParaRPr lang="es-MX"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uadroTexto 2"/>
          <p:cNvSpPr txBox="1">
            <a:spLocks noChangeArrowheads="1"/>
          </p:cNvSpPr>
          <p:nvPr/>
        </p:nvSpPr>
        <p:spPr bwMode="auto">
          <a:xfrm>
            <a:off x="1919289" y="2133600"/>
            <a:ext cx="8137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s-HN">
                <a:solidFill>
                  <a:schemeClr val="accent1">
                    <a:lumMod val="50000"/>
                  </a:schemeClr>
                </a:solidFill>
              </a:rPr>
              <a:t>Clase Taller Unidad 5 </a:t>
            </a:r>
            <a:endParaRPr lang="es-HN" altLang="es-ES" sz="4000" dirty="0">
              <a:solidFill>
                <a:schemeClr val="accent1">
                  <a:lumMod val="50000"/>
                </a:schemeClr>
              </a:solidFill>
            </a:endParaRPr>
          </a:p>
        </p:txBody>
      </p:sp>
      <p:sp>
        <p:nvSpPr>
          <p:cNvPr id="3" name="Elipse 2"/>
          <p:cNvSpPr/>
          <p:nvPr/>
        </p:nvSpPr>
        <p:spPr>
          <a:xfrm>
            <a:off x="2724912" y="493776"/>
            <a:ext cx="704088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3950208" y="637842"/>
            <a:ext cx="4846320" cy="861774"/>
          </a:xfrm>
          <a:prstGeom prst="rect">
            <a:avLst/>
          </a:prstGeom>
          <a:noFill/>
        </p:spPr>
        <p:txBody>
          <a:bodyPr wrap="square" rtlCol="0">
            <a:spAutoFit/>
          </a:bodyPr>
          <a:lstStyle/>
          <a:p>
            <a:r>
              <a:rPr lang="es-E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PRÓXIMA  ACTIVIDAD</a:t>
            </a:r>
          </a:p>
          <a:p>
            <a:endParaRPr lang="es-MX" dirty="0"/>
          </a:p>
        </p:txBody>
      </p:sp>
    </p:spTree>
  </p:cSld>
  <p:clrMapOvr>
    <a:masterClrMapping/>
  </p:clrMapOvr>
  <p:transition spd="slow">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52145" y="2345104"/>
            <a:ext cx="10174222" cy="4238575"/>
          </a:xfrm>
          <a:prstGeom prst="rect">
            <a:avLst/>
          </a:prstGeom>
        </p:spPr>
      </p:pic>
      <p:sp>
        <p:nvSpPr>
          <p:cNvPr id="3" name="Elipse 2"/>
          <p:cNvSpPr/>
          <p:nvPr/>
        </p:nvSpPr>
        <p:spPr>
          <a:xfrm>
            <a:off x="1886347" y="585216"/>
            <a:ext cx="8848709" cy="1152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3"/>
          <p:cNvSpPr txBox="1"/>
          <p:nvPr/>
        </p:nvSpPr>
        <p:spPr>
          <a:xfrm>
            <a:off x="3712464" y="871063"/>
            <a:ext cx="6253876" cy="984885"/>
          </a:xfrm>
          <a:prstGeom prst="rect">
            <a:avLst/>
          </a:prstGeom>
          <a:noFill/>
        </p:spPr>
        <p:txBody>
          <a:bodyPr wrap="square" rtlCol="0">
            <a:spAutoFit/>
          </a:bodyPr>
          <a:lstStyle/>
          <a:p>
            <a:r>
              <a:rPr lang="es-ES_tradnl" sz="2000" b="1" i="1" dirty="0">
                <a:solidFill>
                  <a:schemeClr val="bg1"/>
                </a:solidFill>
                <a:latin typeface="Arial" panose="020B0604020202020204" pitchFamily="34" charset="0"/>
              </a:rPr>
              <a:t>CARACTERÍSTICAS GENERALES DEL TEJIDO MUSCULAR</a:t>
            </a:r>
            <a:endParaRPr lang="es-ES_tradnl" sz="2000" b="1" i="1" dirty="0">
              <a:solidFill>
                <a:schemeClr val="bg1"/>
              </a:solidFill>
              <a:latin typeface="Times New Roman" panose="02020603050405020304" pitchFamily="18" charset="0"/>
            </a:endParaRPr>
          </a:p>
          <a:p>
            <a:endParaRPr lang="es-MX"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3" name="Text Box 5"/>
          <p:cNvSpPr txBox="1">
            <a:spLocks noChangeArrowheads="1"/>
          </p:cNvSpPr>
          <p:nvPr/>
        </p:nvSpPr>
        <p:spPr bwMode="auto">
          <a:xfrm>
            <a:off x="2079625" y="1125538"/>
            <a:ext cx="2503488" cy="36933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spcBef>
                <a:spcPct val="50000"/>
              </a:spcBef>
              <a:defRPr/>
            </a:pPr>
            <a:r>
              <a:rPr lang="es-ES_tradnl" dirty="0">
                <a:solidFill>
                  <a:srgbClr val="C00000"/>
                </a:solidFill>
                <a:effectLst>
                  <a:outerShdw blurRad="38100" dist="38100" dir="2700000" algn="tl">
                    <a:srgbClr val="FFFFFF"/>
                  </a:outerShdw>
                </a:effectLst>
              </a:rPr>
              <a:t>Estructura</a:t>
            </a:r>
            <a:endParaRPr lang="es-ES" dirty="0">
              <a:solidFill>
                <a:srgbClr val="C00000"/>
              </a:solidFill>
              <a:effectLst>
                <a:outerShdw blurRad="38100" dist="38100" dir="2700000" algn="tl">
                  <a:srgbClr val="FFFFFF"/>
                </a:outerShdw>
              </a:effectLst>
            </a:endParaRPr>
          </a:p>
        </p:txBody>
      </p:sp>
      <p:sp>
        <p:nvSpPr>
          <p:cNvPr id="165894" name="AutoShape 6"/>
          <p:cNvSpPr>
            <a:spLocks noChangeArrowheads="1"/>
          </p:cNvSpPr>
          <p:nvPr/>
        </p:nvSpPr>
        <p:spPr bwMode="auto">
          <a:xfrm rot="1678447">
            <a:off x="1992314" y="1773238"/>
            <a:ext cx="719137" cy="647700"/>
          </a:xfrm>
          <a:prstGeom prst="downArrow">
            <a:avLst>
              <a:gd name="adj1" fmla="val 50000"/>
              <a:gd name="adj2" fmla="val 25000"/>
            </a:avLst>
          </a:prstGeom>
          <a:solidFill>
            <a:srgbClr val="FF0000"/>
          </a:solidFill>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165895" name="AutoShape 7"/>
          <p:cNvSpPr>
            <a:spLocks noChangeArrowheads="1"/>
          </p:cNvSpPr>
          <p:nvPr/>
        </p:nvSpPr>
        <p:spPr bwMode="auto">
          <a:xfrm rot="19548931">
            <a:off x="3505200" y="1773238"/>
            <a:ext cx="719138" cy="647700"/>
          </a:xfrm>
          <a:prstGeom prst="downArrow">
            <a:avLst>
              <a:gd name="adj1" fmla="val 50000"/>
              <a:gd name="adj2" fmla="val 25000"/>
            </a:avLst>
          </a:prstGeom>
          <a:solidFill>
            <a:srgbClr val="FF0000"/>
          </a:solidFill>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165896" name="Text Box 8"/>
          <p:cNvSpPr txBox="1">
            <a:spLocks noChangeArrowheads="1"/>
          </p:cNvSpPr>
          <p:nvPr/>
        </p:nvSpPr>
        <p:spPr bwMode="auto">
          <a:xfrm>
            <a:off x="1809750" y="2493963"/>
            <a:ext cx="1214438" cy="36933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s-ES_tradnl" dirty="0">
                <a:solidFill>
                  <a:schemeClr val="bg1"/>
                </a:solidFill>
                <a:effectLst>
                  <a:outerShdw blurRad="38100" dist="38100" dir="2700000" algn="tl">
                    <a:srgbClr val="000000"/>
                  </a:outerShdw>
                </a:effectLst>
              </a:rPr>
              <a:t> </a:t>
            </a:r>
            <a:r>
              <a:rPr lang="es-ES_tradnl" dirty="0">
                <a:solidFill>
                  <a:srgbClr val="C00000"/>
                </a:solidFill>
                <a:effectLst>
                  <a:outerShdw blurRad="38100" dist="38100" dir="2700000" algn="tl">
                    <a:srgbClr val="000000"/>
                  </a:outerShdw>
                </a:effectLst>
              </a:rPr>
              <a:t>Liso</a:t>
            </a:r>
            <a:endParaRPr lang="es-ES" dirty="0">
              <a:solidFill>
                <a:srgbClr val="C00000"/>
              </a:solidFill>
              <a:effectLst>
                <a:outerShdw blurRad="38100" dist="38100" dir="2700000" algn="tl">
                  <a:srgbClr val="000000"/>
                </a:outerShdw>
              </a:effectLst>
            </a:endParaRPr>
          </a:p>
        </p:txBody>
      </p:sp>
      <p:sp>
        <p:nvSpPr>
          <p:cNvPr id="165897" name="Text Box 9"/>
          <p:cNvSpPr txBox="1">
            <a:spLocks noChangeArrowheads="1"/>
          </p:cNvSpPr>
          <p:nvPr/>
        </p:nvSpPr>
        <p:spPr bwMode="auto">
          <a:xfrm>
            <a:off x="3340101" y="2484438"/>
            <a:ext cx="948337"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s-ES_tradnl" dirty="0">
                <a:solidFill>
                  <a:srgbClr val="C00000"/>
                </a:solidFill>
                <a:effectLst>
                  <a:outerShdw blurRad="38100" dist="38100" dir="2700000" algn="tl">
                    <a:srgbClr val="000000"/>
                  </a:outerShdw>
                </a:effectLst>
              </a:rPr>
              <a:t>Estriado</a:t>
            </a:r>
            <a:endParaRPr lang="es-ES" dirty="0">
              <a:solidFill>
                <a:srgbClr val="C00000"/>
              </a:solidFill>
              <a:effectLst>
                <a:outerShdw blurRad="38100" dist="38100" dir="2700000" algn="tl">
                  <a:srgbClr val="000000"/>
                </a:outerShdw>
              </a:effectLst>
            </a:endParaRPr>
          </a:p>
        </p:txBody>
      </p:sp>
      <p:sp>
        <p:nvSpPr>
          <p:cNvPr id="165898" name="Text Box 10"/>
          <p:cNvSpPr txBox="1">
            <a:spLocks noChangeArrowheads="1"/>
          </p:cNvSpPr>
          <p:nvPr/>
        </p:nvSpPr>
        <p:spPr bwMode="auto">
          <a:xfrm>
            <a:off x="6024564" y="1214438"/>
            <a:ext cx="1309013"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s-ES_tradnl" dirty="0">
                <a:solidFill>
                  <a:srgbClr val="003300"/>
                </a:solidFill>
                <a:effectLst>
                  <a:outerShdw blurRad="38100" dist="38100" dir="2700000" algn="tl">
                    <a:srgbClr val="FFFFFF"/>
                  </a:outerShdw>
                </a:effectLst>
              </a:rPr>
              <a:t>Localización</a:t>
            </a:r>
            <a:endParaRPr lang="es-ES" dirty="0">
              <a:solidFill>
                <a:srgbClr val="003300"/>
              </a:solidFill>
              <a:effectLst>
                <a:outerShdw blurRad="38100" dist="38100" dir="2700000" algn="tl">
                  <a:srgbClr val="FFFFFF"/>
                </a:outerShdw>
              </a:effectLst>
            </a:endParaRPr>
          </a:p>
        </p:txBody>
      </p:sp>
      <p:sp>
        <p:nvSpPr>
          <p:cNvPr id="165899" name="AutoShape 11"/>
          <p:cNvSpPr>
            <a:spLocks noChangeArrowheads="1"/>
          </p:cNvSpPr>
          <p:nvPr/>
        </p:nvSpPr>
        <p:spPr bwMode="auto">
          <a:xfrm rot="1678447">
            <a:off x="5991225" y="1987550"/>
            <a:ext cx="719138" cy="647700"/>
          </a:xfrm>
          <a:prstGeom prst="downArrow">
            <a:avLst>
              <a:gd name="adj1" fmla="val 50000"/>
              <a:gd name="adj2" fmla="val 25000"/>
            </a:avLst>
          </a:prstGeom>
          <a:solidFill>
            <a:srgbClr val="00B050"/>
          </a:solidFill>
          <a:ln w="9525">
            <a:solidFill>
              <a:schemeClr val="tx1"/>
            </a:solidFill>
            <a:miter lim="800000"/>
          </a:ln>
          <a:effectLst/>
        </p:spPr>
        <p:txBody>
          <a:bodyPr wrap="none" anchor="ctr"/>
          <a:lstStyle/>
          <a:p>
            <a:pPr>
              <a:defRPr/>
            </a:pPr>
            <a:endParaRPr lang="es-ES">
              <a:effectLst>
                <a:outerShdw blurRad="38100" dist="38100" dir="2700000" algn="tl">
                  <a:srgbClr val="000000">
                    <a:alpha val="43137"/>
                  </a:srgbClr>
                </a:outerShdw>
              </a:effectLst>
              <a:latin typeface="Arial" panose="020B0604020202020204" pitchFamily="34" charset="0"/>
            </a:endParaRPr>
          </a:p>
        </p:txBody>
      </p:sp>
      <p:sp>
        <p:nvSpPr>
          <p:cNvPr id="165900" name="AutoShape 12"/>
          <p:cNvSpPr>
            <a:spLocks noChangeArrowheads="1"/>
          </p:cNvSpPr>
          <p:nvPr/>
        </p:nvSpPr>
        <p:spPr bwMode="auto">
          <a:xfrm>
            <a:off x="7096125" y="1928814"/>
            <a:ext cx="719138" cy="1296987"/>
          </a:xfrm>
          <a:prstGeom prst="downArrow">
            <a:avLst>
              <a:gd name="adj1" fmla="val 50000"/>
              <a:gd name="adj2" fmla="val 45088"/>
            </a:avLst>
          </a:prstGeom>
          <a:solidFill>
            <a:srgbClr val="00B050"/>
          </a:solidFill>
          <a:ln w="9525">
            <a:solidFill>
              <a:schemeClr val="tx1"/>
            </a:solidFill>
            <a:miter lim="800000"/>
          </a:ln>
          <a:effectLst/>
        </p:spPr>
        <p:txBody>
          <a:bodyPr wrap="none" anchor="ctr"/>
          <a:lstStyle/>
          <a:p>
            <a:pPr>
              <a:defRPr/>
            </a:pPr>
            <a:endParaRPr lang="es-ES">
              <a:effectLst>
                <a:outerShdw blurRad="38100" dist="38100" dir="2700000" algn="tl">
                  <a:srgbClr val="000000">
                    <a:alpha val="43137"/>
                  </a:srgbClr>
                </a:outerShdw>
              </a:effectLst>
              <a:latin typeface="Arial" panose="020B0604020202020204" pitchFamily="34" charset="0"/>
            </a:endParaRPr>
          </a:p>
        </p:txBody>
      </p:sp>
      <p:sp>
        <p:nvSpPr>
          <p:cNvPr id="165901" name="AutoShape 13"/>
          <p:cNvSpPr>
            <a:spLocks noChangeArrowheads="1"/>
          </p:cNvSpPr>
          <p:nvPr/>
        </p:nvSpPr>
        <p:spPr bwMode="auto">
          <a:xfrm rot="19646683">
            <a:off x="8142289" y="2071688"/>
            <a:ext cx="719137" cy="647700"/>
          </a:xfrm>
          <a:prstGeom prst="downArrow">
            <a:avLst>
              <a:gd name="adj1" fmla="val 50000"/>
              <a:gd name="adj2" fmla="val 25000"/>
            </a:avLst>
          </a:prstGeom>
          <a:solidFill>
            <a:srgbClr val="00B050"/>
          </a:solidFill>
          <a:ln w="9525">
            <a:solidFill>
              <a:schemeClr val="tx1"/>
            </a:solidFill>
            <a:miter lim="800000"/>
          </a:ln>
          <a:effectLst/>
        </p:spPr>
        <p:txBody>
          <a:bodyPr wrap="none" anchor="ctr"/>
          <a:lstStyle/>
          <a:p>
            <a:pPr>
              <a:defRPr/>
            </a:pPr>
            <a:endParaRPr lang="es-ES">
              <a:effectLst>
                <a:outerShdw blurRad="38100" dist="38100" dir="2700000" algn="tl">
                  <a:srgbClr val="000000">
                    <a:alpha val="43137"/>
                  </a:srgbClr>
                </a:outerShdw>
              </a:effectLst>
              <a:latin typeface="Arial" panose="020B0604020202020204" pitchFamily="34" charset="0"/>
            </a:endParaRPr>
          </a:p>
        </p:txBody>
      </p:sp>
      <p:sp>
        <p:nvSpPr>
          <p:cNvPr id="165902" name="Text Box 14"/>
          <p:cNvSpPr txBox="1">
            <a:spLocks noChangeArrowheads="1"/>
          </p:cNvSpPr>
          <p:nvPr/>
        </p:nvSpPr>
        <p:spPr bwMode="auto">
          <a:xfrm>
            <a:off x="5167313" y="2857500"/>
            <a:ext cx="910890"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s-ES_tradnl" dirty="0">
                <a:solidFill>
                  <a:srgbClr val="003300"/>
                </a:solidFill>
                <a:effectLst>
                  <a:outerShdw blurRad="38100" dist="38100" dir="2700000" algn="tl">
                    <a:srgbClr val="000000"/>
                  </a:outerShdw>
                </a:effectLst>
              </a:rPr>
              <a:t>Visceral</a:t>
            </a:r>
            <a:endParaRPr lang="es-ES" dirty="0">
              <a:solidFill>
                <a:srgbClr val="003300"/>
              </a:solidFill>
              <a:effectLst>
                <a:outerShdw blurRad="38100" dist="38100" dir="2700000" algn="tl">
                  <a:srgbClr val="000000"/>
                </a:outerShdw>
              </a:effectLst>
            </a:endParaRPr>
          </a:p>
        </p:txBody>
      </p:sp>
      <p:sp>
        <p:nvSpPr>
          <p:cNvPr id="165903" name="Text Box 15"/>
          <p:cNvSpPr txBox="1">
            <a:spLocks noChangeArrowheads="1"/>
          </p:cNvSpPr>
          <p:nvPr/>
        </p:nvSpPr>
        <p:spPr bwMode="auto">
          <a:xfrm>
            <a:off x="6453189" y="3643313"/>
            <a:ext cx="99873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s-ES_tradnl" dirty="0">
                <a:solidFill>
                  <a:srgbClr val="003300"/>
                </a:solidFill>
                <a:effectLst>
                  <a:outerShdw blurRad="38100" dist="38100" dir="2700000" algn="tl">
                    <a:srgbClr val="000000"/>
                  </a:outerShdw>
                </a:effectLst>
              </a:rPr>
              <a:t>Cardíaco</a:t>
            </a:r>
            <a:endParaRPr lang="es-ES" dirty="0">
              <a:solidFill>
                <a:srgbClr val="003300"/>
              </a:solidFill>
              <a:effectLst>
                <a:outerShdw blurRad="38100" dist="38100" dir="2700000" algn="tl">
                  <a:srgbClr val="000000"/>
                </a:outerShdw>
              </a:effectLst>
            </a:endParaRPr>
          </a:p>
        </p:txBody>
      </p:sp>
      <p:sp>
        <p:nvSpPr>
          <p:cNvPr id="165904" name="Text Box 16"/>
          <p:cNvSpPr txBox="1">
            <a:spLocks noChangeArrowheads="1"/>
          </p:cNvSpPr>
          <p:nvPr/>
        </p:nvSpPr>
        <p:spPr bwMode="auto">
          <a:xfrm>
            <a:off x="7881938" y="2786063"/>
            <a:ext cx="2571750" cy="36933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s-ES_tradnl" dirty="0">
                <a:solidFill>
                  <a:srgbClr val="003300"/>
                </a:solidFill>
                <a:effectLst>
                  <a:outerShdw blurRad="38100" dist="38100" dir="2700000" algn="tl">
                    <a:srgbClr val="000000"/>
                  </a:outerShdw>
                </a:effectLst>
              </a:rPr>
              <a:t>Esquelético</a:t>
            </a:r>
            <a:endParaRPr lang="es-ES" dirty="0">
              <a:solidFill>
                <a:srgbClr val="003300"/>
              </a:solidFill>
              <a:effectLst>
                <a:outerShdw blurRad="38100" dist="38100" dir="2700000" algn="tl">
                  <a:srgbClr val="000000"/>
                </a:outerShdw>
              </a:effectLst>
            </a:endParaRPr>
          </a:p>
        </p:txBody>
      </p:sp>
      <p:sp>
        <p:nvSpPr>
          <p:cNvPr id="165905" name="Text Box 17"/>
          <p:cNvSpPr txBox="1">
            <a:spLocks noChangeArrowheads="1"/>
          </p:cNvSpPr>
          <p:nvPr/>
        </p:nvSpPr>
        <p:spPr bwMode="auto">
          <a:xfrm>
            <a:off x="3095626" y="3643313"/>
            <a:ext cx="928459" cy="369332"/>
          </a:xfrm>
          <a:prstGeom prst="rect">
            <a:avLst/>
          </a:prstGeom>
          <a:solidFill>
            <a:srgbClr val="00FFFF"/>
          </a:solidFill>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s-ES_tradnl" dirty="0">
                <a:solidFill>
                  <a:srgbClr val="002060"/>
                </a:solidFill>
                <a:effectLst>
                  <a:outerShdw blurRad="38100" dist="38100" dir="2700000" algn="tl">
                    <a:srgbClr val="FFFFFF"/>
                  </a:outerShdw>
                </a:effectLst>
              </a:rPr>
              <a:t>Función</a:t>
            </a:r>
            <a:endParaRPr lang="es-ES" dirty="0">
              <a:solidFill>
                <a:srgbClr val="002060"/>
              </a:solidFill>
              <a:effectLst>
                <a:outerShdw blurRad="38100" dist="38100" dir="2700000" algn="tl">
                  <a:srgbClr val="FFFFFF"/>
                </a:outerShdw>
              </a:effectLst>
            </a:endParaRPr>
          </a:p>
        </p:txBody>
      </p:sp>
      <p:sp>
        <p:nvSpPr>
          <p:cNvPr id="165906" name="Text Box 18"/>
          <p:cNvSpPr txBox="1">
            <a:spLocks noChangeArrowheads="1"/>
          </p:cNvSpPr>
          <p:nvPr/>
        </p:nvSpPr>
        <p:spPr bwMode="auto">
          <a:xfrm>
            <a:off x="1524001" y="5143500"/>
            <a:ext cx="1371209" cy="369332"/>
          </a:xfrm>
          <a:prstGeom prst="rect">
            <a:avLst/>
          </a:prstGeom>
          <a:solidFill>
            <a:srgbClr val="00FFFF"/>
          </a:solidFill>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s-ES_tradnl" dirty="0">
                <a:solidFill>
                  <a:schemeClr val="bg1"/>
                </a:solidFill>
                <a:effectLst>
                  <a:outerShdw blurRad="38100" dist="38100" dir="2700000" algn="tl">
                    <a:srgbClr val="000000"/>
                  </a:outerShdw>
                </a:effectLst>
              </a:rPr>
              <a:t> </a:t>
            </a:r>
            <a:r>
              <a:rPr lang="es-ES_tradnl" dirty="0">
                <a:solidFill>
                  <a:srgbClr val="002060"/>
                </a:solidFill>
                <a:effectLst>
                  <a:outerShdw blurRad="38100" dist="38100" dir="2700000" algn="tl">
                    <a:srgbClr val="000000"/>
                  </a:outerShdw>
                </a:effectLst>
              </a:rPr>
              <a:t>Involuntario</a:t>
            </a:r>
            <a:endParaRPr lang="es-ES" dirty="0">
              <a:solidFill>
                <a:srgbClr val="002060"/>
              </a:solidFill>
              <a:effectLst>
                <a:outerShdw blurRad="38100" dist="38100" dir="2700000" algn="tl">
                  <a:srgbClr val="000000"/>
                </a:outerShdw>
              </a:effectLst>
            </a:endParaRPr>
          </a:p>
        </p:txBody>
      </p:sp>
      <p:sp>
        <p:nvSpPr>
          <p:cNvPr id="165907" name="Text Box 19"/>
          <p:cNvSpPr txBox="1">
            <a:spLocks noChangeArrowheads="1"/>
          </p:cNvSpPr>
          <p:nvPr/>
        </p:nvSpPr>
        <p:spPr bwMode="auto">
          <a:xfrm>
            <a:off x="4238625" y="5143500"/>
            <a:ext cx="1162306" cy="369332"/>
          </a:xfrm>
          <a:prstGeom prst="rect">
            <a:avLst/>
          </a:prstGeom>
          <a:solidFill>
            <a:srgbClr val="00FFFF"/>
          </a:solidFill>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s-ES_tradnl" dirty="0">
                <a:solidFill>
                  <a:srgbClr val="002060"/>
                </a:solidFill>
                <a:effectLst>
                  <a:outerShdw blurRad="38100" dist="38100" dir="2700000" algn="tl">
                    <a:srgbClr val="000000">
                      <a:alpha val="43137"/>
                    </a:srgbClr>
                  </a:outerShdw>
                </a:effectLst>
              </a:rPr>
              <a:t>Voluntario</a:t>
            </a:r>
            <a:endParaRPr lang="es-ES" dirty="0">
              <a:solidFill>
                <a:srgbClr val="002060"/>
              </a:solidFill>
              <a:effectLst>
                <a:outerShdw blurRad="38100" dist="38100" dir="2700000" algn="tl">
                  <a:srgbClr val="000000">
                    <a:alpha val="43137"/>
                  </a:srgbClr>
                </a:outerShdw>
              </a:effectLst>
            </a:endParaRPr>
          </a:p>
        </p:txBody>
      </p:sp>
      <p:sp>
        <p:nvSpPr>
          <p:cNvPr id="165908" name="AutoShape 20"/>
          <p:cNvSpPr>
            <a:spLocks noChangeArrowheads="1"/>
          </p:cNvSpPr>
          <p:nvPr/>
        </p:nvSpPr>
        <p:spPr bwMode="auto">
          <a:xfrm rot="2609828">
            <a:off x="2647950" y="4373563"/>
            <a:ext cx="719138" cy="647700"/>
          </a:xfrm>
          <a:prstGeom prst="downArrow">
            <a:avLst>
              <a:gd name="adj1" fmla="val 50000"/>
              <a:gd name="adj2" fmla="val 25000"/>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165909" name="AutoShape 21"/>
          <p:cNvSpPr>
            <a:spLocks noChangeArrowheads="1"/>
          </p:cNvSpPr>
          <p:nvPr/>
        </p:nvSpPr>
        <p:spPr bwMode="auto">
          <a:xfrm rot="19623433">
            <a:off x="4500564" y="4429125"/>
            <a:ext cx="719137" cy="647700"/>
          </a:xfrm>
          <a:prstGeom prst="downArrow">
            <a:avLst>
              <a:gd name="adj1" fmla="val 50000"/>
              <a:gd name="adj2" fmla="val 25000"/>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165910" name="Text Box 22"/>
          <p:cNvSpPr txBox="1">
            <a:spLocks noChangeArrowheads="1"/>
          </p:cNvSpPr>
          <p:nvPr/>
        </p:nvSpPr>
        <p:spPr bwMode="auto">
          <a:xfrm>
            <a:off x="7175501" y="4572000"/>
            <a:ext cx="1167627"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s-ES_tradnl" dirty="0">
                <a:solidFill>
                  <a:schemeClr val="tx1"/>
                </a:solidFill>
                <a:effectLst>
                  <a:outerShdw blurRad="38100" dist="38100" dir="2700000" algn="tl">
                    <a:srgbClr val="FFFFFF"/>
                  </a:outerShdw>
                </a:effectLst>
              </a:rPr>
              <a:t>Inervación</a:t>
            </a:r>
            <a:endParaRPr lang="es-ES" dirty="0">
              <a:solidFill>
                <a:schemeClr val="tx1"/>
              </a:solidFill>
              <a:effectLst>
                <a:outerShdw blurRad="38100" dist="38100" dir="2700000" algn="tl">
                  <a:srgbClr val="FFFFFF"/>
                </a:outerShdw>
              </a:effectLst>
            </a:endParaRPr>
          </a:p>
        </p:txBody>
      </p:sp>
      <p:sp>
        <p:nvSpPr>
          <p:cNvPr id="165911" name="Text Box 23"/>
          <p:cNvSpPr txBox="1">
            <a:spLocks noChangeArrowheads="1"/>
          </p:cNvSpPr>
          <p:nvPr/>
        </p:nvSpPr>
        <p:spPr bwMode="auto">
          <a:xfrm>
            <a:off x="6096000" y="6084888"/>
            <a:ext cx="1185902"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s-ES_tradnl" dirty="0">
                <a:solidFill>
                  <a:schemeClr val="tx1"/>
                </a:solidFill>
                <a:effectLst>
                  <a:outerShdw blurRad="38100" dist="38100" dir="2700000" algn="tl">
                    <a:srgbClr val="000000"/>
                  </a:outerShdw>
                </a:effectLst>
              </a:rPr>
              <a:t>Autónomo</a:t>
            </a:r>
            <a:endParaRPr lang="es-ES" dirty="0">
              <a:solidFill>
                <a:schemeClr val="tx1"/>
              </a:solidFill>
              <a:effectLst>
                <a:outerShdw blurRad="38100" dist="38100" dir="2700000" algn="tl">
                  <a:srgbClr val="000000"/>
                </a:outerShdw>
              </a:effectLst>
            </a:endParaRPr>
          </a:p>
        </p:txBody>
      </p:sp>
      <p:sp>
        <p:nvSpPr>
          <p:cNvPr id="165912" name="Text Box 24"/>
          <p:cNvSpPr txBox="1">
            <a:spLocks noChangeArrowheads="1"/>
          </p:cNvSpPr>
          <p:nvPr/>
        </p:nvSpPr>
        <p:spPr bwMode="auto">
          <a:xfrm>
            <a:off x="8543925" y="6089650"/>
            <a:ext cx="1052660"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s-ES_tradnl" dirty="0">
                <a:solidFill>
                  <a:schemeClr val="tx1"/>
                </a:solidFill>
                <a:effectLst>
                  <a:outerShdw blurRad="38100" dist="38100" dir="2700000" algn="tl">
                    <a:srgbClr val="000000"/>
                  </a:outerShdw>
                </a:effectLst>
              </a:rPr>
              <a:t>Somático</a:t>
            </a:r>
            <a:endParaRPr lang="es-ES" dirty="0">
              <a:solidFill>
                <a:schemeClr val="tx1"/>
              </a:solidFill>
              <a:effectLst>
                <a:outerShdw blurRad="38100" dist="38100" dir="2700000" algn="tl">
                  <a:srgbClr val="000000"/>
                </a:outerShdw>
              </a:effectLst>
            </a:endParaRPr>
          </a:p>
        </p:txBody>
      </p:sp>
      <p:sp>
        <p:nvSpPr>
          <p:cNvPr id="165913" name="AutoShape 25"/>
          <p:cNvSpPr>
            <a:spLocks noChangeArrowheads="1"/>
          </p:cNvSpPr>
          <p:nvPr/>
        </p:nvSpPr>
        <p:spPr bwMode="auto">
          <a:xfrm rot="1738857">
            <a:off x="7105650" y="5373688"/>
            <a:ext cx="719138" cy="647700"/>
          </a:xfrm>
          <a:prstGeom prst="downArrow">
            <a:avLst>
              <a:gd name="adj1" fmla="val 50000"/>
              <a:gd name="adj2" fmla="val 25000"/>
            </a:avLst>
          </a:prstGeom>
        </p:spPr>
        <p:style>
          <a:lnRef idx="1">
            <a:schemeClr val="accent4"/>
          </a:lnRef>
          <a:fillRef idx="2">
            <a:schemeClr val="accent4"/>
          </a:fillRef>
          <a:effectRef idx="1">
            <a:schemeClr val="accent4"/>
          </a:effectRef>
          <a:fontRef idx="minor">
            <a:schemeClr val="dk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165914" name="AutoShape 26"/>
          <p:cNvSpPr>
            <a:spLocks noChangeArrowheads="1"/>
          </p:cNvSpPr>
          <p:nvPr/>
        </p:nvSpPr>
        <p:spPr bwMode="auto">
          <a:xfrm rot="19529717">
            <a:off x="8761414" y="5373688"/>
            <a:ext cx="719137" cy="647700"/>
          </a:xfrm>
          <a:prstGeom prst="downArrow">
            <a:avLst>
              <a:gd name="adj1" fmla="val 50000"/>
              <a:gd name="adj2" fmla="val 25000"/>
            </a:avLst>
          </a:prstGeom>
        </p:spPr>
        <p:style>
          <a:lnRef idx="1">
            <a:schemeClr val="accent4"/>
          </a:lnRef>
          <a:fillRef idx="2">
            <a:schemeClr val="accent4"/>
          </a:fillRef>
          <a:effectRef idx="1">
            <a:schemeClr val="accent4"/>
          </a:effectRef>
          <a:fontRef idx="minor">
            <a:schemeClr val="dk1"/>
          </a:fontRef>
        </p:style>
        <p:txBody>
          <a:bodyPr wrap="none" anchor="ctr"/>
          <a:lstStyle/>
          <a:p>
            <a:pPr>
              <a:defRPr/>
            </a:pPr>
            <a:endParaRPr lang="es-ES">
              <a:effectLst>
                <a:outerShdw blurRad="38100" dist="38100" dir="2700000" algn="tl">
                  <a:srgbClr val="000000">
                    <a:alpha val="43137"/>
                  </a:srgbClr>
                </a:outerShdw>
              </a:effectLst>
            </a:endParaRPr>
          </a:p>
        </p:txBody>
      </p:sp>
      <p:sp>
        <p:nvSpPr>
          <p:cNvPr id="2" name="Elipse 1"/>
          <p:cNvSpPr/>
          <p:nvPr/>
        </p:nvSpPr>
        <p:spPr>
          <a:xfrm>
            <a:off x="1241109" y="265844"/>
            <a:ext cx="9658539" cy="712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2523772" y="440119"/>
            <a:ext cx="7072813" cy="738664"/>
          </a:xfrm>
          <a:prstGeom prst="rect">
            <a:avLst/>
          </a:prstGeom>
          <a:noFill/>
        </p:spPr>
        <p:txBody>
          <a:bodyPr wrap="square" rtlCol="0">
            <a:spAutoFit/>
          </a:bodyPr>
          <a:lstStyle/>
          <a:p>
            <a:r>
              <a:rPr lang="es-ES" sz="2400" dirty="0">
                <a:solidFill>
                  <a:schemeClr val="bg1"/>
                </a:solidFill>
                <a:effectLst>
                  <a:outerShdw blurRad="38100" dist="38100" dir="2700000" algn="tl">
                    <a:srgbClr val="FFFFFF"/>
                  </a:outerShdw>
                </a:effectLst>
                <a:latin typeface="Arial" panose="020B0604020202020204" pitchFamily="34" charset="0"/>
              </a:rPr>
              <a:t>CLASIFICACIÓN DEL TEJIDO MUSCULAR</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left)">
                                      <p:cBhvr>
                                        <p:cTn id="7" dur="500"/>
                                        <p:tgtEl>
                                          <p:spTgt spid="1658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5894"/>
                                        </p:tgtEl>
                                        <p:attrNameLst>
                                          <p:attrName>style.visibility</p:attrName>
                                        </p:attrNameLst>
                                      </p:cBhvr>
                                      <p:to>
                                        <p:strVal val="visible"/>
                                      </p:to>
                                    </p:set>
                                    <p:animEffect transition="in" filter="wipe(up)">
                                      <p:cBhvr>
                                        <p:cTn id="12" dur="500"/>
                                        <p:tgtEl>
                                          <p:spTgt spid="16589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5896"/>
                                        </p:tgtEl>
                                        <p:attrNameLst>
                                          <p:attrName>style.visibility</p:attrName>
                                        </p:attrNameLst>
                                      </p:cBhvr>
                                      <p:to>
                                        <p:strVal val="visible"/>
                                      </p:to>
                                    </p:set>
                                    <p:animEffect transition="in" filter="wipe(left)">
                                      <p:cBhvr>
                                        <p:cTn id="16" dur="500"/>
                                        <p:tgtEl>
                                          <p:spTgt spid="16589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65895"/>
                                        </p:tgtEl>
                                        <p:attrNameLst>
                                          <p:attrName>style.visibility</p:attrName>
                                        </p:attrNameLst>
                                      </p:cBhvr>
                                      <p:to>
                                        <p:strVal val="visible"/>
                                      </p:to>
                                    </p:set>
                                    <p:animEffect transition="in" filter="wipe(up)">
                                      <p:cBhvr>
                                        <p:cTn id="21" dur="500"/>
                                        <p:tgtEl>
                                          <p:spTgt spid="16589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5897"/>
                                        </p:tgtEl>
                                        <p:attrNameLst>
                                          <p:attrName>style.visibility</p:attrName>
                                        </p:attrNameLst>
                                      </p:cBhvr>
                                      <p:to>
                                        <p:strVal val="visible"/>
                                      </p:to>
                                    </p:set>
                                    <p:animEffect transition="in" filter="wipe(left)">
                                      <p:cBhvr>
                                        <p:cTn id="25" dur="500"/>
                                        <p:tgtEl>
                                          <p:spTgt spid="1658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5898"/>
                                        </p:tgtEl>
                                        <p:attrNameLst>
                                          <p:attrName>style.visibility</p:attrName>
                                        </p:attrNameLst>
                                      </p:cBhvr>
                                      <p:to>
                                        <p:strVal val="visible"/>
                                      </p:to>
                                    </p:set>
                                    <p:animEffect transition="in" filter="wipe(left)">
                                      <p:cBhvr>
                                        <p:cTn id="30" dur="500"/>
                                        <p:tgtEl>
                                          <p:spTgt spid="16589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5899"/>
                                        </p:tgtEl>
                                        <p:attrNameLst>
                                          <p:attrName>style.visibility</p:attrName>
                                        </p:attrNameLst>
                                      </p:cBhvr>
                                      <p:to>
                                        <p:strVal val="visible"/>
                                      </p:to>
                                    </p:set>
                                    <p:animEffect transition="in" filter="wipe(up)">
                                      <p:cBhvr>
                                        <p:cTn id="35" dur="500"/>
                                        <p:tgtEl>
                                          <p:spTgt spid="16589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65902"/>
                                        </p:tgtEl>
                                        <p:attrNameLst>
                                          <p:attrName>style.visibility</p:attrName>
                                        </p:attrNameLst>
                                      </p:cBhvr>
                                      <p:to>
                                        <p:strVal val="visible"/>
                                      </p:to>
                                    </p:set>
                                    <p:animEffect transition="in" filter="wipe(left)">
                                      <p:cBhvr>
                                        <p:cTn id="39" dur="500"/>
                                        <p:tgtEl>
                                          <p:spTgt spid="16590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65900"/>
                                        </p:tgtEl>
                                        <p:attrNameLst>
                                          <p:attrName>style.visibility</p:attrName>
                                        </p:attrNameLst>
                                      </p:cBhvr>
                                      <p:to>
                                        <p:strVal val="visible"/>
                                      </p:to>
                                    </p:set>
                                    <p:animEffect transition="in" filter="wipe(up)">
                                      <p:cBhvr>
                                        <p:cTn id="44" dur="500"/>
                                        <p:tgtEl>
                                          <p:spTgt spid="16590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65903"/>
                                        </p:tgtEl>
                                        <p:attrNameLst>
                                          <p:attrName>style.visibility</p:attrName>
                                        </p:attrNameLst>
                                      </p:cBhvr>
                                      <p:to>
                                        <p:strVal val="visible"/>
                                      </p:to>
                                    </p:set>
                                    <p:animEffect transition="in" filter="wipe(left)">
                                      <p:cBhvr>
                                        <p:cTn id="48" dur="500"/>
                                        <p:tgtEl>
                                          <p:spTgt spid="1659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65901"/>
                                        </p:tgtEl>
                                        <p:attrNameLst>
                                          <p:attrName>style.visibility</p:attrName>
                                        </p:attrNameLst>
                                      </p:cBhvr>
                                      <p:to>
                                        <p:strVal val="visible"/>
                                      </p:to>
                                    </p:set>
                                    <p:animEffect transition="in" filter="wipe(up)">
                                      <p:cBhvr>
                                        <p:cTn id="53" dur="500"/>
                                        <p:tgtEl>
                                          <p:spTgt spid="165901"/>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65904"/>
                                        </p:tgtEl>
                                        <p:attrNameLst>
                                          <p:attrName>style.visibility</p:attrName>
                                        </p:attrNameLst>
                                      </p:cBhvr>
                                      <p:to>
                                        <p:strVal val="visible"/>
                                      </p:to>
                                    </p:set>
                                    <p:animEffect transition="in" filter="wipe(left)">
                                      <p:cBhvr>
                                        <p:cTn id="57" dur="500"/>
                                        <p:tgtEl>
                                          <p:spTgt spid="16590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5905"/>
                                        </p:tgtEl>
                                        <p:attrNameLst>
                                          <p:attrName>style.visibility</p:attrName>
                                        </p:attrNameLst>
                                      </p:cBhvr>
                                      <p:to>
                                        <p:strVal val="visible"/>
                                      </p:to>
                                    </p:set>
                                    <p:animEffect transition="in" filter="wipe(left)">
                                      <p:cBhvr>
                                        <p:cTn id="62" dur="500"/>
                                        <p:tgtEl>
                                          <p:spTgt spid="16590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5908"/>
                                        </p:tgtEl>
                                        <p:attrNameLst>
                                          <p:attrName>style.visibility</p:attrName>
                                        </p:attrNameLst>
                                      </p:cBhvr>
                                      <p:to>
                                        <p:strVal val="visible"/>
                                      </p:to>
                                    </p:set>
                                    <p:animEffect transition="in" filter="wipe(up)">
                                      <p:cBhvr>
                                        <p:cTn id="67" dur="500"/>
                                        <p:tgtEl>
                                          <p:spTgt spid="16590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65906"/>
                                        </p:tgtEl>
                                        <p:attrNameLst>
                                          <p:attrName>style.visibility</p:attrName>
                                        </p:attrNameLst>
                                      </p:cBhvr>
                                      <p:to>
                                        <p:strVal val="visible"/>
                                      </p:to>
                                    </p:set>
                                    <p:animEffect transition="in" filter="wipe(left)">
                                      <p:cBhvr>
                                        <p:cTn id="71" dur="500"/>
                                        <p:tgtEl>
                                          <p:spTgt spid="16590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65909"/>
                                        </p:tgtEl>
                                        <p:attrNameLst>
                                          <p:attrName>style.visibility</p:attrName>
                                        </p:attrNameLst>
                                      </p:cBhvr>
                                      <p:to>
                                        <p:strVal val="visible"/>
                                      </p:to>
                                    </p:set>
                                    <p:animEffect transition="in" filter="wipe(up)">
                                      <p:cBhvr>
                                        <p:cTn id="76" dur="500"/>
                                        <p:tgtEl>
                                          <p:spTgt spid="165909"/>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65907"/>
                                        </p:tgtEl>
                                        <p:attrNameLst>
                                          <p:attrName>style.visibility</p:attrName>
                                        </p:attrNameLst>
                                      </p:cBhvr>
                                      <p:to>
                                        <p:strVal val="visible"/>
                                      </p:to>
                                    </p:set>
                                    <p:animEffect transition="in" filter="wipe(left)">
                                      <p:cBhvr>
                                        <p:cTn id="80" dur="500"/>
                                        <p:tgtEl>
                                          <p:spTgt spid="16590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5910"/>
                                        </p:tgtEl>
                                        <p:attrNameLst>
                                          <p:attrName>style.visibility</p:attrName>
                                        </p:attrNameLst>
                                      </p:cBhvr>
                                      <p:to>
                                        <p:strVal val="visible"/>
                                      </p:to>
                                    </p:set>
                                    <p:animEffect transition="in" filter="wipe(left)">
                                      <p:cBhvr>
                                        <p:cTn id="85" dur="500"/>
                                        <p:tgtEl>
                                          <p:spTgt spid="1659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65913"/>
                                        </p:tgtEl>
                                        <p:attrNameLst>
                                          <p:attrName>style.visibility</p:attrName>
                                        </p:attrNameLst>
                                      </p:cBhvr>
                                      <p:to>
                                        <p:strVal val="visible"/>
                                      </p:to>
                                    </p:set>
                                    <p:animEffect transition="in" filter="wipe(up)">
                                      <p:cBhvr>
                                        <p:cTn id="90" dur="500"/>
                                        <p:tgtEl>
                                          <p:spTgt spid="165913"/>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65911"/>
                                        </p:tgtEl>
                                        <p:attrNameLst>
                                          <p:attrName>style.visibility</p:attrName>
                                        </p:attrNameLst>
                                      </p:cBhvr>
                                      <p:to>
                                        <p:strVal val="visible"/>
                                      </p:to>
                                    </p:set>
                                    <p:animEffect transition="in" filter="wipe(left)">
                                      <p:cBhvr>
                                        <p:cTn id="94" dur="500"/>
                                        <p:tgtEl>
                                          <p:spTgt spid="16591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165914"/>
                                        </p:tgtEl>
                                        <p:attrNameLst>
                                          <p:attrName>style.visibility</p:attrName>
                                        </p:attrNameLst>
                                      </p:cBhvr>
                                      <p:to>
                                        <p:strVal val="visible"/>
                                      </p:to>
                                    </p:set>
                                    <p:animEffect transition="in" filter="wipe(up)">
                                      <p:cBhvr>
                                        <p:cTn id="99" dur="500"/>
                                        <p:tgtEl>
                                          <p:spTgt spid="165914"/>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165912"/>
                                        </p:tgtEl>
                                        <p:attrNameLst>
                                          <p:attrName>style.visibility</p:attrName>
                                        </p:attrNameLst>
                                      </p:cBhvr>
                                      <p:to>
                                        <p:strVal val="visible"/>
                                      </p:to>
                                    </p:set>
                                    <p:animEffect transition="in" filter="wipe(left)">
                                      <p:cBhvr>
                                        <p:cTn id="103" dur="500"/>
                                        <p:tgtEl>
                                          <p:spTgt spid="165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P spid="165896" grpId="0" animBg="1"/>
      <p:bldP spid="165897" grpId="0" animBg="1"/>
      <p:bldP spid="165898" grpId="0" animBg="1"/>
      <p:bldP spid="165899" grpId="0" animBg="1"/>
      <p:bldP spid="165900" grpId="0" animBg="1"/>
      <p:bldP spid="165901" grpId="0" animBg="1"/>
      <p:bldP spid="165902" grpId="0" animBg="1"/>
      <p:bldP spid="165903" grpId="0" animBg="1"/>
      <p:bldP spid="165904" grpId="0" animBg="1"/>
      <p:bldP spid="165905" grpId="0" animBg="1"/>
      <p:bldP spid="165906" grpId="0" animBg="1"/>
      <p:bldP spid="165907" grpId="0" animBg="1"/>
      <p:bldP spid="165908" grpId="0" animBg="1"/>
      <p:bldP spid="165909" grpId="0" animBg="1"/>
      <p:bldP spid="165910" grpId="0" animBg="1"/>
      <p:bldP spid="165911" grpId="0" animBg="1"/>
      <p:bldP spid="165912" grpId="0" animBg="1"/>
      <p:bldP spid="165913" grpId="0" animBg="1"/>
      <p:bldP spid="1659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lamada de flecha hacia abajo 5"/>
          <p:cNvSpPr/>
          <p:nvPr/>
        </p:nvSpPr>
        <p:spPr bwMode="auto">
          <a:xfrm>
            <a:off x="7769873" y="1930693"/>
            <a:ext cx="3168002" cy="2569211"/>
          </a:xfrm>
          <a:prstGeom prst="downArrowCallout">
            <a:avLst>
              <a:gd name="adj1" fmla="val 23711"/>
              <a:gd name="adj2" fmla="val 25000"/>
              <a:gd name="adj3" fmla="val 17909"/>
              <a:gd name="adj4" fmla="val 74597"/>
            </a:avLst>
          </a:prstGeom>
          <a:solidFill>
            <a:srgbClr val="FFFF99"/>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60000"/>
              </a:lnSpc>
              <a:spcBef>
                <a:spcPct val="50000"/>
              </a:spcBef>
              <a:defRPr/>
            </a:pPr>
            <a:r>
              <a:rPr lang="es-ES_tradnl" sz="3200" b="1" dirty="0">
                <a:solidFill>
                  <a:prstClr val="black"/>
                </a:solidFill>
                <a:effectLst>
                  <a:outerShdw blurRad="38100" dist="38100" dir="2700000" algn="tl">
                    <a:srgbClr val="000000">
                      <a:alpha val="43137"/>
                    </a:srgbClr>
                  </a:outerShdw>
                </a:effectLst>
                <a:latin typeface="Arial" panose="020B0604020202020204" pitchFamily="34" charset="0"/>
              </a:rPr>
              <a:t>Liso </a:t>
            </a:r>
            <a:endParaRPr lang="es-ES" sz="3200" b="1" dirty="0">
              <a:solidFill>
                <a:prstClr val="black"/>
              </a:solidFill>
              <a:effectLst>
                <a:outerShdw blurRad="38100" dist="38100" dir="2700000" algn="tl">
                  <a:srgbClr val="000000">
                    <a:alpha val="43137"/>
                  </a:srgbClr>
                </a:outerShdw>
              </a:effectLst>
              <a:latin typeface="Arial" panose="020B0604020202020204" pitchFamily="34" charset="0"/>
            </a:endParaRPr>
          </a:p>
          <a:p>
            <a:pPr algn="ctr" eaLnBrk="1" hangingPunct="1">
              <a:lnSpc>
                <a:spcPct val="60000"/>
              </a:lnSpc>
              <a:spcBef>
                <a:spcPct val="50000"/>
              </a:spcBef>
              <a:defRPr/>
            </a:pPr>
            <a:r>
              <a:rPr lang="es-ES_tradnl" sz="3200" b="1" dirty="0">
                <a:solidFill>
                  <a:prstClr val="black"/>
                </a:solidFill>
                <a:effectLst>
                  <a:outerShdw blurRad="38100" dist="38100" dir="2700000" algn="tl">
                    <a:srgbClr val="000000">
                      <a:alpha val="43137"/>
                    </a:srgbClr>
                  </a:outerShdw>
                </a:effectLst>
                <a:latin typeface="Arial" panose="020B0604020202020204" pitchFamily="34" charset="0"/>
              </a:rPr>
              <a:t>Visceral </a:t>
            </a:r>
          </a:p>
          <a:p>
            <a:pPr algn="ctr" eaLnBrk="1" hangingPunct="1">
              <a:lnSpc>
                <a:spcPct val="60000"/>
              </a:lnSpc>
              <a:spcBef>
                <a:spcPct val="50000"/>
              </a:spcBef>
              <a:defRPr/>
            </a:pPr>
            <a:r>
              <a:rPr lang="es-ES_tradnl" sz="3200" b="1" dirty="0">
                <a:solidFill>
                  <a:prstClr val="black"/>
                </a:solidFill>
                <a:effectLst>
                  <a:outerShdw blurRad="38100" dist="38100" dir="2700000" algn="tl">
                    <a:srgbClr val="000000">
                      <a:alpha val="43137"/>
                    </a:srgbClr>
                  </a:outerShdw>
                </a:effectLst>
                <a:latin typeface="Arial" panose="020B0604020202020204" pitchFamily="34" charset="0"/>
              </a:rPr>
              <a:t>Involuntario</a:t>
            </a:r>
          </a:p>
        </p:txBody>
      </p:sp>
      <p:sp>
        <p:nvSpPr>
          <p:cNvPr id="10" name="Llamada de flecha hacia abajo 9"/>
          <p:cNvSpPr/>
          <p:nvPr/>
        </p:nvSpPr>
        <p:spPr bwMode="auto">
          <a:xfrm>
            <a:off x="4705599" y="1300470"/>
            <a:ext cx="3168002" cy="2496234"/>
          </a:xfrm>
          <a:prstGeom prst="downArrowCallout">
            <a:avLst>
              <a:gd name="adj1" fmla="val 23711"/>
              <a:gd name="adj2" fmla="val 25000"/>
              <a:gd name="adj3" fmla="val 17909"/>
              <a:gd name="adj4" fmla="val 74597"/>
            </a:avLst>
          </a:prstGeom>
          <a:solidFill>
            <a:srgbClr val="BFFF9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3"/>
          </a:lnRef>
          <a:fillRef idx="2">
            <a:schemeClr val="accent3"/>
          </a:fillRef>
          <a:effectRef idx="1">
            <a:schemeClr val="accent3"/>
          </a:effectRef>
          <a:fontRef idx="minor">
            <a:schemeClr val="dk1"/>
          </a:fontRef>
        </p:style>
        <p:txBody>
          <a:bodyPr anchor="ctr"/>
          <a:lstStyle/>
          <a:p>
            <a:pPr algn="ctr" eaLnBrk="1" hangingPunct="1">
              <a:lnSpc>
                <a:spcPct val="60000"/>
              </a:lnSpc>
              <a:spcBef>
                <a:spcPct val="50000"/>
              </a:spcBef>
              <a:defRPr/>
            </a:pPr>
            <a:r>
              <a:rPr lang="es-ES_tradnl" sz="3200" b="1" dirty="0">
                <a:solidFill>
                  <a:prstClr val="black"/>
                </a:solidFill>
                <a:latin typeface="Arial" panose="020B0604020202020204" pitchFamily="34" charset="0"/>
              </a:rPr>
              <a:t>Estriado </a:t>
            </a:r>
            <a:endParaRPr lang="es-ES" sz="3200" b="1" dirty="0">
              <a:solidFill>
                <a:prstClr val="black"/>
              </a:solidFill>
              <a:latin typeface="Arial" panose="020B0604020202020204" pitchFamily="34" charset="0"/>
            </a:endParaRPr>
          </a:p>
          <a:p>
            <a:pPr algn="ctr" eaLnBrk="1" hangingPunct="1">
              <a:lnSpc>
                <a:spcPct val="60000"/>
              </a:lnSpc>
              <a:spcBef>
                <a:spcPct val="50000"/>
              </a:spcBef>
              <a:defRPr/>
            </a:pPr>
            <a:r>
              <a:rPr lang="es-ES_tradnl" sz="3200" b="1" dirty="0">
                <a:solidFill>
                  <a:prstClr val="black"/>
                </a:solidFill>
                <a:latin typeface="Arial" panose="020B0604020202020204" pitchFamily="34" charset="0"/>
              </a:rPr>
              <a:t>Cardiaco </a:t>
            </a:r>
          </a:p>
          <a:p>
            <a:pPr algn="ctr" eaLnBrk="1" hangingPunct="1">
              <a:lnSpc>
                <a:spcPct val="60000"/>
              </a:lnSpc>
              <a:spcBef>
                <a:spcPct val="50000"/>
              </a:spcBef>
              <a:defRPr/>
            </a:pPr>
            <a:r>
              <a:rPr lang="es-ES_tradnl" sz="3200" b="1" dirty="0">
                <a:solidFill>
                  <a:prstClr val="black"/>
                </a:solidFill>
                <a:latin typeface="Arial" panose="020B0604020202020204" pitchFamily="34" charset="0"/>
              </a:rPr>
              <a:t>Involuntario</a:t>
            </a:r>
          </a:p>
        </p:txBody>
      </p:sp>
      <p:sp>
        <p:nvSpPr>
          <p:cNvPr id="11" name="Llamada de flecha hacia abajo 10"/>
          <p:cNvSpPr/>
          <p:nvPr/>
        </p:nvSpPr>
        <p:spPr bwMode="auto">
          <a:xfrm>
            <a:off x="1716525" y="1686346"/>
            <a:ext cx="3168002" cy="2566185"/>
          </a:xfrm>
          <a:prstGeom prst="downArrowCallout">
            <a:avLst>
              <a:gd name="adj1" fmla="val 23711"/>
              <a:gd name="adj2" fmla="val 25000"/>
              <a:gd name="adj3" fmla="val 17909"/>
              <a:gd name="adj4" fmla="val 74597"/>
            </a:avLst>
          </a:prstGeom>
          <a:solidFill>
            <a:srgbClr val="A5F5FD"/>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eaLnBrk="1" hangingPunct="1">
              <a:lnSpc>
                <a:spcPct val="60000"/>
              </a:lnSpc>
              <a:spcBef>
                <a:spcPct val="50000"/>
              </a:spcBef>
              <a:defRPr/>
            </a:pPr>
            <a:r>
              <a:rPr lang="es-ES_tradnl" sz="3200" b="1" dirty="0">
                <a:solidFill>
                  <a:prstClr val="black"/>
                </a:solidFill>
                <a:latin typeface="Arial" panose="020B0604020202020204" pitchFamily="34" charset="0"/>
              </a:rPr>
              <a:t>Estriado </a:t>
            </a:r>
            <a:endParaRPr lang="es-ES" sz="3200" b="1" dirty="0">
              <a:solidFill>
                <a:prstClr val="black"/>
              </a:solidFill>
              <a:latin typeface="Arial" panose="020B0604020202020204" pitchFamily="34" charset="0"/>
            </a:endParaRPr>
          </a:p>
          <a:p>
            <a:pPr algn="ctr" eaLnBrk="1" hangingPunct="1">
              <a:lnSpc>
                <a:spcPct val="60000"/>
              </a:lnSpc>
              <a:spcBef>
                <a:spcPct val="50000"/>
              </a:spcBef>
              <a:defRPr/>
            </a:pPr>
            <a:r>
              <a:rPr lang="es-ES_tradnl" sz="3200" b="1" dirty="0">
                <a:solidFill>
                  <a:prstClr val="black"/>
                </a:solidFill>
                <a:latin typeface="Arial" panose="020B0604020202020204" pitchFamily="34" charset="0"/>
              </a:rPr>
              <a:t>Esquelético</a:t>
            </a:r>
          </a:p>
          <a:p>
            <a:pPr algn="ctr" eaLnBrk="1" hangingPunct="1">
              <a:lnSpc>
                <a:spcPct val="60000"/>
              </a:lnSpc>
              <a:spcBef>
                <a:spcPct val="50000"/>
              </a:spcBef>
              <a:defRPr/>
            </a:pPr>
            <a:r>
              <a:rPr lang="es-ES_tradnl" sz="3200" b="1" dirty="0">
                <a:solidFill>
                  <a:prstClr val="black"/>
                </a:solidFill>
                <a:latin typeface="Arial" panose="020B0604020202020204" pitchFamily="34" charset="0"/>
              </a:rPr>
              <a:t>Voluntario</a:t>
            </a:r>
          </a:p>
        </p:txBody>
      </p:sp>
      <p:pic>
        <p:nvPicPr>
          <p:cNvPr id="1229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4202114"/>
            <a:ext cx="3390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magen 4"/>
          <p:cNvPicPr>
            <a:picLocks noChangeAspect="1"/>
          </p:cNvPicPr>
          <p:nvPr/>
        </p:nvPicPr>
        <p:blipFill>
          <a:blip r:embed="rId3">
            <a:extLst>
              <a:ext uri="{28A0092B-C50C-407E-A947-70E740481C1C}">
                <a14:useLocalDpi xmlns:a14="http://schemas.microsoft.com/office/drawing/2010/main" val="0"/>
              </a:ext>
            </a:extLst>
          </a:blip>
          <a:srcRect r="8487" b="6567"/>
          <a:stretch>
            <a:fillRect/>
          </a:stretch>
        </p:blipFill>
        <p:spPr bwMode="auto">
          <a:xfrm>
            <a:off x="4046539" y="3267076"/>
            <a:ext cx="40290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5550" y="4416426"/>
            <a:ext cx="305593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ipse 2"/>
          <p:cNvSpPr/>
          <p:nvPr/>
        </p:nvSpPr>
        <p:spPr>
          <a:xfrm>
            <a:off x="1604963" y="126999"/>
            <a:ext cx="9026525" cy="768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2980944" y="234949"/>
            <a:ext cx="6748273" cy="738664"/>
          </a:xfrm>
          <a:prstGeom prst="rect">
            <a:avLst/>
          </a:prstGeom>
          <a:noFill/>
        </p:spPr>
        <p:txBody>
          <a:bodyPr wrap="square" rtlCol="0">
            <a:spAutoFit/>
          </a:bodyPr>
          <a:lstStyle/>
          <a:p>
            <a:r>
              <a:rPr lang="es-ES_tradnl" sz="2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VARIEDADES DE TEJIDO MUSCULAR</a:t>
            </a:r>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12297"/>
                                        </p:tgtEl>
                                        <p:attrNameLst>
                                          <p:attrName>style.visibility</p:attrName>
                                        </p:attrNameLst>
                                      </p:cBhvr>
                                      <p:to>
                                        <p:strVal val="visible"/>
                                      </p:to>
                                    </p:set>
                                    <p:animEffect transition="in" filter="fade">
                                      <p:cBhvr>
                                        <p:cTn id="11" dur="750"/>
                                        <p:tgtEl>
                                          <p:spTgt spid="1229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childTnLst>
                                </p:cTn>
                              </p:par>
                            </p:childTnLst>
                          </p:cTn>
                        </p:par>
                        <p:par>
                          <p:cTn id="17" fill="hold">
                            <p:stCondLst>
                              <p:cond delay="1000"/>
                            </p:stCondLst>
                            <p:childTnLst>
                              <p:par>
                                <p:cTn id="18" presetID="10" presetClass="entr" presetSubtype="0" fill="hold" nodeType="afterEffect">
                                  <p:stCondLst>
                                    <p:cond delay="750"/>
                                  </p:stCondLst>
                                  <p:childTnLst>
                                    <p:set>
                                      <p:cBhvr>
                                        <p:cTn id="19" dur="1" fill="hold">
                                          <p:stCondLst>
                                            <p:cond delay="0"/>
                                          </p:stCondLst>
                                        </p:cTn>
                                        <p:tgtEl>
                                          <p:spTgt spid="12298"/>
                                        </p:tgtEl>
                                        <p:attrNameLst>
                                          <p:attrName>style.visibility</p:attrName>
                                        </p:attrNameLst>
                                      </p:cBhvr>
                                      <p:to>
                                        <p:strVal val="visible"/>
                                      </p:to>
                                    </p:set>
                                    <p:animEffect transition="in" filter="fade">
                                      <p:cBhvr>
                                        <p:cTn id="20" dur="500"/>
                                        <p:tgtEl>
                                          <p:spTgt spid="122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childTnLst>
                          </p:cTn>
                        </p:par>
                        <p:par>
                          <p:cTn id="26" fill="hold">
                            <p:stCondLst>
                              <p:cond delay="1000"/>
                            </p:stCondLst>
                            <p:childTnLst>
                              <p:par>
                                <p:cTn id="27" presetID="10" presetClass="entr" presetSubtype="0" fill="hold" nodeType="afterEffect">
                                  <p:stCondLst>
                                    <p:cond delay="750"/>
                                  </p:stCondLst>
                                  <p:childTnLst>
                                    <p:set>
                                      <p:cBhvr>
                                        <p:cTn id="28" dur="1" fill="hold">
                                          <p:stCondLst>
                                            <p:cond delay="0"/>
                                          </p:stCondLst>
                                        </p:cTn>
                                        <p:tgtEl>
                                          <p:spTgt spid="12299"/>
                                        </p:tgtEl>
                                        <p:attrNameLst>
                                          <p:attrName>style.visibility</p:attrName>
                                        </p:attrNameLst>
                                      </p:cBhvr>
                                      <p:to>
                                        <p:strVal val="visible"/>
                                      </p:to>
                                    </p:set>
                                    <p:animEffect transition="in" filter="fade">
                                      <p:cBhvr>
                                        <p:cTn id="29"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2913" t="2928"/>
          <a:stretch>
            <a:fillRect/>
          </a:stretch>
        </p:blipFill>
        <p:spPr bwMode="auto">
          <a:xfrm>
            <a:off x="1524000" y="0"/>
            <a:ext cx="9144000" cy="6858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2636</Words>
  <Application>Microsoft Office PowerPoint</Application>
  <PresentationFormat>Panorámica</PresentationFormat>
  <Paragraphs>274</Paragraphs>
  <Slides>53</Slides>
  <Notes>22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53</vt:i4>
      </vt:variant>
    </vt:vector>
  </HeadingPairs>
  <TitlesOfParts>
    <vt:vector size="63" baseType="lpstr">
      <vt:lpstr>Arial</vt:lpstr>
      <vt:lpstr>Bookman Old Style</vt:lpstr>
      <vt:lpstr>Calibri</vt:lpstr>
      <vt:lpstr>Calibri Light</vt:lpstr>
      <vt:lpstr>Courier New</vt:lpstr>
      <vt:lpstr>Times New Roman</vt:lpstr>
      <vt:lpstr>Verdana</vt:lpstr>
      <vt:lpstr>Wingdings</vt:lpstr>
      <vt:lpstr>Tema de Office</vt:lpstr>
      <vt:lpstr>Imagen de mapa de bits</vt:lpstr>
      <vt:lpstr>BASES MOLECULARES, CÉLULAS Y TEJIDOS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SISTEMAS CARDIOVASCULAR, RESPIRATORIO,  DIGESTIVO Y RENAL</dc:title>
  <dc:creator>Yuliet</dc:creator>
  <cp:lastModifiedBy>FCMSAGUA</cp:lastModifiedBy>
  <cp:revision>147</cp:revision>
  <dcterms:created xsi:type="dcterms:W3CDTF">2020-12-25T21:21:00Z</dcterms:created>
  <dcterms:modified xsi:type="dcterms:W3CDTF">2021-04-06T13:59:49Z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