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4"/>
  </p:notesMasterIdLst>
  <p:sldIdLst>
    <p:sldId id="257" r:id="rId2"/>
    <p:sldId id="259" r:id="rId3"/>
    <p:sldId id="260" r:id="rId4"/>
    <p:sldId id="261" r:id="rId5"/>
    <p:sldId id="262" r:id="rId6"/>
    <p:sldId id="263" r:id="rId7"/>
    <p:sldId id="264" r:id="rId8"/>
    <p:sldId id="265" r:id="rId9"/>
    <p:sldId id="270" r:id="rId10"/>
    <p:sldId id="281" r:id="rId11"/>
    <p:sldId id="272" r:id="rId12"/>
    <p:sldId id="273" r:id="rId13"/>
    <p:sldId id="274" r:id="rId14"/>
    <p:sldId id="275" r:id="rId15"/>
    <p:sldId id="280" r:id="rId16"/>
    <p:sldId id="278" r:id="rId17"/>
    <p:sldId id="277" r:id="rId18"/>
    <p:sldId id="279" r:id="rId19"/>
    <p:sldId id="282" r:id="rId20"/>
    <p:sldId id="283" r:id="rId21"/>
    <p:sldId id="285" r:id="rId22"/>
    <p:sldId id="284"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18" autoAdjust="0"/>
  </p:normalViewPr>
  <p:slideViewPr>
    <p:cSldViewPr snapToGrid="0">
      <p:cViewPr varScale="1">
        <p:scale>
          <a:sx n="55" d="100"/>
          <a:sy n="55" d="100"/>
        </p:scale>
        <p:origin x="18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BF1D3-F0E6-45EC-BA5B-26610FAC1D8D}" type="datetimeFigureOut">
              <a:rPr lang="es-ES" smtClean="0"/>
              <a:t>25/04/2023</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BE127-DED5-4C9D-AD33-F5EBC7CAA363}" type="slidenum">
              <a:rPr lang="es-ES" smtClean="0"/>
              <a:t>‹Nº›</a:t>
            </a:fld>
            <a:endParaRPr lang="es-ES"/>
          </a:p>
        </p:txBody>
      </p:sp>
    </p:spTree>
    <p:extLst>
      <p:ext uri="{BB962C8B-B14F-4D97-AF65-F5344CB8AC3E}">
        <p14:creationId xmlns:p14="http://schemas.microsoft.com/office/powerpoint/2010/main" val="284237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A9858719-AB2E-4392-8DAD-CCA0820E2923}" type="slidenum">
              <a:rPr lang="es-ES" smtClean="0"/>
              <a:t>1</a:t>
            </a:fld>
            <a:endParaRPr lang="es-ES"/>
          </a:p>
        </p:txBody>
      </p:sp>
    </p:spTree>
    <p:extLst>
      <p:ext uri="{BB962C8B-B14F-4D97-AF65-F5344CB8AC3E}">
        <p14:creationId xmlns:p14="http://schemas.microsoft.com/office/powerpoint/2010/main" val="170887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a:ln/>
        </p:spPr>
      </p:sp>
      <p:sp>
        <p:nvSpPr>
          <p:cNvPr id="71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ES" smtClean="0">
                <a:latin typeface="Arial" panose="020B0604020202020204" pitchFamily="34" charset="0"/>
              </a:rPr>
              <a:t>En la clase anterior hablamos sobre el desarrollo del cual conocimos sus características y etapas. Además conocimos los mecanismos básicos del desarrollo los cuales explicamos las características fundamentales de cada uno y pusimos ejemplos de donde se evidencian cada uno durante la formación del individuo e incluso aspectos clinicos donde estan presentes.</a:t>
            </a:r>
          </a:p>
          <a:p>
            <a:r>
              <a:rPr lang="es-ES" altLang="es-ES" smtClean="0">
                <a:latin typeface="Arial" panose="020B0604020202020204" pitchFamily="34" charset="0"/>
              </a:rPr>
              <a:t>Otro aspecto tratado en la conferencia fue el proceso de gametogénesis que no es más que la  formación de gametos, que en el sexo femenino se denomina ovogénesis y se obtiene el óvulo o gameto femenino y en el sexo masculino se denomina espermatogénesis y se obtiene el espermatozoide. En relación a los mismos pudimos ver las características de cada haciendo énfasis en sus semejanzas y diferencias, las cuales fueron analizadas en los gametos también.</a:t>
            </a:r>
          </a:p>
          <a:p>
            <a:r>
              <a:rPr lang="es-ES" altLang="es-ES" smtClean="0">
                <a:latin typeface="Arial" panose="020B0604020202020204" pitchFamily="34" charset="0"/>
              </a:rPr>
              <a:t>Por últimos estudiamos los conceptos de infertilidad y esterilidad así como algunas de sus causas, los métodos anticonceptivos con su mecanismo de acción y las técnicas de reproducción asistida de las cuales conocimos sus indicaciones y como se realizan las mismas.</a:t>
            </a:r>
          </a:p>
        </p:txBody>
      </p:sp>
      <p:sp>
        <p:nvSpPr>
          <p:cNvPr id="71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CEBC88-A2B0-4433-BC9F-5061D4CC6A6E}" type="slidenum">
              <a:rPr lang="es-ES" altLang="es-ES" smtClean="0"/>
              <a:pPr/>
              <a:t>2</a:t>
            </a:fld>
            <a:endParaRPr lang="es-ES" altLang="es-ES" smtClean="0"/>
          </a:p>
        </p:txBody>
      </p:sp>
    </p:spTree>
    <p:extLst>
      <p:ext uri="{BB962C8B-B14F-4D97-AF65-F5344CB8AC3E}">
        <p14:creationId xmlns:p14="http://schemas.microsoft.com/office/powerpoint/2010/main" val="99927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98FBBC-438D-4E52-A00C-41E12DD698CF}" type="slidenum">
              <a:rPr lang="es-ES" altLang="es-ES" smtClean="0"/>
              <a:pPr/>
              <a:t>5</a:t>
            </a:fld>
            <a:endParaRPr lang="es-ES" altLang="es-E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lnSpc>
                <a:spcPct val="80000"/>
              </a:lnSpc>
            </a:pPr>
            <a:r>
              <a:rPr lang="en-US" altLang="es-ES" dirty="0" smtClean="0">
                <a:latin typeface="Arial" panose="020B0604020202020204" pitchFamily="34" charset="0"/>
              </a:rPr>
              <a:t>.</a:t>
            </a:r>
          </a:p>
        </p:txBody>
      </p:sp>
    </p:spTree>
    <p:extLst>
      <p:ext uri="{BB962C8B-B14F-4D97-AF65-F5344CB8AC3E}">
        <p14:creationId xmlns:p14="http://schemas.microsoft.com/office/powerpoint/2010/main" val="2821150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Arial" pitchFamily="34" charset="0"/>
                <a:ea typeface="+mn-ea"/>
                <a:cs typeface="Arial" pitchFamily="34" charset="0"/>
              </a:rPr>
              <a:t>El ser humano tiene aproximadamente 23 000 genes en 46 cromosomas. Los genes de un mismo cromosoma tienden a heredarse juntos y por eso se les llama </a:t>
            </a:r>
            <a:r>
              <a:rPr lang="es-ES" sz="1200" b="1" kern="1200" dirty="0" smtClean="0">
                <a:solidFill>
                  <a:schemeClr val="tx1"/>
                </a:solidFill>
                <a:effectLst/>
                <a:latin typeface="Arial" pitchFamily="34" charset="0"/>
                <a:ea typeface="+mn-ea"/>
                <a:cs typeface="Arial" pitchFamily="34" charset="0"/>
              </a:rPr>
              <a:t>genes ligados. </a:t>
            </a:r>
            <a:r>
              <a:rPr lang="es-ES" sz="1200" kern="1200" dirty="0" smtClean="0">
                <a:solidFill>
                  <a:schemeClr val="tx1"/>
                </a:solidFill>
                <a:effectLst/>
                <a:latin typeface="Arial" pitchFamily="34" charset="0"/>
                <a:ea typeface="+mn-ea"/>
                <a:cs typeface="Arial" pitchFamily="34" charset="0"/>
              </a:rPr>
              <a:t>En las células somáticas los cromosomas aparecen agrupados en 23 pares </a:t>
            </a:r>
            <a:r>
              <a:rPr lang="es-ES" sz="1200" b="1" kern="1200" dirty="0" smtClean="0">
                <a:solidFill>
                  <a:schemeClr val="tx1"/>
                </a:solidFill>
                <a:effectLst/>
                <a:latin typeface="Arial" pitchFamily="34" charset="0"/>
                <a:ea typeface="+mn-ea"/>
                <a:cs typeface="Arial" pitchFamily="34" charset="0"/>
              </a:rPr>
              <a:t>homólogos </a:t>
            </a:r>
            <a:r>
              <a:rPr lang="es-ES" sz="1200" kern="1200" dirty="0" smtClean="0">
                <a:solidFill>
                  <a:schemeClr val="tx1"/>
                </a:solidFill>
                <a:effectLst/>
                <a:latin typeface="Arial" pitchFamily="34" charset="0"/>
                <a:ea typeface="+mn-ea"/>
                <a:cs typeface="Arial" pitchFamily="34" charset="0"/>
              </a:rPr>
              <a:t>para producir el número </a:t>
            </a:r>
            <a:r>
              <a:rPr lang="es-ES" sz="1200" b="1" kern="1200" dirty="0" smtClean="0">
                <a:solidFill>
                  <a:schemeClr val="tx1"/>
                </a:solidFill>
                <a:effectLst/>
                <a:latin typeface="Arial" pitchFamily="34" charset="0"/>
                <a:ea typeface="+mn-ea"/>
                <a:cs typeface="Arial" pitchFamily="34" charset="0"/>
              </a:rPr>
              <a:t>diploide </a:t>
            </a:r>
            <a:r>
              <a:rPr lang="es-ES" sz="1200" kern="1200" dirty="0" smtClean="0">
                <a:solidFill>
                  <a:schemeClr val="tx1"/>
                </a:solidFill>
                <a:effectLst/>
                <a:latin typeface="Arial" pitchFamily="34" charset="0"/>
                <a:ea typeface="+mn-ea"/>
                <a:cs typeface="Arial" pitchFamily="34" charset="0"/>
              </a:rPr>
              <a:t>de 46. Hay 22 pares de cromosomas –los </a:t>
            </a:r>
            <a:r>
              <a:rPr lang="es-ES" sz="1200" b="1" kern="1200" dirty="0" smtClean="0">
                <a:solidFill>
                  <a:schemeClr val="tx1"/>
                </a:solidFill>
                <a:effectLst/>
                <a:latin typeface="Arial" pitchFamily="34" charset="0"/>
                <a:ea typeface="+mn-ea"/>
                <a:cs typeface="Arial" pitchFamily="34" charset="0"/>
              </a:rPr>
              <a:t>autosomas</a:t>
            </a:r>
            <a:r>
              <a:rPr lang="es-ES" sz="1200" kern="1200" dirty="0" smtClean="0">
                <a:solidFill>
                  <a:schemeClr val="tx1"/>
                </a:solidFill>
                <a:effectLst/>
                <a:latin typeface="Arial" pitchFamily="34" charset="0"/>
                <a:ea typeface="+mn-ea"/>
                <a:cs typeface="Arial" pitchFamily="34" charset="0"/>
              </a:rPr>
              <a:t>– y un par de </a:t>
            </a:r>
            <a:r>
              <a:rPr lang="es-ES" sz="1200" b="1" kern="1200" dirty="0" smtClean="0">
                <a:solidFill>
                  <a:schemeClr val="tx1"/>
                </a:solidFill>
                <a:effectLst/>
                <a:latin typeface="Arial" pitchFamily="34" charset="0"/>
                <a:ea typeface="+mn-ea"/>
                <a:cs typeface="Arial" pitchFamily="34" charset="0"/>
              </a:rPr>
              <a:t>cromosomas sexuales. </a:t>
            </a:r>
            <a:r>
              <a:rPr lang="es-ES" sz="1200" kern="1200" dirty="0" smtClean="0">
                <a:solidFill>
                  <a:schemeClr val="tx1"/>
                </a:solidFill>
                <a:effectLst/>
                <a:latin typeface="Arial" pitchFamily="34" charset="0"/>
                <a:ea typeface="+mn-ea"/>
                <a:cs typeface="Arial" pitchFamily="34" charset="0"/>
              </a:rPr>
              <a:t>Si el par sexual es XX, el individuo será genéticamente femenino; si el par es XY, será genéticamente masculino. Un cromosoma de cada par proviene del gameto materno u </a:t>
            </a:r>
            <a:r>
              <a:rPr lang="es-ES" sz="1200" b="1" kern="1200" dirty="0" err="1" smtClean="0">
                <a:solidFill>
                  <a:schemeClr val="tx1"/>
                </a:solidFill>
                <a:effectLst/>
                <a:latin typeface="Arial" pitchFamily="34" charset="0"/>
                <a:ea typeface="+mn-ea"/>
                <a:cs typeface="Arial" pitchFamily="34" charset="0"/>
              </a:rPr>
              <a:t>ovocito</a:t>
            </a:r>
            <a:r>
              <a:rPr lang="es-ES" sz="1200" b="1" kern="1200" dirty="0" smtClean="0">
                <a:solidFill>
                  <a:schemeClr val="tx1"/>
                </a:solidFill>
                <a:effectLst/>
                <a:latin typeface="Arial" pitchFamily="34" charset="0"/>
                <a:ea typeface="+mn-ea"/>
                <a:cs typeface="Arial" pitchFamily="34" charset="0"/>
              </a:rPr>
              <a:t> </a:t>
            </a:r>
            <a:r>
              <a:rPr lang="es-ES" sz="1200" kern="1200" dirty="0" smtClean="0">
                <a:solidFill>
                  <a:schemeClr val="tx1"/>
                </a:solidFill>
                <a:effectLst/>
                <a:latin typeface="Arial" pitchFamily="34" charset="0"/>
                <a:ea typeface="+mn-ea"/>
                <a:cs typeface="Arial" pitchFamily="34" charset="0"/>
              </a:rPr>
              <a:t>y uno del gameto paterno o </a:t>
            </a:r>
            <a:r>
              <a:rPr lang="es-ES" sz="1200" b="1" kern="1200" dirty="0" smtClean="0">
                <a:solidFill>
                  <a:schemeClr val="tx1"/>
                </a:solidFill>
                <a:effectLst/>
                <a:latin typeface="Arial" pitchFamily="34" charset="0"/>
                <a:ea typeface="+mn-ea"/>
                <a:cs typeface="Arial" pitchFamily="34" charset="0"/>
              </a:rPr>
              <a:t>espermatozoide. </a:t>
            </a:r>
            <a:r>
              <a:rPr lang="es-ES" sz="1200" kern="1200" dirty="0" smtClean="0">
                <a:solidFill>
                  <a:schemeClr val="tx1"/>
                </a:solidFill>
                <a:effectLst/>
                <a:latin typeface="Arial" pitchFamily="34" charset="0"/>
                <a:ea typeface="+mn-ea"/>
                <a:cs typeface="Arial" pitchFamily="34" charset="0"/>
              </a:rPr>
              <a:t>Así, pues, un gameto contiene un número </a:t>
            </a:r>
            <a:r>
              <a:rPr lang="es-ES" sz="1200" b="1" kern="1200" dirty="0" smtClean="0">
                <a:solidFill>
                  <a:schemeClr val="tx1"/>
                </a:solidFill>
                <a:effectLst/>
                <a:latin typeface="Arial" pitchFamily="34" charset="0"/>
                <a:ea typeface="+mn-ea"/>
                <a:cs typeface="Arial" pitchFamily="34" charset="0"/>
              </a:rPr>
              <a:t>haploide </a:t>
            </a:r>
            <a:r>
              <a:rPr lang="es-ES" sz="1200" kern="1200" dirty="0" smtClean="0">
                <a:solidFill>
                  <a:schemeClr val="tx1"/>
                </a:solidFill>
                <a:effectLst/>
                <a:latin typeface="Arial" pitchFamily="34" charset="0"/>
                <a:ea typeface="+mn-ea"/>
                <a:cs typeface="Arial" pitchFamily="34" charset="0"/>
              </a:rPr>
              <a:t>de 23 cromosomas y la unión de gametos durante la </a:t>
            </a:r>
            <a:r>
              <a:rPr lang="es-ES" sz="1200" b="1" kern="1200" dirty="0" smtClean="0">
                <a:solidFill>
                  <a:schemeClr val="tx1"/>
                </a:solidFill>
                <a:effectLst/>
                <a:latin typeface="Arial" pitchFamily="34" charset="0"/>
                <a:ea typeface="+mn-ea"/>
                <a:cs typeface="Arial" pitchFamily="34" charset="0"/>
              </a:rPr>
              <a:t>fecundación </a:t>
            </a:r>
            <a:r>
              <a:rPr lang="es-ES" sz="1200" kern="1200" dirty="0" smtClean="0">
                <a:solidFill>
                  <a:schemeClr val="tx1"/>
                </a:solidFill>
                <a:effectLst/>
                <a:latin typeface="Arial" pitchFamily="34" charset="0"/>
                <a:ea typeface="+mn-ea"/>
                <a:cs typeface="Arial" pitchFamily="34" charset="0"/>
              </a:rPr>
              <a:t>restablece el número diploide de 46.</a:t>
            </a:r>
          </a:p>
          <a:p>
            <a:r>
              <a:rPr lang="es-ES" sz="1200" kern="1200" dirty="0" smtClean="0">
                <a:solidFill>
                  <a:schemeClr val="tx1"/>
                </a:solidFill>
                <a:effectLst/>
                <a:latin typeface="Arial" pitchFamily="34" charset="0"/>
                <a:ea typeface="+mn-ea"/>
                <a:cs typeface="Arial" pitchFamily="34" charset="0"/>
              </a:rPr>
              <a:t>Cada cromosoma consta de dos subunidades paralelas: </a:t>
            </a:r>
            <a:r>
              <a:rPr lang="es-ES" sz="1200" b="1" kern="1200" dirty="0" err="1" smtClean="0">
                <a:solidFill>
                  <a:schemeClr val="tx1"/>
                </a:solidFill>
                <a:effectLst/>
                <a:latin typeface="Arial" pitchFamily="34" charset="0"/>
                <a:ea typeface="+mn-ea"/>
                <a:cs typeface="Arial" pitchFamily="34" charset="0"/>
              </a:rPr>
              <a:t>cromátidas</a:t>
            </a:r>
            <a:r>
              <a:rPr lang="es-ES" sz="1200" kern="1200" dirty="0" smtClean="0">
                <a:solidFill>
                  <a:schemeClr val="tx1"/>
                </a:solidFill>
                <a:effectLst/>
                <a:latin typeface="Arial" pitchFamily="34" charset="0"/>
                <a:ea typeface="+mn-ea"/>
                <a:cs typeface="Arial" pitchFamily="34" charset="0"/>
              </a:rPr>
              <a:t>, que se juntan en una región estrecha común a ambas llamada </a:t>
            </a:r>
            <a:r>
              <a:rPr lang="es-ES" sz="1200" b="1" kern="1200" dirty="0" smtClean="0">
                <a:solidFill>
                  <a:schemeClr val="tx1"/>
                </a:solidFill>
                <a:effectLst/>
                <a:latin typeface="Arial" pitchFamily="34" charset="0"/>
                <a:ea typeface="+mn-ea"/>
                <a:cs typeface="Arial" pitchFamily="34" charset="0"/>
              </a:rPr>
              <a:t>centrómero.</a:t>
            </a:r>
            <a:endParaRPr lang="es-ES" sz="1200" kern="1200" dirty="0" smtClean="0">
              <a:solidFill>
                <a:schemeClr val="tx1"/>
              </a:solidFill>
              <a:effectLst/>
              <a:latin typeface="Arial" pitchFamily="34" charset="0"/>
              <a:ea typeface="+mn-ea"/>
              <a:cs typeface="Arial" pitchFamily="34" charset="0"/>
            </a:endParaRPr>
          </a:p>
          <a:p>
            <a:r>
              <a:rPr lang="es-ES" sz="1200" b="1" kern="1200" dirty="0" smtClean="0">
                <a:solidFill>
                  <a:schemeClr val="tx1"/>
                </a:solidFill>
                <a:effectLst/>
                <a:latin typeface="Arial" pitchFamily="34" charset="0"/>
                <a:ea typeface="+mn-ea"/>
                <a:cs typeface="Arial" pitchFamily="34" charset="0"/>
              </a:rPr>
              <a:t>Mitosis</a:t>
            </a:r>
            <a:endParaRPr lang="es-ES" sz="1200" kern="1200" dirty="0" smtClean="0">
              <a:solidFill>
                <a:schemeClr val="tx1"/>
              </a:solidFill>
              <a:effectLst/>
              <a:latin typeface="Arial" pitchFamily="34" charset="0"/>
              <a:ea typeface="+mn-ea"/>
              <a:cs typeface="Arial" pitchFamily="34" charset="0"/>
            </a:endParaRPr>
          </a:p>
          <a:p>
            <a:r>
              <a:rPr lang="es-ES" sz="1200" kern="1200" dirty="0" smtClean="0">
                <a:solidFill>
                  <a:schemeClr val="tx1"/>
                </a:solidFill>
                <a:effectLst/>
                <a:latin typeface="Arial" pitchFamily="34" charset="0"/>
                <a:ea typeface="+mn-ea"/>
                <a:cs typeface="Arial" pitchFamily="34" charset="0"/>
              </a:rPr>
              <a:t>Es el proceso por medio del cual se divide una célula, para dar origen a dos células hijas genéticamente idénticas a la célula madre. Cada célula hija recibe el complemento entero de 46 cromosomas. Antes de iniciarse la mitosis, un cromosoma duplica su </a:t>
            </a:r>
            <a:r>
              <a:rPr lang="es-ES" sz="1200" b="1" kern="1200" dirty="0" smtClean="0">
                <a:solidFill>
                  <a:schemeClr val="tx1"/>
                </a:solidFill>
                <a:effectLst/>
                <a:latin typeface="Arial" pitchFamily="34" charset="0"/>
                <a:ea typeface="+mn-ea"/>
                <a:cs typeface="Arial" pitchFamily="34" charset="0"/>
              </a:rPr>
              <a:t>ADN. </a:t>
            </a:r>
            <a:r>
              <a:rPr lang="es-ES" sz="1200" kern="1200" dirty="0" smtClean="0">
                <a:solidFill>
                  <a:schemeClr val="tx1"/>
                </a:solidFill>
                <a:effectLst/>
                <a:latin typeface="Arial" pitchFamily="34" charset="0"/>
                <a:ea typeface="+mn-ea"/>
                <a:cs typeface="Arial" pitchFamily="34" charset="0"/>
              </a:rPr>
              <a:t>Durante esta fase los cromosomas son extremadamente largos, se difunden a lo largo del núcleo y no pueden reconocerse con el microscopio óptico. Al comenzar la mitosis, los cromosomas empiezan a enrollarse, contraerse y condensarse, procesos que marcan el inicio de la </a:t>
            </a:r>
            <a:r>
              <a:rPr lang="es-ES" sz="1200" b="1" kern="1200" dirty="0" smtClean="0">
                <a:solidFill>
                  <a:schemeClr val="tx1"/>
                </a:solidFill>
                <a:effectLst/>
                <a:latin typeface="Arial" pitchFamily="34" charset="0"/>
                <a:ea typeface="+mn-ea"/>
                <a:cs typeface="Arial" pitchFamily="34" charset="0"/>
              </a:rPr>
              <a:t>profase. </a:t>
            </a:r>
            <a:r>
              <a:rPr lang="es-ES" sz="1200" kern="1200" dirty="0" smtClean="0">
                <a:solidFill>
                  <a:schemeClr val="tx1"/>
                </a:solidFill>
                <a:effectLst/>
                <a:latin typeface="Arial" pitchFamily="34" charset="0"/>
                <a:ea typeface="+mn-ea"/>
                <a:cs typeface="Arial" pitchFamily="34" charset="0"/>
              </a:rPr>
              <a:t>Ahora cada cromosoma consta de dos subunidades paralelas: </a:t>
            </a:r>
            <a:r>
              <a:rPr lang="es-ES" sz="1200" b="1" kern="1200" dirty="0" err="1" smtClean="0">
                <a:solidFill>
                  <a:schemeClr val="tx1"/>
                </a:solidFill>
                <a:effectLst/>
                <a:latin typeface="Arial" pitchFamily="34" charset="0"/>
                <a:ea typeface="+mn-ea"/>
                <a:cs typeface="Arial" pitchFamily="34" charset="0"/>
              </a:rPr>
              <a:t>cromátidas</a:t>
            </a:r>
            <a:r>
              <a:rPr lang="es-ES" sz="1200" kern="1200" dirty="0" smtClean="0">
                <a:solidFill>
                  <a:schemeClr val="tx1"/>
                </a:solidFill>
                <a:effectLst/>
                <a:latin typeface="Arial" pitchFamily="34" charset="0"/>
                <a:ea typeface="+mn-ea"/>
                <a:cs typeface="Arial" pitchFamily="34" charset="0"/>
              </a:rPr>
              <a:t>, que se juntan en una región estrecha común a ambas llamada </a:t>
            </a:r>
            <a:r>
              <a:rPr lang="es-ES" sz="1200" b="1" kern="1200" dirty="0" smtClean="0">
                <a:solidFill>
                  <a:schemeClr val="tx1"/>
                </a:solidFill>
                <a:effectLst/>
                <a:latin typeface="Arial" pitchFamily="34" charset="0"/>
                <a:ea typeface="+mn-ea"/>
                <a:cs typeface="Arial" pitchFamily="34" charset="0"/>
              </a:rPr>
              <a:t>centrómero. </a:t>
            </a:r>
            <a:r>
              <a:rPr lang="es-ES" sz="1200" kern="1200" dirty="0" smtClean="0">
                <a:solidFill>
                  <a:schemeClr val="tx1"/>
                </a:solidFill>
                <a:effectLst/>
                <a:latin typeface="Arial" pitchFamily="34" charset="0"/>
                <a:ea typeface="+mn-ea"/>
                <a:cs typeface="Arial" pitchFamily="34" charset="0"/>
              </a:rPr>
              <a:t>A lo largo de la profase los cromosomas continúan condensándose, acortándose y engrosando, pero sólo durante la </a:t>
            </a:r>
            <a:r>
              <a:rPr lang="es-ES" sz="1200" kern="1200" dirty="0" err="1" smtClean="0">
                <a:solidFill>
                  <a:schemeClr val="tx1"/>
                </a:solidFill>
                <a:effectLst/>
                <a:latin typeface="Arial" pitchFamily="34" charset="0"/>
                <a:ea typeface="+mn-ea"/>
                <a:cs typeface="Arial" pitchFamily="34" charset="0"/>
              </a:rPr>
              <a:t>prometafase</a:t>
            </a:r>
            <a:r>
              <a:rPr lang="es-ES" sz="1200" kern="1200" dirty="0" smtClean="0">
                <a:solidFill>
                  <a:schemeClr val="tx1"/>
                </a:solidFill>
                <a:effectLst/>
                <a:latin typeface="Arial" pitchFamily="34" charset="0"/>
                <a:ea typeface="+mn-ea"/>
                <a:cs typeface="Arial" pitchFamily="34" charset="0"/>
              </a:rPr>
              <a:t> podemos identificar las </a:t>
            </a:r>
            <a:r>
              <a:rPr lang="es-ES" sz="1200" kern="1200" dirty="0" err="1" smtClean="0">
                <a:solidFill>
                  <a:schemeClr val="tx1"/>
                </a:solidFill>
                <a:effectLst/>
                <a:latin typeface="Arial" pitchFamily="34" charset="0"/>
                <a:ea typeface="+mn-ea"/>
                <a:cs typeface="Arial" pitchFamily="34" charset="0"/>
              </a:rPr>
              <a:t>cromátidas</a:t>
            </a:r>
            <a:r>
              <a:rPr lang="es-ES" sz="1200" kern="1200" dirty="0" smtClean="0">
                <a:solidFill>
                  <a:schemeClr val="tx1"/>
                </a:solidFill>
                <a:effectLst/>
                <a:latin typeface="Arial" pitchFamily="34" charset="0"/>
                <a:ea typeface="+mn-ea"/>
                <a:cs typeface="Arial" pitchFamily="34" charset="0"/>
              </a:rPr>
              <a:t>. Durante la metafase los cromosomas se alinean en el plano ecuatorial y su estructura doble se vuelve visible. Todas están ancladas por </a:t>
            </a:r>
            <a:r>
              <a:rPr lang="es-ES" sz="1200" b="1" kern="1200" dirty="0" err="1" smtClean="0">
                <a:solidFill>
                  <a:schemeClr val="tx1"/>
                </a:solidFill>
                <a:effectLst/>
                <a:latin typeface="Arial" pitchFamily="34" charset="0"/>
                <a:ea typeface="+mn-ea"/>
                <a:cs typeface="Arial" pitchFamily="34" charset="0"/>
              </a:rPr>
              <a:t>microtúbulos</a:t>
            </a:r>
            <a:r>
              <a:rPr lang="es-ES" sz="1200" b="1" kern="1200" dirty="0" smtClean="0">
                <a:solidFill>
                  <a:schemeClr val="tx1"/>
                </a:solidFill>
                <a:effectLst/>
                <a:latin typeface="Arial" pitchFamily="34" charset="0"/>
                <a:ea typeface="+mn-ea"/>
                <a:cs typeface="Arial" pitchFamily="34" charset="0"/>
              </a:rPr>
              <a:t> </a:t>
            </a:r>
            <a:r>
              <a:rPr lang="es-ES" sz="1200" kern="1200" dirty="0" smtClean="0">
                <a:solidFill>
                  <a:schemeClr val="tx1"/>
                </a:solidFill>
                <a:effectLst/>
                <a:latin typeface="Arial" pitchFamily="34" charset="0"/>
                <a:ea typeface="+mn-ea"/>
                <a:cs typeface="Arial" pitchFamily="34" charset="0"/>
              </a:rPr>
              <a:t>que se extienden del centrómero al centriolo, formando el </a:t>
            </a:r>
            <a:r>
              <a:rPr lang="es-ES" sz="1200" b="1" kern="1200" dirty="0" smtClean="0">
                <a:solidFill>
                  <a:schemeClr val="tx1"/>
                </a:solidFill>
                <a:effectLst/>
                <a:latin typeface="Arial" pitchFamily="34" charset="0"/>
                <a:ea typeface="+mn-ea"/>
                <a:cs typeface="Arial" pitchFamily="34" charset="0"/>
              </a:rPr>
              <a:t>huso mitótico. </a:t>
            </a:r>
            <a:r>
              <a:rPr lang="es-ES" sz="1200" kern="1200" dirty="0" smtClean="0">
                <a:solidFill>
                  <a:schemeClr val="tx1"/>
                </a:solidFill>
                <a:effectLst/>
                <a:latin typeface="Arial" pitchFamily="34" charset="0"/>
                <a:ea typeface="+mn-ea"/>
                <a:cs typeface="Arial" pitchFamily="34" charset="0"/>
              </a:rPr>
              <a:t>Pronto el centrómero de cada cromosoma se divide, lo que da inicio a la anafase, acompañada por la migración de </a:t>
            </a:r>
            <a:r>
              <a:rPr lang="es-ES" sz="1200" kern="1200" dirty="0" err="1" smtClean="0">
                <a:solidFill>
                  <a:schemeClr val="tx1"/>
                </a:solidFill>
                <a:effectLst/>
                <a:latin typeface="Arial" pitchFamily="34" charset="0"/>
                <a:ea typeface="+mn-ea"/>
                <a:cs typeface="Arial" pitchFamily="34" charset="0"/>
              </a:rPr>
              <a:t>cromátidas</a:t>
            </a:r>
            <a:r>
              <a:rPr lang="es-ES" sz="1200" kern="1200" dirty="0" smtClean="0">
                <a:solidFill>
                  <a:schemeClr val="tx1"/>
                </a:solidFill>
                <a:effectLst/>
                <a:latin typeface="Arial" pitchFamily="34" charset="0"/>
                <a:ea typeface="+mn-ea"/>
                <a:cs typeface="Arial" pitchFamily="34" charset="0"/>
              </a:rPr>
              <a:t> a los polos opuestos del uso. Por último, durante la telofase los cromosomas se desenrollan y alargan, la envoltura nuclear se restablece y el citoplasma se divide. Las células hijas reciben la mitad del material cromosómico duplicado, así que conservan el mismo número de cromosomas que la célula madre.</a:t>
            </a:r>
          </a:p>
          <a:p>
            <a:r>
              <a:rPr lang="es-ES_tradnl" sz="1200" kern="1200" dirty="0" smtClean="0">
                <a:solidFill>
                  <a:schemeClr val="tx1"/>
                </a:solidFill>
                <a:effectLst/>
                <a:latin typeface="Arial" pitchFamily="34" charset="0"/>
                <a:ea typeface="+mn-ea"/>
                <a:cs typeface="Arial" pitchFamily="34" charset="0"/>
              </a:rPr>
              <a:t> </a:t>
            </a:r>
            <a:endParaRPr lang="es-ES" sz="1200" kern="1200" dirty="0" smtClean="0">
              <a:solidFill>
                <a:schemeClr val="tx1"/>
              </a:solidFill>
              <a:effectLst/>
              <a:latin typeface="Arial" pitchFamily="34" charset="0"/>
              <a:ea typeface="+mn-ea"/>
              <a:cs typeface="Arial" pitchFamily="34" charset="0"/>
            </a:endParaRPr>
          </a:p>
          <a:p>
            <a:endParaRPr lang="es-ES"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CA3F0988-E92E-499F-9CFF-B7951CAA626F}" type="slidenum">
              <a:rPr lang="es-ES" smtClean="0"/>
              <a:t>11</a:t>
            </a:fld>
            <a:endParaRPr lang="es-ES"/>
          </a:p>
        </p:txBody>
      </p:sp>
    </p:spTree>
    <p:extLst>
      <p:ext uri="{BB962C8B-B14F-4D97-AF65-F5344CB8AC3E}">
        <p14:creationId xmlns:p14="http://schemas.microsoft.com/office/powerpoint/2010/main" val="367583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kern="1200" dirty="0" smtClean="0">
                <a:solidFill>
                  <a:schemeClr val="tx1"/>
                </a:solidFill>
                <a:effectLst/>
                <a:latin typeface="Arial" pitchFamily="34" charset="0"/>
                <a:ea typeface="+mn-ea"/>
                <a:cs typeface="Arial" pitchFamily="34" charset="0"/>
              </a:rPr>
              <a:t>Meiosis</a:t>
            </a:r>
            <a:endParaRPr lang="es-ES" sz="1200" kern="1200" dirty="0" smtClean="0">
              <a:solidFill>
                <a:schemeClr val="tx1"/>
              </a:solidFill>
              <a:effectLst/>
              <a:latin typeface="Arial" pitchFamily="34" charset="0"/>
              <a:ea typeface="+mn-ea"/>
              <a:cs typeface="Arial" pitchFamily="34" charset="0"/>
            </a:endParaRPr>
          </a:p>
          <a:p>
            <a:r>
              <a:rPr lang="es-ES" sz="1200" kern="1200" dirty="0" smtClean="0">
                <a:solidFill>
                  <a:schemeClr val="tx1"/>
                </a:solidFill>
                <a:effectLst/>
                <a:latin typeface="Arial" pitchFamily="34" charset="0"/>
                <a:ea typeface="+mn-ea"/>
                <a:cs typeface="Arial" pitchFamily="34" charset="0"/>
              </a:rPr>
              <a:t>Es la división celular que tiene lugar en las </a:t>
            </a:r>
            <a:r>
              <a:rPr lang="es-ES" sz="1200" b="1" kern="1200" dirty="0" smtClean="0">
                <a:solidFill>
                  <a:schemeClr val="tx1"/>
                </a:solidFill>
                <a:effectLst/>
                <a:latin typeface="Arial" pitchFamily="34" charset="0"/>
                <a:ea typeface="+mn-ea"/>
                <a:cs typeface="Arial" pitchFamily="34" charset="0"/>
              </a:rPr>
              <a:t>células germinales </a:t>
            </a:r>
            <a:r>
              <a:rPr lang="es-ES" sz="1200" kern="1200" dirty="0" smtClean="0">
                <a:solidFill>
                  <a:schemeClr val="tx1"/>
                </a:solidFill>
                <a:effectLst/>
                <a:latin typeface="Arial" pitchFamily="34" charset="0"/>
                <a:ea typeface="+mn-ea"/>
                <a:cs typeface="Arial" pitchFamily="34" charset="0"/>
              </a:rPr>
              <a:t>para producir gametos masculinos y femeninos: espermatozoides y </a:t>
            </a:r>
            <a:r>
              <a:rPr lang="es-ES" sz="1200" kern="1200" dirty="0" err="1" smtClean="0">
                <a:solidFill>
                  <a:schemeClr val="tx1"/>
                </a:solidFill>
                <a:effectLst/>
                <a:latin typeface="Arial" pitchFamily="34" charset="0"/>
                <a:ea typeface="+mn-ea"/>
                <a:cs typeface="Arial" pitchFamily="34" charset="0"/>
              </a:rPr>
              <a:t>ovocitos</a:t>
            </a:r>
            <a:r>
              <a:rPr lang="es-ES" sz="1200" kern="1200" dirty="0" smtClean="0">
                <a:solidFill>
                  <a:schemeClr val="tx1"/>
                </a:solidFill>
                <a:effectLst/>
                <a:latin typeface="Arial" pitchFamily="34" charset="0"/>
                <a:ea typeface="+mn-ea"/>
                <a:cs typeface="Arial" pitchFamily="34" charset="0"/>
              </a:rPr>
              <a:t> (óvulos), respectivamente. La meiosis requiere dos divisiones celulares –</a:t>
            </a:r>
            <a:r>
              <a:rPr lang="es-ES" sz="1200" b="1" kern="1200" dirty="0" smtClean="0">
                <a:solidFill>
                  <a:schemeClr val="tx1"/>
                </a:solidFill>
                <a:effectLst/>
                <a:latin typeface="Arial" pitchFamily="34" charset="0"/>
                <a:ea typeface="+mn-ea"/>
                <a:cs typeface="Arial" pitchFamily="34" charset="0"/>
              </a:rPr>
              <a:t>meiosis I </a:t>
            </a:r>
            <a:r>
              <a:rPr lang="es-ES" sz="1200" kern="1200" dirty="0" smtClean="0">
                <a:solidFill>
                  <a:schemeClr val="tx1"/>
                </a:solidFill>
                <a:effectLst/>
                <a:latin typeface="Arial" pitchFamily="34" charset="0"/>
                <a:ea typeface="+mn-ea"/>
                <a:cs typeface="Arial" pitchFamily="34" charset="0"/>
              </a:rPr>
              <a:t>y </a:t>
            </a:r>
            <a:r>
              <a:rPr lang="es-ES" sz="1200" b="1" kern="1200" dirty="0" smtClean="0">
                <a:solidFill>
                  <a:schemeClr val="tx1"/>
                </a:solidFill>
                <a:effectLst/>
                <a:latin typeface="Arial" pitchFamily="34" charset="0"/>
                <a:ea typeface="+mn-ea"/>
                <a:cs typeface="Arial" pitchFamily="34" charset="0"/>
              </a:rPr>
              <a:t>meiosis II</a:t>
            </a:r>
            <a:r>
              <a:rPr lang="es-ES" sz="1200" kern="1200" dirty="0" smtClean="0">
                <a:solidFill>
                  <a:schemeClr val="tx1"/>
                </a:solidFill>
                <a:effectLst/>
                <a:latin typeface="Arial" pitchFamily="34" charset="0"/>
                <a:ea typeface="+mn-ea"/>
                <a:cs typeface="Arial" pitchFamily="34" charset="0"/>
              </a:rPr>
              <a:t>– para reducir el número de cromosomas al número haploide de 23. Igual que en la mitosis, las células germinales masculinas y femeninas (</a:t>
            </a:r>
            <a:r>
              <a:rPr lang="es-ES" sz="1200" b="1" kern="1200" dirty="0" err="1" smtClean="0">
                <a:solidFill>
                  <a:schemeClr val="tx1"/>
                </a:solidFill>
                <a:effectLst/>
                <a:latin typeface="Arial" pitchFamily="34" charset="0"/>
                <a:ea typeface="+mn-ea"/>
                <a:cs typeface="Arial" pitchFamily="34" charset="0"/>
              </a:rPr>
              <a:t>espermatocitos</a:t>
            </a:r>
            <a:r>
              <a:rPr lang="es-ES" sz="1200" b="1" kern="1200" dirty="0" smtClean="0">
                <a:solidFill>
                  <a:schemeClr val="tx1"/>
                </a:solidFill>
                <a:effectLst/>
                <a:latin typeface="Arial" pitchFamily="34" charset="0"/>
                <a:ea typeface="+mn-ea"/>
                <a:cs typeface="Arial" pitchFamily="34" charset="0"/>
              </a:rPr>
              <a:t> </a:t>
            </a:r>
            <a:r>
              <a:rPr lang="es-ES" sz="1200" kern="1200" dirty="0" smtClean="0">
                <a:solidFill>
                  <a:schemeClr val="tx1"/>
                </a:solidFill>
                <a:effectLst/>
                <a:latin typeface="Arial" pitchFamily="34" charset="0"/>
                <a:ea typeface="+mn-ea"/>
                <a:cs typeface="Arial" pitchFamily="34" charset="0"/>
              </a:rPr>
              <a:t>y </a:t>
            </a:r>
            <a:r>
              <a:rPr lang="es-ES" sz="1200" b="1" kern="1200" dirty="0" err="1" smtClean="0">
                <a:solidFill>
                  <a:schemeClr val="tx1"/>
                </a:solidFill>
                <a:effectLst/>
                <a:latin typeface="Arial" pitchFamily="34" charset="0"/>
                <a:ea typeface="+mn-ea"/>
                <a:cs typeface="Arial" pitchFamily="34" charset="0"/>
              </a:rPr>
              <a:t>ovocitos</a:t>
            </a:r>
            <a:r>
              <a:rPr lang="es-ES" sz="1200" b="1" kern="1200" dirty="0" smtClean="0">
                <a:solidFill>
                  <a:schemeClr val="tx1"/>
                </a:solidFill>
                <a:effectLst/>
                <a:latin typeface="Arial" pitchFamily="34" charset="0"/>
                <a:ea typeface="+mn-ea"/>
                <a:cs typeface="Arial" pitchFamily="34" charset="0"/>
              </a:rPr>
              <a:t> primarios</a:t>
            </a:r>
            <a:r>
              <a:rPr lang="es-ES" sz="1200" kern="1200" dirty="0" smtClean="0">
                <a:solidFill>
                  <a:schemeClr val="tx1"/>
                </a:solidFill>
                <a:effectLst/>
                <a:latin typeface="Arial" pitchFamily="34" charset="0"/>
                <a:ea typeface="+mn-ea"/>
                <a:cs typeface="Arial" pitchFamily="34" charset="0"/>
              </a:rPr>
              <a:t>) duplican su ADN al comenzar la meiosis I, de modo que cada uno de los 46 cromosomas se duplica en sus </a:t>
            </a:r>
            <a:r>
              <a:rPr lang="es-ES" sz="1200" kern="1200" dirty="0" err="1" smtClean="0">
                <a:solidFill>
                  <a:schemeClr val="tx1"/>
                </a:solidFill>
                <a:effectLst/>
                <a:latin typeface="Arial" pitchFamily="34" charset="0"/>
                <a:ea typeface="+mn-ea"/>
                <a:cs typeface="Arial" pitchFamily="34" charset="0"/>
              </a:rPr>
              <a:t>cromátidas</a:t>
            </a:r>
            <a:r>
              <a:rPr lang="es-ES" sz="1200" kern="1200" dirty="0" smtClean="0">
                <a:solidFill>
                  <a:schemeClr val="tx1"/>
                </a:solidFill>
                <a:effectLst/>
                <a:latin typeface="Arial" pitchFamily="34" charset="0"/>
                <a:ea typeface="+mn-ea"/>
                <a:cs typeface="Arial" pitchFamily="34" charset="0"/>
              </a:rPr>
              <a:t> hermanas. A diferencia de lo que ocurre en la mitosis, los </a:t>
            </a:r>
            <a:r>
              <a:rPr lang="es-ES" sz="1200" b="1" kern="1200" dirty="0" smtClean="0">
                <a:solidFill>
                  <a:schemeClr val="tx1"/>
                </a:solidFill>
                <a:effectLst/>
                <a:latin typeface="Arial" pitchFamily="34" charset="0"/>
                <a:ea typeface="+mn-ea"/>
                <a:cs typeface="Arial" pitchFamily="34" charset="0"/>
              </a:rPr>
              <a:t>cromosomas homólogos </a:t>
            </a:r>
            <a:r>
              <a:rPr lang="es-ES" sz="1200" kern="1200" dirty="0" smtClean="0">
                <a:solidFill>
                  <a:schemeClr val="tx1"/>
                </a:solidFill>
                <a:effectLst/>
                <a:latin typeface="Arial" pitchFamily="34" charset="0"/>
                <a:ea typeface="+mn-ea"/>
                <a:cs typeface="Arial" pitchFamily="34" charset="0"/>
              </a:rPr>
              <a:t>se alinean en </a:t>
            </a:r>
            <a:r>
              <a:rPr lang="es-ES" sz="1200" b="1" kern="1200" dirty="0" smtClean="0">
                <a:solidFill>
                  <a:schemeClr val="tx1"/>
                </a:solidFill>
                <a:effectLst/>
                <a:latin typeface="Arial" pitchFamily="34" charset="0"/>
                <a:ea typeface="+mn-ea"/>
                <a:cs typeface="Arial" pitchFamily="34" charset="0"/>
              </a:rPr>
              <a:t>pares</a:t>
            </a:r>
            <a:r>
              <a:rPr lang="es-ES" sz="1200" kern="1200" dirty="0" smtClean="0">
                <a:solidFill>
                  <a:schemeClr val="tx1"/>
                </a:solidFill>
                <a:effectLst/>
                <a:latin typeface="Arial" pitchFamily="34" charset="0"/>
                <a:ea typeface="+mn-ea"/>
                <a:cs typeface="Arial" pitchFamily="34" charset="0"/>
              </a:rPr>
              <a:t>, proceso conocido con el nombre de </a:t>
            </a:r>
            <a:r>
              <a:rPr lang="es-ES" sz="1200" b="1" kern="1200" dirty="0" smtClean="0">
                <a:solidFill>
                  <a:schemeClr val="tx1"/>
                </a:solidFill>
                <a:effectLst/>
                <a:latin typeface="Arial" pitchFamily="34" charset="0"/>
                <a:ea typeface="+mn-ea"/>
                <a:cs typeface="Arial" pitchFamily="34" charset="0"/>
              </a:rPr>
              <a:t>sinapsis. </a:t>
            </a:r>
            <a:r>
              <a:rPr lang="es-ES" sz="1200" kern="1200" dirty="0" smtClean="0">
                <a:solidFill>
                  <a:schemeClr val="tx1"/>
                </a:solidFill>
                <a:effectLst/>
                <a:latin typeface="Arial" pitchFamily="34" charset="0"/>
                <a:ea typeface="+mn-ea"/>
                <a:cs typeface="Arial" pitchFamily="34" charset="0"/>
              </a:rPr>
              <a:t>El emparejamiento es exacto y punto por punto, salvo la combinación XY. En seguida los pares homólogos se separan en dos células hijas, convirtiendo así el número diploide en haploide. Poco después la meiosis II separa las </a:t>
            </a:r>
            <a:r>
              <a:rPr lang="es-ES" sz="1200" kern="1200" dirty="0" err="1" smtClean="0">
                <a:solidFill>
                  <a:schemeClr val="tx1"/>
                </a:solidFill>
                <a:effectLst/>
                <a:latin typeface="Arial" pitchFamily="34" charset="0"/>
                <a:ea typeface="+mn-ea"/>
                <a:cs typeface="Arial" pitchFamily="34" charset="0"/>
              </a:rPr>
              <a:t>cromátidas</a:t>
            </a:r>
            <a:r>
              <a:rPr lang="es-ES" sz="1200" kern="1200" dirty="0" smtClean="0">
                <a:solidFill>
                  <a:schemeClr val="tx1"/>
                </a:solidFill>
                <a:effectLst/>
                <a:latin typeface="Arial" pitchFamily="34" charset="0"/>
                <a:ea typeface="+mn-ea"/>
                <a:cs typeface="Arial" pitchFamily="34" charset="0"/>
              </a:rPr>
              <a:t> hermanas. Entonces cada gameto contendrá 23 cromosomas.</a:t>
            </a:r>
          </a:p>
          <a:p>
            <a:r>
              <a:rPr lang="es-ES" sz="1200" kern="1200" dirty="0" smtClean="0">
                <a:solidFill>
                  <a:schemeClr val="tx1"/>
                </a:solidFill>
                <a:effectLst/>
                <a:latin typeface="Arial" pitchFamily="34" charset="0"/>
                <a:ea typeface="+mn-ea"/>
                <a:cs typeface="Arial" pitchFamily="34" charset="0"/>
              </a:rPr>
              <a:t>Los </a:t>
            </a:r>
            <a:r>
              <a:rPr lang="es-ES" sz="1200" b="1" kern="1200" dirty="0" smtClean="0">
                <a:solidFill>
                  <a:schemeClr val="tx1"/>
                </a:solidFill>
                <a:effectLst/>
                <a:latin typeface="Arial" pitchFamily="34" charset="0"/>
                <a:ea typeface="+mn-ea"/>
                <a:cs typeface="Arial" pitchFamily="34" charset="0"/>
              </a:rPr>
              <a:t>entrecruzamientos, </a:t>
            </a:r>
            <a:r>
              <a:rPr lang="es-ES" sz="1200" kern="1200" dirty="0" smtClean="0">
                <a:solidFill>
                  <a:schemeClr val="tx1"/>
                </a:solidFill>
                <a:effectLst/>
                <a:latin typeface="Arial" pitchFamily="34" charset="0"/>
                <a:ea typeface="+mn-ea"/>
                <a:cs typeface="Arial" pitchFamily="34" charset="0"/>
              </a:rPr>
              <a:t>procesos críticos de la meiosis I, son el </a:t>
            </a:r>
            <a:r>
              <a:rPr lang="es-ES" sz="1200" b="1" kern="1200" dirty="0" smtClean="0">
                <a:solidFill>
                  <a:schemeClr val="tx1"/>
                </a:solidFill>
                <a:effectLst/>
                <a:latin typeface="Arial" pitchFamily="34" charset="0"/>
                <a:ea typeface="+mn-ea"/>
                <a:cs typeface="Arial" pitchFamily="34" charset="0"/>
              </a:rPr>
              <a:t>intercambio de segmentos de </a:t>
            </a:r>
            <a:r>
              <a:rPr lang="es-ES" sz="1200" b="1" kern="1200" dirty="0" err="1" smtClean="0">
                <a:solidFill>
                  <a:schemeClr val="tx1"/>
                </a:solidFill>
                <a:effectLst/>
                <a:latin typeface="Arial" pitchFamily="34" charset="0"/>
                <a:ea typeface="+mn-ea"/>
                <a:cs typeface="Arial" pitchFamily="34" charset="0"/>
              </a:rPr>
              <a:t>cromátidas</a:t>
            </a:r>
            <a:r>
              <a:rPr lang="es-ES" sz="1200" b="1" kern="1200" dirty="0" smtClean="0">
                <a:solidFill>
                  <a:schemeClr val="tx1"/>
                </a:solidFill>
                <a:effectLst/>
                <a:latin typeface="Arial" pitchFamily="34" charset="0"/>
                <a:ea typeface="+mn-ea"/>
                <a:cs typeface="Arial" pitchFamily="34" charset="0"/>
              </a:rPr>
              <a:t> </a:t>
            </a:r>
            <a:r>
              <a:rPr lang="es-ES" sz="1200" kern="1200" dirty="0" smtClean="0">
                <a:solidFill>
                  <a:schemeClr val="tx1"/>
                </a:solidFill>
                <a:effectLst/>
                <a:latin typeface="Arial" pitchFamily="34" charset="0"/>
                <a:ea typeface="+mn-ea"/>
                <a:cs typeface="Arial" pitchFamily="34" charset="0"/>
              </a:rPr>
              <a:t>entre cromosomas homólogos emparejados. Los segmentos se rompen intercambiándose como cromosomas homólogos individuales. A medida que se realiza la separación, los puntos de intercambio quedan unidos de manera temporal y constituyen una estructura parecida a una X: un </a:t>
            </a:r>
            <a:r>
              <a:rPr lang="es-ES" sz="1200" b="1" kern="1200" dirty="0" smtClean="0">
                <a:solidFill>
                  <a:schemeClr val="tx1"/>
                </a:solidFill>
                <a:effectLst/>
                <a:latin typeface="Arial" pitchFamily="34" charset="0"/>
                <a:ea typeface="+mn-ea"/>
                <a:cs typeface="Arial" pitchFamily="34" charset="0"/>
              </a:rPr>
              <a:t>quiasma</a:t>
            </a:r>
            <a:r>
              <a:rPr lang="es-ES" sz="1200" kern="1200" dirty="0" smtClean="0">
                <a:solidFill>
                  <a:schemeClr val="tx1"/>
                </a:solidFill>
                <a:effectLst/>
                <a:latin typeface="Arial" pitchFamily="34" charset="0"/>
                <a:ea typeface="+mn-ea"/>
                <a:cs typeface="Arial" pitchFamily="34" charset="0"/>
              </a:rPr>
              <a:t>. Los aproximadamente 30 a 40 entrecruzamientos (uno o dos por cromosoma) en cada división </a:t>
            </a:r>
            <a:r>
              <a:rPr lang="es-ES" sz="1200" kern="1200" dirty="0" err="1" smtClean="0">
                <a:solidFill>
                  <a:schemeClr val="tx1"/>
                </a:solidFill>
                <a:effectLst/>
                <a:latin typeface="Arial" pitchFamily="34" charset="0"/>
                <a:ea typeface="+mn-ea"/>
                <a:cs typeface="Arial" pitchFamily="34" charset="0"/>
              </a:rPr>
              <a:t>meiótica</a:t>
            </a:r>
            <a:r>
              <a:rPr lang="es-ES" sz="1200" kern="1200" dirty="0" smtClean="0">
                <a:solidFill>
                  <a:schemeClr val="tx1"/>
                </a:solidFill>
                <a:effectLst/>
                <a:latin typeface="Arial" pitchFamily="34" charset="0"/>
                <a:ea typeface="+mn-ea"/>
                <a:cs typeface="Arial" pitchFamily="34" charset="0"/>
              </a:rPr>
              <a:t> I son muy frecuentes entre genes lejanos en un cromosoma. Al terminar las divisiones </a:t>
            </a:r>
            <a:r>
              <a:rPr lang="es-ES" sz="1200" kern="1200" dirty="0" err="1" smtClean="0">
                <a:solidFill>
                  <a:schemeClr val="tx1"/>
                </a:solidFill>
                <a:effectLst/>
                <a:latin typeface="Arial" pitchFamily="34" charset="0"/>
                <a:ea typeface="+mn-ea"/>
                <a:cs typeface="Arial" pitchFamily="34" charset="0"/>
              </a:rPr>
              <a:t>meióticas</a:t>
            </a:r>
            <a:r>
              <a:rPr lang="es-ES" sz="1200" kern="1200" dirty="0" smtClean="0">
                <a:solidFill>
                  <a:schemeClr val="tx1"/>
                </a:solidFill>
                <a:effectLst/>
                <a:latin typeface="Arial" pitchFamily="34" charset="0"/>
                <a:ea typeface="+mn-ea"/>
                <a:cs typeface="Arial" pitchFamily="34" charset="0"/>
              </a:rPr>
              <a:t>:</a:t>
            </a:r>
          </a:p>
          <a:p>
            <a:r>
              <a:rPr lang="es-ES" sz="1200" kern="1200" dirty="0" smtClean="0">
                <a:solidFill>
                  <a:schemeClr val="tx1"/>
                </a:solidFill>
                <a:effectLst/>
                <a:latin typeface="Arial" pitchFamily="34" charset="0"/>
                <a:ea typeface="+mn-ea"/>
                <a:cs typeface="Arial" pitchFamily="34" charset="0"/>
              </a:rPr>
              <a:t>Aumenta la </a:t>
            </a:r>
            <a:r>
              <a:rPr lang="es-ES" sz="1200" b="1" kern="1200" dirty="0" smtClean="0">
                <a:solidFill>
                  <a:schemeClr val="tx1"/>
                </a:solidFill>
                <a:effectLst/>
                <a:latin typeface="Arial" pitchFamily="34" charset="0"/>
                <a:ea typeface="+mn-ea"/>
                <a:cs typeface="Arial" pitchFamily="34" charset="0"/>
              </a:rPr>
              <a:t>variabilidad genética </a:t>
            </a:r>
            <a:r>
              <a:rPr lang="es-ES" sz="1200" kern="1200" dirty="0" smtClean="0">
                <a:solidFill>
                  <a:schemeClr val="tx1"/>
                </a:solidFill>
                <a:effectLst/>
                <a:latin typeface="Arial" pitchFamily="34" charset="0"/>
                <a:ea typeface="+mn-ea"/>
                <a:cs typeface="Arial" pitchFamily="34" charset="0"/>
              </a:rPr>
              <a:t>mediante:</a:t>
            </a:r>
          </a:p>
          <a:p>
            <a:r>
              <a:rPr lang="es-ES" sz="1200" kern="1200" dirty="0" smtClean="0">
                <a:solidFill>
                  <a:schemeClr val="tx1"/>
                </a:solidFill>
                <a:effectLst/>
                <a:latin typeface="Arial" pitchFamily="34" charset="0"/>
                <a:ea typeface="+mn-ea"/>
                <a:cs typeface="Arial" pitchFamily="34" charset="0"/>
              </a:rPr>
              <a:t>-El entrecruzamiento que redistribuye el material genético,</a:t>
            </a:r>
          </a:p>
          <a:p>
            <a:r>
              <a:rPr lang="es-ES" sz="1200" kern="1200" dirty="0" smtClean="0">
                <a:solidFill>
                  <a:schemeClr val="tx1"/>
                </a:solidFill>
                <a:effectLst/>
                <a:latin typeface="Arial" pitchFamily="34" charset="0"/>
                <a:ea typeface="+mn-ea"/>
                <a:cs typeface="Arial" pitchFamily="34" charset="0"/>
              </a:rPr>
              <a:t>-La distribución aleatoria de cromosomas homólogos entre las células hijas.</a:t>
            </a:r>
          </a:p>
          <a:p>
            <a:r>
              <a:rPr lang="es-ES" sz="1200" kern="1200" dirty="0" smtClean="0">
                <a:solidFill>
                  <a:schemeClr val="tx1"/>
                </a:solidFill>
                <a:effectLst/>
                <a:latin typeface="Arial" pitchFamily="34" charset="0"/>
                <a:ea typeface="+mn-ea"/>
                <a:cs typeface="Arial" pitchFamily="34" charset="0"/>
              </a:rPr>
              <a:t>-Cada célula germinal contiene un número haploide de cromosomas, con lo cual se restablece en la fecundación el número diploide de 46.</a:t>
            </a:r>
          </a:p>
          <a:p>
            <a:r>
              <a:rPr lang="es-ES_tradnl" sz="1200" u="none" strike="noStrike" kern="1200" dirty="0" smtClean="0">
                <a:solidFill>
                  <a:schemeClr val="tx1"/>
                </a:solidFill>
                <a:effectLst/>
                <a:latin typeface="Arial" pitchFamily="34" charset="0"/>
                <a:ea typeface="+mn-ea"/>
                <a:cs typeface="Arial" pitchFamily="34" charset="0"/>
              </a:rPr>
              <a:t> </a:t>
            </a:r>
            <a:endParaRPr lang="es-ES" sz="1200" kern="1200" dirty="0" smtClean="0">
              <a:solidFill>
                <a:schemeClr val="tx1"/>
              </a:solidFill>
              <a:effectLst/>
              <a:latin typeface="Arial" pitchFamily="34" charset="0"/>
              <a:ea typeface="+mn-ea"/>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CA3F0988-E92E-499F-9CFF-B7951CAA626F}" type="slidenum">
              <a:rPr lang="es-ES" smtClean="0"/>
              <a:t>12</a:t>
            </a:fld>
            <a:endParaRPr lang="es-ES"/>
          </a:p>
        </p:txBody>
      </p:sp>
    </p:spTree>
    <p:extLst>
      <p:ext uri="{BB962C8B-B14F-4D97-AF65-F5344CB8AC3E}">
        <p14:creationId xmlns:p14="http://schemas.microsoft.com/office/powerpoint/2010/main" val="253589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679D12B7-F1FC-4ADF-ADD3-F9E497657330}" type="datetimeFigureOut">
              <a:rPr lang="es-ES" smtClean="0"/>
              <a:t>25/04/2023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237899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9D12B7-F1FC-4ADF-ADD3-F9E497657330}" type="datetimeFigureOut">
              <a:rPr lang="es-ES" smtClean="0"/>
              <a:t>25/04/2023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180466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9D12B7-F1FC-4ADF-ADD3-F9E497657330}" type="datetimeFigureOut">
              <a:rPr lang="es-ES" smtClean="0"/>
              <a:t>25/04/2023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4021724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679D12B7-F1FC-4ADF-ADD3-F9E497657330}" type="datetimeFigureOut">
              <a:rPr lang="es-ES" smtClean="0"/>
              <a:t>25/04/2023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143732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679D12B7-F1FC-4ADF-ADD3-F9E497657330}" type="datetimeFigureOut">
              <a:rPr lang="es-ES" smtClean="0"/>
              <a:t>25/04/2023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3452210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679D12B7-F1FC-4ADF-ADD3-F9E497657330}" type="datetimeFigureOut">
              <a:rPr lang="es-ES" smtClean="0"/>
              <a:t>25/04/2023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166449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679D12B7-F1FC-4ADF-ADD3-F9E497657330}" type="datetimeFigureOut">
              <a:rPr lang="es-ES" smtClean="0"/>
              <a:t>25/04/2023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348441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679D12B7-F1FC-4ADF-ADD3-F9E497657330}" type="datetimeFigureOut">
              <a:rPr lang="es-ES" smtClean="0"/>
              <a:t>25/04/2023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224443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9D12B7-F1FC-4ADF-ADD3-F9E497657330}" type="datetimeFigureOut">
              <a:rPr lang="es-ES" smtClean="0"/>
              <a:t>25/04/2023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292478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9D12B7-F1FC-4ADF-ADD3-F9E497657330}" type="datetimeFigureOut">
              <a:rPr lang="es-ES" smtClean="0"/>
              <a:t>25/04/2023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388770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679D12B7-F1FC-4ADF-ADD3-F9E497657330}" type="datetimeFigureOut">
              <a:rPr lang="es-ES" smtClean="0"/>
              <a:t>25/04/2023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1FC5E52-9427-458B-827F-C0CD86259B83}" type="slidenum">
              <a:rPr lang="es-ES" smtClean="0"/>
              <a:t>‹Nº›</a:t>
            </a:fld>
            <a:endParaRPr lang="es-ES"/>
          </a:p>
        </p:txBody>
      </p:sp>
    </p:spTree>
    <p:extLst>
      <p:ext uri="{BB962C8B-B14F-4D97-AF65-F5344CB8AC3E}">
        <p14:creationId xmlns:p14="http://schemas.microsoft.com/office/powerpoint/2010/main" val="3194741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pattFill prst="pct60">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79D12B7-F1FC-4ADF-ADD3-F9E497657330}" type="datetimeFigureOut">
              <a:rPr lang="es-ES" smtClean="0"/>
              <a:t>25/04/2023</a:t>
            </a:fld>
            <a:endParaRPr lang="es-ES"/>
          </a:p>
        </p:txBody>
      </p:sp>
      <p:sp>
        <p:nvSpPr>
          <p:cNvPr id="5" name="Marcador de pie de pá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FC5E52-9427-458B-827F-C0CD86259B83}" type="slidenum">
              <a:rPr lang="es-ES" smtClean="0"/>
              <a:t>‹Nº›</a:t>
            </a:fld>
            <a:endParaRPr lang="es-ES"/>
          </a:p>
        </p:txBody>
      </p:sp>
    </p:spTree>
    <p:extLst>
      <p:ext uri="{BB962C8B-B14F-4D97-AF65-F5344CB8AC3E}">
        <p14:creationId xmlns:p14="http://schemas.microsoft.com/office/powerpoint/2010/main" val="34462048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bwMode="auto">
          <a:xfrm>
            <a:off x="543913" y="3293528"/>
            <a:ext cx="6812851" cy="53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s-ES_tradnl"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a:t>
            </a:r>
            <a:r>
              <a:rPr lang="es-E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_tradnl"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Ciclo </a:t>
            </a:r>
            <a:r>
              <a:rPr lang="es-ES_tradnl"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celular</a:t>
            </a:r>
            <a:r>
              <a:rPr lang="es-ES" sz="28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El genoma humano</a:t>
            </a:r>
            <a:endParaRPr lang="es-E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1 CuadroTexto"/>
          <p:cNvSpPr txBox="1"/>
          <p:nvPr/>
        </p:nvSpPr>
        <p:spPr>
          <a:xfrm>
            <a:off x="543913" y="2807695"/>
            <a:ext cx="3033203" cy="369332"/>
          </a:xfrm>
          <a:prstGeom prst="rect">
            <a:avLst/>
          </a:prstGeom>
          <a:noFill/>
        </p:spPr>
        <p:txBody>
          <a:bodyPr wrap="none" rtlCol="0">
            <a:spAutoFit/>
          </a:bodyPr>
          <a:lstStyle/>
          <a:p>
            <a:r>
              <a:rPr lang="es-ES" b="1" dirty="0">
                <a:latin typeface="Arial" pitchFamily="34" charset="0"/>
                <a:cs typeface="Arial" pitchFamily="34" charset="0"/>
              </a:rPr>
              <a:t>Conferencia</a:t>
            </a:r>
            <a:r>
              <a:rPr lang="es-ES" sz="1500" b="1" dirty="0">
                <a:latin typeface="Arial" pitchFamily="34" charset="0"/>
                <a:cs typeface="Arial" pitchFamily="34" charset="0"/>
              </a:rPr>
              <a:t> </a:t>
            </a:r>
            <a:r>
              <a:rPr lang="es-ES" b="1" dirty="0" smtClean="0">
                <a:latin typeface="Arial" pitchFamily="34" charset="0"/>
                <a:cs typeface="Arial" pitchFamily="34" charset="0"/>
              </a:rPr>
              <a:t>orientadora 2</a:t>
            </a:r>
            <a:endParaRPr lang="es-ES" b="1" dirty="0">
              <a:latin typeface="Arial" pitchFamily="34" charset="0"/>
              <a:cs typeface="Arial" pitchFamily="34" charset="0"/>
            </a:endParaRPr>
          </a:p>
        </p:txBody>
      </p:sp>
      <p:sp>
        <p:nvSpPr>
          <p:cNvPr id="5" name="4 CuadroTexto"/>
          <p:cNvSpPr txBox="1"/>
          <p:nvPr/>
        </p:nvSpPr>
        <p:spPr>
          <a:xfrm>
            <a:off x="609153" y="4573827"/>
            <a:ext cx="4185761" cy="923330"/>
          </a:xfrm>
          <a:prstGeom prst="rect">
            <a:avLst/>
          </a:prstGeom>
          <a:noFill/>
        </p:spPr>
        <p:txBody>
          <a:bodyPr wrap="none" rtlCol="0">
            <a:spAutoFit/>
          </a:bodyPr>
          <a:lstStyle/>
          <a:p>
            <a:r>
              <a:rPr lang="es-ES" b="1" dirty="0">
                <a:latin typeface="Arial" panose="020B0604020202020204" pitchFamily="34" charset="0"/>
                <a:cs typeface="Arial" pitchFamily="34" charset="0"/>
              </a:rPr>
              <a:t>Profesora:</a:t>
            </a:r>
            <a:r>
              <a:rPr lang="es-ES" dirty="0">
                <a:latin typeface="Arial" pitchFamily="34" charset="0"/>
                <a:cs typeface="Arial" pitchFamily="34" charset="0"/>
              </a:rPr>
              <a:t> </a:t>
            </a:r>
            <a:r>
              <a:rPr lang="es-ES" b="1" dirty="0">
                <a:latin typeface="Arial" pitchFamily="34" charset="0"/>
                <a:cs typeface="Arial" pitchFamily="34" charset="0"/>
              </a:rPr>
              <a:t>Dra. Kenia Estrada López</a:t>
            </a:r>
          </a:p>
          <a:p>
            <a:r>
              <a:rPr lang="es-ES" dirty="0">
                <a:latin typeface="Arial" pitchFamily="34" charset="0"/>
                <a:cs typeface="Arial" pitchFamily="34" charset="0"/>
              </a:rPr>
              <a:t>Especialista en Embriología</a:t>
            </a:r>
          </a:p>
          <a:p>
            <a:r>
              <a:rPr lang="es-ES" dirty="0">
                <a:latin typeface="Arial" pitchFamily="34" charset="0"/>
                <a:cs typeface="Arial" pitchFamily="34" charset="0"/>
              </a:rPr>
              <a:t>Profesor asistente</a:t>
            </a:r>
          </a:p>
        </p:txBody>
      </p:sp>
      <p:sp>
        <p:nvSpPr>
          <p:cNvPr id="6" name="4 CuadroTexto"/>
          <p:cNvSpPr txBox="1">
            <a:spLocks noChangeArrowheads="1"/>
          </p:cNvSpPr>
          <p:nvPr/>
        </p:nvSpPr>
        <p:spPr bwMode="auto">
          <a:xfrm>
            <a:off x="1669745" y="320632"/>
            <a:ext cx="62808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r>
              <a:rPr lang="es-ES" sz="2000" b="1" dirty="0"/>
              <a:t>Facultad de Ciencias Médicas de </a:t>
            </a:r>
            <a:r>
              <a:rPr lang="es-ES" sz="2000" b="1" dirty="0" err="1"/>
              <a:t>Sagua</a:t>
            </a:r>
            <a:r>
              <a:rPr lang="es-ES" sz="2000" b="1" dirty="0"/>
              <a:t> la Grande</a:t>
            </a:r>
          </a:p>
        </p:txBody>
      </p:sp>
      <p:sp>
        <p:nvSpPr>
          <p:cNvPr id="7" name="6 CuadroTexto"/>
          <p:cNvSpPr txBox="1"/>
          <p:nvPr/>
        </p:nvSpPr>
        <p:spPr>
          <a:xfrm>
            <a:off x="876423" y="1394403"/>
            <a:ext cx="7533286" cy="830997"/>
          </a:xfrm>
          <a:prstGeom prst="rect">
            <a:avLst/>
          </a:prstGeom>
          <a:noFill/>
        </p:spPr>
        <p:txBody>
          <a:bodyPr wrap="square">
            <a:spAutoFit/>
          </a:bodyPr>
          <a:lstStyle/>
          <a:p>
            <a:pPr algn="ctr">
              <a:defRPr/>
            </a:pPr>
            <a:r>
              <a:rPr lang="es-ES" sz="2400" b="1" dirty="0">
                <a:solidFill>
                  <a:srgbClr val="C00000"/>
                </a:solidFill>
                <a:effectLst>
                  <a:outerShdw blurRad="38100" dist="38100" dir="2700000" algn="tl">
                    <a:srgbClr val="000000">
                      <a:alpha val="43137"/>
                    </a:srgbClr>
                  </a:outerShdw>
                </a:effectLst>
                <a:latin typeface="Arial Black" panose="020B0A04020102020204" pitchFamily="34" charset="0"/>
              </a:rPr>
              <a:t>Asignatura: </a:t>
            </a:r>
            <a:r>
              <a:rPr lang="es-ES" sz="2400" b="1" dirty="0">
                <a:effectLst>
                  <a:outerShdw blurRad="38100" dist="38100" dir="2700000" algn="tl">
                    <a:srgbClr val="000000">
                      <a:alpha val="43137"/>
                    </a:srgbClr>
                  </a:outerShdw>
                </a:effectLst>
                <a:latin typeface="Arial Black" panose="020B0A04020102020204" pitchFamily="34" charset="0"/>
              </a:rPr>
              <a:t>B</a:t>
            </a:r>
            <a:r>
              <a:rPr lang="es-ES" sz="2400" b="1" dirty="0">
                <a:latin typeface="Arial Black" panose="020B0A04020102020204" pitchFamily="34" charset="0"/>
              </a:rPr>
              <a:t>ases moleculares, ontogenia, célula y tejidos</a:t>
            </a:r>
            <a:endParaRPr lang="es-ES" sz="2400" b="1" dirty="0">
              <a:solidFill>
                <a:srgbClr val="C00000"/>
              </a:solidFill>
              <a:effectLst>
                <a:outerShdw blurRad="38100" dist="38100" dir="2700000" algn="tl">
                  <a:srgbClr val="000000">
                    <a:alpha val="43137"/>
                  </a:srgbClr>
                </a:outerShdw>
              </a:effectLst>
              <a:latin typeface="Arial Black"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7673" y="4128655"/>
            <a:ext cx="2826327" cy="272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500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12534" y="372534"/>
            <a:ext cx="2758063" cy="523220"/>
          </a:xfrm>
          <a:prstGeom prst="rect">
            <a:avLst/>
          </a:prstGeom>
          <a:noFill/>
        </p:spPr>
        <p:txBody>
          <a:bodyPr wrap="none" rtlCol="0">
            <a:spAutoFit/>
          </a:bodyPr>
          <a:lstStyle/>
          <a:p>
            <a:r>
              <a:rPr lang="es-ES" sz="2800" b="1" dirty="0" smtClean="0">
                <a:solidFill>
                  <a:srgbClr val="C00000"/>
                </a:solidFill>
                <a:latin typeface="Arial" panose="020B0604020202020204" pitchFamily="34" charset="0"/>
                <a:cs typeface="Arial" panose="020B0604020202020204" pitchFamily="34" charset="0"/>
              </a:rPr>
              <a:t>Tarea Docente:</a:t>
            </a:r>
            <a:endParaRPr lang="es-ES" sz="2800" b="1"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677333" y="1507066"/>
            <a:ext cx="7636934" cy="1938992"/>
          </a:xfrm>
          <a:prstGeom prst="rect">
            <a:avLst/>
          </a:prstGeom>
          <a:noFill/>
        </p:spPr>
        <p:txBody>
          <a:bodyPr wrap="square" rtlCol="0">
            <a:spAutoFit/>
          </a:bodyPr>
          <a:lstStyle/>
          <a:p>
            <a:pPr>
              <a:lnSpc>
                <a:spcPct val="150000"/>
              </a:lnSpc>
            </a:pPr>
            <a:r>
              <a:rPr lang="es-ES" sz="2000" b="1" dirty="0" smtClean="0">
                <a:latin typeface="Arial" panose="020B0604020202020204" pitchFamily="34" charset="0"/>
                <a:cs typeface="Arial" panose="020B0604020202020204" pitchFamily="34" charset="0"/>
              </a:rPr>
              <a:t>1- Mencione los períodos en que se divide el ciclo celular. De los mismos diga:</a:t>
            </a:r>
          </a:p>
          <a:p>
            <a:pPr>
              <a:lnSpc>
                <a:spcPct val="150000"/>
              </a:lnSpc>
            </a:pPr>
            <a:r>
              <a:rPr lang="es-ES" sz="2000" b="1" dirty="0" smtClean="0">
                <a:latin typeface="Arial" panose="020B0604020202020204" pitchFamily="34" charset="0"/>
                <a:cs typeface="Arial" panose="020B0604020202020204" pitchFamily="34" charset="0"/>
              </a:rPr>
              <a:t>-Características generales de cada uno.</a:t>
            </a:r>
          </a:p>
          <a:p>
            <a:pPr>
              <a:lnSpc>
                <a:spcPct val="150000"/>
              </a:lnSpc>
            </a:pPr>
            <a:r>
              <a:rPr lang="es-ES" sz="2000" b="1" dirty="0" smtClean="0">
                <a:latin typeface="Arial" panose="020B0604020202020204" pitchFamily="34" charset="0"/>
                <a:cs typeface="Arial" panose="020B0604020202020204" pitchFamily="34" charset="0"/>
              </a:rPr>
              <a:t>-</a:t>
            </a:r>
            <a:r>
              <a:rPr lang="es-ES" sz="2000" b="1" dirty="0" err="1" smtClean="0">
                <a:latin typeface="Arial" panose="020B0604020202020204" pitchFamily="34" charset="0"/>
                <a:cs typeface="Arial" panose="020B0604020202020204" pitchFamily="34" charset="0"/>
              </a:rPr>
              <a:t>Subetapas</a:t>
            </a:r>
            <a:r>
              <a:rPr lang="es-ES" sz="2000" b="1" dirty="0" smtClean="0">
                <a:latin typeface="Arial" panose="020B0604020202020204" pitchFamily="34" charset="0"/>
                <a:cs typeface="Arial" panose="020B0604020202020204" pitchFamily="34" charset="0"/>
              </a:rPr>
              <a:t> que los conforman.</a:t>
            </a:r>
            <a:endParaRPr lang="es-ES" sz="2000" b="1" dirty="0">
              <a:latin typeface="Arial" panose="020B0604020202020204" pitchFamily="34" charset="0"/>
              <a:cs typeface="Arial" panose="020B0604020202020204" pitchFamily="34" charset="0"/>
            </a:endParaRPr>
          </a:p>
        </p:txBody>
      </p:sp>
      <p:sp>
        <p:nvSpPr>
          <p:cNvPr id="4" name="CuadroTexto 3"/>
          <p:cNvSpPr txBox="1"/>
          <p:nvPr/>
        </p:nvSpPr>
        <p:spPr>
          <a:xfrm>
            <a:off x="677333" y="4402666"/>
            <a:ext cx="7992533" cy="646331"/>
          </a:xfrm>
          <a:prstGeom prst="rect">
            <a:avLst/>
          </a:prstGeom>
          <a:noFill/>
        </p:spPr>
        <p:txBody>
          <a:bodyPr wrap="square" rtlCol="0">
            <a:spAutoFit/>
          </a:bodyPr>
          <a:lstStyle/>
          <a:p>
            <a:r>
              <a:rPr lang="es-ES" b="1" dirty="0" smtClean="0">
                <a:solidFill>
                  <a:srgbClr val="C00000"/>
                </a:solidFill>
                <a:latin typeface="Arial" panose="020B0604020202020204" pitchFamily="34" charset="0"/>
                <a:cs typeface="Arial" panose="020B0604020202020204" pitchFamily="34" charset="0"/>
              </a:rPr>
              <a:t>Bibliografía: Núñez Vidales R, Escalona </a:t>
            </a:r>
            <a:r>
              <a:rPr lang="es-ES" b="1" dirty="0" err="1" smtClean="0">
                <a:solidFill>
                  <a:srgbClr val="C00000"/>
                </a:solidFill>
                <a:latin typeface="Arial" panose="020B0604020202020204" pitchFamily="34" charset="0"/>
                <a:cs typeface="Arial" panose="020B0604020202020204" pitchFamily="34" charset="0"/>
              </a:rPr>
              <a:t>Mugica</a:t>
            </a:r>
            <a:r>
              <a:rPr lang="es-ES" b="1" dirty="0" smtClean="0">
                <a:solidFill>
                  <a:srgbClr val="C00000"/>
                </a:solidFill>
                <a:latin typeface="Arial" panose="020B0604020202020204" pitchFamily="34" charset="0"/>
                <a:cs typeface="Arial" panose="020B0604020202020204" pitchFamily="34" charset="0"/>
              </a:rPr>
              <a:t> JR. Ciclo Celular. Artículo disponible en el Aula Virtual</a:t>
            </a:r>
            <a:endParaRPr lang="es-E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70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219200"/>
            <a:ext cx="8280920" cy="4163308"/>
          </a:xfrm>
          <a:prstGeom prst="rect">
            <a:avLst/>
          </a:prstGeom>
          <a:noFill/>
          <a:ln w="76200" cmpd="tri">
            <a:noFill/>
            <a:miter lim="800000"/>
            <a:headEnd/>
            <a:tailEnd/>
          </a:ln>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383868" y="188640"/>
            <a:ext cx="2376264" cy="584775"/>
          </a:xfrm>
          <a:prstGeom prst="rect">
            <a:avLst/>
          </a:prstGeom>
          <a:noFill/>
        </p:spPr>
        <p:style>
          <a:lnRef idx="0">
            <a:schemeClr val="accent2"/>
          </a:lnRef>
          <a:fillRef idx="3">
            <a:schemeClr val="accent2"/>
          </a:fillRef>
          <a:effectRef idx="3">
            <a:schemeClr val="accent2"/>
          </a:effectRef>
          <a:fontRef idx="minor">
            <a:schemeClr val="lt1"/>
          </a:fontRef>
        </p:style>
        <p:txBody>
          <a:bodyPr>
            <a:spAutoFit/>
          </a:bodyPr>
          <a:lstStyle/>
          <a:p>
            <a:pPr algn="ctr" eaLnBrk="1" fontAlgn="auto" hangingPunct="1">
              <a:spcBef>
                <a:spcPts val="0"/>
              </a:spcBef>
              <a:spcAft>
                <a:spcPts val="0"/>
              </a:spcAft>
              <a:defRPr/>
            </a:pPr>
            <a:r>
              <a:rPr lang="es-ES" sz="3200" b="1" dirty="0" smtClean="0">
                <a:solidFill>
                  <a:srgbClr val="C00000"/>
                </a:solidFill>
                <a:latin typeface="Arial" pitchFamily="34" charset="0"/>
                <a:cs typeface="Arial" pitchFamily="34" charset="0"/>
              </a:rPr>
              <a:t>Mitosis</a:t>
            </a:r>
            <a:endParaRPr lang="es-MX" sz="3200" b="1" dirty="0">
              <a:solidFill>
                <a:srgbClr val="C00000"/>
              </a:solidFill>
              <a:latin typeface="Arial" pitchFamily="34" charset="0"/>
              <a:cs typeface="Arial" pitchFamily="34" charset="0"/>
            </a:endParaRPr>
          </a:p>
        </p:txBody>
      </p:sp>
      <p:sp>
        <p:nvSpPr>
          <p:cNvPr id="3" name="2 CuadroTexto"/>
          <p:cNvSpPr txBox="1"/>
          <p:nvPr/>
        </p:nvSpPr>
        <p:spPr>
          <a:xfrm>
            <a:off x="446599" y="1357717"/>
            <a:ext cx="761747" cy="369332"/>
          </a:xfrm>
          <a:prstGeom prst="rect">
            <a:avLst/>
          </a:prstGeom>
          <a:noFill/>
          <a:ln>
            <a:solidFill>
              <a:schemeClr val="tx1"/>
            </a:solidFill>
          </a:ln>
        </p:spPr>
        <p:txBody>
          <a:bodyPr wrap="none" rtlCol="0">
            <a:spAutoFit/>
          </a:bodyPr>
          <a:lstStyle/>
          <a:p>
            <a:r>
              <a:rPr lang="es-ES" b="1" dirty="0" smtClean="0">
                <a:solidFill>
                  <a:srgbClr val="C00000"/>
                </a:solidFill>
                <a:latin typeface="Arial" pitchFamily="34" charset="0"/>
                <a:cs typeface="Arial" pitchFamily="34" charset="0"/>
              </a:rPr>
              <a:t>46 Cr</a:t>
            </a:r>
            <a:endParaRPr lang="es-ES" b="1" dirty="0">
              <a:solidFill>
                <a:srgbClr val="C00000"/>
              </a:solidFill>
              <a:latin typeface="Arial" pitchFamily="34" charset="0"/>
              <a:cs typeface="Arial" pitchFamily="34" charset="0"/>
            </a:endParaRPr>
          </a:p>
        </p:txBody>
      </p:sp>
      <p:sp>
        <p:nvSpPr>
          <p:cNvPr id="4" name="3 CuadroTexto"/>
          <p:cNvSpPr txBox="1"/>
          <p:nvPr/>
        </p:nvSpPr>
        <p:spPr>
          <a:xfrm>
            <a:off x="7921055" y="4146874"/>
            <a:ext cx="761747" cy="369332"/>
          </a:xfrm>
          <a:prstGeom prst="rect">
            <a:avLst/>
          </a:prstGeom>
          <a:noFill/>
          <a:ln>
            <a:solidFill>
              <a:schemeClr val="tx1"/>
            </a:solidFill>
          </a:ln>
        </p:spPr>
        <p:txBody>
          <a:bodyPr wrap="square" rtlCol="0">
            <a:spAutoFit/>
          </a:bodyPr>
          <a:lstStyle/>
          <a:p>
            <a:r>
              <a:rPr lang="es-ES" b="1" dirty="0" smtClean="0">
                <a:solidFill>
                  <a:srgbClr val="C00000"/>
                </a:solidFill>
                <a:latin typeface="Arial" pitchFamily="34" charset="0"/>
                <a:cs typeface="Arial" pitchFamily="34" charset="0"/>
              </a:rPr>
              <a:t>46 Cr</a:t>
            </a:r>
            <a:endParaRPr lang="es-ES" b="1" dirty="0">
              <a:solidFill>
                <a:srgbClr val="C00000"/>
              </a:solidFill>
              <a:latin typeface="Arial" pitchFamily="34" charset="0"/>
              <a:cs typeface="Arial" pitchFamily="34" charset="0"/>
            </a:endParaRPr>
          </a:p>
        </p:txBody>
      </p:sp>
      <p:cxnSp>
        <p:nvCxnSpPr>
          <p:cNvPr id="6" name="5 Conector recto de flecha"/>
          <p:cNvCxnSpPr/>
          <p:nvPr/>
        </p:nvCxnSpPr>
        <p:spPr>
          <a:xfrm>
            <a:off x="647452" y="1825298"/>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flipV="1">
            <a:off x="7826793" y="3871963"/>
            <a:ext cx="475136" cy="1472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H="1">
            <a:off x="7812360" y="4645313"/>
            <a:ext cx="475136" cy="1800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23 Elipse"/>
          <p:cNvSpPr/>
          <p:nvPr/>
        </p:nvSpPr>
        <p:spPr>
          <a:xfrm>
            <a:off x="6444207" y="4975916"/>
            <a:ext cx="1368153" cy="4438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446599" y="5616266"/>
            <a:ext cx="8250802" cy="1200329"/>
          </a:xfrm>
          <a:prstGeom prst="rect">
            <a:avLst/>
          </a:prstGeom>
        </p:spPr>
        <p:txBody>
          <a:bodyPr wrap="square">
            <a:spAutoFit/>
          </a:bodyPr>
          <a:lstStyle/>
          <a:p>
            <a:pPr algn="just"/>
            <a:r>
              <a:rPr lang="es-ES" b="1" dirty="0" smtClean="0">
                <a:latin typeface="Arial" panose="020B0604020202020204" pitchFamily="34" charset="0"/>
                <a:cs typeface="Arial" panose="020B0604020202020204" pitchFamily="34" charset="0"/>
              </a:rPr>
              <a:t>La célula se divide </a:t>
            </a:r>
            <a:r>
              <a:rPr lang="es-ES" b="1" dirty="0">
                <a:latin typeface="Arial" panose="020B0604020202020204" pitchFamily="34" charset="0"/>
                <a:cs typeface="Arial" panose="020B0604020202020204" pitchFamily="34" charset="0"/>
              </a:rPr>
              <a:t>para dar origen a dos células hijas genéticamente idénticas a la célula madre. Cada célula hija recibe el complemento entero de 46 cromosomas. Antes de iniciarse la mitosis, un cromosoma duplica su ADN. </a:t>
            </a:r>
          </a:p>
        </p:txBody>
      </p:sp>
    </p:spTree>
    <p:extLst>
      <p:ext uri="{BB962C8B-B14F-4D97-AF65-F5344CB8AC3E}">
        <p14:creationId xmlns:p14="http://schemas.microsoft.com/office/powerpoint/2010/main" val="491608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050" y="211964"/>
            <a:ext cx="6696744"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errar llave"/>
          <p:cNvSpPr/>
          <p:nvPr/>
        </p:nvSpPr>
        <p:spPr>
          <a:xfrm>
            <a:off x="7068794" y="332656"/>
            <a:ext cx="288032" cy="410445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 name="3 CuadroTexto"/>
          <p:cNvSpPr txBox="1"/>
          <p:nvPr/>
        </p:nvSpPr>
        <p:spPr>
          <a:xfrm>
            <a:off x="7524328" y="2184829"/>
            <a:ext cx="1265090" cy="400110"/>
          </a:xfrm>
          <a:prstGeom prst="rect">
            <a:avLst/>
          </a:prstGeom>
          <a:noFill/>
        </p:spPr>
        <p:txBody>
          <a:bodyPr wrap="none" rtlCol="0">
            <a:spAutoFit/>
          </a:bodyPr>
          <a:lstStyle/>
          <a:p>
            <a:r>
              <a:rPr lang="es-ES" sz="2000" b="1" dirty="0" smtClean="0">
                <a:solidFill>
                  <a:srgbClr val="C00000"/>
                </a:solidFill>
                <a:latin typeface="Arial" pitchFamily="34" charset="0"/>
                <a:cs typeface="Arial" pitchFamily="34" charset="0"/>
              </a:rPr>
              <a:t>Meiosis I</a:t>
            </a:r>
            <a:endParaRPr lang="es-ES" sz="2000" b="1" dirty="0">
              <a:solidFill>
                <a:srgbClr val="C00000"/>
              </a:solidFill>
              <a:latin typeface="Arial" pitchFamily="34" charset="0"/>
              <a:cs typeface="Arial" pitchFamily="34" charset="0"/>
            </a:endParaRPr>
          </a:p>
        </p:txBody>
      </p:sp>
      <p:sp>
        <p:nvSpPr>
          <p:cNvPr id="5" name="4 Cerrar llave"/>
          <p:cNvSpPr/>
          <p:nvPr/>
        </p:nvSpPr>
        <p:spPr>
          <a:xfrm>
            <a:off x="7092280" y="4725144"/>
            <a:ext cx="264546" cy="194421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Rectángulo"/>
          <p:cNvSpPr/>
          <p:nvPr/>
        </p:nvSpPr>
        <p:spPr>
          <a:xfrm>
            <a:off x="7524328" y="5512586"/>
            <a:ext cx="1335622" cy="400110"/>
          </a:xfrm>
          <a:prstGeom prst="rect">
            <a:avLst/>
          </a:prstGeom>
        </p:spPr>
        <p:txBody>
          <a:bodyPr wrap="none">
            <a:spAutoFit/>
          </a:bodyPr>
          <a:lstStyle/>
          <a:p>
            <a:r>
              <a:rPr lang="es-ES" sz="2000" b="1" dirty="0">
                <a:solidFill>
                  <a:srgbClr val="C00000"/>
                </a:solidFill>
                <a:latin typeface="Arial" pitchFamily="34" charset="0"/>
                <a:cs typeface="Arial" pitchFamily="34" charset="0"/>
              </a:rPr>
              <a:t>Meiosis </a:t>
            </a:r>
            <a:r>
              <a:rPr lang="es-ES" sz="2000" b="1" dirty="0" smtClean="0">
                <a:solidFill>
                  <a:srgbClr val="C00000"/>
                </a:solidFill>
                <a:latin typeface="Arial" pitchFamily="34" charset="0"/>
                <a:cs typeface="Arial" pitchFamily="34" charset="0"/>
              </a:rPr>
              <a:t>II</a:t>
            </a:r>
            <a:endParaRPr lang="es-ES" sz="2000" b="1" dirty="0">
              <a:solidFill>
                <a:srgbClr val="C00000"/>
              </a:solidFill>
              <a:latin typeface="Arial" pitchFamily="34" charset="0"/>
              <a:cs typeface="Arial" pitchFamily="34" charset="0"/>
            </a:endParaRPr>
          </a:p>
        </p:txBody>
      </p:sp>
      <p:sp>
        <p:nvSpPr>
          <p:cNvPr id="7" name="6 CuadroTexto"/>
          <p:cNvSpPr txBox="1"/>
          <p:nvPr/>
        </p:nvSpPr>
        <p:spPr>
          <a:xfrm>
            <a:off x="6084168" y="1869265"/>
            <a:ext cx="761747" cy="369332"/>
          </a:xfrm>
          <a:prstGeom prst="rect">
            <a:avLst/>
          </a:prstGeom>
          <a:noFill/>
          <a:ln>
            <a:solidFill>
              <a:schemeClr val="tx1"/>
            </a:solidFill>
          </a:ln>
        </p:spPr>
        <p:txBody>
          <a:bodyPr wrap="none" rtlCol="0">
            <a:spAutoFit/>
          </a:bodyPr>
          <a:lstStyle/>
          <a:p>
            <a:r>
              <a:rPr lang="es-ES" b="1" dirty="0" smtClean="0">
                <a:solidFill>
                  <a:srgbClr val="C00000"/>
                </a:solidFill>
                <a:latin typeface="Arial" pitchFamily="34" charset="0"/>
                <a:cs typeface="Arial" pitchFamily="34" charset="0"/>
              </a:rPr>
              <a:t>46 Cr</a:t>
            </a:r>
            <a:endParaRPr lang="es-ES" b="1" dirty="0">
              <a:solidFill>
                <a:srgbClr val="C00000"/>
              </a:solidFill>
              <a:latin typeface="Arial" pitchFamily="34" charset="0"/>
              <a:cs typeface="Arial" pitchFamily="34" charset="0"/>
            </a:endParaRPr>
          </a:p>
        </p:txBody>
      </p:sp>
      <p:cxnSp>
        <p:nvCxnSpPr>
          <p:cNvPr id="9" name="8 Conector recto de flecha"/>
          <p:cNvCxnSpPr/>
          <p:nvPr/>
        </p:nvCxnSpPr>
        <p:spPr>
          <a:xfrm flipH="1" flipV="1">
            <a:off x="6550984" y="1450497"/>
            <a:ext cx="97594" cy="3711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flipH="1">
            <a:off x="5652121" y="2384884"/>
            <a:ext cx="812920" cy="9252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5652121" y="4054761"/>
            <a:ext cx="1009635" cy="646331"/>
          </a:xfrm>
          <a:prstGeom prst="rect">
            <a:avLst/>
          </a:prstGeom>
          <a:noFill/>
          <a:ln>
            <a:solidFill>
              <a:schemeClr val="tx1"/>
            </a:solidFill>
          </a:ln>
        </p:spPr>
        <p:txBody>
          <a:bodyPr wrap="none" rtlCol="0">
            <a:spAutoFit/>
          </a:bodyPr>
          <a:lstStyle/>
          <a:p>
            <a:r>
              <a:rPr lang="es-ES" b="1" dirty="0" smtClean="0">
                <a:solidFill>
                  <a:srgbClr val="C00000"/>
                </a:solidFill>
                <a:latin typeface="Arial" pitchFamily="34" charset="0"/>
                <a:cs typeface="Arial" pitchFamily="34" charset="0"/>
              </a:rPr>
              <a:t>23 Cr </a:t>
            </a:r>
          </a:p>
          <a:p>
            <a:r>
              <a:rPr lang="es-ES" b="1" dirty="0" smtClean="0">
                <a:solidFill>
                  <a:srgbClr val="C00000"/>
                </a:solidFill>
                <a:latin typeface="Arial" pitchFamily="34" charset="0"/>
                <a:cs typeface="Arial" pitchFamily="34" charset="0"/>
              </a:rPr>
              <a:t>2n ADN</a:t>
            </a:r>
            <a:endParaRPr lang="es-ES" b="1" dirty="0">
              <a:solidFill>
                <a:srgbClr val="C00000"/>
              </a:solidFill>
              <a:latin typeface="Arial" pitchFamily="34" charset="0"/>
              <a:cs typeface="Arial" pitchFamily="34" charset="0"/>
            </a:endParaRPr>
          </a:p>
        </p:txBody>
      </p:sp>
      <p:cxnSp>
        <p:nvCxnSpPr>
          <p:cNvPr id="18" name="17 Conector recto de flecha"/>
          <p:cNvCxnSpPr/>
          <p:nvPr/>
        </p:nvCxnSpPr>
        <p:spPr>
          <a:xfrm flipH="1">
            <a:off x="4499992" y="4437112"/>
            <a:ext cx="93610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5877567" y="5923847"/>
            <a:ext cx="881395" cy="646331"/>
          </a:xfrm>
          <a:prstGeom prst="rect">
            <a:avLst/>
          </a:prstGeom>
          <a:noFill/>
        </p:spPr>
        <p:txBody>
          <a:bodyPr wrap="none" rtlCol="0">
            <a:spAutoFit/>
          </a:bodyPr>
          <a:lstStyle/>
          <a:p>
            <a:r>
              <a:rPr lang="es-ES" b="1" dirty="0" smtClean="0">
                <a:solidFill>
                  <a:srgbClr val="C00000"/>
                </a:solidFill>
                <a:latin typeface="Arial" pitchFamily="34" charset="0"/>
                <a:cs typeface="Arial" pitchFamily="34" charset="0"/>
              </a:rPr>
              <a:t>23 Cr</a:t>
            </a:r>
          </a:p>
          <a:p>
            <a:r>
              <a:rPr lang="es-ES" b="1" dirty="0">
                <a:solidFill>
                  <a:srgbClr val="C00000"/>
                </a:solidFill>
                <a:latin typeface="Arial" pitchFamily="34" charset="0"/>
                <a:cs typeface="Arial" pitchFamily="34" charset="0"/>
              </a:rPr>
              <a:t>n</a:t>
            </a:r>
            <a:r>
              <a:rPr lang="es-ES" b="1" dirty="0" smtClean="0">
                <a:solidFill>
                  <a:srgbClr val="C00000"/>
                </a:solidFill>
                <a:latin typeface="Arial" pitchFamily="34" charset="0"/>
                <a:cs typeface="Arial" pitchFamily="34" charset="0"/>
              </a:rPr>
              <a:t> ADN</a:t>
            </a:r>
            <a:endParaRPr lang="es-ES" b="1" dirty="0">
              <a:solidFill>
                <a:srgbClr val="C00000"/>
              </a:solidFill>
              <a:latin typeface="Arial" pitchFamily="34" charset="0"/>
              <a:cs typeface="Arial" pitchFamily="34" charset="0"/>
            </a:endParaRPr>
          </a:p>
        </p:txBody>
      </p:sp>
      <p:cxnSp>
        <p:nvCxnSpPr>
          <p:cNvPr id="24" name="23 Conector recto de flecha"/>
          <p:cNvCxnSpPr/>
          <p:nvPr/>
        </p:nvCxnSpPr>
        <p:spPr>
          <a:xfrm flipH="1">
            <a:off x="5071345" y="6308282"/>
            <a:ext cx="729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539552" y="2027612"/>
            <a:ext cx="648072" cy="3970318"/>
          </a:xfrm>
          <a:prstGeom prst="rect">
            <a:avLst/>
          </a:prstGeom>
          <a:noFill/>
          <a:ln w="38100">
            <a:solidFill>
              <a:schemeClr val="tx2">
                <a:lumMod val="50000"/>
              </a:schemeClr>
            </a:solidFill>
            <a:prstDash val="sysDot"/>
          </a:ln>
        </p:spPr>
        <p:txBody>
          <a:bodyPr wrap="square" rtlCol="0">
            <a:spAutoFit/>
          </a:bodyPr>
          <a:lstStyle/>
          <a:p>
            <a:r>
              <a:rPr lang="es-ES" sz="3600" b="1" dirty="0" smtClean="0">
                <a:solidFill>
                  <a:srgbClr val="C00000"/>
                </a:solidFill>
                <a:latin typeface="Arial" pitchFamily="34" charset="0"/>
                <a:cs typeface="Arial" pitchFamily="34" charset="0"/>
              </a:rPr>
              <a:t>M</a:t>
            </a:r>
          </a:p>
          <a:p>
            <a:r>
              <a:rPr lang="es-ES" sz="3600" b="1" dirty="0" smtClean="0">
                <a:solidFill>
                  <a:srgbClr val="C00000"/>
                </a:solidFill>
                <a:latin typeface="Arial" pitchFamily="34" charset="0"/>
                <a:cs typeface="Arial" pitchFamily="34" charset="0"/>
              </a:rPr>
              <a:t>E</a:t>
            </a:r>
          </a:p>
          <a:p>
            <a:r>
              <a:rPr lang="es-ES" sz="3600" b="1" dirty="0" smtClean="0">
                <a:solidFill>
                  <a:srgbClr val="C00000"/>
                </a:solidFill>
                <a:latin typeface="Arial" pitchFamily="34" charset="0"/>
                <a:cs typeface="Arial" pitchFamily="34" charset="0"/>
              </a:rPr>
              <a:t>I</a:t>
            </a:r>
          </a:p>
          <a:p>
            <a:r>
              <a:rPr lang="es-ES" sz="3600" b="1" dirty="0" smtClean="0">
                <a:solidFill>
                  <a:srgbClr val="C00000"/>
                </a:solidFill>
                <a:latin typeface="Arial" pitchFamily="34" charset="0"/>
                <a:cs typeface="Arial" pitchFamily="34" charset="0"/>
              </a:rPr>
              <a:t>O</a:t>
            </a:r>
          </a:p>
          <a:p>
            <a:r>
              <a:rPr lang="es-ES" sz="3600" b="1" dirty="0" smtClean="0">
                <a:solidFill>
                  <a:srgbClr val="C00000"/>
                </a:solidFill>
                <a:latin typeface="Arial" pitchFamily="34" charset="0"/>
                <a:cs typeface="Arial" pitchFamily="34" charset="0"/>
              </a:rPr>
              <a:t>S</a:t>
            </a:r>
          </a:p>
          <a:p>
            <a:r>
              <a:rPr lang="es-ES" sz="3600" b="1" dirty="0" smtClean="0">
                <a:solidFill>
                  <a:srgbClr val="C00000"/>
                </a:solidFill>
                <a:latin typeface="Arial" pitchFamily="34" charset="0"/>
                <a:cs typeface="Arial" pitchFamily="34" charset="0"/>
              </a:rPr>
              <a:t>I</a:t>
            </a:r>
          </a:p>
          <a:p>
            <a:r>
              <a:rPr lang="es-ES" sz="3600" b="1" dirty="0" smtClean="0">
                <a:solidFill>
                  <a:srgbClr val="C00000"/>
                </a:solidFill>
                <a:latin typeface="Arial" pitchFamily="34" charset="0"/>
                <a:cs typeface="Arial" pitchFamily="34" charset="0"/>
              </a:rPr>
              <a:t>S</a:t>
            </a:r>
            <a:endParaRPr lang="es-ES" sz="36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534756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7775" y="970434"/>
            <a:ext cx="5885897" cy="1200329"/>
          </a:xfrm>
          <a:prstGeom prst="rect">
            <a:avLst/>
          </a:prstGeom>
          <a:ln>
            <a:solidFill>
              <a:srgbClr val="C00000"/>
            </a:solidFill>
          </a:ln>
        </p:spPr>
        <p:txBody>
          <a:bodyPr wrap="square">
            <a:spAutoFit/>
          </a:bodyPr>
          <a:lstStyle/>
          <a:p>
            <a:pPr algn="just"/>
            <a:r>
              <a:rPr lang="es-ES" b="1" dirty="0" smtClean="0">
                <a:latin typeface="Arial" panose="020B0604020202020204" pitchFamily="34" charset="0"/>
                <a:cs typeface="Arial" panose="020B0604020202020204" pitchFamily="34" charset="0"/>
              </a:rPr>
              <a:t>Tiene </a:t>
            </a:r>
            <a:r>
              <a:rPr lang="es-ES" b="1" dirty="0">
                <a:latin typeface="Arial" panose="020B0604020202020204" pitchFamily="34" charset="0"/>
                <a:cs typeface="Arial" panose="020B0604020202020204" pitchFamily="34" charset="0"/>
              </a:rPr>
              <a:t>lugar en las células germinales para producir gametos masculinos y femeninos: espermatozoides y </a:t>
            </a:r>
            <a:r>
              <a:rPr lang="es-ES" b="1" dirty="0" smtClean="0">
                <a:latin typeface="Arial" panose="020B0604020202020204" pitchFamily="34" charset="0"/>
                <a:cs typeface="Arial" panose="020B0604020202020204" pitchFamily="34" charset="0"/>
              </a:rPr>
              <a:t>óvulos. </a:t>
            </a:r>
            <a:r>
              <a:rPr lang="es-ES" b="1" dirty="0">
                <a:latin typeface="Arial" panose="020B0604020202020204" pitchFamily="34" charset="0"/>
                <a:cs typeface="Arial" panose="020B0604020202020204" pitchFamily="34" charset="0"/>
              </a:rPr>
              <a:t>La meiosis requiere dos divisiones celulares </a:t>
            </a:r>
            <a:r>
              <a:rPr lang="es-ES" b="1" dirty="0" smtClean="0">
                <a:latin typeface="Arial" panose="020B0604020202020204" pitchFamily="34" charset="0"/>
                <a:cs typeface="Arial" panose="020B0604020202020204" pitchFamily="34" charset="0"/>
              </a:rPr>
              <a:t>meiosis </a:t>
            </a:r>
            <a:r>
              <a:rPr lang="es-ES" b="1" dirty="0">
                <a:latin typeface="Arial" panose="020B0604020202020204" pitchFamily="34" charset="0"/>
                <a:cs typeface="Arial" panose="020B0604020202020204" pitchFamily="34" charset="0"/>
              </a:rPr>
              <a:t>I y meiosis </a:t>
            </a:r>
            <a:r>
              <a:rPr lang="es-ES" b="1" dirty="0" smtClean="0">
                <a:latin typeface="Arial" panose="020B0604020202020204" pitchFamily="34" charset="0"/>
                <a:cs typeface="Arial" panose="020B0604020202020204" pitchFamily="34" charset="0"/>
              </a:rPr>
              <a:t>II</a:t>
            </a:r>
            <a:r>
              <a:rPr lang="es-ES" b="1" dirty="0">
                <a:latin typeface="Arial" panose="020B0604020202020204" pitchFamily="34" charset="0"/>
                <a:cs typeface="Arial" panose="020B0604020202020204" pitchFamily="34" charset="0"/>
              </a:rPr>
              <a:t>.</a:t>
            </a:r>
          </a:p>
        </p:txBody>
      </p:sp>
      <p:sp>
        <p:nvSpPr>
          <p:cNvPr id="3" name="CuadroTexto 2"/>
          <p:cNvSpPr txBox="1"/>
          <p:nvPr/>
        </p:nvSpPr>
        <p:spPr>
          <a:xfrm>
            <a:off x="3853614" y="163140"/>
            <a:ext cx="1686680" cy="584775"/>
          </a:xfrm>
          <a:prstGeom prst="rect">
            <a:avLst/>
          </a:prstGeom>
          <a:noFill/>
        </p:spPr>
        <p:txBody>
          <a:bodyPr wrap="none" rtlCol="0">
            <a:spAutoFit/>
          </a:bodyPr>
          <a:lstStyle/>
          <a:p>
            <a:r>
              <a:rPr lang="es-ES" sz="3200" b="1" dirty="0" smtClean="0">
                <a:solidFill>
                  <a:srgbClr val="C00000"/>
                </a:solidFill>
                <a:latin typeface="Arial" panose="020B0604020202020204" pitchFamily="34" charset="0"/>
                <a:cs typeface="Arial" panose="020B0604020202020204" pitchFamily="34" charset="0"/>
              </a:rPr>
              <a:t>Meiosis</a:t>
            </a:r>
            <a:endParaRPr lang="es-ES" sz="3200" b="1" dirty="0">
              <a:solidFill>
                <a:srgbClr val="C00000"/>
              </a:solidFill>
              <a:latin typeface="Arial" panose="020B0604020202020204" pitchFamily="34" charset="0"/>
              <a:cs typeface="Arial" panose="020B0604020202020204" pitchFamily="34" charset="0"/>
            </a:endParaRPr>
          </a:p>
        </p:txBody>
      </p:sp>
      <p:sp>
        <p:nvSpPr>
          <p:cNvPr id="4" name="Rectángulo 3"/>
          <p:cNvSpPr/>
          <p:nvPr/>
        </p:nvSpPr>
        <p:spPr>
          <a:xfrm>
            <a:off x="4914765" y="2220681"/>
            <a:ext cx="4059901" cy="1200329"/>
          </a:xfrm>
          <a:prstGeom prst="rect">
            <a:avLst/>
          </a:prstGeom>
          <a:ln>
            <a:solidFill>
              <a:srgbClr val="C00000"/>
            </a:solidFill>
          </a:ln>
        </p:spPr>
        <p:txBody>
          <a:bodyPr wrap="square">
            <a:spAutoFit/>
          </a:bodyPr>
          <a:lstStyle/>
          <a:p>
            <a:pPr algn="just"/>
            <a:r>
              <a:rPr lang="es-ES" b="1" dirty="0">
                <a:latin typeface="Arial" panose="020B0604020202020204" pitchFamily="34" charset="0"/>
                <a:cs typeface="Arial" panose="020B0604020202020204" pitchFamily="34" charset="0"/>
              </a:rPr>
              <a:t>Igual que en la mitosis, las células germinales masculinas y femeninas </a:t>
            </a:r>
            <a:r>
              <a:rPr lang="es-ES" b="1" dirty="0" smtClean="0">
                <a:latin typeface="Arial" panose="020B0604020202020204" pitchFamily="34" charset="0"/>
                <a:cs typeface="Arial" panose="020B0604020202020204" pitchFamily="34" charset="0"/>
              </a:rPr>
              <a:t>duplican </a:t>
            </a:r>
            <a:r>
              <a:rPr lang="es-ES" b="1" dirty="0">
                <a:latin typeface="Arial" panose="020B0604020202020204" pitchFamily="34" charset="0"/>
                <a:cs typeface="Arial" panose="020B0604020202020204" pitchFamily="34" charset="0"/>
              </a:rPr>
              <a:t>su ADN al comenzar la meiosis I</a:t>
            </a:r>
          </a:p>
        </p:txBody>
      </p:sp>
      <p:sp>
        <p:nvSpPr>
          <p:cNvPr id="5" name="Rectángulo 4"/>
          <p:cNvSpPr/>
          <p:nvPr/>
        </p:nvSpPr>
        <p:spPr>
          <a:xfrm>
            <a:off x="342765" y="3474423"/>
            <a:ext cx="4572000" cy="1477328"/>
          </a:xfrm>
          <a:prstGeom prst="rect">
            <a:avLst/>
          </a:prstGeom>
          <a:ln>
            <a:solidFill>
              <a:srgbClr val="C00000"/>
            </a:solidFill>
          </a:ln>
        </p:spPr>
        <p:txBody>
          <a:bodyPr>
            <a:spAutoFit/>
          </a:bodyPr>
          <a:lstStyle/>
          <a:p>
            <a:pPr algn="just"/>
            <a:r>
              <a:rPr lang="es-ES" b="1" dirty="0" smtClean="0">
                <a:latin typeface="Arial" panose="020B0604020202020204" pitchFamily="34" charset="0"/>
                <a:cs typeface="Arial" panose="020B0604020202020204" pitchFamily="34" charset="0"/>
              </a:rPr>
              <a:t>Durante la meiosis I ocurren los entrecruzamientos que es </a:t>
            </a:r>
            <a:r>
              <a:rPr lang="es-ES" b="1" dirty="0">
                <a:latin typeface="Arial" panose="020B0604020202020204" pitchFamily="34" charset="0"/>
                <a:cs typeface="Arial" panose="020B0604020202020204" pitchFamily="34" charset="0"/>
              </a:rPr>
              <a:t>el intercambio de segmentos de </a:t>
            </a:r>
            <a:r>
              <a:rPr lang="es-ES" b="1" dirty="0" err="1">
                <a:latin typeface="Arial" panose="020B0604020202020204" pitchFamily="34" charset="0"/>
                <a:cs typeface="Arial" panose="020B0604020202020204" pitchFamily="34" charset="0"/>
              </a:rPr>
              <a:t>cromátidas</a:t>
            </a:r>
            <a:r>
              <a:rPr lang="es-ES" b="1" dirty="0">
                <a:latin typeface="Arial" panose="020B0604020202020204" pitchFamily="34" charset="0"/>
                <a:cs typeface="Arial" panose="020B0604020202020204" pitchFamily="34" charset="0"/>
              </a:rPr>
              <a:t> entre cromosomas homólogos emparejados. </a:t>
            </a:r>
          </a:p>
        </p:txBody>
      </p:sp>
      <p:sp>
        <p:nvSpPr>
          <p:cNvPr id="6" name="Rectángulo 5"/>
          <p:cNvSpPr/>
          <p:nvPr/>
        </p:nvSpPr>
        <p:spPr>
          <a:xfrm>
            <a:off x="236500" y="5425885"/>
            <a:ext cx="8738166" cy="1200329"/>
          </a:xfrm>
          <a:prstGeom prst="rect">
            <a:avLst/>
          </a:prstGeom>
          <a:solidFill>
            <a:schemeClr val="accent2">
              <a:lumMod val="20000"/>
              <a:lumOff val="80000"/>
            </a:schemeClr>
          </a:solidFill>
          <a:ln>
            <a:solidFill>
              <a:srgbClr val="C00000"/>
            </a:solidFill>
          </a:ln>
        </p:spPr>
        <p:txBody>
          <a:bodyPr wrap="square">
            <a:spAutoFit/>
          </a:bodyPr>
          <a:lstStyle/>
          <a:p>
            <a:r>
              <a:rPr lang="es-ES" b="1" dirty="0">
                <a:latin typeface="Arial" panose="020B0604020202020204" pitchFamily="34" charset="0"/>
                <a:cs typeface="Arial" panose="020B0604020202020204" pitchFamily="34" charset="0"/>
              </a:rPr>
              <a:t>Aumenta la </a:t>
            </a:r>
            <a:r>
              <a:rPr lang="es-E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variabilidad genética </a:t>
            </a:r>
            <a:r>
              <a:rPr lang="es-ES" b="1" dirty="0">
                <a:latin typeface="Arial" panose="020B0604020202020204" pitchFamily="34" charset="0"/>
                <a:cs typeface="Arial" panose="020B0604020202020204" pitchFamily="34" charset="0"/>
              </a:rPr>
              <a:t>mediante:</a:t>
            </a:r>
          </a:p>
          <a:p>
            <a:r>
              <a:rPr lang="es-ES" b="1" dirty="0">
                <a:latin typeface="Arial" panose="020B0604020202020204" pitchFamily="34" charset="0"/>
                <a:cs typeface="Arial" panose="020B0604020202020204" pitchFamily="34" charset="0"/>
              </a:rPr>
              <a:t>-El entrecruzamiento que redistribuye el material genético,</a:t>
            </a:r>
          </a:p>
          <a:p>
            <a:r>
              <a:rPr lang="es-ES" b="1" dirty="0">
                <a:latin typeface="Arial" panose="020B0604020202020204" pitchFamily="34" charset="0"/>
                <a:cs typeface="Arial" panose="020B0604020202020204" pitchFamily="34" charset="0"/>
              </a:rPr>
              <a:t>-La distribución aleatoria de cromosomas homólogos entre las células hijas.</a:t>
            </a:r>
          </a:p>
          <a:p>
            <a:r>
              <a:rPr lang="es-ES" b="1" dirty="0">
                <a:latin typeface="Arial" panose="020B0604020202020204" pitchFamily="34" charset="0"/>
                <a:cs typeface="Arial" panose="020B0604020202020204" pitchFamily="34" charset="0"/>
              </a:rPr>
              <a:t>-Cada célula germinal contiene un número haploide de cromosomas</a:t>
            </a:r>
          </a:p>
        </p:txBody>
      </p:sp>
      <p:sp>
        <p:nvSpPr>
          <p:cNvPr id="7" name="Flecha curvada hacia abajo 6"/>
          <p:cNvSpPr/>
          <p:nvPr/>
        </p:nvSpPr>
        <p:spPr>
          <a:xfrm rot="2785499">
            <a:off x="6543681" y="1184307"/>
            <a:ext cx="1216152" cy="424759"/>
          </a:xfrm>
          <a:prstGeom prst="curvedDownArrow">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solidFill>
                <a:schemeClr val="tx1"/>
              </a:solidFill>
            </a:endParaRPr>
          </a:p>
        </p:txBody>
      </p:sp>
      <p:sp>
        <p:nvSpPr>
          <p:cNvPr id="8" name="Flecha curvada hacia arriba 7"/>
          <p:cNvSpPr/>
          <p:nvPr/>
        </p:nvSpPr>
        <p:spPr>
          <a:xfrm rot="8709920" flipV="1">
            <a:off x="5297546" y="4035646"/>
            <a:ext cx="1236723" cy="354882"/>
          </a:xfrm>
          <a:prstGeom prst="curvedUpArrow">
            <a:avLst/>
          </a:prstGeom>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1019523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5734" y="728041"/>
            <a:ext cx="8077199" cy="5563831"/>
          </a:xfrm>
          <a:prstGeom prst="rect">
            <a:avLst/>
          </a:prstGeom>
        </p:spPr>
        <p:txBody>
          <a:bodyPr wrap="square">
            <a:spAutoFit/>
          </a:bodyPr>
          <a:lstStyle/>
          <a:p>
            <a:pPr algn="just">
              <a:lnSpc>
                <a:spcPct val="150000"/>
              </a:lnSpc>
            </a:pPr>
            <a:r>
              <a:rPr lang="es-ES" sz="2400" b="1" dirty="0" smtClean="0">
                <a:latin typeface="Arial" panose="020B0604020202020204" pitchFamily="34" charset="0"/>
                <a:cs typeface="Arial" panose="020B0604020202020204" pitchFamily="34" charset="0"/>
              </a:rPr>
              <a:t>Cuando ya no se requieren más células, estas entran en un estado denominado </a:t>
            </a:r>
            <a:r>
              <a:rPr lang="es-ES" sz="2400" b="1" u="sng" dirty="0" smtClean="0">
                <a:solidFill>
                  <a:srgbClr val="C00000"/>
                </a:solidFill>
                <a:latin typeface="Arial" panose="020B0604020202020204" pitchFamily="34" charset="0"/>
                <a:cs typeface="Arial" panose="020B0604020202020204" pitchFamily="34" charset="0"/>
              </a:rPr>
              <a:t>G0</a:t>
            </a:r>
            <a:r>
              <a:rPr lang="es-ES" sz="2400" b="1" dirty="0" smtClean="0">
                <a:latin typeface="Arial" panose="020B0604020202020204" pitchFamily="34" charset="0"/>
                <a:cs typeface="Arial" panose="020B0604020202020204" pitchFamily="34" charset="0"/>
              </a:rPr>
              <a:t>, en el cual abandonan el ciclo celular y entran en un </a:t>
            </a:r>
            <a:r>
              <a:rPr lang="es-ES" sz="2400" b="1" u="sng" dirty="0" smtClean="0">
                <a:solidFill>
                  <a:srgbClr val="C00000"/>
                </a:solidFill>
                <a:latin typeface="Arial" panose="020B0604020202020204" pitchFamily="34" charset="0"/>
                <a:cs typeface="Arial" panose="020B0604020202020204" pitchFamily="34" charset="0"/>
              </a:rPr>
              <a:t>período de latencia</a:t>
            </a:r>
            <a:r>
              <a:rPr lang="es-ES" sz="2400" b="1" dirty="0" smtClean="0">
                <a:latin typeface="Arial" panose="020B0604020202020204" pitchFamily="34" charset="0"/>
                <a:cs typeface="Arial" panose="020B0604020202020204" pitchFamily="34" charset="0"/>
              </a:rPr>
              <a:t>, lo cual </a:t>
            </a:r>
            <a:r>
              <a:rPr lang="es-ES" sz="2400" b="1" u="sng" dirty="0" smtClean="0">
                <a:solidFill>
                  <a:srgbClr val="C00000"/>
                </a:solidFill>
                <a:latin typeface="Arial" panose="020B0604020202020204" pitchFamily="34" charset="0"/>
                <a:cs typeface="Arial" panose="020B0604020202020204" pitchFamily="34" charset="0"/>
              </a:rPr>
              <a:t>no significa que entren en reposo </a:t>
            </a:r>
            <a:r>
              <a:rPr lang="es-ES" sz="2400" b="1" dirty="0" smtClean="0">
                <a:latin typeface="Arial" panose="020B0604020202020204" pitchFamily="34" charset="0"/>
                <a:cs typeface="Arial" panose="020B0604020202020204" pitchFamily="34" charset="0"/>
              </a:rPr>
              <a:t>ya </a:t>
            </a:r>
            <a:r>
              <a:rPr lang="es-ES" sz="2400" b="1" dirty="0">
                <a:latin typeface="Arial" panose="020B0604020202020204" pitchFamily="34" charset="0"/>
                <a:cs typeface="Arial" panose="020B0604020202020204" pitchFamily="34" charset="0"/>
              </a:rPr>
              <a:t>que éstas células presentan </a:t>
            </a:r>
            <a:r>
              <a:rPr lang="es-ES" sz="2400" b="1" dirty="0" smtClean="0">
                <a:latin typeface="Arial" panose="020B0604020202020204" pitchFamily="34" charset="0"/>
                <a:cs typeface="Arial" panose="020B0604020202020204" pitchFamily="34" charset="0"/>
              </a:rPr>
              <a:t>un </a:t>
            </a:r>
            <a:r>
              <a:rPr lang="es-ES" sz="2400" b="1" u="sng" dirty="0" smtClean="0">
                <a:solidFill>
                  <a:srgbClr val="C00000"/>
                </a:solidFill>
                <a:latin typeface="Arial" panose="020B0604020202020204" pitchFamily="34" charset="0"/>
                <a:cs typeface="Arial" panose="020B0604020202020204" pitchFamily="34" charset="0"/>
              </a:rPr>
              <a:t>metabolismo </a:t>
            </a:r>
            <a:r>
              <a:rPr lang="es-ES" sz="2400" b="1" u="sng" dirty="0">
                <a:solidFill>
                  <a:srgbClr val="C00000"/>
                </a:solidFill>
                <a:latin typeface="Arial" panose="020B0604020202020204" pitchFamily="34" charset="0"/>
                <a:cs typeface="Arial" panose="020B0604020202020204" pitchFamily="34" charset="0"/>
              </a:rPr>
              <a:t>activo</a:t>
            </a:r>
            <a:r>
              <a:rPr lang="es-ES" sz="2400" b="1" dirty="0">
                <a:latin typeface="Arial" panose="020B0604020202020204" pitchFamily="34" charset="0"/>
                <a:cs typeface="Arial" panose="020B0604020202020204" pitchFamily="34" charset="0"/>
              </a:rPr>
              <a:t>, pues si estas células reciben el </a:t>
            </a:r>
            <a:r>
              <a:rPr lang="es-ES" sz="2400" b="1" dirty="0" smtClean="0">
                <a:latin typeface="Arial" panose="020B0604020202020204" pitchFamily="34" charset="0"/>
                <a:cs typeface="Arial" panose="020B0604020202020204" pitchFamily="34" charset="0"/>
              </a:rPr>
              <a:t>estimulo adecuado </a:t>
            </a:r>
            <a:r>
              <a:rPr lang="es-ES" sz="2400" b="1" dirty="0">
                <a:latin typeface="Arial" panose="020B0604020202020204" pitchFamily="34" charset="0"/>
                <a:cs typeface="Arial" panose="020B0604020202020204" pitchFamily="34" charset="0"/>
              </a:rPr>
              <a:t>abandonan el estado G0 y entran al G1. Algunas poblaciones celulares </a:t>
            </a:r>
            <a:r>
              <a:rPr lang="es-ES" sz="2400" b="1" dirty="0" smtClean="0">
                <a:latin typeface="Arial" panose="020B0604020202020204" pitchFamily="34" charset="0"/>
                <a:cs typeface="Arial" panose="020B0604020202020204" pitchFamily="34" charset="0"/>
              </a:rPr>
              <a:t>altamente especializadas </a:t>
            </a:r>
            <a:r>
              <a:rPr lang="es-ES" sz="2400" b="1" dirty="0">
                <a:latin typeface="Arial" panose="020B0604020202020204" pitchFamily="34" charset="0"/>
                <a:cs typeface="Arial" panose="020B0604020202020204" pitchFamily="34" charset="0"/>
              </a:rPr>
              <a:t>como las </a:t>
            </a:r>
            <a:r>
              <a:rPr lang="es-ES" sz="2400" b="1" u="sng" dirty="0">
                <a:solidFill>
                  <a:srgbClr val="C00000"/>
                </a:solidFill>
                <a:latin typeface="Arial" panose="020B0604020202020204" pitchFamily="34" charset="0"/>
                <a:cs typeface="Arial" panose="020B0604020202020204" pitchFamily="34" charset="0"/>
              </a:rPr>
              <a:t>fibras musculares o neuronas </a:t>
            </a:r>
            <a:r>
              <a:rPr lang="es-ES" sz="2400" b="1" dirty="0">
                <a:latin typeface="Arial" panose="020B0604020202020204" pitchFamily="34" charset="0"/>
                <a:cs typeface="Arial" panose="020B0604020202020204" pitchFamily="34" charset="0"/>
              </a:rPr>
              <a:t>al entrar en estado G0 </a:t>
            </a:r>
            <a:r>
              <a:rPr lang="es-ES" sz="2400" b="1" u="sng" dirty="0" smtClean="0">
                <a:solidFill>
                  <a:srgbClr val="C00000"/>
                </a:solidFill>
                <a:latin typeface="Arial" panose="020B0604020202020204" pitchFamily="34" charset="0"/>
                <a:cs typeface="Arial" panose="020B0604020202020204" pitchFamily="34" charset="0"/>
              </a:rPr>
              <a:t>abandonan indefinidamente </a:t>
            </a:r>
            <a:r>
              <a:rPr lang="es-ES" sz="2400" b="1" u="sng" dirty="0">
                <a:solidFill>
                  <a:srgbClr val="C00000"/>
                </a:solidFill>
                <a:latin typeface="Arial" panose="020B0604020202020204" pitchFamily="34" charset="0"/>
                <a:cs typeface="Arial" panose="020B0604020202020204" pitchFamily="34" charset="0"/>
              </a:rPr>
              <a:t>el ciclo celular</a:t>
            </a:r>
            <a:r>
              <a:rPr lang="es-E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9950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07483" y="1474169"/>
            <a:ext cx="7729032" cy="1420325"/>
          </a:xfrm>
          <a:prstGeom prst="rect">
            <a:avLst/>
          </a:prstGeom>
        </p:spPr>
        <p:txBody>
          <a:bodyPr wrap="square">
            <a:spAutoFit/>
          </a:bodyPr>
          <a:lstStyle/>
          <a:p>
            <a:pPr algn="just">
              <a:lnSpc>
                <a:spcPct val="150000"/>
              </a:lnSpc>
            </a:pPr>
            <a:r>
              <a:rPr lang="es-ES" sz="2000" b="1" dirty="0" smtClean="0">
                <a:latin typeface="Arial" panose="020B0604020202020204" pitchFamily="34" charset="0"/>
                <a:cs typeface="Arial" panose="020B0604020202020204" pitchFamily="34" charset="0"/>
              </a:rPr>
              <a:t>2-Establezca </a:t>
            </a:r>
            <a:r>
              <a:rPr lang="es-ES" sz="2000" b="1" dirty="0">
                <a:latin typeface="Arial" panose="020B0604020202020204" pitchFamily="34" charset="0"/>
                <a:cs typeface="Arial" panose="020B0604020202020204" pitchFamily="34" charset="0"/>
              </a:rPr>
              <a:t>una comparación  entre los procesos de división celular mitosis y meiosis teniendo en cuenta </a:t>
            </a:r>
            <a:r>
              <a:rPr lang="es-ES" sz="2000" b="1" u="sng" dirty="0">
                <a:latin typeface="Arial" panose="020B0604020202020204" pitchFamily="34" charset="0"/>
                <a:cs typeface="Arial" panose="020B0604020202020204" pitchFamily="34" charset="0"/>
              </a:rPr>
              <a:t>las células en que ocurren </a:t>
            </a:r>
            <a:r>
              <a:rPr lang="es-ES" sz="2000" b="1" dirty="0">
                <a:latin typeface="Arial" panose="020B0604020202020204" pitchFamily="34" charset="0"/>
                <a:cs typeface="Arial" panose="020B0604020202020204" pitchFamily="34" charset="0"/>
              </a:rPr>
              <a:t>y </a:t>
            </a:r>
            <a:r>
              <a:rPr lang="es-ES" sz="2000" b="1" u="sng" dirty="0">
                <a:latin typeface="Arial" panose="020B0604020202020204" pitchFamily="34" charset="0"/>
                <a:cs typeface="Arial" panose="020B0604020202020204" pitchFamily="34" charset="0"/>
              </a:rPr>
              <a:t>resultados finales </a:t>
            </a:r>
            <a:r>
              <a:rPr lang="es-ES" sz="2000" b="1" u="sng" dirty="0" smtClean="0">
                <a:latin typeface="Arial" panose="020B0604020202020204" pitchFamily="34" charset="0"/>
                <a:cs typeface="Arial" panose="020B0604020202020204" pitchFamily="34" charset="0"/>
              </a:rPr>
              <a:t>.</a:t>
            </a:r>
            <a:endParaRPr lang="es-ES" sz="2000" b="1" u="sng" dirty="0">
              <a:latin typeface="Arial" panose="020B0604020202020204" pitchFamily="34" charset="0"/>
              <a:cs typeface="Arial" panose="020B0604020202020204" pitchFamily="34" charset="0"/>
            </a:endParaRPr>
          </a:p>
        </p:txBody>
      </p:sp>
      <p:sp>
        <p:nvSpPr>
          <p:cNvPr id="3" name="CuadroTexto 2"/>
          <p:cNvSpPr txBox="1"/>
          <p:nvPr/>
        </p:nvSpPr>
        <p:spPr>
          <a:xfrm>
            <a:off x="3192968" y="338666"/>
            <a:ext cx="2758063" cy="523220"/>
          </a:xfrm>
          <a:prstGeom prst="rect">
            <a:avLst/>
          </a:prstGeom>
          <a:noFill/>
        </p:spPr>
        <p:txBody>
          <a:bodyPr wrap="none" rtlCol="0">
            <a:spAutoFit/>
          </a:bodyPr>
          <a:lstStyle/>
          <a:p>
            <a:r>
              <a:rPr lang="es-ES" sz="2800" b="1" dirty="0" smtClean="0">
                <a:solidFill>
                  <a:srgbClr val="C00000"/>
                </a:solidFill>
                <a:latin typeface="Arial" panose="020B0604020202020204" pitchFamily="34" charset="0"/>
                <a:cs typeface="Arial" panose="020B0604020202020204" pitchFamily="34" charset="0"/>
              </a:rPr>
              <a:t>Tarea Docente:</a:t>
            </a:r>
            <a:endParaRPr lang="es-ES" sz="2800" b="1" dirty="0">
              <a:solidFill>
                <a:srgbClr val="C00000"/>
              </a:solidFill>
              <a:latin typeface="Arial" panose="020B0604020202020204" pitchFamily="34" charset="0"/>
              <a:cs typeface="Arial" panose="020B0604020202020204" pitchFamily="34" charset="0"/>
            </a:endParaRPr>
          </a:p>
        </p:txBody>
      </p:sp>
      <p:sp>
        <p:nvSpPr>
          <p:cNvPr id="4" name="Rectángulo 3"/>
          <p:cNvSpPr/>
          <p:nvPr/>
        </p:nvSpPr>
        <p:spPr>
          <a:xfrm>
            <a:off x="707483" y="3695468"/>
            <a:ext cx="7729032" cy="646331"/>
          </a:xfrm>
          <a:prstGeom prst="rect">
            <a:avLst/>
          </a:prstGeom>
        </p:spPr>
        <p:txBody>
          <a:bodyPr wrap="square">
            <a:spAutoFit/>
          </a:bodyPr>
          <a:lstStyle/>
          <a:p>
            <a:r>
              <a:rPr lang="es-ES" b="1" dirty="0" smtClean="0">
                <a:solidFill>
                  <a:srgbClr val="C00000"/>
                </a:solidFill>
                <a:latin typeface="Arial" panose="020B0604020202020204" pitchFamily="34" charset="0"/>
                <a:cs typeface="Arial" panose="020B0604020202020204" pitchFamily="34" charset="0"/>
              </a:rPr>
              <a:t>Bibliografía: Embriología </a:t>
            </a:r>
            <a:r>
              <a:rPr lang="es-ES" b="1" dirty="0">
                <a:solidFill>
                  <a:srgbClr val="C00000"/>
                </a:solidFill>
                <a:latin typeface="Arial" panose="020B0604020202020204" pitchFamily="34" charset="0"/>
                <a:cs typeface="Arial" panose="020B0604020202020204" pitchFamily="34" charset="0"/>
              </a:rPr>
              <a:t>Médica de Langman 8va edición, capítulo 1, páginas de la 18 a la 27. y capítulo 2, páginas 30 a la 36. </a:t>
            </a:r>
          </a:p>
        </p:txBody>
      </p:sp>
    </p:spTree>
    <p:extLst>
      <p:ext uri="{BB962C8B-B14F-4D97-AF65-F5344CB8AC3E}">
        <p14:creationId xmlns:p14="http://schemas.microsoft.com/office/powerpoint/2010/main" val="1760893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114692" y="21778"/>
            <a:ext cx="3119765" cy="523220"/>
          </a:xfrm>
          <a:prstGeom prst="rect">
            <a:avLst/>
          </a:prstGeom>
          <a:noFill/>
        </p:spPr>
        <p:txBody>
          <a:bodyPr wrap="none" rtlCol="0">
            <a:spAutoFit/>
          </a:bodyPr>
          <a:lstStyle/>
          <a:p>
            <a:r>
              <a:rPr lang="es-ES" sz="2800" b="1" dirty="0" smtClean="0">
                <a:solidFill>
                  <a:srgbClr val="C00000"/>
                </a:solidFill>
                <a:latin typeface="Arial" panose="020B0604020202020204" pitchFamily="34" charset="0"/>
                <a:cs typeface="Arial" panose="020B0604020202020204" pitchFamily="34" charset="0"/>
              </a:rPr>
              <a:t>Genoma humano</a:t>
            </a:r>
            <a:endParaRPr lang="es-ES" sz="2800" b="1" dirty="0">
              <a:solidFill>
                <a:srgbClr val="C00000"/>
              </a:solidFill>
              <a:latin typeface="Arial" panose="020B0604020202020204" pitchFamily="34" charset="0"/>
              <a:cs typeface="Arial" panose="020B0604020202020204" pitchFamily="34" charset="0"/>
            </a:endParaRPr>
          </a:p>
        </p:txBody>
      </p:sp>
      <p:sp>
        <p:nvSpPr>
          <p:cNvPr id="4" name="CuadroTexto 3"/>
          <p:cNvSpPr txBox="1"/>
          <p:nvPr/>
        </p:nvSpPr>
        <p:spPr>
          <a:xfrm>
            <a:off x="570740" y="2650543"/>
            <a:ext cx="8207670" cy="1631216"/>
          </a:xfrm>
          <a:prstGeom prst="rect">
            <a:avLst/>
          </a:prstGeom>
          <a:solidFill>
            <a:schemeClr val="accent2">
              <a:lumMod val="20000"/>
              <a:lumOff val="80000"/>
            </a:schemeClr>
          </a:solidFill>
          <a:ln>
            <a:solidFill>
              <a:srgbClr val="C00000"/>
            </a:solidFill>
          </a:ln>
        </p:spPr>
        <p:txBody>
          <a:bodyPr wrap="square" rtlCol="0">
            <a:spAutoFit/>
          </a:bodyPr>
          <a:lstStyle/>
          <a:p>
            <a:pPr algn="just"/>
            <a:r>
              <a:rPr lang="es-ES" sz="2000" b="1" dirty="0" smtClean="0">
                <a:latin typeface="Arial" panose="020B0604020202020204" pitchFamily="34" charset="0"/>
                <a:cs typeface="Arial" panose="020B0604020202020204" pitchFamily="34" charset="0"/>
              </a:rPr>
              <a:t>Conjunto de todo el ADN de una célula de una especie y los genes que este contiene, los cuales llevan la información para la síntesis de proteínas del organismo, que determinan el aspecto, su funcionamiento, metabolismo, resistencia a infecciones y la presencia de enfermedades.</a:t>
            </a:r>
            <a:endParaRPr lang="es-ES" sz="2000" b="1" dirty="0">
              <a:latin typeface="Arial" panose="020B0604020202020204" pitchFamily="34" charset="0"/>
              <a:cs typeface="Arial" panose="020B0604020202020204" pitchFamily="34" charset="0"/>
            </a:endParaRPr>
          </a:p>
        </p:txBody>
      </p:sp>
      <p:sp>
        <p:nvSpPr>
          <p:cNvPr id="5" name="CuadroTexto 4"/>
          <p:cNvSpPr txBox="1"/>
          <p:nvPr/>
        </p:nvSpPr>
        <p:spPr>
          <a:xfrm>
            <a:off x="694268" y="908293"/>
            <a:ext cx="7801272" cy="1323439"/>
          </a:xfrm>
          <a:prstGeom prst="rect">
            <a:avLst/>
          </a:prstGeom>
          <a:solidFill>
            <a:schemeClr val="accent5">
              <a:lumMod val="20000"/>
              <a:lumOff val="80000"/>
            </a:schemeClr>
          </a:solidFill>
          <a:ln>
            <a:solidFill>
              <a:srgbClr val="002060"/>
            </a:solidFill>
          </a:ln>
        </p:spPr>
        <p:txBody>
          <a:bodyPr wrap="square" rtlCol="0">
            <a:spAutoFit/>
          </a:bodyPr>
          <a:lstStyle/>
          <a:p>
            <a:pPr algn="just"/>
            <a:r>
              <a:rPr lang="es-ES" sz="2000" b="1" dirty="0" smtClean="0">
                <a:latin typeface="Arial" panose="020B0604020202020204" pitchFamily="34" charset="0"/>
                <a:cs typeface="Arial" panose="020B0604020202020204" pitchFamily="34" charset="0"/>
              </a:rPr>
              <a:t>Enciclopedia </a:t>
            </a:r>
            <a:r>
              <a:rPr lang="es-ES" sz="2000" b="1" dirty="0">
                <a:latin typeface="Arial" panose="020B0604020202020204" pitchFamily="34" charset="0"/>
                <a:cs typeface="Arial" panose="020B0604020202020204" pitchFamily="34" charset="0"/>
              </a:rPr>
              <a:t>de toda la información </a:t>
            </a:r>
            <a:r>
              <a:rPr lang="es-ES" sz="2000" b="1" dirty="0" smtClean="0">
                <a:latin typeface="Arial" panose="020B0604020202020204" pitchFamily="34" charset="0"/>
                <a:cs typeface="Arial" panose="020B0604020202020204" pitchFamily="34" charset="0"/>
              </a:rPr>
              <a:t>genética que </a:t>
            </a:r>
            <a:r>
              <a:rPr lang="es-ES" sz="2000" b="1" dirty="0">
                <a:latin typeface="Arial" panose="020B0604020202020204" pitchFamily="34" charset="0"/>
                <a:cs typeface="Arial" panose="020B0604020202020204" pitchFamily="34" charset="0"/>
              </a:rPr>
              <a:t>poseemos como especie</a:t>
            </a:r>
            <a:r>
              <a:rPr lang="es-ES" sz="2000" b="1" dirty="0" smtClean="0">
                <a:latin typeface="Arial" panose="020B0604020202020204" pitchFamily="34" charset="0"/>
                <a:cs typeface="Arial" panose="020B0604020202020204" pitchFamily="34" charset="0"/>
              </a:rPr>
              <a:t>. Comprende el ADN del núcleo de las células y el de las mitocondrias que aunque es pequeño es esencial para el funcionamiento </a:t>
            </a:r>
            <a:r>
              <a:rPr lang="es-ES" sz="2000" b="1" dirty="0" smtClean="0">
                <a:latin typeface="Arial" panose="020B0604020202020204" pitchFamily="34" charset="0"/>
                <a:cs typeface="Arial" panose="020B0604020202020204" pitchFamily="34" charset="0"/>
              </a:rPr>
              <a:t>celular.</a:t>
            </a:r>
            <a:endParaRPr lang="es-ES" sz="2000" b="1" dirty="0">
              <a:latin typeface="Arial" panose="020B0604020202020204" pitchFamily="34" charset="0"/>
              <a:cs typeface="Arial" panose="020B0604020202020204" pitchFamily="34" charset="0"/>
            </a:endParaRPr>
          </a:p>
        </p:txBody>
      </p:sp>
      <p:sp>
        <p:nvSpPr>
          <p:cNvPr id="6" name="Rectángulo 5"/>
          <p:cNvSpPr/>
          <p:nvPr/>
        </p:nvSpPr>
        <p:spPr>
          <a:xfrm>
            <a:off x="570740" y="4839224"/>
            <a:ext cx="8207670" cy="1323439"/>
          </a:xfrm>
          <a:prstGeom prst="rect">
            <a:avLst/>
          </a:prstGeom>
          <a:solidFill>
            <a:schemeClr val="accent4">
              <a:lumMod val="40000"/>
              <a:lumOff val="60000"/>
            </a:schemeClr>
          </a:solidFill>
          <a:ln>
            <a:solidFill>
              <a:schemeClr val="accent4">
                <a:lumMod val="50000"/>
              </a:schemeClr>
            </a:solidFill>
          </a:ln>
        </p:spPr>
        <p:txBody>
          <a:bodyPr wrap="square">
            <a:spAutoFit/>
          </a:bodyPr>
          <a:lstStyle/>
          <a:p>
            <a:pPr algn="just"/>
            <a:r>
              <a:rPr lang="es-ES" sz="2000" b="1" dirty="0">
                <a:latin typeface="Arial" panose="020B0604020202020204" pitchFamily="34" charset="0"/>
                <a:cs typeface="Arial" panose="020B0604020202020204" pitchFamily="34" charset="0"/>
              </a:rPr>
              <a:t>Los </a:t>
            </a:r>
            <a:r>
              <a:rPr lang="es-ES" sz="2000" b="1" dirty="0" smtClean="0">
                <a:latin typeface="Arial" panose="020B0604020202020204" pitchFamily="34" charset="0"/>
                <a:cs typeface="Arial" panose="020B0604020202020204" pitchFamily="34" charset="0"/>
              </a:rPr>
              <a:t>humanos tenemos </a:t>
            </a:r>
            <a:r>
              <a:rPr lang="es-ES" sz="2000" b="1" dirty="0">
                <a:latin typeface="Arial" panose="020B0604020202020204" pitchFamily="34" charset="0"/>
                <a:cs typeface="Arial" panose="020B0604020202020204" pitchFamily="34" charset="0"/>
              </a:rPr>
              <a:t>46 cromosomas en cada célula, </a:t>
            </a:r>
            <a:r>
              <a:rPr lang="es-ES" sz="2000" b="1" dirty="0" smtClean="0">
                <a:latin typeface="Arial" panose="020B0604020202020204" pitchFamily="34" charset="0"/>
                <a:cs typeface="Arial" panose="020B0604020202020204" pitchFamily="34" charset="0"/>
              </a:rPr>
              <a:t>organizados en </a:t>
            </a:r>
            <a:r>
              <a:rPr lang="es-ES" sz="2000" b="1" dirty="0">
                <a:latin typeface="Arial" panose="020B0604020202020204" pitchFamily="34" charset="0"/>
                <a:cs typeface="Arial" panose="020B0604020202020204" pitchFamily="34" charset="0"/>
              </a:rPr>
              <a:t>23 </a:t>
            </a:r>
            <a:r>
              <a:rPr lang="es-ES" sz="2000" b="1" dirty="0" smtClean="0">
                <a:latin typeface="Arial" panose="020B0604020202020204" pitchFamily="34" charset="0"/>
                <a:cs typeface="Arial" panose="020B0604020202020204" pitchFamily="34" charset="0"/>
              </a:rPr>
              <a:t>pares (22 pares de autosomas y 1 par de cromosomas sexuales XX o XY) . </a:t>
            </a:r>
            <a:r>
              <a:rPr lang="es-ES" sz="2000" b="1" dirty="0">
                <a:latin typeface="Arial" panose="020B0604020202020204" pitchFamily="34" charset="0"/>
                <a:cs typeface="Arial" panose="020B0604020202020204" pitchFamily="34" charset="0"/>
              </a:rPr>
              <a:t>Recibimos </a:t>
            </a:r>
            <a:r>
              <a:rPr lang="es-ES" sz="2000" b="1" dirty="0" smtClean="0">
                <a:latin typeface="Arial" panose="020B0604020202020204" pitchFamily="34" charset="0"/>
                <a:cs typeface="Arial" panose="020B0604020202020204" pitchFamily="34" charset="0"/>
              </a:rPr>
              <a:t>23  cromosomas de </a:t>
            </a:r>
            <a:r>
              <a:rPr lang="es-ES" sz="2000" b="1" dirty="0">
                <a:latin typeface="Arial" panose="020B0604020202020204" pitchFamily="34" charset="0"/>
                <a:cs typeface="Arial" panose="020B0604020202020204" pitchFamily="34" charset="0"/>
              </a:rPr>
              <a:t>nuestra madre y 23 de nuestro padre.</a:t>
            </a:r>
          </a:p>
        </p:txBody>
      </p:sp>
    </p:spTree>
    <p:extLst>
      <p:ext uri="{BB962C8B-B14F-4D97-AF65-F5344CB8AC3E}">
        <p14:creationId xmlns:p14="http://schemas.microsoft.com/office/powerpoint/2010/main" val="28932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605881" y="1890159"/>
            <a:ext cx="4135438" cy="461962"/>
          </a:xfrm>
          <a:prstGeom prst="rect">
            <a:avLst/>
          </a:prstGeom>
          <a:noFill/>
          <a:ln>
            <a:solidFill>
              <a:schemeClr val="bg1"/>
            </a:solidFill>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Proyecto Genoma Humano</a:t>
            </a:r>
          </a:p>
        </p:txBody>
      </p:sp>
      <p:sp>
        <p:nvSpPr>
          <p:cNvPr id="5" name="CuadroTexto 4"/>
          <p:cNvSpPr txBox="1"/>
          <p:nvPr/>
        </p:nvSpPr>
        <p:spPr>
          <a:xfrm>
            <a:off x="331523" y="2635082"/>
            <a:ext cx="787135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1988 </a:t>
            </a:r>
            <a:r>
              <a:rPr kumimoji="0" lang="es-ES" sz="2400" b="0"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Se aprueba el proyecto, a realizar en 15 años.</a:t>
            </a:r>
          </a:p>
        </p:txBody>
      </p:sp>
      <p:sp>
        <p:nvSpPr>
          <p:cNvPr id="6" name="CuadroTexto 5"/>
          <p:cNvSpPr txBox="1"/>
          <p:nvPr/>
        </p:nvSpPr>
        <p:spPr>
          <a:xfrm>
            <a:off x="344752" y="3351829"/>
            <a:ext cx="7583487"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1991 </a:t>
            </a:r>
            <a:r>
              <a:rPr kumimoji="0" lang="es-ES" sz="2400" b="0"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Se inicia la ejecución del proyecto.</a:t>
            </a:r>
          </a:p>
        </p:txBody>
      </p:sp>
      <p:sp>
        <p:nvSpPr>
          <p:cNvPr id="7" name="CuadroTexto 6"/>
          <p:cNvSpPr txBox="1"/>
          <p:nvPr/>
        </p:nvSpPr>
        <p:spPr>
          <a:xfrm>
            <a:off x="331523" y="4015888"/>
            <a:ext cx="868415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1999 </a:t>
            </a:r>
            <a:r>
              <a:rPr kumimoji="0" lang="es-ES" sz="2400" b="0"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Se logra la secuencia completa del primer cromosoma.</a:t>
            </a:r>
          </a:p>
        </p:txBody>
      </p:sp>
      <p:sp>
        <p:nvSpPr>
          <p:cNvPr id="8" name="CuadroTexto 7"/>
          <p:cNvSpPr txBox="1"/>
          <p:nvPr/>
        </p:nvSpPr>
        <p:spPr>
          <a:xfrm>
            <a:off x="331523" y="4677325"/>
            <a:ext cx="8684154"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2000 </a:t>
            </a:r>
            <a:r>
              <a:rPr kumimoji="0" lang="es-ES" sz="2400" b="0"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Se obtiene el primer borrador de la secuencia del genoma humano.</a:t>
            </a:r>
          </a:p>
        </p:txBody>
      </p:sp>
      <p:sp>
        <p:nvSpPr>
          <p:cNvPr id="9" name="CuadroTexto 8"/>
          <p:cNvSpPr txBox="1"/>
          <p:nvPr/>
        </p:nvSpPr>
        <p:spPr>
          <a:xfrm>
            <a:off x="331523" y="5708094"/>
            <a:ext cx="868415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2003 </a:t>
            </a:r>
            <a:r>
              <a:rPr kumimoji="0" lang="es-ES" sz="2400" b="0" i="0"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Se publica la secuencia completa del genoma humano.</a:t>
            </a:r>
          </a:p>
        </p:txBody>
      </p:sp>
      <p:sp>
        <p:nvSpPr>
          <p:cNvPr id="10" name="CuadroTexto 9"/>
          <p:cNvSpPr txBox="1"/>
          <p:nvPr/>
        </p:nvSpPr>
        <p:spPr>
          <a:xfrm>
            <a:off x="200818" y="320499"/>
            <a:ext cx="5979849" cy="1569660"/>
          </a:xfrm>
          <a:prstGeom prst="rect">
            <a:avLst/>
          </a:prstGeom>
          <a:noFill/>
        </p:spPr>
        <p:txBody>
          <a:bodyPr wrap="square" rtlCol="0">
            <a:spAutoFit/>
          </a:bodyPr>
          <a:lstStyle/>
          <a:p>
            <a:pPr algn="just"/>
            <a:r>
              <a:rPr lang="es-ES" sz="2400" b="1" dirty="0" smtClean="0">
                <a:solidFill>
                  <a:srgbClr val="C00000"/>
                </a:solidFill>
                <a:latin typeface="Arial" panose="020B0604020202020204" pitchFamily="34" charset="0"/>
                <a:cs typeface="Arial" panose="020B0604020202020204" pitchFamily="34" charset="0"/>
              </a:rPr>
              <a:t>1856 – </a:t>
            </a:r>
            <a:r>
              <a:rPr lang="es-ES" sz="2400" b="1" dirty="0" smtClean="0">
                <a:latin typeface="Arial" panose="020B0604020202020204" pitchFamily="34" charset="0"/>
                <a:cs typeface="Arial" panose="020B0604020202020204" pitchFamily="34" charset="0"/>
              </a:rPr>
              <a:t>Austriaco </a:t>
            </a:r>
            <a:r>
              <a:rPr lang="es-ES" sz="2400" b="1" dirty="0" err="1" smtClean="0">
                <a:latin typeface="Arial" panose="020B0604020202020204" pitchFamily="34" charset="0"/>
                <a:cs typeface="Arial" panose="020B0604020202020204" pitchFamily="34" charset="0"/>
              </a:rPr>
              <a:t>Gregor</a:t>
            </a:r>
            <a:r>
              <a:rPr lang="es-ES" sz="2400" b="1" dirty="0" smtClean="0">
                <a:latin typeface="Arial" panose="020B0604020202020204" pitchFamily="34" charset="0"/>
                <a:cs typeface="Arial" panose="020B0604020202020204" pitchFamily="34" charset="0"/>
              </a:rPr>
              <a:t> Mendel descubre las primeras reglas de la herencia genética, mediante el estudio de sus guisantes.</a:t>
            </a:r>
            <a:endParaRPr lang="es-ES" sz="2400"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2"/>
          <a:stretch>
            <a:fillRect/>
          </a:stretch>
        </p:blipFill>
        <p:spPr>
          <a:xfrm>
            <a:off x="6524625" y="19543"/>
            <a:ext cx="2619375" cy="1743075"/>
          </a:xfrm>
          <a:prstGeom prst="rect">
            <a:avLst/>
          </a:prstGeom>
          <a:ln>
            <a:solidFill>
              <a:schemeClr val="tx1"/>
            </a:solidFill>
          </a:ln>
        </p:spPr>
      </p:pic>
    </p:spTree>
    <p:extLst>
      <p:ext uri="{BB962C8B-B14F-4D97-AF65-F5344CB8AC3E}">
        <p14:creationId xmlns:p14="http://schemas.microsoft.com/office/powerpoint/2010/main" val="751191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0"/>
            <a:ext cx="3064933" cy="3843867"/>
          </a:xfrm>
          <a:prstGeom prst="rect">
            <a:avLst/>
          </a:prstGeom>
          <a:ln>
            <a:solidFill>
              <a:schemeClr val="tx1"/>
            </a:solidFill>
          </a:ln>
        </p:spPr>
      </p:pic>
      <p:sp>
        <p:nvSpPr>
          <p:cNvPr id="3" name="CuadroTexto 2"/>
          <p:cNvSpPr txBox="1"/>
          <p:nvPr/>
        </p:nvSpPr>
        <p:spPr>
          <a:xfrm>
            <a:off x="5141541" y="80390"/>
            <a:ext cx="1721946" cy="461665"/>
          </a:xfrm>
          <a:prstGeom prst="rect">
            <a:avLst/>
          </a:prstGeom>
          <a:noFill/>
        </p:spPr>
        <p:txBody>
          <a:bodyPr wrap="none" rtlCol="0">
            <a:spAutoFit/>
          </a:bodyPr>
          <a:lstStyle/>
          <a:p>
            <a:r>
              <a:rPr lang="es-ES" sz="2400" b="1" dirty="0" smtClean="0">
                <a:solidFill>
                  <a:srgbClr val="C00000"/>
                </a:solidFill>
                <a:latin typeface="Arial" panose="020B0604020202020204" pitchFamily="34" charset="0"/>
                <a:cs typeface="Arial" panose="020B0604020202020204" pitchFamily="34" charset="0"/>
              </a:rPr>
              <a:t>Propósito:</a:t>
            </a:r>
            <a:endParaRPr lang="es-ES" sz="2400" b="1" dirty="0">
              <a:solidFill>
                <a:srgbClr val="C00000"/>
              </a:solidFill>
              <a:latin typeface="Arial" panose="020B0604020202020204" pitchFamily="34" charset="0"/>
              <a:cs typeface="Arial" panose="020B0604020202020204" pitchFamily="34" charset="0"/>
            </a:endParaRPr>
          </a:p>
        </p:txBody>
      </p:sp>
      <p:sp>
        <p:nvSpPr>
          <p:cNvPr id="4" name="CuadroTexto 3"/>
          <p:cNvSpPr txBox="1"/>
          <p:nvPr/>
        </p:nvSpPr>
        <p:spPr>
          <a:xfrm>
            <a:off x="3674533" y="687505"/>
            <a:ext cx="5238549" cy="646331"/>
          </a:xfrm>
          <a:prstGeom prst="rect">
            <a:avLst/>
          </a:prstGeom>
          <a:noFill/>
          <a:ln>
            <a:solidFill>
              <a:srgbClr val="C00000"/>
            </a:solidFill>
          </a:ln>
        </p:spPr>
        <p:txBody>
          <a:bodyPr wrap="square" rtlCol="0">
            <a:spAutoFit/>
          </a:bodyPr>
          <a:lstStyle/>
          <a:p>
            <a:r>
              <a:rPr lang="es-ES" b="1" dirty="0" smtClean="0">
                <a:latin typeface="Arial" panose="020B0604020202020204" pitchFamily="34" charset="0"/>
                <a:cs typeface="Arial" panose="020B0604020202020204" pitchFamily="34" charset="0"/>
              </a:rPr>
              <a:t>Dotar al mundo de herramientas para el tratamiento y la prevención de </a:t>
            </a:r>
            <a:r>
              <a:rPr lang="es-ES" b="1" dirty="0" smtClean="0">
                <a:latin typeface="Arial" panose="020B0604020202020204" pitchFamily="34" charset="0"/>
                <a:cs typeface="Arial" panose="020B0604020202020204" pitchFamily="34" charset="0"/>
              </a:rPr>
              <a:t>enfermedades.</a:t>
            </a:r>
            <a:endParaRPr lang="es-ES" b="1" dirty="0">
              <a:latin typeface="Arial" panose="020B0604020202020204" pitchFamily="34" charset="0"/>
              <a:cs typeface="Arial" panose="020B0604020202020204" pitchFamily="34" charset="0"/>
            </a:endParaRPr>
          </a:p>
        </p:txBody>
      </p:sp>
      <p:sp>
        <p:nvSpPr>
          <p:cNvPr id="5" name="CuadroTexto 4"/>
          <p:cNvSpPr txBox="1"/>
          <p:nvPr/>
        </p:nvSpPr>
        <p:spPr>
          <a:xfrm>
            <a:off x="3217334" y="2884500"/>
            <a:ext cx="5695748" cy="923330"/>
          </a:xfrm>
          <a:prstGeom prst="rect">
            <a:avLst/>
          </a:prstGeom>
          <a:noFill/>
          <a:ln>
            <a:solidFill>
              <a:srgbClr val="C00000"/>
            </a:solidFill>
          </a:ln>
        </p:spPr>
        <p:txBody>
          <a:bodyPr wrap="square" rtlCol="0">
            <a:spAutoFit/>
          </a:bodyPr>
          <a:lstStyle/>
          <a:p>
            <a:pPr algn="just"/>
            <a:r>
              <a:rPr lang="es-ES" b="1" dirty="0" smtClean="0">
                <a:latin typeface="Arial" panose="020B0604020202020204" pitchFamily="34" charset="0"/>
                <a:cs typeface="Arial" panose="020B0604020202020204" pitchFamily="34" charset="0"/>
              </a:rPr>
              <a:t>Permite el </a:t>
            </a:r>
            <a:r>
              <a:rPr lang="es-ES" b="1" dirty="0" smtClean="0">
                <a:latin typeface="Arial" panose="020B0604020202020204" pitchFamily="34" charset="0"/>
                <a:cs typeface="Arial" panose="020B0604020202020204" pitchFamily="34" charset="0"/>
              </a:rPr>
              <a:t>diagnóstico </a:t>
            </a:r>
            <a:r>
              <a:rPr lang="es-ES" b="1" dirty="0" smtClean="0">
                <a:latin typeface="Arial" panose="020B0604020202020204" pitchFamily="34" charset="0"/>
                <a:cs typeface="Arial" panose="020B0604020202020204" pitchFamily="34" charset="0"/>
              </a:rPr>
              <a:t>prenatal de enfermedades y la localización de genes alterados, garantizando una medicina preventiva.</a:t>
            </a:r>
            <a:endParaRPr lang="es-ES" b="1" dirty="0">
              <a:latin typeface="Arial" panose="020B0604020202020204" pitchFamily="34" charset="0"/>
              <a:cs typeface="Arial" panose="020B0604020202020204" pitchFamily="34" charset="0"/>
            </a:endParaRPr>
          </a:p>
        </p:txBody>
      </p:sp>
      <p:sp>
        <p:nvSpPr>
          <p:cNvPr id="6" name="CuadroTexto 5"/>
          <p:cNvSpPr txBox="1"/>
          <p:nvPr/>
        </p:nvSpPr>
        <p:spPr>
          <a:xfrm>
            <a:off x="3445934" y="1624735"/>
            <a:ext cx="5467148" cy="923330"/>
          </a:xfrm>
          <a:prstGeom prst="rect">
            <a:avLst/>
          </a:prstGeom>
          <a:noFill/>
          <a:ln>
            <a:solidFill>
              <a:srgbClr val="C00000"/>
            </a:solidFill>
          </a:ln>
        </p:spPr>
        <p:txBody>
          <a:bodyPr wrap="square" rtlCol="0">
            <a:spAutoFit/>
          </a:bodyPr>
          <a:lstStyle/>
          <a:p>
            <a:r>
              <a:rPr lang="es-ES" b="1" dirty="0" smtClean="0">
                <a:latin typeface="Arial" panose="020B0604020202020204" pitchFamily="34" charset="0"/>
                <a:cs typeface="Arial" panose="020B0604020202020204" pitchFamily="34" charset="0"/>
              </a:rPr>
              <a:t>Reveló que los genes que codifican para proteínas en los humanos esta entre los 30- 35 mil.</a:t>
            </a:r>
            <a:endParaRPr lang="es-ES" b="1" dirty="0">
              <a:latin typeface="Arial" panose="020B0604020202020204" pitchFamily="34" charset="0"/>
              <a:cs typeface="Arial" panose="020B0604020202020204" pitchFamily="34" charset="0"/>
            </a:endParaRPr>
          </a:p>
        </p:txBody>
      </p:sp>
      <p:sp>
        <p:nvSpPr>
          <p:cNvPr id="7" name="CuadroTexto 6"/>
          <p:cNvSpPr txBox="1"/>
          <p:nvPr/>
        </p:nvSpPr>
        <p:spPr>
          <a:xfrm>
            <a:off x="186266" y="4134766"/>
            <a:ext cx="4583306" cy="2585323"/>
          </a:xfrm>
          <a:prstGeom prst="rect">
            <a:avLst/>
          </a:prstGeom>
          <a:noFill/>
        </p:spPr>
        <p:txBody>
          <a:bodyPr wrap="none" rtlCol="0">
            <a:spAutoFit/>
          </a:bodyPr>
          <a:lstStyle/>
          <a:p>
            <a:pPr>
              <a:lnSpc>
                <a:spcPct val="150000"/>
              </a:lnSpc>
            </a:pPr>
            <a:r>
              <a:rPr lang="es-ES" b="1" u="sng"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Enfermedades genéticas más comunes</a:t>
            </a:r>
            <a:r>
              <a:rPr lang="es-ES"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nSpc>
                <a:spcPct val="150000"/>
              </a:lnSpc>
            </a:pPr>
            <a:r>
              <a:rPr lang="es-ES" b="1" dirty="0" smtClean="0">
                <a:latin typeface="Arial" panose="020B0604020202020204" pitchFamily="34" charset="0"/>
                <a:cs typeface="Arial" panose="020B0604020202020204" pitchFamily="34" charset="0"/>
              </a:rPr>
              <a:t>-Fibrosis quística</a:t>
            </a:r>
          </a:p>
          <a:p>
            <a:pPr>
              <a:lnSpc>
                <a:spcPct val="150000"/>
              </a:lnSpc>
            </a:pPr>
            <a:r>
              <a:rPr lang="es-ES" b="1" dirty="0" smtClean="0">
                <a:latin typeface="Arial" panose="020B0604020202020204" pitchFamily="34" charset="0"/>
                <a:cs typeface="Arial" panose="020B0604020202020204" pitchFamily="34" charset="0"/>
              </a:rPr>
              <a:t>-Enfermedad de Huntington</a:t>
            </a:r>
          </a:p>
          <a:p>
            <a:pPr>
              <a:lnSpc>
                <a:spcPct val="150000"/>
              </a:lnSpc>
            </a:pPr>
            <a:r>
              <a:rPr lang="es-ES" b="1" dirty="0" smtClean="0">
                <a:latin typeface="Arial" panose="020B0604020202020204" pitchFamily="34" charset="0"/>
                <a:cs typeface="Arial" panose="020B0604020202020204" pitchFamily="34" charset="0"/>
              </a:rPr>
              <a:t>-Síndrome de Down</a:t>
            </a:r>
          </a:p>
          <a:p>
            <a:pPr>
              <a:lnSpc>
                <a:spcPct val="150000"/>
              </a:lnSpc>
            </a:pPr>
            <a:r>
              <a:rPr lang="es-ES" b="1" dirty="0" smtClean="0">
                <a:latin typeface="Arial" panose="020B0604020202020204" pitchFamily="34" charset="0"/>
                <a:cs typeface="Arial" panose="020B0604020202020204" pitchFamily="34" charset="0"/>
              </a:rPr>
              <a:t>-Distrofia muscular de </a:t>
            </a:r>
            <a:r>
              <a:rPr lang="es-ES" b="1" dirty="0" err="1" smtClean="0">
                <a:latin typeface="Arial" panose="020B0604020202020204" pitchFamily="34" charset="0"/>
                <a:cs typeface="Arial" panose="020B0604020202020204" pitchFamily="34" charset="0"/>
              </a:rPr>
              <a:t>Duchenne</a:t>
            </a:r>
            <a:endParaRPr lang="es-ES" b="1" dirty="0" smtClean="0">
              <a:latin typeface="Arial" panose="020B0604020202020204" pitchFamily="34" charset="0"/>
              <a:cs typeface="Arial" panose="020B0604020202020204" pitchFamily="34" charset="0"/>
            </a:endParaRPr>
          </a:p>
          <a:p>
            <a:pPr>
              <a:lnSpc>
                <a:spcPct val="150000"/>
              </a:lnSpc>
            </a:pPr>
            <a:r>
              <a:rPr lang="es-ES" b="1" dirty="0" smtClean="0">
                <a:latin typeface="Arial" panose="020B0604020202020204" pitchFamily="34" charset="0"/>
                <a:cs typeface="Arial" panose="020B0604020202020204" pitchFamily="34" charset="0"/>
              </a:rPr>
              <a:t>Anemia de células falciformes</a:t>
            </a:r>
            <a:endParaRPr lang="es-ES" b="1" dirty="0">
              <a:latin typeface="Arial" panose="020B0604020202020204" pitchFamily="34" charset="0"/>
              <a:cs typeface="Arial" panose="020B0604020202020204" pitchFamily="34" charset="0"/>
            </a:endParaRPr>
          </a:p>
        </p:txBody>
      </p:sp>
      <p:sp>
        <p:nvSpPr>
          <p:cNvPr id="8" name="CuadroTexto 7"/>
          <p:cNvSpPr txBox="1"/>
          <p:nvPr/>
        </p:nvSpPr>
        <p:spPr>
          <a:xfrm>
            <a:off x="5141541" y="4816165"/>
            <a:ext cx="3871573" cy="1338828"/>
          </a:xfrm>
          <a:prstGeom prst="rect">
            <a:avLst/>
          </a:prstGeom>
          <a:noFill/>
        </p:spPr>
        <p:txBody>
          <a:bodyPr wrap="none" rtlCol="0">
            <a:spAutoFit/>
          </a:bodyPr>
          <a:lstStyle/>
          <a:p>
            <a:pPr>
              <a:lnSpc>
                <a:spcPct val="150000"/>
              </a:lnSpc>
            </a:pPr>
            <a:r>
              <a:rPr lang="es-ES" b="1" u="sng"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Conflictos éticos y morales:</a:t>
            </a:r>
          </a:p>
          <a:p>
            <a:pPr marL="285750" indent="-285750">
              <a:lnSpc>
                <a:spcPct val="150000"/>
              </a:lnSpc>
              <a:buFontTx/>
              <a:buChar char="-"/>
            </a:pPr>
            <a:r>
              <a:rPr lang="es-ES" b="1" dirty="0" smtClean="0">
                <a:latin typeface="Arial" panose="020B0604020202020204" pitchFamily="34" charset="0"/>
                <a:cs typeface="Arial" panose="020B0604020202020204" pitchFamily="34" charset="0"/>
              </a:rPr>
              <a:t>Elegir que bebé va a nacer</a:t>
            </a:r>
          </a:p>
          <a:p>
            <a:pPr marL="285750" indent="-285750">
              <a:lnSpc>
                <a:spcPct val="150000"/>
              </a:lnSpc>
              <a:buFontTx/>
              <a:buChar char="-"/>
            </a:pPr>
            <a:r>
              <a:rPr lang="es-ES" b="1" dirty="0" smtClean="0">
                <a:latin typeface="Arial" panose="020B0604020202020204" pitchFamily="34" charset="0"/>
                <a:cs typeface="Arial" panose="020B0604020202020204" pitchFamily="34" charset="0"/>
              </a:rPr>
              <a:t>Clonar seres por su perfección</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342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49601" y="474133"/>
            <a:ext cx="2758063" cy="523220"/>
          </a:xfrm>
          <a:prstGeom prst="rect">
            <a:avLst/>
          </a:prstGeom>
          <a:noFill/>
        </p:spPr>
        <p:txBody>
          <a:bodyPr wrap="none" rtlCol="0">
            <a:spAutoFit/>
          </a:bodyPr>
          <a:lstStyle/>
          <a:p>
            <a:r>
              <a:rPr lang="es-ES" sz="2800" b="1" dirty="0" smtClean="0">
                <a:solidFill>
                  <a:srgbClr val="C00000"/>
                </a:solidFill>
                <a:latin typeface="Arial" panose="020B0604020202020204" pitchFamily="34" charset="0"/>
                <a:cs typeface="Arial" panose="020B0604020202020204" pitchFamily="34" charset="0"/>
              </a:rPr>
              <a:t>Tarea Docente:</a:t>
            </a:r>
            <a:endParaRPr lang="es-ES" sz="2800" b="1"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703978" y="1671191"/>
            <a:ext cx="7649307" cy="1477328"/>
          </a:xfrm>
          <a:prstGeom prst="rect">
            <a:avLst/>
          </a:prstGeom>
          <a:noFill/>
        </p:spPr>
        <p:txBody>
          <a:bodyPr wrap="square" rtlCol="0">
            <a:spAutoFit/>
          </a:bodyPr>
          <a:lstStyle/>
          <a:p>
            <a:pPr algn="just">
              <a:lnSpc>
                <a:spcPct val="150000"/>
              </a:lnSpc>
            </a:pPr>
            <a:r>
              <a:rPr lang="es-ES" sz="2000" b="1" dirty="0" smtClean="0">
                <a:latin typeface="Arial" panose="020B0604020202020204" pitchFamily="34" charset="0"/>
                <a:cs typeface="Arial" panose="020B0604020202020204" pitchFamily="34" charset="0"/>
              </a:rPr>
              <a:t>3-Explique brevemente en que consiste el Proyecto del Genoma Humano y que importancia cree usted que tenga el mismo para la humanidad.</a:t>
            </a:r>
            <a:endParaRPr lang="es-ES" sz="2000" b="1" dirty="0">
              <a:latin typeface="Arial" panose="020B0604020202020204" pitchFamily="34" charset="0"/>
              <a:cs typeface="Arial" panose="020B0604020202020204" pitchFamily="34" charset="0"/>
            </a:endParaRPr>
          </a:p>
        </p:txBody>
      </p:sp>
      <p:sp>
        <p:nvSpPr>
          <p:cNvPr id="4" name="CuadroTexto 3"/>
          <p:cNvSpPr txBox="1"/>
          <p:nvPr/>
        </p:nvSpPr>
        <p:spPr>
          <a:xfrm>
            <a:off x="703978" y="3822357"/>
            <a:ext cx="7915089" cy="923330"/>
          </a:xfrm>
          <a:prstGeom prst="rect">
            <a:avLst/>
          </a:prstGeom>
          <a:noFill/>
        </p:spPr>
        <p:txBody>
          <a:bodyPr wrap="square" rtlCol="0">
            <a:spAutoFit/>
          </a:bodyPr>
          <a:lstStyle/>
          <a:p>
            <a:r>
              <a:rPr lang="es-ES" b="1" dirty="0" smtClean="0">
                <a:solidFill>
                  <a:srgbClr val="C00000"/>
                </a:solidFill>
                <a:latin typeface="Arial" panose="020B0604020202020204" pitchFamily="34" charset="0"/>
                <a:cs typeface="Arial" panose="020B0604020202020204" pitchFamily="34" charset="0"/>
              </a:rPr>
              <a:t>Bibliografía: Espinoza Altamirano Jesús W. El genoma humano y sus implicancias jurídico penales dentro de la antropología jurídica. Tesis Digitales UNMSM, Capítulo 2. Disponible en el Aula Virtual.</a:t>
            </a:r>
            <a:endParaRPr lang="es-ES"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48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916238" y="334963"/>
            <a:ext cx="2917825" cy="58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b="1" dirty="0">
                <a:solidFill>
                  <a:srgbClr val="C00000"/>
                </a:solidFill>
                <a:latin typeface="Arial" panose="020B0604020202020204" pitchFamily="34" charset="0"/>
              </a:rPr>
              <a:t>Clase anterior</a:t>
            </a:r>
          </a:p>
        </p:txBody>
      </p:sp>
      <p:sp>
        <p:nvSpPr>
          <p:cNvPr id="6161" name="42 CuadroTexto"/>
          <p:cNvSpPr txBox="1">
            <a:spLocks noChangeArrowheads="1"/>
          </p:cNvSpPr>
          <p:nvPr/>
        </p:nvSpPr>
        <p:spPr bwMode="auto">
          <a:xfrm>
            <a:off x="4375150" y="1883723"/>
            <a:ext cx="4659024" cy="83099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2400" b="1" dirty="0">
                <a:latin typeface="Arial" panose="020B0604020202020204" pitchFamily="34" charset="0"/>
              </a:rPr>
              <a:t>Mecanismos </a:t>
            </a:r>
            <a:r>
              <a:rPr lang="es-ES" altLang="es-ES" sz="2400" b="1" dirty="0" err="1">
                <a:latin typeface="Arial" panose="020B0604020202020204" pitchFamily="34" charset="0"/>
              </a:rPr>
              <a:t>morfogenéticos</a:t>
            </a:r>
            <a:r>
              <a:rPr lang="es-ES" altLang="es-ES" sz="2400" b="1" dirty="0">
                <a:latin typeface="Arial" panose="020B0604020202020204" pitchFamily="34" charset="0"/>
              </a:rPr>
              <a:t> básicos del desarrollo:</a:t>
            </a:r>
          </a:p>
        </p:txBody>
      </p:sp>
      <p:sp>
        <p:nvSpPr>
          <p:cNvPr id="6162" name="43 CuadroTexto"/>
          <p:cNvSpPr txBox="1">
            <a:spLocks noChangeArrowheads="1"/>
          </p:cNvSpPr>
          <p:nvPr/>
        </p:nvSpPr>
        <p:spPr bwMode="auto">
          <a:xfrm>
            <a:off x="5224568" y="4178670"/>
            <a:ext cx="2326278" cy="1938992"/>
          </a:xfrm>
          <a:prstGeom prst="rect">
            <a:avLst/>
          </a:prstGeom>
          <a:noFill/>
          <a:ln w="190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2400" dirty="0">
                <a:latin typeface="Arial" panose="020B0604020202020204" pitchFamily="34" charset="0"/>
              </a:rPr>
              <a:t>-Inducción</a:t>
            </a:r>
          </a:p>
          <a:p>
            <a:pPr>
              <a:spcBef>
                <a:spcPct val="0"/>
              </a:spcBef>
              <a:buFontTx/>
              <a:buNone/>
            </a:pPr>
            <a:r>
              <a:rPr lang="es-ES" altLang="es-ES" sz="2400" dirty="0">
                <a:latin typeface="Arial" panose="020B0604020202020204" pitchFamily="34" charset="0"/>
              </a:rPr>
              <a:t>-Diferenciación </a:t>
            </a:r>
          </a:p>
          <a:p>
            <a:pPr>
              <a:spcBef>
                <a:spcPct val="0"/>
              </a:spcBef>
              <a:buFontTx/>
              <a:buNone/>
            </a:pPr>
            <a:r>
              <a:rPr lang="es-ES" altLang="es-ES" sz="2400" dirty="0">
                <a:latin typeface="Arial" panose="020B0604020202020204" pitchFamily="34" charset="0"/>
              </a:rPr>
              <a:t>-Crecimiento</a:t>
            </a:r>
          </a:p>
          <a:p>
            <a:pPr>
              <a:spcBef>
                <a:spcPct val="0"/>
              </a:spcBef>
              <a:buFontTx/>
              <a:buNone/>
            </a:pPr>
            <a:r>
              <a:rPr lang="es-ES" altLang="es-ES" sz="2400" dirty="0">
                <a:latin typeface="Arial" panose="020B0604020202020204" pitchFamily="34" charset="0"/>
              </a:rPr>
              <a:t>-Migración </a:t>
            </a:r>
          </a:p>
          <a:p>
            <a:pPr>
              <a:spcBef>
                <a:spcPct val="0"/>
              </a:spcBef>
              <a:buFontTx/>
              <a:buNone/>
            </a:pPr>
            <a:r>
              <a:rPr lang="es-ES" altLang="es-ES" sz="2400" dirty="0">
                <a:latin typeface="Arial" panose="020B0604020202020204" pitchFamily="34" charset="0"/>
              </a:rPr>
              <a:t>-Apoptosis</a:t>
            </a:r>
          </a:p>
        </p:txBody>
      </p:sp>
      <p:sp>
        <p:nvSpPr>
          <p:cNvPr id="45" name="44 Flecha arriba y abajo"/>
          <p:cNvSpPr/>
          <p:nvPr/>
        </p:nvSpPr>
        <p:spPr>
          <a:xfrm rot="1509409">
            <a:off x="6524481" y="3125096"/>
            <a:ext cx="360362" cy="723900"/>
          </a:xfrm>
          <a:prstGeom prst="upDown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 name="CuadroTexto 1"/>
          <p:cNvSpPr txBox="1"/>
          <p:nvPr/>
        </p:nvSpPr>
        <p:spPr>
          <a:xfrm>
            <a:off x="831273" y="1652890"/>
            <a:ext cx="2677336" cy="461665"/>
          </a:xfrm>
          <a:prstGeom prst="rect">
            <a:avLst/>
          </a:prstGeom>
          <a:noFill/>
          <a:ln w="28575">
            <a:solidFill>
              <a:srgbClr val="C00000"/>
            </a:solidFill>
          </a:ln>
        </p:spPr>
        <p:txBody>
          <a:bodyPr wrap="none" rtlCol="0">
            <a:spAutoFit/>
          </a:bodyPr>
          <a:lstStyle/>
          <a:p>
            <a:r>
              <a:rPr lang="es-ES" sz="2400" b="1" dirty="0" smtClean="0">
                <a:latin typeface="Arial" panose="020B0604020202020204" pitchFamily="34" charset="0"/>
                <a:cs typeface="Arial" panose="020B0604020202020204" pitchFamily="34" charset="0"/>
              </a:rPr>
              <a:t>Ciclo ontogénico</a:t>
            </a:r>
            <a:endParaRPr lang="es-ES" sz="2400" b="1" dirty="0">
              <a:latin typeface="Arial" panose="020B0604020202020204" pitchFamily="34" charset="0"/>
              <a:cs typeface="Arial" panose="020B0604020202020204" pitchFamily="34" charset="0"/>
            </a:endParaRPr>
          </a:p>
        </p:txBody>
      </p:sp>
      <p:sp>
        <p:nvSpPr>
          <p:cNvPr id="3" name="CuadroTexto 2"/>
          <p:cNvSpPr txBox="1"/>
          <p:nvPr/>
        </p:nvSpPr>
        <p:spPr>
          <a:xfrm>
            <a:off x="604377" y="3052056"/>
            <a:ext cx="1399742" cy="461665"/>
          </a:xfrm>
          <a:prstGeom prst="rect">
            <a:avLst/>
          </a:prstGeom>
          <a:noFill/>
        </p:spPr>
        <p:txBody>
          <a:bodyPr wrap="none" rtlCol="0">
            <a:spAutoFit/>
          </a:bodyPr>
          <a:lstStyle/>
          <a:p>
            <a:r>
              <a:rPr lang="es-ES" sz="2400" b="1" dirty="0" smtClean="0">
                <a:solidFill>
                  <a:schemeClr val="tx2">
                    <a:lumMod val="75000"/>
                  </a:schemeClr>
                </a:solidFill>
                <a:latin typeface="Arial" panose="020B0604020202020204" pitchFamily="34" charset="0"/>
                <a:cs typeface="Arial" panose="020B0604020202020204" pitchFamily="34" charset="0"/>
              </a:rPr>
              <a:t>Prenatal</a:t>
            </a:r>
            <a:endParaRPr lang="es-ES" sz="2400" b="1" dirty="0">
              <a:solidFill>
                <a:schemeClr val="tx2">
                  <a:lumMod val="75000"/>
                </a:schemeClr>
              </a:solidFill>
              <a:latin typeface="Arial" panose="020B0604020202020204" pitchFamily="34" charset="0"/>
              <a:cs typeface="Arial" panose="020B0604020202020204" pitchFamily="34" charset="0"/>
            </a:endParaRPr>
          </a:p>
        </p:txBody>
      </p:sp>
      <p:sp>
        <p:nvSpPr>
          <p:cNvPr id="4" name="CuadroTexto 3"/>
          <p:cNvSpPr txBox="1"/>
          <p:nvPr/>
        </p:nvSpPr>
        <p:spPr>
          <a:xfrm>
            <a:off x="2608413" y="3082834"/>
            <a:ext cx="1569660" cy="461665"/>
          </a:xfrm>
          <a:prstGeom prst="rect">
            <a:avLst/>
          </a:prstGeom>
          <a:noFill/>
        </p:spPr>
        <p:txBody>
          <a:bodyPr wrap="none" rtlCol="0">
            <a:spAutoFit/>
          </a:bodyPr>
          <a:lstStyle/>
          <a:p>
            <a:r>
              <a:rPr lang="es-ES" sz="2400" b="1" dirty="0" smtClean="0">
                <a:solidFill>
                  <a:srgbClr val="C00000"/>
                </a:solidFill>
                <a:latin typeface="Arial" panose="020B0604020202020204" pitchFamily="34" charset="0"/>
                <a:cs typeface="Arial" panose="020B0604020202020204" pitchFamily="34" charset="0"/>
              </a:rPr>
              <a:t>Postnatal</a:t>
            </a:r>
            <a:endParaRPr lang="es-ES" sz="2400" b="1" dirty="0">
              <a:solidFill>
                <a:srgbClr val="C00000"/>
              </a:solidFill>
              <a:latin typeface="Arial" panose="020B0604020202020204" pitchFamily="34" charset="0"/>
              <a:cs typeface="Arial" panose="020B0604020202020204" pitchFamily="34" charset="0"/>
            </a:endParaRPr>
          </a:p>
        </p:txBody>
      </p:sp>
      <p:cxnSp>
        <p:nvCxnSpPr>
          <p:cNvPr id="9" name="Conector recto de flecha 8"/>
          <p:cNvCxnSpPr/>
          <p:nvPr/>
        </p:nvCxnSpPr>
        <p:spPr>
          <a:xfrm flipH="1">
            <a:off x="1164150" y="2299221"/>
            <a:ext cx="553793" cy="651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p:cNvCxnSpPr/>
          <p:nvPr/>
        </p:nvCxnSpPr>
        <p:spPr>
          <a:xfrm>
            <a:off x="2672780" y="2299221"/>
            <a:ext cx="569184" cy="65179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CuadroTexto 16"/>
          <p:cNvSpPr txBox="1"/>
          <p:nvPr/>
        </p:nvSpPr>
        <p:spPr>
          <a:xfrm>
            <a:off x="1441046" y="3866576"/>
            <a:ext cx="1657826" cy="461665"/>
          </a:xfrm>
          <a:prstGeom prst="rect">
            <a:avLst/>
          </a:prstGeom>
          <a:solidFill>
            <a:schemeClr val="accent2">
              <a:lumMod val="20000"/>
              <a:lumOff val="80000"/>
            </a:schemeClr>
          </a:solidFill>
          <a:ln w="28575">
            <a:solidFill>
              <a:srgbClr val="C00000"/>
            </a:solidFill>
          </a:ln>
        </p:spPr>
        <p:txBody>
          <a:bodyPr wrap="none" rtlCol="0">
            <a:spAutoFit/>
          </a:bodyPr>
          <a:lstStyle/>
          <a:p>
            <a:r>
              <a:rPr lang="es-ES" sz="2400" dirty="0" err="1" smtClean="0">
                <a:latin typeface="Arial" panose="020B0604020202020204" pitchFamily="34" charset="0"/>
                <a:cs typeface="Arial" panose="020B0604020202020204" pitchFamily="34" charset="0"/>
              </a:rPr>
              <a:t>Subetapas</a:t>
            </a:r>
            <a:endParaRPr lang="es-ES" sz="2400" dirty="0">
              <a:latin typeface="Arial" panose="020B0604020202020204" pitchFamily="34" charset="0"/>
              <a:cs typeface="Arial" panose="020B0604020202020204" pitchFamily="34" charset="0"/>
            </a:endParaRPr>
          </a:p>
        </p:txBody>
      </p:sp>
      <p:cxnSp>
        <p:nvCxnSpPr>
          <p:cNvPr id="23" name="Conector recto 22"/>
          <p:cNvCxnSpPr/>
          <p:nvPr/>
        </p:nvCxnSpPr>
        <p:spPr>
          <a:xfrm flipH="1">
            <a:off x="2169941" y="964780"/>
            <a:ext cx="746297" cy="556294"/>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p:cNvCxnSpPr/>
          <p:nvPr/>
        </p:nvCxnSpPr>
        <p:spPr>
          <a:xfrm>
            <a:off x="5834063" y="969322"/>
            <a:ext cx="705282" cy="6269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945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980266" y="321733"/>
            <a:ext cx="3211135" cy="646331"/>
          </a:xfrm>
          <a:prstGeom prst="rect">
            <a:avLst/>
          </a:prstGeom>
          <a:noFill/>
        </p:spPr>
        <p:txBody>
          <a:bodyPr wrap="none" rtlCol="0">
            <a:spAutoFit/>
          </a:bodyPr>
          <a:lstStyle/>
          <a:p>
            <a:r>
              <a:rPr lang="es-ES" sz="3600" b="1" dirty="0" smtClean="0">
                <a:solidFill>
                  <a:srgbClr val="C00000"/>
                </a:solidFill>
                <a:latin typeface="Arial" panose="020B0604020202020204" pitchFamily="34" charset="0"/>
                <a:cs typeface="Arial" panose="020B0604020202020204" pitchFamily="34" charset="0"/>
              </a:rPr>
              <a:t>Conclusiones</a:t>
            </a:r>
            <a:endParaRPr lang="es-ES" sz="3600" b="1" dirty="0">
              <a:solidFill>
                <a:srgbClr val="C00000"/>
              </a:solidFill>
              <a:latin typeface="Arial" panose="020B0604020202020204" pitchFamily="34" charset="0"/>
              <a:cs typeface="Arial" panose="020B0604020202020204" pitchFamily="34" charset="0"/>
            </a:endParaRPr>
          </a:p>
        </p:txBody>
      </p:sp>
      <p:sp>
        <p:nvSpPr>
          <p:cNvPr id="3" name="CuadroTexto 2"/>
          <p:cNvSpPr txBox="1"/>
          <p:nvPr/>
        </p:nvSpPr>
        <p:spPr>
          <a:xfrm>
            <a:off x="620502" y="1456917"/>
            <a:ext cx="7930661" cy="3323987"/>
          </a:xfrm>
          <a:prstGeom prst="rect">
            <a:avLst/>
          </a:prstGeom>
          <a:noFill/>
        </p:spPr>
        <p:txBody>
          <a:bodyPr wrap="square" rtlCol="0">
            <a:spAutoFit/>
          </a:bodyPr>
          <a:lstStyle/>
          <a:p>
            <a:pPr algn="just">
              <a:lnSpc>
                <a:spcPct val="150000"/>
              </a:lnSpc>
            </a:pPr>
            <a:r>
              <a:rPr lang="es-ES" sz="2000" b="1" dirty="0" smtClean="0">
                <a:latin typeface="Arial" panose="020B0604020202020204" pitchFamily="34" charset="0"/>
                <a:cs typeface="Arial" panose="020B0604020202020204" pitchFamily="34" charset="0"/>
              </a:rPr>
              <a:t>-La división celular es una parte importante del ciclo celular en el que una célula inicial se divide para formar células hijas contribuyendo al crecimiento de los seres vivos.</a:t>
            </a:r>
          </a:p>
          <a:p>
            <a:pPr algn="just">
              <a:lnSpc>
                <a:spcPct val="150000"/>
              </a:lnSpc>
            </a:pPr>
            <a:endParaRPr lang="es-ES" sz="2000" b="1" dirty="0" smtClean="0">
              <a:latin typeface="Arial" panose="020B0604020202020204" pitchFamily="34" charset="0"/>
              <a:cs typeface="Arial" panose="020B0604020202020204" pitchFamily="34" charset="0"/>
            </a:endParaRPr>
          </a:p>
          <a:p>
            <a:pPr algn="just">
              <a:lnSpc>
                <a:spcPct val="150000"/>
              </a:lnSpc>
            </a:pPr>
            <a:r>
              <a:rPr lang="es-ES" sz="2000" b="1" dirty="0" smtClean="0">
                <a:latin typeface="Arial" panose="020B0604020202020204" pitchFamily="34" charset="0"/>
                <a:cs typeface="Arial" panose="020B0604020202020204" pitchFamily="34" charset="0"/>
              </a:rPr>
              <a:t>-El conocimiento del genoma humano hace posible entender los procesos de transmisión de todo tipo de características y enfermedades.</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343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42024" y="338444"/>
            <a:ext cx="4134465" cy="646331"/>
          </a:xfrm>
          <a:prstGeom prst="rect">
            <a:avLst/>
          </a:prstGeom>
          <a:noFill/>
        </p:spPr>
        <p:txBody>
          <a:bodyPr wrap="none" rtlCol="0">
            <a:spAutoFit/>
          </a:bodyPr>
          <a:lstStyle/>
          <a:p>
            <a:r>
              <a:rPr lang="es-ES" sz="3600" b="1" dirty="0" smtClean="0">
                <a:solidFill>
                  <a:srgbClr val="C00000"/>
                </a:solidFill>
                <a:latin typeface="Arial" panose="020B0604020202020204" pitchFamily="34" charset="0"/>
                <a:cs typeface="Arial" panose="020B0604020202020204" pitchFamily="34" charset="0"/>
              </a:rPr>
              <a:t>Próxima actividad</a:t>
            </a:r>
            <a:endParaRPr lang="es-ES" sz="3600" b="1"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120" y="2907359"/>
            <a:ext cx="2457388" cy="194599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830" y="2907359"/>
            <a:ext cx="2657509" cy="1945995"/>
          </a:xfrm>
          <a:prstGeom prst="rect">
            <a:avLst/>
          </a:prstGeom>
          <a:noFill/>
          <a:ln w="28575">
            <a:solidFill>
              <a:schemeClr val="tx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p:cNvSpPr txBox="1"/>
          <p:nvPr/>
        </p:nvSpPr>
        <p:spPr>
          <a:xfrm>
            <a:off x="2944377" y="1345902"/>
            <a:ext cx="3732112" cy="400110"/>
          </a:xfrm>
          <a:prstGeom prst="rect">
            <a:avLst/>
          </a:prstGeom>
          <a:noFill/>
        </p:spPr>
        <p:txBody>
          <a:bodyPr wrap="none" rtlCol="0">
            <a:spAutoFit/>
          </a:bodyPr>
          <a:lstStyle/>
          <a:p>
            <a:r>
              <a:rPr lang="es-ES" sz="2000" b="1" dirty="0" smtClean="0">
                <a:latin typeface="Arial" panose="020B0604020202020204" pitchFamily="34" charset="0"/>
                <a:cs typeface="Arial" panose="020B0604020202020204" pitchFamily="34" charset="0"/>
              </a:rPr>
              <a:t>Conferencia: Gametogénesis</a:t>
            </a:r>
            <a:endParaRPr lang="es-ES" sz="2000" b="1" dirty="0">
              <a:latin typeface="Arial" panose="020B0604020202020204" pitchFamily="34" charset="0"/>
              <a:cs typeface="Arial" panose="020B0604020202020204" pitchFamily="34" charset="0"/>
            </a:endParaRPr>
          </a:p>
        </p:txBody>
      </p:sp>
      <p:cxnSp>
        <p:nvCxnSpPr>
          <p:cNvPr id="7" name="Conector recto de flecha 6"/>
          <p:cNvCxnSpPr/>
          <p:nvPr/>
        </p:nvCxnSpPr>
        <p:spPr>
          <a:xfrm flipH="1">
            <a:off x="2542024" y="2057400"/>
            <a:ext cx="658376" cy="5627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ector recto de flecha 8"/>
          <p:cNvCxnSpPr/>
          <p:nvPr/>
        </p:nvCxnSpPr>
        <p:spPr>
          <a:xfrm>
            <a:off x="5943600" y="2045331"/>
            <a:ext cx="509954" cy="592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p:cNvCxnSpPr/>
          <p:nvPr/>
        </p:nvCxnSpPr>
        <p:spPr>
          <a:xfrm>
            <a:off x="4810433" y="984775"/>
            <a:ext cx="0" cy="3611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p:cNvSpPr txBox="1"/>
          <p:nvPr/>
        </p:nvSpPr>
        <p:spPr>
          <a:xfrm>
            <a:off x="1461480" y="5140605"/>
            <a:ext cx="1967205" cy="369332"/>
          </a:xfrm>
          <a:prstGeom prst="rect">
            <a:avLst/>
          </a:prstGeom>
          <a:noFill/>
        </p:spPr>
        <p:txBody>
          <a:bodyPr wrap="none" rtlCol="0">
            <a:spAutoFit/>
          </a:bodyPr>
          <a:lstStyle/>
          <a:p>
            <a:r>
              <a:rPr lang="es-ES" b="1" dirty="0" smtClean="0">
                <a:latin typeface="Arial" panose="020B0604020202020204" pitchFamily="34" charset="0"/>
                <a:cs typeface="Arial" panose="020B0604020202020204" pitchFamily="34" charset="0"/>
              </a:rPr>
              <a:t>Espermatozoide</a:t>
            </a:r>
            <a:endParaRPr lang="es-ES" b="1" dirty="0">
              <a:latin typeface="Arial" panose="020B0604020202020204" pitchFamily="34" charset="0"/>
              <a:cs typeface="Arial" panose="020B0604020202020204" pitchFamily="34" charset="0"/>
            </a:endParaRPr>
          </a:p>
        </p:txBody>
      </p:sp>
      <p:sp>
        <p:nvSpPr>
          <p:cNvPr id="13" name="CuadroTexto 12"/>
          <p:cNvSpPr txBox="1"/>
          <p:nvPr/>
        </p:nvSpPr>
        <p:spPr>
          <a:xfrm>
            <a:off x="6554549" y="5140605"/>
            <a:ext cx="1043876" cy="369332"/>
          </a:xfrm>
          <a:prstGeom prst="rect">
            <a:avLst/>
          </a:prstGeom>
          <a:noFill/>
        </p:spPr>
        <p:txBody>
          <a:bodyPr wrap="none" rtlCol="0">
            <a:spAutoFit/>
          </a:bodyPr>
          <a:lstStyle/>
          <a:p>
            <a:r>
              <a:rPr lang="es-ES" b="1" dirty="0" smtClean="0">
                <a:latin typeface="Arial" panose="020B0604020202020204" pitchFamily="34" charset="0"/>
                <a:cs typeface="Arial" panose="020B0604020202020204" pitchFamily="34" charset="0"/>
              </a:rPr>
              <a:t>Ovocito</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25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098800" y="440267"/>
            <a:ext cx="2723823" cy="646331"/>
          </a:xfrm>
          <a:prstGeom prst="rect">
            <a:avLst/>
          </a:prstGeom>
          <a:noFill/>
        </p:spPr>
        <p:txBody>
          <a:bodyPr wrap="none" rtlCol="0">
            <a:spAutoFit/>
          </a:bodyPr>
          <a:lstStyle/>
          <a:p>
            <a:r>
              <a:rPr lang="es-ES" sz="3600" b="1" dirty="0" smtClean="0">
                <a:solidFill>
                  <a:srgbClr val="C00000"/>
                </a:solidFill>
                <a:latin typeface="Arial" panose="020B0604020202020204" pitchFamily="34" charset="0"/>
                <a:cs typeface="Arial" panose="020B0604020202020204" pitchFamily="34" charset="0"/>
              </a:rPr>
              <a:t>Bibliografía</a:t>
            </a:r>
            <a:endParaRPr lang="es-ES" sz="3600" b="1" dirty="0">
              <a:solidFill>
                <a:srgbClr val="C00000"/>
              </a:solidFill>
              <a:latin typeface="Arial" panose="020B0604020202020204" pitchFamily="34" charset="0"/>
              <a:cs typeface="Arial" panose="020B0604020202020204" pitchFamily="34" charset="0"/>
            </a:endParaRPr>
          </a:p>
        </p:txBody>
      </p:sp>
      <p:sp>
        <p:nvSpPr>
          <p:cNvPr id="3" name="Rectángulo 2"/>
          <p:cNvSpPr/>
          <p:nvPr/>
        </p:nvSpPr>
        <p:spPr>
          <a:xfrm>
            <a:off x="609600" y="1589669"/>
            <a:ext cx="8060267" cy="3170099"/>
          </a:xfrm>
          <a:prstGeom prst="rect">
            <a:avLst/>
          </a:prstGeom>
        </p:spPr>
        <p:txBody>
          <a:bodyPr wrap="square">
            <a:spAutoFit/>
          </a:bodyPr>
          <a:lstStyle/>
          <a:p>
            <a:pPr algn="just"/>
            <a:r>
              <a:rPr lang="es-ES" sz="2000" b="1" dirty="0" smtClean="0">
                <a:latin typeface="Arial" panose="020B0604020202020204" pitchFamily="34" charset="0"/>
                <a:cs typeface="Arial" panose="020B0604020202020204" pitchFamily="34" charset="0"/>
              </a:rPr>
              <a:t>-Embriología </a:t>
            </a:r>
            <a:r>
              <a:rPr lang="es-ES" sz="2000" b="1" dirty="0">
                <a:latin typeface="Arial" panose="020B0604020202020204" pitchFamily="34" charset="0"/>
                <a:cs typeface="Arial" panose="020B0604020202020204" pitchFamily="34" charset="0"/>
              </a:rPr>
              <a:t>Médica de Langman 8va edición, capítulo 1, páginas de la 18 a la 27. y capítulo 2, páginas 30 a la 36. </a:t>
            </a:r>
          </a:p>
          <a:p>
            <a:pPr algn="just"/>
            <a:endParaRPr lang="es-ES" sz="2000" b="1" dirty="0" smtClean="0">
              <a:latin typeface="Arial" panose="020B0604020202020204" pitchFamily="34" charset="0"/>
              <a:cs typeface="Arial" panose="020B0604020202020204" pitchFamily="34" charset="0"/>
            </a:endParaRPr>
          </a:p>
          <a:p>
            <a:pPr algn="just"/>
            <a:r>
              <a:rPr lang="es-ES" sz="2000" b="1" dirty="0" smtClean="0">
                <a:latin typeface="Arial" panose="020B0604020202020204" pitchFamily="34" charset="0"/>
                <a:cs typeface="Arial" panose="020B0604020202020204" pitchFamily="34" charset="0"/>
              </a:rPr>
              <a:t>-Espinoza </a:t>
            </a:r>
            <a:r>
              <a:rPr lang="es-ES" sz="2000" b="1" dirty="0">
                <a:latin typeface="Arial" panose="020B0604020202020204" pitchFamily="34" charset="0"/>
                <a:cs typeface="Arial" panose="020B0604020202020204" pitchFamily="34" charset="0"/>
              </a:rPr>
              <a:t>Altamirano Jesús W. El genoma humano y sus implicancias jurídico penales dentro de la antropología jurídica. </a:t>
            </a:r>
            <a:r>
              <a:rPr lang="es-ES" sz="2000" b="1" dirty="0" smtClean="0">
                <a:latin typeface="Arial" panose="020B0604020202020204" pitchFamily="34" charset="0"/>
                <a:cs typeface="Arial" panose="020B0604020202020204" pitchFamily="34" charset="0"/>
              </a:rPr>
              <a:t>Tesis </a:t>
            </a:r>
            <a:r>
              <a:rPr lang="es-ES" sz="2000" b="1" dirty="0">
                <a:latin typeface="Arial" panose="020B0604020202020204" pitchFamily="34" charset="0"/>
                <a:cs typeface="Arial" panose="020B0604020202020204" pitchFamily="34" charset="0"/>
              </a:rPr>
              <a:t>Digitales UNMSM, Capítulo 2. Disponible en el Aula Virtual</a:t>
            </a:r>
            <a:r>
              <a:rPr lang="es-ES" sz="2000" b="1" dirty="0" smtClean="0">
                <a:latin typeface="Arial" panose="020B0604020202020204" pitchFamily="34" charset="0"/>
                <a:cs typeface="Arial" panose="020B0604020202020204" pitchFamily="34" charset="0"/>
              </a:rPr>
              <a:t>.</a:t>
            </a:r>
          </a:p>
          <a:p>
            <a:pPr algn="just"/>
            <a:endParaRPr lang="es-ES" sz="2000" b="1" dirty="0" smtClean="0">
              <a:latin typeface="Arial" panose="020B0604020202020204" pitchFamily="34" charset="0"/>
              <a:cs typeface="Arial" panose="020B0604020202020204" pitchFamily="34" charset="0"/>
            </a:endParaRPr>
          </a:p>
          <a:p>
            <a:pPr algn="just"/>
            <a:r>
              <a:rPr lang="es-ES" sz="2000" b="1" dirty="0">
                <a:latin typeface="Arial" panose="020B0604020202020204" pitchFamily="34" charset="0"/>
                <a:cs typeface="Arial" panose="020B0604020202020204" pitchFamily="34" charset="0"/>
              </a:rPr>
              <a:t>-</a:t>
            </a:r>
            <a:r>
              <a:rPr lang="es-ES" sz="2000" b="1" dirty="0" smtClean="0">
                <a:latin typeface="Arial" panose="020B0604020202020204" pitchFamily="34" charset="0"/>
                <a:cs typeface="Arial" panose="020B0604020202020204" pitchFamily="34" charset="0"/>
              </a:rPr>
              <a:t>Núñez </a:t>
            </a:r>
            <a:r>
              <a:rPr lang="es-ES" sz="2000" b="1" dirty="0">
                <a:latin typeface="Arial" panose="020B0604020202020204" pitchFamily="34" charset="0"/>
                <a:cs typeface="Arial" panose="020B0604020202020204" pitchFamily="34" charset="0"/>
              </a:rPr>
              <a:t>Vidales R, Escalona </a:t>
            </a:r>
            <a:r>
              <a:rPr lang="es-ES" sz="2000" b="1" dirty="0" err="1">
                <a:latin typeface="Arial" panose="020B0604020202020204" pitchFamily="34" charset="0"/>
                <a:cs typeface="Arial" panose="020B0604020202020204" pitchFamily="34" charset="0"/>
              </a:rPr>
              <a:t>Mugica</a:t>
            </a:r>
            <a:r>
              <a:rPr lang="es-ES" sz="2000" b="1" dirty="0">
                <a:latin typeface="Arial" panose="020B0604020202020204" pitchFamily="34" charset="0"/>
                <a:cs typeface="Arial" panose="020B0604020202020204" pitchFamily="34" charset="0"/>
              </a:rPr>
              <a:t> JR. Ciclo Celular. Artículo disponible en el Aula Virtual</a:t>
            </a:r>
          </a:p>
          <a:p>
            <a:pPr algn="just"/>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96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Rectángulo"/>
          <p:cNvSpPr>
            <a:spLocks noChangeArrowheads="1"/>
          </p:cNvSpPr>
          <p:nvPr/>
        </p:nvSpPr>
        <p:spPr bwMode="auto">
          <a:xfrm>
            <a:off x="563923" y="2082368"/>
            <a:ext cx="80161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sz="2400" b="1" dirty="0" smtClean="0">
                <a:latin typeface="Arial" panose="020B0604020202020204" pitchFamily="34" charset="0"/>
              </a:rPr>
              <a:t>¿Cuáles son los mecanismos básicos del desarrollo?</a:t>
            </a:r>
          </a:p>
          <a:p>
            <a:pPr>
              <a:spcBef>
                <a:spcPct val="0"/>
              </a:spcBef>
              <a:buFontTx/>
              <a:buNone/>
            </a:pPr>
            <a:endParaRPr lang="es-ES" altLang="es-ES" sz="2400" b="1" dirty="0" smtClean="0">
              <a:latin typeface="Arial" panose="020B0604020202020204" pitchFamily="34" charset="0"/>
            </a:endParaRPr>
          </a:p>
          <a:p>
            <a:pPr>
              <a:spcBef>
                <a:spcPct val="0"/>
              </a:spcBef>
              <a:buFontTx/>
              <a:buNone/>
            </a:pPr>
            <a:r>
              <a:rPr lang="es-ES" altLang="es-ES" sz="2400" b="1" dirty="0" smtClean="0">
                <a:latin typeface="Arial" panose="020B0604020202020204" pitchFamily="34" charset="0"/>
              </a:rPr>
              <a:t>¿</a:t>
            </a:r>
            <a:r>
              <a:rPr lang="es-ES" altLang="es-ES" sz="2400" b="1" dirty="0">
                <a:latin typeface="Arial" panose="020B0604020202020204" pitchFamily="34" charset="0"/>
              </a:rPr>
              <a:t>En qué consiste el mecanismo de inducción?</a:t>
            </a:r>
          </a:p>
          <a:p>
            <a:pPr>
              <a:spcBef>
                <a:spcPct val="0"/>
              </a:spcBef>
              <a:buFontTx/>
              <a:buNone/>
            </a:pPr>
            <a:endParaRPr lang="es-ES" altLang="es-ES" sz="2400" b="1" dirty="0">
              <a:latin typeface="Arial" panose="020B0604020202020204" pitchFamily="34" charset="0"/>
            </a:endParaRPr>
          </a:p>
          <a:p>
            <a:pPr>
              <a:spcBef>
                <a:spcPct val="0"/>
              </a:spcBef>
              <a:buFontTx/>
              <a:buNone/>
            </a:pPr>
            <a:endParaRPr lang="es-ES" altLang="es-ES" sz="2400" b="1" dirty="0">
              <a:latin typeface="Arial" panose="020B0604020202020204" pitchFamily="34" charset="0"/>
            </a:endParaRPr>
          </a:p>
        </p:txBody>
      </p:sp>
      <p:sp>
        <p:nvSpPr>
          <p:cNvPr id="8195" name="2 CuadroTexto"/>
          <p:cNvSpPr txBox="1">
            <a:spLocks noChangeArrowheads="1"/>
          </p:cNvSpPr>
          <p:nvPr/>
        </p:nvSpPr>
        <p:spPr bwMode="auto">
          <a:xfrm>
            <a:off x="2430463" y="549275"/>
            <a:ext cx="428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b="1">
                <a:solidFill>
                  <a:srgbClr val="C00000"/>
                </a:solidFill>
                <a:latin typeface="Arial" panose="020B0604020202020204" pitchFamily="34" charset="0"/>
              </a:rPr>
              <a:t>Preguntas de control</a:t>
            </a:r>
          </a:p>
        </p:txBody>
      </p:sp>
    </p:spTree>
    <p:extLst>
      <p:ext uri="{BB962C8B-B14F-4D97-AF65-F5344CB8AC3E}">
        <p14:creationId xmlns:p14="http://schemas.microsoft.com/office/powerpoint/2010/main" val="2436347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42" descr="DU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909" y="303213"/>
            <a:ext cx="106362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a:stretch>
            <a:fillRect/>
          </a:stretch>
        </p:blipFill>
        <p:spPr>
          <a:xfrm>
            <a:off x="169333" y="1302280"/>
            <a:ext cx="6654800" cy="5555720"/>
          </a:xfrm>
          <a:prstGeom prst="rect">
            <a:avLst/>
          </a:prstGeom>
          <a:ln>
            <a:solidFill>
              <a:schemeClr val="tx1"/>
            </a:solidFill>
          </a:ln>
        </p:spPr>
      </p:pic>
    </p:spTree>
    <p:extLst>
      <p:ext uri="{BB962C8B-B14F-4D97-AF65-F5344CB8AC3E}">
        <p14:creationId xmlns:p14="http://schemas.microsoft.com/office/powerpoint/2010/main" val="291863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ChangeArrowheads="1"/>
          </p:cNvSpPr>
          <p:nvPr/>
        </p:nvSpPr>
        <p:spPr bwMode="auto">
          <a:xfrm>
            <a:off x="3463995" y="351704"/>
            <a:ext cx="2312988" cy="646112"/>
          </a:xfrm>
          <a:prstGeom prst="rect">
            <a:avLst/>
          </a:prstGeom>
          <a:noFill/>
          <a:ln w="9525">
            <a:noFill/>
            <a:miter lim="800000"/>
            <a:headEnd/>
            <a:tailEnd/>
          </a:ln>
          <a:effectLst/>
        </p:spPr>
        <p:txBody>
          <a:bodyPr wrap="none">
            <a:spAutoFit/>
          </a:bodyPr>
          <a:lstStyle/>
          <a:p>
            <a:pPr algn="ctr" eaLnBrk="1" hangingPunct="1">
              <a:defRPr/>
            </a:pPr>
            <a:r>
              <a:rPr lang="es-ES" sz="3600" b="1" dirty="0">
                <a:solidFill>
                  <a:srgbClr val="C00000"/>
                </a:solidFill>
                <a:effectLst>
                  <a:outerShdw blurRad="38100" dist="38100" dir="2700000" algn="tl">
                    <a:srgbClr val="000000">
                      <a:alpha val="43137"/>
                    </a:srgbClr>
                  </a:outerShdw>
                </a:effectLst>
                <a:latin typeface="Arial" charset="0"/>
              </a:rPr>
              <a:t>Sumario: </a:t>
            </a:r>
          </a:p>
        </p:txBody>
      </p:sp>
      <p:sp>
        <p:nvSpPr>
          <p:cNvPr id="2" name="Rectángulo 1"/>
          <p:cNvSpPr/>
          <p:nvPr/>
        </p:nvSpPr>
        <p:spPr>
          <a:xfrm>
            <a:off x="692726" y="1665146"/>
            <a:ext cx="7855527" cy="3890489"/>
          </a:xfrm>
          <a:prstGeom prst="rect">
            <a:avLst/>
          </a:prstGeom>
        </p:spPr>
        <p:txBody>
          <a:bodyPr wrap="square">
            <a:spAutoFit/>
          </a:bodyPr>
          <a:lstStyle/>
          <a:p>
            <a:pPr>
              <a:lnSpc>
                <a:spcPct val="150000"/>
              </a:lnSpc>
            </a:pPr>
            <a:r>
              <a:rPr lang="es-ES" sz="2800" b="1" dirty="0" smtClean="0">
                <a:latin typeface="Arial" panose="020B0604020202020204" pitchFamily="34" charset="0"/>
                <a:cs typeface="Arial" panose="020B0604020202020204" pitchFamily="34" charset="0"/>
              </a:rPr>
              <a:t>-Ciclo </a:t>
            </a:r>
            <a:r>
              <a:rPr lang="es-ES" sz="2800" b="1" dirty="0">
                <a:latin typeface="Arial" panose="020B0604020202020204" pitchFamily="34" charset="0"/>
                <a:cs typeface="Arial" panose="020B0604020202020204" pitchFamily="34" charset="0"/>
              </a:rPr>
              <a:t>celular. </a:t>
            </a:r>
            <a:r>
              <a:rPr lang="es-ES" sz="2800" b="1" dirty="0" smtClean="0">
                <a:latin typeface="Arial" panose="020B0604020202020204" pitchFamily="34" charset="0"/>
                <a:cs typeface="Arial" panose="020B0604020202020204" pitchFamily="34" charset="0"/>
              </a:rPr>
              <a:t>Características </a:t>
            </a:r>
            <a:r>
              <a:rPr lang="es-ES" sz="2800" b="1" dirty="0">
                <a:latin typeface="Arial" panose="020B0604020202020204" pitchFamily="34" charset="0"/>
                <a:cs typeface="Arial" panose="020B0604020202020204" pitchFamily="34" charset="0"/>
              </a:rPr>
              <a:t>generales. </a:t>
            </a:r>
          </a:p>
          <a:p>
            <a:pPr>
              <a:lnSpc>
                <a:spcPct val="150000"/>
              </a:lnSpc>
            </a:pPr>
            <a:r>
              <a:rPr lang="es-ES" sz="2800" b="1" dirty="0" smtClean="0">
                <a:latin typeface="Arial" panose="020B0604020202020204" pitchFamily="34" charset="0"/>
                <a:cs typeface="Arial" panose="020B0604020202020204" pitchFamily="34" charset="0"/>
              </a:rPr>
              <a:t>-Genoma </a:t>
            </a:r>
            <a:r>
              <a:rPr lang="es-ES" sz="2800" b="1" dirty="0">
                <a:latin typeface="Arial" panose="020B0604020202020204" pitchFamily="34" charset="0"/>
                <a:cs typeface="Arial" panose="020B0604020202020204" pitchFamily="34" charset="0"/>
              </a:rPr>
              <a:t>humano. </a:t>
            </a:r>
          </a:p>
          <a:p>
            <a:pPr>
              <a:lnSpc>
                <a:spcPct val="150000"/>
              </a:lnSpc>
            </a:pPr>
            <a:r>
              <a:rPr lang="es-ES" sz="2800" b="1" dirty="0" smtClean="0">
                <a:latin typeface="Arial" panose="020B0604020202020204" pitchFamily="34" charset="0"/>
                <a:cs typeface="Arial" panose="020B0604020202020204" pitchFamily="34" charset="0"/>
              </a:rPr>
              <a:t>-Conceptos </a:t>
            </a:r>
            <a:r>
              <a:rPr lang="es-ES" sz="2800" b="1" dirty="0">
                <a:latin typeface="Arial" panose="020B0604020202020204" pitchFamily="34" charset="0"/>
                <a:cs typeface="Arial" panose="020B0604020202020204" pitchFamily="34" charset="0"/>
              </a:rPr>
              <a:t>principales. Características. </a:t>
            </a:r>
            <a:endParaRPr lang="es-ES" sz="2800" b="1" dirty="0" smtClean="0">
              <a:latin typeface="Arial" panose="020B0604020202020204" pitchFamily="34" charset="0"/>
              <a:cs typeface="Arial" panose="020B0604020202020204" pitchFamily="34" charset="0"/>
            </a:endParaRPr>
          </a:p>
          <a:p>
            <a:pPr>
              <a:lnSpc>
                <a:spcPct val="150000"/>
              </a:lnSpc>
            </a:pPr>
            <a:r>
              <a:rPr lang="es-ES" sz="2800" b="1" dirty="0" smtClean="0">
                <a:latin typeface="Arial" panose="020B0604020202020204" pitchFamily="34" charset="0"/>
                <a:cs typeface="Arial" panose="020B0604020202020204" pitchFamily="34" charset="0"/>
              </a:rPr>
              <a:t>-División </a:t>
            </a:r>
            <a:r>
              <a:rPr lang="es-ES" sz="2800" b="1" dirty="0">
                <a:latin typeface="Arial" panose="020B0604020202020204" pitchFamily="34" charset="0"/>
                <a:cs typeface="Arial" panose="020B0604020202020204" pitchFamily="34" charset="0"/>
              </a:rPr>
              <a:t>celular y sus fundamentos biológicos en la trasmisión de la información genética.</a:t>
            </a:r>
          </a:p>
        </p:txBody>
      </p:sp>
    </p:spTree>
    <p:extLst>
      <p:ext uri="{BB962C8B-B14F-4D97-AF65-F5344CB8AC3E}">
        <p14:creationId xmlns:p14="http://schemas.microsoft.com/office/powerpoint/2010/main" val="35265121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987675" y="133350"/>
            <a:ext cx="2570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3600" b="1" dirty="0">
                <a:solidFill>
                  <a:srgbClr val="C00000"/>
                </a:solidFill>
                <a:latin typeface="Arial" panose="020B0604020202020204" pitchFamily="34" charset="0"/>
                <a:cs typeface="Arial" panose="020B0604020202020204" pitchFamily="34" charset="0"/>
              </a:rPr>
              <a:t>Objetivos: </a:t>
            </a:r>
          </a:p>
        </p:txBody>
      </p:sp>
      <p:sp>
        <p:nvSpPr>
          <p:cNvPr id="10243" name="1 Rectángulo"/>
          <p:cNvSpPr>
            <a:spLocks noChangeArrowheads="1"/>
          </p:cNvSpPr>
          <p:nvPr/>
        </p:nvSpPr>
        <p:spPr bwMode="auto">
          <a:xfrm>
            <a:off x="327314" y="1096530"/>
            <a:ext cx="8318500" cy="5152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pPr>
            <a:r>
              <a:rPr lang="es-ES" sz="2400" b="1" dirty="0" smtClean="0">
                <a:latin typeface="Arial" panose="020B0604020202020204" pitchFamily="34" charset="0"/>
                <a:cs typeface="Arial" panose="020B0604020202020204" pitchFamily="34" charset="0"/>
              </a:rPr>
              <a:t>Analizar las </a:t>
            </a:r>
            <a:r>
              <a:rPr lang="es-ES" sz="2400" b="1" dirty="0">
                <a:latin typeface="Arial" panose="020B0604020202020204" pitchFamily="34" charset="0"/>
                <a:cs typeface="Arial" panose="020B0604020202020204" pitchFamily="34" charset="0"/>
              </a:rPr>
              <a:t>características generales del ciclo </a:t>
            </a:r>
            <a:r>
              <a:rPr lang="es-ES" sz="2400" b="1" dirty="0" smtClean="0">
                <a:latin typeface="Arial" panose="020B0604020202020204" pitchFamily="34" charset="0"/>
                <a:cs typeface="Arial" panose="020B0604020202020204" pitchFamily="34" charset="0"/>
              </a:rPr>
              <a:t>celular, </a:t>
            </a:r>
            <a:r>
              <a:rPr lang="es-ES" sz="2400" b="1" dirty="0">
                <a:latin typeface="Arial" panose="020B0604020202020204" pitchFamily="34" charset="0"/>
                <a:cs typeface="Arial" panose="020B0604020202020204" pitchFamily="34" charset="0"/>
              </a:rPr>
              <a:t>auxiliándose de la bibliografía básica y complementaria, en función de la formación del Licenciado en enfermería</a:t>
            </a:r>
            <a:r>
              <a:rPr lang="es-ES" sz="2400" b="1" dirty="0" smtClean="0">
                <a:latin typeface="Arial" panose="020B0604020202020204" pitchFamily="34" charset="0"/>
                <a:cs typeface="Arial" panose="020B0604020202020204" pitchFamily="34" charset="0"/>
              </a:rPr>
              <a:t>.</a:t>
            </a:r>
          </a:p>
          <a:p>
            <a:pPr algn="just">
              <a:lnSpc>
                <a:spcPct val="150000"/>
              </a:lnSpc>
            </a:pPr>
            <a:r>
              <a:rPr lang="es-ES" sz="2400" b="1" dirty="0" smtClean="0">
                <a:latin typeface="Arial" panose="020B0604020202020204" pitchFamily="34" charset="0"/>
                <a:cs typeface="Arial" panose="020B0604020202020204" pitchFamily="34" charset="0"/>
              </a:rPr>
              <a:t>Analizar </a:t>
            </a:r>
            <a:r>
              <a:rPr lang="es-ES" sz="2400" b="1" dirty="0">
                <a:latin typeface="Arial" panose="020B0604020202020204" pitchFamily="34" charset="0"/>
                <a:cs typeface="Arial" panose="020B0604020202020204" pitchFamily="34" charset="0"/>
              </a:rPr>
              <a:t>los conceptos principales del genoma </a:t>
            </a:r>
            <a:r>
              <a:rPr lang="es-ES" sz="2400" b="1" dirty="0" smtClean="0">
                <a:latin typeface="Arial" panose="020B0604020202020204" pitchFamily="34" charset="0"/>
                <a:cs typeface="Arial" panose="020B0604020202020204" pitchFamily="34" charset="0"/>
              </a:rPr>
              <a:t>humano así como sus características </a:t>
            </a:r>
            <a:r>
              <a:rPr lang="es-ES" sz="2400" b="1" dirty="0">
                <a:latin typeface="Arial" panose="020B0604020202020204" pitchFamily="34" charset="0"/>
                <a:cs typeface="Arial" panose="020B0604020202020204" pitchFamily="34" charset="0"/>
              </a:rPr>
              <a:t>generales del </a:t>
            </a:r>
            <a:r>
              <a:rPr lang="es-ES" sz="2400" b="1" dirty="0" smtClean="0">
                <a:latin typeface="Arial" panose="020B0604020202020204" pitchFamily="34" charset="0"/>
                <a:cs typeface="Arial" panose="020B0604020202020204" pitchFamily="34" charset="0"/>
              </a:rPr>
              <a:t>mismo, </a:t>
            </a:r>
            <a:r>
              <a:rPr lang="es-ES" sz="2400" b="1" dirty="0">
                <a:latin typeface="Arial" panose="020B0604020202020204" pitchFamily="34" charset="0"/>
                <a:cs typeface="Arial" panose="020B0604020202020204" pitchFamily="34" charset="0"/>
              </a:rPr>
              <a:t>auxiliándose de la bibliografía básica y complementaria, en función de la formación del Licenciado en enfermería</a:t>
            </a:r>
            <a:r>
              <a:rPr lang="es-ES" sz="2400" b="1" dirty="0" smtClean="0">
                <a:latin typeface="Arial" panose="020B0604020202020204" pitchFamily="34" charset="0"/>
                <a:cs typeface="Arial" panose="020B0604020202020204" pitchFamily="34" charset="0"/>
              </a:rPr>
              <a:t>.</a:t>
            </a:r>
            <a:endParaRPr lang="es-E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31146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77861" y="193964"/>
            <a:ext cx="2380780" cy="523220"/>
          </a:xfrm>
          <a:prstGeom prst="rect">
            <a:avLst/>
          </a:prstGeom>
          <a:noFill/>
        </p:spPr>
        <p:txBody>
          <a:bodyPr wrap="none" rtlCol="0">
            <a:spAutoFit/>
          </a:bodyPr>
          <a:lstStyle/>
          <a:p>
            <a:r>
              <a:rPr lang="es-ES" sz="2800" b="1" dirty="0" smtClean="0">
                <a:solidFill>
                  <a:srgbClr val="C00000"/>
                </a:solidFill>
                <a:latin typeface="Arial" panose="020B0604020202020204" pitchFamily="34" charset="0"/>
                <a:cs typeface="Arial" panose="020B0604020202020204" pitchFamily="34" charset="0"/>
              </a:rPr>
              <a:t>Ciclo Celular</a:t>
            </a:r>
            <a:endParaRPr lang="es-ES" sz="2800" b="1" dirty="0">
              <a:solidFill>
                <a:srgbClr val="C00000"/>
              </a:solidFill>
              <a:latin typeface="Arial" panose="020B0604020202020204" pitchFamily="34" charset="0"/>
              <a:cs typeface="Arial" panose="020B0604020202020204" pitchFamily="34" charset="0"/>
            </a:endParaRPr>
          </a:p>
        </p:txBody>
      </p:sp>
      <p:sp>
        <p:nvSpPr>
          <p:cNvPr id="3" name="Rectángulo 2"/>
          <p:cNvSpPr/>
          <p:nvPr/>
        </p:nvSpPr>
        <p:spPr>
          <a:xfrm>
            <a:off x="405912" y="948731"/>
            <a:ext cx="8124678" cy="707886"/>
          </a:xfrm>
          <a:prstGeom prst="rect">
            <a:avLst/>
          </a:prstGeom>
          <a:solidFill>
            <a:schemeClr val="accent2">
              <a:lumMod val="20000"/>
              <a:lumOff val="80000"/>
            </a:schemeClr>
          </a:solidFill>
          <a:ln>
            <a:solidFill>
              <a:srgbClr val="C00000"/>
            </a:solidFill>
          </a:ln>
        </p:spPr>
        <p:txBody>
          <a:bodyPr wrap="square">
            <a:spAutoFit/>
          </a:bodyPr>
          <a:lstStyle/>
          <a:p>
            <a:r>
              <a:rPr lang="es-ES" sz="2000" b="1" dirty="0">
                <a:latin typeface="Arial" panose="020B0604020202020204" pitchFamily="34" charset="0"/>
                <a:cs typeface="Arial" panose="020B0604020202020204" pitchFamily="34" charset="0"/>
              </a:rPr>
              <a:t>Comprende una serie de fenómenos que ocurren en el desarrollo de la vida de toda célula, los cuales se agrupan en </a:t>
            </a:r>
            <a:r>
              <a:rPr lang="es-ES" sz="2000" b="1" i="1" u="sng" dirty="0">
                <a:solidFill>
                  <a:srgbClr val="C00000"/>
                </a:solidFill>
                <a:latin typeface="Arial" panose="020B0604020202020204" pitchFamily="34" charset="0"/>
                <a:cs typeface="Arial" panose="020B0604020202020204" pitchFamily="34" charset="0"/>
              </a:rPr>
              <a:t>2 </a:t>
            </a:r>
            <a:r>
              <a:rPr lang="es-ES" sz="2000" b="1" i="1" u="sng" dirty="0" smtClean="0">
                <a:solidFill>
                  <a:srgbClr val="C00000"/>
                </a:solidFill>
                <a:latin typeface="Arial" panose="020B0604020202020204" pitchFamily="34" charset="0"/>
                <a:cs typeface="Arial" panose="020B0604020202020204" pitchFamily="34" charset="0"/>
              </a:rPr>
              <a:t>períodos</a:t>
            </a:r>
            <a:r>
              <a:rPr lang="es-ES" sz="2000" b="1" i="1" u="sng" dirty="0">
                <a:solidFill>
                  <a:srgbClr val="C00000"/>
                </a:solidFill>
                <a:latin typeface="Arial" panose="020B0604020202020204" pitchFamily="34" charset="0"/>
                <a:cs typeface="Arial" panose="020B0604020202020204" pitchFamily="34" charset="0"/>
              </a:rPr>
              <a:t>:</a:t>
            </a:r>
          </a:p>
        </p:txBody>
      </p:sp>
      <p:sp>
        <p:nvSpPr>
          <p:cNvPr id="6" name="Rectángulo 5"/>
          <p:cNvSpPr/>
          <p:nvPr/>
        </p:nvSpPr>
        <p:spPr>
          <a:xfrm>
            <a:off x="937915" y="2392556"/>
            <a:ext cx="1553630" cy="461665"/>
          </a:xfrm>
          <a:prstGeom prst="rect">
            <a:avLst/>
          </a:prstGeom>
          <a:ln>
            <a:solidFill>
              <a:schemeClr val="tx1"/>
            </a:solidFill>
          </a:ln>
        </p:spPr>
        <p:txBody>
          <a:bodyPr wrap="none">
            <a:spAutoFit/>
          </a:bodyPr>
          <a:lstStyle/>
          <a:p>
            <a:r>
              <a:rPr lang="es-ES" sz="2400" b="1" dirty="0" err="1" smtClean="0">
                <a:solidFill>
                  <a:srgbClr val="C00000"/>
                </a:solidFill>
                <a:latin typeface="Arial" panose="020B0604020202020204" pitchFamily="34" charset="0"/>
                <a:cs typeface="Arial" panose="020B0604020202020204" pitchFamily="34" charset="0"/>
              </a:rPr>
              <a:t>Interfase</a:t>
            </a:r>
            <a:r>
              <a:rPr lang="es-ES" sz="2400" b="1" dirty="0" smtClean="0">
                <a:solidFill>
                  <a:srgbClr val="C00000"/>
                </a:solidFill>
                <a:latin typeface="Arial" panose="020B0604020202020204" pitchFamily="34" charset="0"/>
                <a:cs typeface="Arial" panose="020B0604020202020204" pitchFamily="34" charset="0"/>
              </a:rPr>
              <a:t> </a:t>
            </a:r>
            <a:endParaRPr lang="es-ES" sz="2400" b="1" dirty="0">
              <a:solidFill>
                <a:srgbClr val="C00000"/>
              </a:solidFill>
              <a:latin typeface="Arial" panose="020B0604020202020204" pitchFamily="34" charset="0"/>
              <a:cs typeface="Arial" panose="020B0604020202020204" pitchFamily="34" charset="0"/>
            </a:endParaRPr>
          </a:p>
        </p:txBody>
      </p:sp>
      <p:sp>
        <p:nvSpPr>
          <p:cNvPr id="7" name="Rectángulo 6"/>
          <p:cNvSpPr/>
          <p:nvPr/>
        </p:nvSpPr>
        <p:spPr>
          <a:xfrm>
            <a:off x="5725229" y="2360566"/>
            <a:ext cx="2557445" cy="830997"/>
          </a:xfrm>
          <a:prstGeom prst="rect">
            <a:avLst/>
          </a:prstGeom>
          <a:ln>
            <a:solidFill>
              <a:schemeClr val="tx1"/>
            </a:solidFill>
          </a:ln>
        </p:spPr>
        <p:txBody>
          <a:bodyPr wrap="square">
            <a:spAutoFit/>
          </a:bodyPr>
          <a:lstStyle/>
          <a:p>
            <a:r>
              <a:rPr lang="es-ES" sz="2400" b="1" dirty="0">
                <a:solidFill>
                  <a:srgbClr val="C00000"/>
                </a:solidFill>
                <a:latin typeface="Arial" panose="020B0604020202020204" pitchFamily="34" charset="0"/>
                <a:cs typeface="Arial" panose="020B0604020202020204" pitchFamily="34" charset="0"/>
              </a:rPr>
              <a:t>Fase de División </a:t>
            </a:r>
            <a:r>
              <a:rPr lang="es-ES" sz="2400" b="1" dirty="0" smtClean="0">
                <a:solidFill>
                  <a:srgbClr val="C00000"/>
                </a:solidFill>
                <a:latin typeface="Arial" panose="020B0604020202020204" pitchFamily="34" charset="0"/>
                <a:cs typeface="Arial" panose="020B0604020202020204" pitchFamily="34" charset="0"/>
              </a:rPr>
              <a:t>celular</a:t>
            </a:r>
            <a:endParaRPr lang="es-ES" sz="2400" b="1" dirty="0">
              <a:solidFill>
                <a:srgbClr val="C00000"/>
              </a:solidFill>
              <a:latin typeface="Arial" panose="020B0604020202020204" pitchFamily="34" charset="0"/>
              <a:cs typeface="Arial" panose="020B0604020202020204" pitchFamily="34" charset="0"/>
            </a:endParaRPr>
          </a:p>
        </p:txBody>
      </p:sp>
      <p:sp>
        <p:nvSpPr>
          <p:cNvPr id="8" name="Rectángulo 7"/>
          <p:cNvSpPr/>
          <p:nvPr/>
        </p:nvSpPr>
        <p:spPr>
          <a:xfrm>
            <a:off x="253513" y="3123164"/>
            <a:ext cx="3764306" cy="1631216"/>
          </a:xfrm>
          <a:prstGeom prst="rect">
            <a:avLst/>
          </a:prstGeom>
        </p:spPr>
        <p:txBody>
          <a:bodyPr wrap="square">
            <a:spAutoFit/>
          </a:bodyPr>
          <a:lstStyle/>
          <a:p>
            <a:r>
              <a:rPr lang="es-ES" sz="2000" b="1" dirty="0">
                <a:latin typeface="Arial" panose="020B0604020202020204" pitchFamily="34" charset="0"/>
                <a:cs typeface="Arial" panose="020B0604020202020204" pitchFamily="34" charset="0"/>
              </a:rPr>
              <a:t>Período de intensa actividad metabólica de la célula durante el cual se duplica el componente cromosómico (ADN). </a:t>
            </a:r>
          </a:p>
        </p:txBody>
      </p:sp>
      <p:sp>
        <p:nvSpPr>
          <p:cNvPr id="9" name="Rectángulo 8"/>
          <p:cNvSpPr/>
          <p:nvPr/>
        </p:nvSpPr>
        <p:spPr>
          <a:xfrm>
            <a:off x="5215235" y="3483228"/>
            <a:ext cx="3577431" cy="1015663"/>
          </a:xfrm>
          <a:prstGeom prst="rect">
            <a:avLst/>
          </a:prstGeom>
        </p:spPr>
        <p:txBody>
          <a:bodyPr wrap="square">
            <a:spAutoFit/>
          </a:bodyPr>
          <a:lstStyle/>
          <a:p>
            <a:r>
              <a:rPr lang="es-ES" sz="2000" b="1" dirty="0">
                <a:latin typeface="Arial" panose="020B0604020202020204" pitchFamily="34" charset="0"/>
                <a:cs typeface="Arial" panose="020B0604020202020204" pitchFamily="34" charset="0"/>
              </a:rPr>
              <a:t>Breve periodo en el cual la célula se divide y </a:t>
            </a:r>
            <a:r>
              <a:rPr lang="es-ES" sz="2000" b="1" dirty="0" smtClean="0">
                <a:latin typeface="Arial" panose="020B0604020202020204" pitchFamily="34" charset="0"/>
                <a:cs typeface="Arial" panose="020B0604020202020204" pitchFamily="34" charset="0"/>
              </a:rPr>
              <a:t>origina 2 células hijas.</a:t>
            </a:r>
            <a:endParaRPr lang="es-ES" sz="2000" b="1" dirty="0">
              <a:latin typeface="Arial" panose="020B0604020202020204" pitchFamily="34" charset="0"/>
              <a:cs typeface="Arial" panose="020B0604020202020204" pitchFamily="34" charset="0"/>
            </a:endParaRPr>
          </a:p>
        </p:txBody>
      </p:sp>
      <p:sp>
        <p:nvSpPr>
          <p:cNvPr id="11" name="Rectángulo 10"/>
          <p:cNvSpPr/>
          <p:nvPr/>
        </p:nvSpPr>
        <p:spPr>
          <a:xfrm>
            <a:off x="5177643" y="4922964"/>
            <a:ext cx="1095172" cy="369332"/>
          </a:xfrm>
          <a:prstGeom prst="rect">
            <a:avLst/>
          </a:prstGeom>
        </p:spPr>
        <p:txBody>
          <a:bodyPr wrap="none">
            <a:spAutoFit/>
          </a:bodyPr>
          <a:lstStyle/>
          <a:p>
            <a:r>
              <a:rPr lang="es-ES" dirty="0">
                <a:solidFill>
                  <a:schemeClr val="tx2">
                    <a:lumMod val="50000"/>
                  </a:schemeClr>
                </a:solidFill>
                <a:latin typeface="Arial Black" panose="020B0A04020102020204" pitchFamily="34" charset="0"/>
              </a:rPr>
              <a:t>Mitosis</a:t>
            </a:r>
          </a:p>
        </p:txBody>
      </p:sp>
      <p:sp>
        <p:nvSpPr>
          <p:cNvPr id="12" name="Rectángulo 11"/>
          <p:cNvSpPr/>
          <p:nvPr/>
        </p:nvSpPr>
        <p:spPr>
          <a:xfrm>
            <a:off x="7626175" y="4922964"/>
            <a:ext cx="1146468" cy="369332"/>
          </a:xfrm>
          <a:prstGeom prst="rect">
            <a:avLst/>
          </a:prstGeom>
        </p:spPr>
        <p:txBody>
          <a:bodyPr wrap="none">
            <a:spAutoFit/>
          </a:bodyPr>
          <a:lstStyle/>
          <a:p>
            <a:r>
              <a:rPr lang="es-ES" b="1" dirty="0">
                <a:solidFill>
                  <a:schemeClr val="tx2">
                    <a:lumMod val="50000"/>
                  </a:schemeClr>
                </a:solidFill>
                <a:latin typeface="Arial Black" panose="020B0A04020102020204" pitchFamily="34" charset="0"/>
              </a:rPr>
              <a:t>Meiosis</a:t>
            </a:r>
          </a:p>
        </p:txBody>
      </p:sp>
      <p:cxnSp>
        <p:nvCxnSpPr>
          <p:cNvPr id="14" name="Conector recto de flecha 13"/>
          <p:cNvCxnSpPr/>
          <p:nvPr/>
        </p:nvCxnSpPr>
        <p:spPr>
          <a:xfrm flipH="1">
            <a:off x="2135666" y="1801091"/>
            <a:ext cx="464521" cy="4156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Conector recto de flecha 15"/>
          <p:cNvCxnSpPr/>
          <p:nvPr/>
        </p:nvCxnSpPr>
        <p:spPr>
          <a:xfrm>
            <a:off x="6037288" y="1803599"/>
            <a:ext cx="471054" cy="4618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p:cNvCxnSpPr/>
          <p:nvPr/>
        </p:nvCxnSpPr>
        <p:spPr>
          <a:xfrm flipH="1">
            <a:off x="5846618" y="4498891"/>
            <a:ext cx="426197" cy="424073"/>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Conector recto de flecha 19"/>
          <p:cNvCxnSpPr>
            <a:endCxn id="12" idx="0"/>
          </p:cNvCxnSpPr>
          <p:nvPr/>
        </p:nvCxnSpPr>
        <p:spPr>
          <a:xfrm>
            <a:off x="7813964" y="4498891"/>
            <a:ext cx="385445" cy="42407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1" name="Imagen 20">
            <a:extLst>
              <a:ext uri="{FF2B5EF4-FFF2-40B4-BE49-F238E27FC236}">
                <a16:creationId xmlns:a16="http://schemas.microsoft.com/office/drawing/2014/main" id="{53A8D23C-0F68-4487-B5F0-3A75C11D8DAE}"/>
              </a:ext>
            </a:extLst>
          </p:cNvPr>
          <p:cNvPicPr>
            <a:picLocks noChangeAspect="1"/>
          </p:cNvPicPr>
          <p:nvPr/>
        </p:nvPicPr>
        <p:blipFill>
          <a:blip r:embed="rId2"/>
          <a:stretch>
            <a:fillRect/>
          </a:stretch>
        </p:blipFill>
        <p:spPr>
          <a:xfrm>
            <a:off x="70434" y="4754380"/>
            <a:ext cx="3476330" cy="2094703"/>
          </a:xfrm>
          <a:prstGeom prst="rect">
            <a:avLst/>
          </a:prstGeom>
        </p:spPr>
      </p:pic>
    </p:spTree>
    <p:extLst>
      <p:ext uri="{BB962C8B-B14F-4D97-AF65-F5344CB8AC3E}">
        <p14:creationId xmlns:p14="http://schemas.microsoft.com/office/powerpoint/2010/main" val="75971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E1FEE3-2796-4C46-AFA9-B05E202E3E26}"/>
              </a:ext>
            </a:extLst>
          </p:cNvPr>
          <p:cNvSpPr>
            <a:spLocks noGrp="1"/>
          </p:cNvSpPr>
          <p:nvPr>
            <p:ph type="title"/>
          </p:nvPr>
        </p:nvSpPr>
        <p:spPr>
          <a:xfrm>
            <a:off x="491836" y="2563091"/>
            <a:ext cx="8222673" cy="2067250"/>
          </a:xfrm>
        </p:spPr>
        <p:txBody>
          <a:bodyPr>
            <a:normAutofit fontScale="90000"/>
          </a:bodyPr>
          <a:lstStyle/>
          <a:p>
            <a:r>
              <a:rPr lang="es-ES" sz="2025" b="1" u="sng" dirty="0">
                <a:latin typeface="Arial" panose="020B0604020202020204" pitchFamily="34" charset="0"/>
                <a:cs typeface="Arial" panose="020B0604020202020204" pitchFamily="34" charset="0"/>
              </a:rPr>
              <a:t/>
            </a:r>
            <a:br>
              <a:rPr lang="es-ES" sz="2025" b="1" u="sng" dirty="0">
                <a:latin typeface="Arial" panose="020B0604020202020204" pitchFamily="34" charset="0"/>
                <a:cs typeface="Arial" panose="020B0604020202020204" pitchFamily="34" charset="0"/>
              </a:rPr>
            </a:br>
            <a:r>
              <a:rPr lang="es-ES" sz="1500" dirty="0">
                <a:latin typeface="Arial" panose="020B0604020202020204" pitchFamily="34" charset="0"/>
                <a:cs typeface="Arial" panose="020B0604020202020204" pitchFamily="34" charset="0"/>
              </a:rPr>
              <a:t/>
            </a:r>
            <a:br>
              <a:rPr lang="es-ES" sz="1500" dirty="0">
                <a:latin typeface="Arial" panose="020B0604020202020204" pitchFamily="34" charset="0"/>
                <a:cs typeface="Arial" panose="020B0604020202020204" pitchFamily="34" charset="0"/>
              </a:rPr>
            </a:br>
            <a:r>
              <a:rPr lang="es-ES" sz="1800" b="1" u="sng" dirty="0">
                <a:solidFill>
                  <a:srgbClr val="C00000"/>
                </a:solidFill>
                <a:latin typeface="Arial" panose="020B0604020202020204" pitchFamily="34" charset="0"/>
                <a:cs typeface="Arial" panose="020B0604020202020204" pitchFamily="34" charset="0"/>
              </a:rPr>
              <a:t>Está formada por tres subfases: G1, S y G2</a:t>
            </a:r>
            <a:r>
              <a:rPr lang="es-ES" sz="1800" b="1" u="sng" dirty="0">
                <a:latin typeface="Arial" panose="020B0604020202020204" pitchFamily="34" charset="0"/>
                <a:cs typeface="Arial" panose="020B0604020202020204" pitchFamily="34" charset="0"/>
              </a:rPr>
              <a:t/>
            </a:r>
            <a:br>
              <a:rPr lang="es-ES" sz="1800" b="1" u="sng" dirty="0">
                <a:latin typeface="Arial" panose="020B0604020202020204" pitchFamily="34" charset="0"/>
                <a:cs typeface="Arial" panose="020B0604020202020204" pitchFamily="34" charset="0"/>
              </a:rPr>
            </a:br>
            <a:r>
              <a:rPr lang="es-ES" sz="1800" dirty="0">
                <a:latin typeface="Arial" panose="020B0604020202020204" pitchFamily="34" charset="0"/>
                <a:cs typeface="Arial" panose="020B0604020202020204" pitchFamily="34" charset="0"/>
              </a:rPr>
              <a:t/>
            </a:r>
            <a:br>
              <a:rPr lang="es-ES" sz="1800" dirty="0">
                <a:latin typeface="Arial" panose="020B0604020202020204" pitchFamily="34" charset="0"/>
                <a:cs typeface="Arial" panose="020B0604020202020204" pitchFamily="34" charset="0"/>
              </a:rPr>
            </a:br>
            <a:r>
              <a:rPr lang="es-ES" sz="1800" dirty="0" smtClean="0">
                <a:solidFill>
                  <a:srgbClr val="C00000"/>
                </a:solidFill>
                <a:latin typeface="Arial" panose="020B0604020202020204" pitchFamily="34" charset="0"/>
                <a:cs typeface="Arial" panose="020B0604020202020204" pitchFamily="34" charset="0"/>
              </a:rPr>
              <a:t>-</a:t>
            </a:r>
            <a:r>
              <a:rPr lang="es-ES" sz="1800" b="1" u="sng"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G1</a:t>
            </a:r>
            <a:r>
              <a:rPr lang="es-ES" sz="1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 sz="1800" dirty="0">
                <a:latin typeface="Arial" panose="020B0604020202020204" pitchFamily="34" charset="0"/>
                <a:cs typeface="Arial" panose="020B0604020202020204" pitchFamily="34" charset="0"/>
              </a:rPr>
              <a:t/>
            </a:r>
            <a:br>
              <a:rPr lang="es-ES" sz="1800" dirty="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--Tiene </a:t>
            </a:r>
            <a:r>
              <a:rPr lang="es-ES" sz="1800" dirty="0">
                <a:latin typeface="Arial" panose="020B0604020202020204" pitchFamily="34" charset="0"/>
                <a:cs typeface="Arial" panose="020B0604020202020204" pitchFamily="34" charset="0"/>
              </a:rPr>
              <a:t>una duración variable.</a:t>
            </a:r>
            <a:br>
              <a:rPr lang="es-ES" sz="1800" dirty="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--En </a:t>
            </a:r>
            <a:r>
              <a:rPr lang="es-ES" sz="1800" dirty="0">
                <a:latin typeface="Arial" panose="020B0604020202020204" pitchFamily="34" charset="0"/>
                <a:cs typeface="Arial" panose="020B0604020202020204" pitchFamily="34" charset="0"/>
              </a:rPr>
              <a:t>ella se sintetizan RNA y proteínas.</a:t>
            </a:r>
            <a:br>
              <a:rPr lang="es-ES" sz="1800" dirty="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--Se </a:t>
            </a:r>
            <a:r>
              <a:rPr lang="es-ES" sz="1800" dirty="0">
                <a:latin typeface="Arial" panose="020B0604020202020204" pitchFamily="34" charset="0"/>
                <a:cs typeface="Arial" panose="020B0604020202020204" pitchFamily="34" charset="0"/>
              </a:rPr>
              <a:t>recupera el tamaño celular normal que se redujo a la mitad durante la división.</a:t>
            </a:r>
            <a:br>
              <a:rPr lang="es-ES" sz="1800" dirty="0">
                <a:latin typeface="Arial" panose="020B0604020202020204" pitchFamily="34" charset="0"/>
                <a:cs typeface="Arial" panose="020B0604020202020204" pitchFamily="34" charset="0"/>
              </a:rPr>
            </a:br>
            <a:r>
              <a:rPr lang="es-ES" sz="1800" dirty="0" smtClean="0">
                <a:solidFill>
                  <a:srgbClr val="C00000"/>
                </a:solidFill>
                <a:latin typeface="Arial" panose="020B0604020202020204" pitchFamily="34" charset="0"/>
                <a:cs typeface="Arial" panose="020B0604020202020204" pitchFamily="34" charset="0"/>
              </a:rPr>
              <a:t>-</a:t>
            </a:r>
            <a:r>
              <a:rPr lang="es-ES" sz="1800" b="1" u="sng"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 ( de síntesis)</a:t>
            </a:r>
            <a:r>
              <a:rPr lang="es-ES" sz="1800" dirty="0">
                <a:latin typeface="Arial" panose="020B0604020202020204" pitchFamily="34" charset="0"/>
                <a:cs typeface="Arial" panose="020B0604020202020204" pitchFamily="34" charset="0"/>
              </a:rPr>
              <a:t/>
            </a:r>
            <a:br>
              <a:rPr lang="es-ES" sz="1800" dirty="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--En </a:t>
            </a:r>
            <a:r>
              <a:rPr lang="es-ES" sz="1800" dirty="0">
                <a:latin typeface="Arial" panose="020B0604020202020204" pitchFamily="34" charset="0"/>
                <a:cs typeface="Arial" panose="020B0604020202020204" pitchFamily="34" charset="0"/>
              </a:rPr>
              <a:t>esta etapa la célula duplica su material genético para pasarle </a:t>
            </a:r>
            <a:r>
              <a:rPr lang="es-ES" sz="1800" dirty="0" smtClean="0">
                <a:latin typeface="Arial" panose="020B0604020202020204" pitchFamily="34" charset="0"/>
                <a:cs typeface="Arial" panose="020B0604020202020204" pitchFamily="34" charset="0"/>
              </a:rPr>
              <a:t>una copia </a:t>
            </a:r>
            <a:r>
              <a:rPr lang="es-ES" sz="1800" dirty="0">
                <a:latin typeface="Arial" panose="020B0604020202020204" pitchFamily="34" charset="0"/>
                <a:cs typeface="Arial" panose="020B0604020202020204" pitchFamily="34" charset="0"/>
              </a:rPr>
              <a:t>completa del genoma a cada una de sus células hijas.</a:t>
            </a:r>
            <a:br>
              <a:rPr lang="es-ES" sz="1800" dirty="0">
                <a:latin typeface="Arial" panose="020B0604020202020204" pitchFamily="34" charset="0"/>
                <a:cs typeface="Arial" panose="020B0604020202020204" pitchFamily="34" charset="0"/>
              </a:rPr>
            </a:br>
            <a:r>
              <a:rPr lang="es-ES" sz="1800" dirty="0" smtClean="0">
                <a:solidFill>
                  <a:srgbClr val="C00000"/>
                </a:solidFill>
                <a:latin typeface="Arial" panose="020B0604020202020204" pitchFamily="34" charset="0"/>
                <a:cs typeface="Arial" panose="020B0604020202020204" pitchFamily="34" charset="0"/>
              </a:rPr>
              <a:t>-</a:t>
            </a:r>
            <a:r>
              <a:rPr lang="es-ES" sz="1800" b="1" u="sng"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G2</a:t>
            </a:r>
            <a:r>
              <a:rPr lang="es-ES" sz="1800" b="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 sz="1800" dirty="0">
                <a:latin typeface="Arial" panose="020B0604020202020204" pitchFamily="34" charset="0"/>
                <a:cs typeface="Arial" panose="020B0604020202020204" pitchFamily="34" charset="0"/>
              </a:rPr>
              <a:t/>
            </a:r>
            <a:br>
              <a:rPr lang="es-ES" sz="1800" dirty="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--Es </a:t>
            </a:r>
            <a:r>
              <a:rPr lang="es-ES" sz="1800" dirty="0">
                <a:latin typeface="Arial" panose="020B0604020202020204" pitchFamily="34" charset="0"/>
                <a:cs typeface="Arial" panose="020B0604020202020204" pitchFamily="34" charset="0"/>
              </a:rPr>
              <a:t>muy corta</a:t>
            </a:r>
            <a:br>
              <a:rPr lang="es-ES" sz="1800" dirty="0">
                <a:latin typeface="Arial" panose="020B0604020202020204" pitchFamily="34" charset="0"/>
                <a:cs typeface="Arial" panose="020B0604020202020204" pitchFamily="34" charset="0"/>
              </a:rPr>
            </a:br>
            <a:r>
              <a:rPr lang="es-ES" sz="1800" dirty="0" smtClean="0">
                <a:latin typeface="Arial" panose="020B0604020202020204" pitchFamily="34" charset="0"/>
                <a:cs typeface="Arial" panose="020B0604020202020204" pitchFamily="34" charset="0"/>
              </a:rPr>
              <a:t>--Es </a:t>
            </a:r>
            <a:r>
              <a:rPr lang="es-ES" sz="1800" dirty="0">
                <a:latin typeface="Arial" panose="020B0604020202020204" pitchFamily="34" charset="0"/>
                <a:cs typeface="Arial" panose="020B0604020202020204" pitchFamily="34" charset="0"/>
              </a:rPr>
              <a:t>el </a:t>
            </a:r>
            <a:r>
              <a:rPr lang="es-ES" sz="1800" dirty="0" smtClean="0">
                <a:latin typeface="Arial" panose="020B0604020202020204" pitchFamily="34" charset="0"/>
                <a:cs typeface="Arial" panose="020B0604020202020204" pitchFamily="34" charset="0"/>
              </a:rPr>
              <a:t>período </a:t>
            </a:r>
            <a:r>
              <a:rPr lang="es-ES" sz="1800" dirty="0">
                <a:latin typeface="Arial" panose="020B0604020202020204" pitchFamily="34" charset="0"/>
                <a:cs typeface="Arial" panose="020B0604020202020204" pitchFamily="34" charset="0"/>
              </a:rPr>
              <a:t>que media entre la duplicación del ADN y la división celular</a:t>
            </a:r>
            <a:r>
              <a:rPr lang="es-ES" sz="1500" dirty="0">
                <a:latin typeface="Arial" panose="020B0604020202020204" pitchFamily="34" charset="0"/>
                <a:cs typeface="Arial" panose="020B0604020202020204" pitchFamily="34" charset="0"/>
              </a:rPr>
              <a:t>.</a:t>
            </a:r>
            <a:br>
              <a:rPr lang="es-ES" sz="1500" dirty="0">
                <a:latin typeface="Arial" panose="020B0604020202020204" pitchFamily="34" charset="0"/>
                <a:cs typeface="Arial" panose="020B0604020202020204" pitchFamily="34" charset="0"/>
              </a:rPr>
            </a:br>
            <a:r>
              <a:rPr lang="es-ES" sz="1500" dirty="0">
                <a:latin typeface="Arial" panose="020B0604020202020204" pitchFamily="34" charset="0"/>
                <a:cs typeface="Arial" panose="020B0604020202020204" pitchFamily="34" charset="0"/>
              </a:rPr>
              <a:t/>
            </a:r>
            <a:br>
              <a:rPr lang="es-ES" sz="1500" dirty="0">
                <a:latin typeface="Arial" panose="020B0604020202020204" pitchFamily="34" charset="0"/>
                <a:cs typeface="Arial" panose="020B0604020202020204" pitchFamily="34" charset="0"/>
              </a:rPr>
            </a:br>
            <a:r>
              <a:rPr lang="es-ES" sz="1500" dirty="0">
                <a:latin typeface="Arial" panose="020B0604020202020204" pitchFamily="34" charset="0"/>
                <a:cs typeface="Arial" panose="020B0604020202020204" pitchFamily="34" charset="0"/>
              </a:rPr>
              <a:t/>
            </a:r>
            <a:br>
              <a:rPr lang="es-ES" sz="1500" dirty="0">
                <a:latin typeface="Arial" panose="020B0604020202020204" pitchFamily="34" charset="0"/>
                <a:cs typeface="Arial" panose="020B0604020202020204" pitchFamily="34" charset="0"/>
              </a:rPr>
            </a:br>
            <a:r>
              <a:rPr lang="es-ES" sz="1650" dirty="0">
                <a:latin typeface="Arial" panose="020B0604020202020204" pitchFamily="34" charset="0"/>
                <a:cs typeface="Arial" panose="020B0604020202020204" pitchFamily="34" charset="0"/>
              </a:rPr>
              <a:t/>
            </a:r>
            <a:br>
              <a:rPr lang="es-ES" sz="1650" dirty="0">
                <a:latin typeface="Arial" panose="020B0604020202020204" pitchFamily="34" charset="0"/>
                <a:cs typeface="Arial" panose="020B0604020202020204" pitchFamily="34" charset="0"/>
              </a:rPr>
            </a:br>
            <a:r>
              <a:rPr lang="es-ES" sz="1350" dirty="0"/>
              <a:t/>
            </a:r>
            <a:br>
              <a:rPr lang="es-ES" sz="1350" dirty="0"/>
            </a:br>
            <a:endParaRPr lang="es-US" sz="1350" dirty="0"/>
          </a:p>
        </p:txBody>
      </p:sp>
      <p:sp>
        <p:nvSpPr>
          <p:cNvPr id="3" name="Rectángulo 2"/>
          <p:cNvSpPr/>
          <p:nvPr/>
        </p:nvSpPr>
        <p:spPr>
          <a:xfrm>
            <a:off x="358112" y="5170668"/>
            <a:ext cx="8506691" cy="1200329"/>
          </a:xfrm>
          <a:prstGeom prst="rect">
            <a:avLst/>
          </a:prstGeom>
          <a:ln>
            <a:solidFill>
              <a:srgbClr val="C00000"/>
            </a:solidFill>
          </a:ln>
        </p:spPr>
        <p:txBody>
          <a:bodyPr wrap="square">
            <a:spAutoFit/>
          </a:bodyPr>
          <a:lstStyle/>
          <a:p>
            <a:pPr algn="just"/>
            <a:r>
              <a:rPr lang="es-ES" dirty="0" smtClean="0">
                <a:latin typeface="Arial" panose="020B0604020202020204" pitchFamily="34" charset="0"/>
                <a:cs typeface="Arial" panose="020B0604020202020204" pitchFamily="34" charset="0"/>
              </a:rPr>
              <a:t>Fase </a:t>
            </a:r>
            <a:r>
              <a:rPr lang="es-ES" dirty="0">
                <a:latin typeface="Arial" panose="020B0604020202020204" pitchFamily="34" charset="0"/>
                <a:cs typeface="Arial" panose="020B0604020202020204" pitchFamily="34" charset="0"/>
              </a:rPr>
              <a:t>G1 y G2 (intervalo): Entre la fase S y M de cada ciclo hay dos fases </a:t>
            </a:r>
            <a:r>
              <a:rPr lang="es-ES" dirty="0" smtClean="0">
                <a:latin typeface="Arial" panose="020B0604020202020204" pitchFamily="34" charset="0"/>
                <a:cs typeface="Arial" panose="020B0604020202020204" pitchFamily="34" charset="0"/>
              </a:rPr>
              <a:t>denominadas intervalo </a:t>
            </a:r>
            <a:r>
              <a:rPr lang="es-ES" dirty="0">
                <a:latin typeface="Arial" panose="020B0604020202020204" pitchFamily="34" charset="0"/>
                <a:cs typeface="Arial" panose="020B0604020202020204" pitchFamily="34" charset="0"/>
              </a:rPr>
              <a:t>en las cuales la célula esta muy activa </a:t>
            </a:r>
            <a:r>
              <a:rPr lang="es-ES" dirty="0" smtClean="0">
                <a:latin typeface="Arial" panose="020B0604020202020204" pitchFamily="34" charset="0"/>
                <a:cs typeface="Arial" panose="020B0604020202020204" pitchFamily="34" charset="0"/>
              </a:rPr>
              <a:t>metabólicamente</a:t>
            </a:r>
            <a:r>
              <a:rPr lang="es-ES" dirty="0">
                <a:latin typeface="Arial" panose="020B0604020202020204" pitchFamily="34" charset="0"/>
                <a:cs typeface="Arial" panose="020B0604020202020204" pitchFamily="34" charset="0"/>
              </a:rPr>
              <a:t>, lo cual le </a:t>
            </a:r>
            <a:r>
              <a:rPr lang="es-ES" dirty="0" smtClean="0">
                <a:latin typeface="Arial" panose="020B0604020202020204" pitchFamily="34" charset="0"/>
                <a:cs typeface="Arial" panose="020B0604020202020204" pitchFamily="34" charset="0"/>
              </a:rPr>
              <a:t>permite incrementar </a:t>
            </a:r>
            <a:r>
              <a:rPr lang="es-ES" dirty="0">
                <a:latin typeface="Arial" panose="020B0604020202020204" pitchFamily="34" charset="0"/>
                <a:cs typeface="Arial" panose="020B0604020202020204" pitchFamily="34" charset="0"/>
              </a:rPr>
              <a:t>su tamaño (aumentando el número de proteínas y </a:t>
            </a:r>
            <a:r>
              <a:rPr lang="es-ES" dirty="0" err="1">
                <a:latin typeface="Arial" panose="020B0604020202020204" pitchFamily="34" charset="0"/>
                <a:cs typeface="Arial" panose="020B0604020202020204" pitchFamily="34" charset="0"/>
              </a:rPr>
              <a:t>organelos</a:t>
            </a:r>
            <a:r>
              <a:rPr lang="es-ES" dirty="0">
                <a:latin typeface="Arial" panose="020B0604020202020204" pitchFamily="34" charset="0"/>
                <a:cs typeface="Arial" panose="020B0604020202020204" pitchFamily="34" charset="0"/>
              </a:rPr>
              <a:t>), de lo contrario </a:t>
            </a:r>
            <a:r>
              <a:rPr lang="es-ES" dirty="0" smtClean="0">
                <a:latin typeface="Arial" panose="020B0604020202020204" pitchFamily="34" charset="0"/>
                <a:cs typeface="Arial" panose="020B0604020202020204" pitchFamily="34" charset="0"/>
              </a:rPr>
              <a:t>las células </a:t>
            </a:r>
            <a:r>
              <a:rPr lang="es-ES" dirty="0">
                <a:latin typeface="Arial" panose="020B0604020202020204" pitchFamily="34" charset="0"/>
                <a:cs typeface="Arial" panose="020B0604020202020204" pitchFamily="34" charset="0"/>
              </a:rPr>
              <a:t>se harían más pequeñas con cada división.</a:t>
            </a:r>
          </a:p>
        </p:txBody>
      </p:sp>
      <p:sp>
        <p:nvSpPr>
          <p:cNvPr id="5" name="Rectángulo 4"/>
          <p:cNvSpPr/>
          <p:nvPr/>
        </p:nvSpPr>
        <p:spPr>
          <a:xfrm>
            <a:off x="3489240" y="307170"/>
            <a:ext cx="1805302" cy="523220"/>
          </a:xfrm>
          <a:prstGeom prst="rect">
            <a:avLst/>
          </a:prstGeom>
        </p:spPr>
        <p:txBody>
          <a:bodyPr wrap="none">
            <a:spAutoFit/>
          </a:bodyPr>
          <a:lstStyle/>
          <a:p>
            <a:pPr algn="ctr"/>
            <a:r>
              <a:rPr lang="es-ES" sz="2800" b="1" dirty="0" err="1">
                <a:solidFill>
                  <a:srgbClr val="C00000"/>
                </a:solidFill>
                <a:latin typeface="Arial" panose="020B0604020202020204" pitchFamily="34" charset="0"/>
                <a:cs typeface="Arial" panose="020B0604020202020204" pitchFamily="34" charset="0"/>
              </a:rPr>
              <a:t>Interfase</a:t>
            </a:r>
            <a:r>
              <a:rPr lang="es-ES" sz="2800" b="1" dirty="0">
                <a:solidFill>
                  <a:srgbClr val="C00000"/>
                </a:solidFill>
                <a:latin typeface="Arial" panose="020B0604020202020204" pitchFamily="34" charset="0"/>
                <a:cs typeface="Arial" panose="020B0604020202020204" pitchFamily="34" charset="0"/>
              </a:rPr>
              <a:t>:</a:t>
            </a:r>
          </a:p>
        </p:txBody>
      </p:sp>
      <p:sp>
        <p:nvSpPr>
          <p:cNvPr id="7" name="Rectángulo 6"/>
          <p:cNvSpPr/>
          <p:nvPr/>
        </p:nvSpPr>
        <p:spPr>
          <a:xfrm>
            <a:off x="829168" y="988558"/>
            <a:ext cx="7564581" cy="646331"/>
          </a:xfrm>
          <a:prstGeom prst="rect">
            <a:avLst/>
          </a:prstGeom>
          <a:solidFill>
            <a:schemeClr val="accent2">
              <a:lumMod val="20000"/>
              <a:lumOff val="80000"/>
            </a:schemeClr>
          </a:solidFill>
          <a:ln>
            <a:solidFill>
              <a:srgbClr val="C00000"/>
            </a:solidFill>
          </a:ln>
        </p:spPr>
        <p:txBody>
          <a:bodyPr wrap="square">
            <a:spAutoFit/>
          </a:bodyPr>
          <a:lstStyle/>
          <a:p>
            <a:r>
              <a:rPr lang="es-ES" b="1" dirty="0">
                <a:latin typeface="Arial" panose="020B0604020202020204" pitchFamily="34" charset="0"/>
                <a:cs typeface="Arial" panose="020B0604020202020204" pitchFamily="34" charset="0"/>
              </a:rPr>
              <a:t>Período de no división, pero de intensa actividad </a:t>
            </a:r>
            <a:r>
              <a:rPr lang="es-ES" b="1" dirty="0" smtClean="0">
                <a:latin typeface="Arial" panose="020B0604020202020204" pitchFamily="34" charset="0"/>
                <a:cs typeface="Arial" panose="020B0604020202020204" pitchFamily="34" charset="0"/>
              </a:rPr>
              <a:t>metabólica y de </a:t>
            </a:r>
            <a:r>
              <a:rPr lang="es-ES" b="1" dirty="0">
                <a:latin typeface="Arial" panose="020B0604020202020204" pitchFamily="34" charset="0"/>
                <a:cs typeface="Arial" panose="020B0604020202020204" pitchFamily="34" charset="0"/>
              </a:rPr>
              <a:t>su </a:t>
            </a:r>
            <a:r>
              <a:rPr lang="es-ES" b="1" dirty="0" smtClean="0">
                <a:latin typeface="Arial" panose="020B0604020202020204" pitchFamily="34" charset="0"/>
                <a:cs typeface="Arial" panose="020B0604020202020204" pitchFamily="34" charset="0"/>
              </a:rPr>
              <a:t>tamaño. </a:t>
            </a:r>
            <a:r>
              <a:rPr lang="es-ES" b="1" dirty="0">
                <a:latin typeface="Arial" panose="020B0604020202020204" pitchFamily="34" charset="0"/>
                <a:cs typeface="Arial" panose="020B0604020202020204" pitchFamily="34" charset="0"/>
              </a:rPr>
              <a:t>La célula duplica </a:t>
            </a:r>
            <a:r>
              <a:rPr lang="es-ES" b="1" dirty="0" smtClean="0">
                <a:latin typeface="Arial" panose="020B0604020202020204" pitchFamily="34" charset="0"/>
                <a:cs typeface="Arial" panose="020B0604020202020204" pitchFamily="34" charset="0"/>
              </a:rPr>
              <a:t>su ADN.</a:t>
            </a:r>
            <a:endParaRPr lang="es-E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290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37733" y="1030682"/>
            <a:ext cx="6891478" cy="5457709"/>
          </a:xfrm>
          <a:prstGeom prst="rect">
            <a:avLst/>
          </a:prstGeom>
        </p:spPr>
      </p:pic>
      <p:sp>
        <p:nvSpPr>
          <p:cNvPr id="5" name="Rectángulo 4"/>
          <p:cNvSpPr/>
          <p:nvPr/>
        </p:nvSpPr>
        <p:spPr>
          <a:xfrm>
            <a:off x="3326537" y="127061"/>
            <a:ext cx="2920415" cy="523220"/>
          </a:xfrm>
          <a:prstGeom prst="rect">
            <a:avLst/>
          </a:prstGeom>
        </p:spPr>
        <p:txBody>
          <a:bodyPr wrap="none">
            <a:spAutoFit/>
          </a:bodyPr>
          <a:lstStyle/>
          <a:p>
            <a:r>
              <a:rPr lang="es-ES" sz="2800" b="1" dirty="0" smtClean="0">
                <a:solidFill>
                  <a:srgbClr val="C00000"/>
                </a:solidFill>
                <a:latin typeface="Arial" panose="020B0604020202020204" pitchFamily="34" charset="0"/>
                <a:cs typeface="Arial" panose="020B0604020202020204" pitchFamily="34" charset="0"/>
              </a:rPr>
              <a:t>División </a:t>
            </a:r>
            <a:r>
              <a:rPr lang="es-ES" sz="2800" b="1" dirty="0">
                <a:solidFill>
                  <a:srgbClr val="C00000"/>
                </a:solidFill>
                <a:latin typeface="Arial" panose="020B0604020202020204" pitchFamily="34" charset="0"/>
                <a:cs typeface="Arial" panose="020B0604020202020204" pitchFamily="34" charset="0"/>
              </a:rPr>
              <a:t>celular.</a:t>
            </a:r>
          </a:p>
        </p:txBody>
      </p:sp>
      <p:sp>
        <p:nvSpPr>
          <p:cNvPr id="6" name="CuadroTexto 5"/>
          <p:cNvSpPr txBox="1"/>
          <p:nvPr/>
        </p:nvSpPr>
        <p:spPr>
          <a:xfrm>
            <a:off x="803564" y="5957454"/>
            <a:ext cx="1244251" cy="461665"/>
          </a:xfrm>
          <a:prstGeom prst="rect">
            <a:avLst/>
          </a:prstGeom>
          <a:noFill/>
        </p:spPr>
        <p:txBody>
          <a:bodyPr wrap="none" rtlCol="0">
            <a:spAutoFit/>
          </a:bodyPr>
          <a:lstStyle/>
          <a:p>
            <a:r>
              <a:rPr lang="es-ES" sz="2400" b="1" dirty="0" smtClean="0">
                <a:solidFill>
                  <a:schemeClr val="tx2">
                    <a:lumMod val="50000"/>
                  </a:schemeClr>
                </a:solidFill>
                <a:latin typeface="Arial" panose="020B0604020202020204" pitchFamily="34" charset="0"/>
                <a:cs typeface="Arial" panose="020B0604020202020204" pitchFamily="34" charset="0"/>
              </a:rPr>
              <a:t>Mitosis</a:t>
            </a:r>
            <a:endParaRPr lang="es-ES" sz="2400" b="1" dirty="0">
              <a:solidFill>
                <a:schemeClr val="tx2">
                  <a:lumMod val="50000"/>
                </a:schemeClr>
              </a:solidFill>
              <a:latin typeface="Arial" panose="020B0604020202020204" pitchFamily="34" charset="0"/>
              <a:cs typeface="Arial" panose="020B0604020202020204" pitchFamily="34" charset="0"/>
            </a:endParaRPr>
          </a:p>
        </p:txBody>
      </p:sp>
      <p:sp>
        <p:nvSpPr>
          <p:cNvPr id="7" name="CuadroTexto 6"/>
          <p:cNvSpPr txBox="1"/>
          <p:nvPr/>
        </p:nvSpPr>
        <p:spPr>
          <a:xfrm>
            <a:off x="7572621" y="5957454"/>
            <a:ext cx="1313180" cy="461665"/>
          </a:xfrm>
          <a:prstGeom prst="rect">
            <a:avLst/>
          </a:prstGeom>
          <a:noFill/>
        </p:spPr>
        <p:txBody>
          <a:bodyPr wrap="none" rtlCol="0">
            <a:spAutoFit/>
          </a:bodyPr>
          <a:lstStyle/>
          <a:p>
            <a:r>
              <a:rPr lang="es-ES" sz="2400" b="1" dirty="0" smtClean="0">
                <a:solidFill>
                  <a:schemeClr val="tx2">
                    <a:lumMod val="50000"/>
                  </a:schemeClr>
                </a:solidFill>
                <a:latin typeface="Arial" panose="020B0604020202020204" pitchFamily="34" charset="0"/>
                <a:cs typeface="Arial" panose="020B0604020202020204" pitchFamily="34" charset="0"/>
              </a:rPr>
              <a:t>Meiosis</a:t>
            </a:r>
            <a:endParaRPr lang="es-ES" sz="2400" b="1" dirty="0">
              <a:solidFill>
                <a:schemeClr val="tx2">
                  <a:lumMod val="50000"/>
                </a:schemeClr>
              </a:solidFill>
              <a:latin typeface="Arial" panose="020B0604020202020204" pitchFamily="34" charset="0"/>
              <a:cs typeface="Arial" panose="020B0604020202020204" pitchFamily="34" charset="0"/>
            </a:endParaRPr>
          </a:p>
        </p:txBody>
      </p:sp>
      <p:sp>
        <p:nvSpPr>
          <p:cNvPr id="9" name="Cerrar llave 8"/>
          <p:cNvSpPr/>
          <p:nvPr/>
        </p:nvSpPr>
        <p:spPr>
          <a:xfrm rot="16200000">
            <a:off x="4806039" y="-1447793"/>
            <a:ext cx="404758" cy="536170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10" name="CuadroTexto 9"/>
          <p:cNvSpPr txBox="1"/>
          <p:nvPr/>
        </p:nvSpPr>
        <p:spPr>
          <a:xfrm>
            <a:off x="5008418" y="661350"/>
            <a:ext cx="1336584" cy="369332"/>
          </a:xfrm>
          <a:prstGeom prst="rect">
            <a:avLst/>
          </a:prstGeom>
          <a:noFill/>
        </p:spPr>
        <p:txBody>
          <a:bodyPr wrap="none" rtlCol="0">
            <a:spAutoFit/>
          </a:bodyPr>
          <a:lstStyle/>
          <a:p>
            <a:r>
              <a:rPr lang="es-ES" dirty="0" err="1" smtClean="0">
                <a:latin typeface="Arial Black" panose="020B0A04020102020204" pitchFamily="34" charset="0"/>
              </a:rPr>
              <a:t>Subfases</a:t>
            </a:r>
            <a:endParaRPr lang="es-ES" dirty="0">
              <a:latin typeface="Arial Black" panose="020B0A04020102020204" pitchFamily="34" charset="0"/>
            </a:endParaRPr>
          </a:p>
        </p:txBody>
      </p:sp>
    </p:spTree>
    <p:extLst>
      <p:ext uri="{BB962C8B-B14F-4D97-AF65-F5344CB8AC3E}">
        <p14:creationId xmlns:p14="http://schemas.microsoft.com/office/powerpoint/2010/main" val="609067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TotalTime>
  <Words>2135</Words>
  <Application>Microsoft Office PowerPoint</Application>
  <PresentationFormat>Presentación en pantalla (4:3)</PresentationFormat>
  <Paragraphs>144</Paragraphs>
  <Slides>22</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Arial Black</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Está formada por tres subfases: G1, S y G2  -G1: --Tiene una duración variable. --En ella se sintetizan RNA y proteínas. --Se recupera el tamaño celular normal que se redujo a la mitad durante la división. -S ( de síntesis) --En esta etapa la célula duplica su material genético para pasarle una copia completa del genoma a cada una de sus células hijas. -G2: --Es muy corta --Es el período que media entre la duplicación del ADN y la división celular.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Dra Kenia</dc:creator>
  <cp:lastModifiedBy>Dra Kenia</cp:lastModifiedBy>
  <cp:revision>32</cp:revision>
  <dcterms:created xsi:type="dcterms:W3CDTF">2023-04-21T11:43:57Z</dcterms:created>
  <dcterms:modified xsi:type="dcterms:W3CDTF">2023-04-25T11:33:58Z</dcterms:modified>
</cp:coreProperties>
</file>