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62" r:id="rId6"/>
    <p:sldId id="263" r:id="rId7"/>
    <p:sldId id="27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2" r:id="rId25"/>
    <p:sldId id="283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818" autoAdjust="0"/>
  </p:normalViewPr>
  <p:slideViewPr>
    <p:cSldViewPr snapToGrid="0">
      <p:cViewPr varScale="1">
        <p:scale>
          <a:sx n="51" d="100"/>
          <a:sy n="51" d="100"/>
        </p:scale>
        <p:origin x="19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9DD95-ABD0-4D2D-BD04-9B40F8F5745A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58719-AB2E-4392-8DAD-CCA0820E2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67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58719-AB2E-4392-8DAD-CCA0820E292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740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 el aumento en masa de las dimensiones espaciales y del peso de una estructura. 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Existen diferentes formas de crecimiento: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1.- Aumento del número de células: hiperplasia.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Hígado, cáncer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2.- Aumento del tamaño de la célula: hipertrofia.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Músculo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3.- Aumento de la cantidad de sustancia intercelular: acrecentamiento.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Tejido óseo y cartilaginoso.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 En el desarrollo embrionario también se utiliza el término de, crecimiento diferencial, el cual se refiere a ritmos de crecimiento diferentes en las células que forman un mismo tejido u órgano.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Este mecanismo está regulado por hormonas y factores de crecimiento.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s-ES_tradnl" sz="120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0988-E92E-499F-9CFF-B7951CAA626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586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Migración celular:</a:t>
            </a:r>
            <a:r>
              <a:rPr lang="es-ES_tradnl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Implica el movimiento de grupos de células de un lugar a otro del embrión. Siendo el responsable de la distribución, ordenamiento y orientación espacial de muchas estructuras del cuerpo.  La migración puede ser: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- De células individuales por movimientos ameboideos.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- De grupos 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láminas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células (células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epiteliales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Las migraciones celulares dependen en gran medida de la naturaleza del sustrato a través del cual se desplazan las células. El movimiento está íntimamente ligado con la relación entre célula y matriz extracelular.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Las células migratorias tiene características peculiares que le permiten su migración: presentan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lamelipodios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filipodios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micropuas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es lo que le va a permitir su desplazamiento.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Ejemplo de migración durante el desarrollo: proceso de gastrulación.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0988-E92E-499F-9CFF-B7951CAA626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364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Apoptosis: muerte celular</a:t>
            </a:r>
            <a:r>
              <a:rPr lang="es-ES_tradnl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programada.</a:t>
            </a:r>
            <a:endParaRPr lang="es-ES_tradnl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Las muertes programadas se llaman </a:t>
            </a:r>
            <a:r>
              <a:rPr lang="es-ES_tradnl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apoptosis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término que se usa para diferenciar las muertes fisiológicas de las accidentales producidas por traumatismos, sustancias tóxicas o problemas vasculares que conducen a la necrosis.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Proceso regulado genéticamente que consiste en la degeneración de grupos celulares para permitir la formación de otras estructuras.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Cambios en la morfología celular que ocurren durante la apoptosis: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1.Protrusiones en la superficie celular.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2.Fragmentación del núcleo y compactación de la cromatina.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3.Condensación del citoplasma,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4.Segmentación de las moléculas de ADN.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5.Se desprenden las protrusiones y se forman las vesículas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apoptóticas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6. Fagocitadas por macrófagos y por otras células vecinas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 Existe un verdadero programa de muerte celular durante el desarrollo, mediante el cual se eliminan células y tejidos provisorios y en algunos órganos aparecen orificios y conductos. Hay células destinadas a morir para que otras sobrevivan, puede decirse entonces que protagonizan un “suicidio biológico”.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0988-E92E-499F-9CFF-B7951CAA626F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591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n-US" smtClean="0"/>
          </a:p>
        </p:txBody>
      </p:sp>
      <p:sp>
        <p:nvSpPr>
          <p:cNvPr id="8602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9DC9AFE-17F9-4854-A464-89612B2E23C3}" type="slidenum">
              <a:rPr lang="es-MX" altLang="en-US" smtClean="0"/>
              <a:pPr/>
              <a:t>21</a:t>
            </a:fld>
            <a:endParaRPr lang="es-MX" altLang="en-US" smtClean="0"/>
          </a:p>
        </p:txBody>
      </p:sp>
    </p:spTree>
    <p:extLst>
      <p:ext uri="{BB962C8B-B14F-4D97-AF65-F5344CB8AC3E}">
        <p14:creationId xmlns:p14="http://schemas.microsoft.com/office/powerpoint/2010/main" val="1399526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58719-AB2E-4392-8DAD-CCA0820E2923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69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s-ES" altLang="en-US" sz="1200" dirty="0" smtClean="0">
                <a:latin typeface="Arial" pitchFamily="34" charset="0"/>
                <a:cs typeface="Arial" pitchFamily="34" charset="0"/>
              </a:rPr>
              <a:t>Ontogenia: Desarrollo del hombre </a:t>
            </a:r>
            <a:r>
              <a:rPr lang="es-ES" alt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desde la fecundación hasta su senescencia</a:t>
            </a:r>
            <a:r>
              <a:rPr lang="es-ES" altLang="en-US" sz="1200" dirty="0" smtClean="0">
                <a:latin typeface="Arial" pitchFamily="34" charset="0"/>
                <a:cs typeface="Arial" pitchFamily="34" charset="0"/>
              </a:rPr>
              <a:t>. Cada sistema orgánico también tiene su ontogenia.</a:t>
            </a:r>
          </a:p>
          <a:p>
            <a:pPr algn="just" eaLnBrk="1" hangingPunct="1">
              <a:defRPr/>
            </a:pPr>
            <a:endParaRPr lang="es-ES" altLang="en-US" sz="1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s-ES" altLang="en-US" sz="1200" dirty="0" smtClean="0">
                <a:latin typeface="Arial" pitchFamily="34" charset="0"/>
                <a:cs typeface="Arial" pitchFamily="34" charset="0"/>
              </a:rPr>
              <a:t>-Comienza con la formación de </a:t>
            </a:r>
            <a:r>
              <a:rPr lang="es-ES" alt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una única célula, el cigoto</a:t>
            </a:r>
            <a:r>
              <a:rPr lang="es-ES" altLang="en-US" sz="1200" dirty="0" smtClean="0">
                <a:latin typeface="Arial" pitchFamily="34" charset="0"/>
                <a:cs typeface="Arial" pitchFamily="34" charset="0"/>
              </a:rPr>
              <a:t>; que dará origen a un individuo.</a:t>
            </a:r>
          </a:p>
          <a:p>
            <a:pPr algn="just" eaLnBrk="1" hangingPunct="1">
              <a:defRPr/>
            </a:pPr>
            <a:endParaRPr lang="es-ES" altLang="en-US" sz="1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s-ES" altLang="en-US" sz="1200" dirty="0" smtClean="0">
                <a:latin typeface="Arial" pitchFamily="34" charset="0"/>
                <a:cs typeface="Arial" pitchFamily="34" charset="0"/>
              </a:rPr>
              <a:t>-En la </a:t>
            </a:r>
            <a:r>
              <a:rPr lang="es-ES" altLang="en-US" sz="1200" b="1" dirty="0" smtClean="0">
                <a:latin typeface="Arial" pitchFamily="34" charset="0"/>
                <a:cs typeface="Arial" pitchFamily="34" charset="0"/>
              </a:rPr>
              <a:t>ontogenia humana </a:t>
            </a:r>
            <a:r>
              <a:rPr lang="es-ES" altLang="en-US" sz="1200" dirty="0" smtClean="0">
                <a:latin typeface="Arial" pitchFamily="34" charset="0"/>
                <a:cs typeface="Arial" pitchFamily="34" charset="0"/>
              </a:rPr>
              <a:t>se destacan los procesos     de </a:t>
            </a:r>
            <a:r>
              <a:rPr lang="es-ES" alt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crecimiento y desarrollo </a:t>
            </a:r>
            <a:r>
              <a:rPr lang="es-ES" altLang="en-US" sz="1200" dirty="0" smtClean="0">
                <a:latin typeface="Arial" pitchFamily="34" charset="0"/>
                <a:cs typeface="Arial" pitchFamily="34" charset="0"/>
              </a:rPr>
              <a:t>los cuales representan formas específicas del movimiento biológico.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es-ES" altLang="en-US" sz="1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s-ES" altLang="en-US" sz="1200" dirty="0" smtClean="0">
                <a:latin typeface="Arial" pitchFamily="34" charset="0"/>
                <a:cs typeface="Arial" pitchFamily="34" charset="0"/>
              </a:rPr>
              <a:t>Tiene dos etapas: la </a:t>
            </a:r>
            <a:r>
              <a:rPr lang="es-ES" alt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prenatal</a:t>
            </a:r>
            <a:r>
              <a:rPr lang="es-ES" altLang="en-US" sz="1200" dirty="0" smtClean="0">
                <a:latin typeface="Arial" pitchFamily="34" charset="0"/>
                <a:cs typeface="Arial" pitchFamily="34" charset="0"/>
              </a:rPr>
              <a:t> o intrauterina y la </a:t>
            </a:r>
            <a:r>
              <a:rPr lang="es-ES" alt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postnatal</a:t>
            </a:r>
            <a:r>
              <a:rPr lang="es-ES" altLang="en-US" sz="1200" dirty="0" smtClean="0">
                <a:latin typeface="Arial" pitchFamily="34" charset="0"/>
                <a:cs typeface="Arial" pitchFamily="34" charset="0"/>
              </a:rPr>
              <a:t> o extrauterina, separadas por el momento del nacimiento. </a:t>
            </a:r>
          </a:p>
          <a:p>
            <a:pPr eaLnBrk="1" hangingPunct="1">
              <a:defRPr/>
            </a:pPr>
            <a:endParaRPr lang="es-ES" alt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Desarrollo del hombre desde la fecundación hasta su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senescencia. Cada sistema orgánico también tiene su ontogenia.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-Comienza con la formación de una única célula, el cigoto; que dará origen a un individuo.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-En la ontogenia humana se destacan los procesos     de crecimiento y desarrollo los cuales representan formas específicas del movimiento biológico.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Tiene dos etapas: la prenatal o intrauterina y la postnatal o extrauterina, separadas por el momento del nacimiento.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0988-E92E-499F-9CFF-B7951CAA626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43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Desarrollo: Maduración progresiva en las estructuras y las funciones incluidas las psicosociales, cuya duración varía con la especie. Comienza con la fecundación y culmina con la muerte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12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1200" i="1" dirty="0" smtClean="0">
                <a:latin typeface="Arial" pitchFamily="34" charset="0"/>
                <a:cs typeface="Arial" pitchFamily="34" charset="0"/>
              </a:rPr>
              <a:t>      Es un </a:t>
            </a:r>
            <a:r>
              <a:rPr lang="es-ES_tradnl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proceso único</a:t>
            </a:r>
            <a:r>
              <a:rPr lang="es-ES_tradnl" sz="1200" i="1" dirty="0" smtClean="0">
                <a:latin typeface="Arial" pitchFamily="34" charset="0"/>
                <a:cs typeface="Arial" pitchFamily="34" charset="0"/>
              </a:rPr>
              <a:t>, dependiente tanto de la </a:t>
            </a:r>
            <a:r>
              <a:rPr lang="es-ES_tradnl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carga genética </a:t>
            </a:r>
            <a:r>
              <a:rPr lang="es-ES_tradnl" sz="1200" i="1" dirty="0" smtClean="0">
                <a:latin typeface="Arial" pitchFamily="34" charset="0"/>
                <a:cs typeface="Arial" pitchFamily="34" charset="0"/>
              </a:rPr>
              <a:t>del individuo heredada de ambos padres, como de las inevitables </a:t>
            </a:r>
            <a:r>
              <a:rPr lang="es-ES_tradnl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influencias que el ambiente </a:t>
            </a:r>
            <a:r>
              <a:rPr lang="es-ES_tradnl" sz="1200" i="1" dirty="0" smtClean="0">
                <a:latin typeface="Arial" pitchFamily="34" charset="0"/>
                <a:cs typeface="Arial" pitchFamily="34" charset="0"/>
              </a:rPr>
              <a:t>intrauterino, materno en general y externo ejercerán sobre él, propiciando o no la </a:t>
            </a:r>
            <a:r>
              <a:rPr lang="es-ES_tradnl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expresión de determinadas características, rasgos, predisposiciones, enfermedades entre otras.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s-ES_tradnl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Características</a:t>
            </a:r>
            <a:r>
              <a:rPr lang="es-ES_tradnl" sz="1200" i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s-ES_tradnl" altLang="en-US" dirty="0" smtClean="0">
                <a:latin typeface="Arial" pitchFamily="34" charset="0"/>
                <a:cs typeface="Arial" pitchFamily="34" charset="0"/>
              </a:rPr>
              <a:t>Tiene lugar a lo largo de la existencia del individuo.</a:t>
            </a:r>
          </a:p>
          <a:p>
            <a:pPr marL="285750" indent="-285750"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s-ES_tradnl" altLang="en-US" dirty="0" smtClean="0">
                <a:latin typeface="Arial" pitchFamily="34" charset="0"/>
                <a:cs typeface="Arial" pitchFamily="34" charset="0"/>
              </a:rPr>
              <a:t>Le confiere características propias en cada etapa.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s-ES_tradnl" altLang="en-US" dirty="0" smtClean="0">
                <a:latin typeface="Arial" pitchFamily="34" charset="0"/>
                <a:cs typeface="Arial" pitchFamily="34" charset="0"/>
              </a:rPr>
              <a:t>Es característica de las especies al estar determinado genéticamente.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s-ES_tradnl" altLang="en-US" dirty="0" smtClean="0">
                <a:latin typeface="Arial" pitchFamily="34" charset="0"/>
                <a:cs typeface="Arial" pitchFamily="34" charset="0"/>
              </a:rPr>
              <a:t>Pueden alterarse por causa de una anormalidad genética.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s-ES_tradnl" altLang="en-US" dirty="0" smtClean="0">
                <a:latin typeface="Arial" pitchFamily="34" charset="0"/>
                <a:cs typeface="Arial" pitchFamily="34" charset="0"/>
              </a:rPr>
              <a:t>Puede ser alterado por el medio aún con genoma normal.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s-ES_tradnl" altLang="en-US" dirty="0" smtClean="0">
                <a:latin typeface="Arial" pitchFamily="34" charset="0"/>
                <a:cs typeface="Arial" pitchFamily="34" charset="0"/>
              </a:rPr>
              <a:t>Constituye un componente esencial de la salud humana.</a:t>
            </a:r>
            <a:endParaRPr lang="es-ES" altLang="en-US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1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0988-E92E-499F-9CFF-B7951CAA626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65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Etapas en que se subdivide:</a:t>
            </a:r>
            <a:endParaRPr lang="es-ES" sz="120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BR" sz="120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Etapa </a:t>
            </a:r>
            <a:r>
              <a:rPr lang="pt-BR" sz="120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Prenatal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endParaRPr lang="es-ES" sz="120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s-ES_tradnl" sz="120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Prediferenciación</a:t>
            </a:r>
            <a:r>
              <a:rPr lang="es-ES_tradnl" sz="120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(primera semana).  </a:t>
            </a:r>
            <a:endParaRPr lang="es-ES" sz="120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s-ES_tradnl" sz="120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Embrión         (de 2 a 8 semanas). Se forman los sistemas orgánicos</a:t>
            </a:r>
            <a:endParaRPr lang="es-ES" sz="120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s-ES_tradnl" sz="120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Feto                (de 9 a 40 semanas). Crecimiento y maduración.</a:t>
            </a:r>
            <a:endParaRPr lang="es-ES" sz="120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s-ES_tradnl" sz="120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Etapa Postnatal: </a:t>
            </a:r>
            <a:endParaRPr lang="es-ES" sz="120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s-ES_tradnl" sz="120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Neonato  (Primer mes)</a:t>
            </a:r>
            <a:endParaRPr lang="es-ES" sz="120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s-ES_tradnl" sz="120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Lactante:         (de 1 a 12 meses) </a:t>
            </a:r>
            <a:endParaRPr lang="es-ES" sz="120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s-ES_tradnl" sz="120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Transicional   (de 1 a 2 años)</a:t>
            </a:r>
            <a:endParaRPr lang="es-ES" sz="120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s-ES_tradnl" sz="120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Pre-escolar:    (de 2 a 6 años) </a:t>
            </a:r>
            <a:endParaRPr lang="es-ES" sz="120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s-ES_tradnl" sz="120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Escolar:          (de 6 a 12 años) </a:t>
            </a:r>
            <a:endParaRPr lang="es-ES" sz="120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s-ES_tradnl" sz="120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Adolescencia ( de 12 a 18-20 años)</a:t>
            </a:r>
            <a:endParaRPr lang="es-ES" sz="120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s-ES_tradnl" sz="120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Adultez:          ( de 20 a 60 años) </a:t>
            </a:r>
            <a:endParaRPr lang="es-ES" sz="120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s-ES_tradnl" sz="120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Vejez y senectud (a partir de los 60 años) </a:t>
            </a:r>
            <a:endParaRPr lang="es-ES" sz="120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0988-E92E-499F-9CFF-B7951CAA626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6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es-E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MORFOGÉNESIS</a:t>
            </a:r>
          </a:p>
          <a:p>
            <a:pPr algn="ctr">
              <a:defRPr/>
            </a:pPr>
            <a:endParaRPr lang="es-ES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-Viene del  griego </a:t>
            </a:r>
            <a:r>
              <a:rPr lang="es-E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morphê</a:t>
            </a:r>
            <a:r>
              <a:rPr lang="es-E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que significa forma y “génesis creación”, literalmente el “origen de la forma”</a:t>
            </a:r>
          </a:p>
          <a:p>
            <a:pPr algn="just">
              <a:defRPr/>
            </a:pPr>
            <a:endParaRPr lang="es-E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-Es el proceso biológico que lleva a que un </a:t>
            </a:r>
            <a:r>
              <a:rPr lang="es-E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organismo</a:t>
            </a:r>
            <a:r>
              <a:rPr lang="es-E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desarrolle su forma. </a:t>
            </a:r>
          </a:p>
          <a:p>
            <a:pPr algn="just">
              <a:defRPr/>
            </a:pPr>
            <a:endParaRPr lang="es-E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-Proceso de </a:t>
            </a:r>
            <a:r>
              <a:rPr lang="es-E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cambios en la forma y localización de los tejidos</a:t>
            </a:r>
            <a:r>
              <a:rPr lang="es-E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controlado</a:t>
            </a:r>
            <a:r>
              <a:rPr lang="es-E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genéticamente,</a:t>
            </a:r>
            <a:r>
              <a:rPr lang="es-E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que asegura la adquisición de la forma y función característica del organismo  a través de los </a:t>
            </a:r>
            <a:r>
              <a:rPr lang="es-ES" sz="12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mecanismos </a:t>
            </a:r>
            <a:r>
              <a:rPr lang="es-ES" sz="1200" b="1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morfogenéticos</a:t>
            </a:r>
            <a:r>
              <a:rPr lang="es-ES" sz="12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básicos.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0988-E92E-499F-9CFF-B7951CAA626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903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 desarrollo de un organismo y la gran diversidad de estirpes o líneas celulares existentes en él se logra por diferentes mecanismos, a los que se denominan Mecanismos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Morfogenéticos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Básicos: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Inducción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Migración 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Diferenciación 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Muerte celular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Crecimiento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Mecanismos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morfogenéticos</a:t>
            </a:r>
            <a:r>
              <a:rPr lang="es-ES" b="1" baseline="0" dirty="0" smtClean="0">
                <a:latin typeface="Arial" pitchFamily="34" charset="0"/>
                <a:cs typeface="Arial" pitchFamily="34" charset="0"/>
              </a:rPr>
              <a:t> básicos del desarrollo: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Hacen posible el desarrollo de tejidos y órganos para el cumplimiento de una función determinada. 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Determinan la configuración externa e interna del embrión. 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0988-E92E-499F-9CFF-B7951CAA626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58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 el fenómeno en virtud del cual una estructura influye sobre un tejido vecino, de tal forma que en éste último se inicie la diferenciación,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proliferación como tipo de crecimiento celular, la apoptosis o la migración de poblaciones celulares durante el desarrollo y particularmente durante la embriogénesis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estructura embrionaria que ejerce el efecto inductor, se denomina </a:t>
            </a:r>
            <a:r>
              <a:rPr lang="es-ES_tradnl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organizador o agente inductor,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el tejido vecino que recibe la influencia de dicho agente se conoce como </a:t>
            </a:r>
            <a:r>
              <a:rPr lang="es-ES_tradnl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tejido reactivo, receptor o inducido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Para que un grupo celular pueda ser inducido debe ser </a:t>
            </a:r>
            <a:r>
              <a:rPr lang="es-ES_tradnl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competente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es decir, debe tener la capacidad de reaccionar con un cambio: diferenciación, migración, muerte o crecimiento, al estimulo inductor. Tal competencia abarca un período de tiempo muy preciso, ya que si el agente inductor actuara antes o después del momento que corresponde su influencia sería nula.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La inducción puede ser</a:t>
            </a:r>
            <a:r>
              <a:rPr lang="es-ES_tradnl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través de:</a:t>
            </a:r>
          </a:p>
          <a:p>
            <a:r>
              <a:rPr lang="es-ES" sz="1200" b="1" dirty="0" smtClean="0">
                <a:latin typeface="Arial" pitchFamily="34" charset="0"/>
                <a:cs typeface="Arial" pitchFamily="34" charset="0"/>
              </a:rPr>
              <a:t>Hormonas</a:t>
            </a:r>
          </a:p>
          <a:p>
            <a:r>
              <a:rPr lang="es-ES" sz="1200" b="1" dirty="0" smtClean="0">
                <a:latin typeface="Arial" pitchFamily="34" charset="0"/>
                <a:cs typeface="Arial" pitchFamily="34" charset="0"/>
              </a:rPr>
              <a:t>Epitelio – mesénquima</a:t>
            </a:r>
          </a:p>
          <a:p>
            <a:r>
              <a:rPr lang="es-ES" sz="1200" b="1" dirty="0" smtClean="0">
                <a:latin typeface="Arial" pitchFamily="34" charset="0"/>
                <a:cs typeface="Arial" pitchFamily="34" charset="0"/>
              </a:rPr>
              <a:t>Epitelio - epitelio</a:t>
            </a: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0988-E92E-499F-9CFF-B7951CAA626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774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Diferenciación: 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Cambio en la estructura y la función de las células. En el proceso de la diferenciación los cambios funcionales preceden siempre a los morfológicos, ocurriendo cambio primero en la maquinaria metabólica celular que conducen a la síntesis y acumulación de sustancias como consecuencia de estos cambios a nivel molecular, la diferenciación alcanza su expresión morfológica a nivel celular e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hístico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(tisular).</a:t>
            </a:r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  <a:r>
              <a:rPr lang="es-ES_tradnl" altLang="en-US" sz="1200" dirty="0" smtClean="0">
                <a:latin typeface="Arial" pitchFamily="34" charset="0"/>
                <a:cs typeface="Arial" pitchFamily="34" charset="0"/>
              </a:rPr>
              <a:t>Mientras más diferenciada está la célula, mayor es su maduración y su capacidad de especialización  lo que le permite realizar una función determinada de forma eficiente.</a:t>
            </a:r>
            <a:endParaRPr lang="es-ES" alt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0988-E92E-499F-9CFF-B7951CAA626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42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Aquí podemos observa un amplio ejemplo de diferenciación celular durante el desarrollo,</a:t>
            </a:r>
            <a:r>
              <a:rPr lang="es-ES" baseline="0" dirty="0" smtClean="0">
                <a:latin typeface="Arial" pitchFamily="34" charset="0"/>
                <a:cs typeface="Arial" pitchFamily="34" charset="0"/>
              </a:rPr>
              <a:t> mostrado desde la fecundación que da origen al cigoto, que posteriormente se segmenta, forma el </a:t>
            </a:r>
            <a:r>
              <a:rPr lang="es-ES" baseline="0" dirty="0" err="1" smtClean="0">
                <a:latin typeface="Arial" pitchFamily="34" charset="0"/>
                <a:cs typeface="Arial" pitchFamily="34" charset="0"/>
              </a:rPr>
              <a:t>blastocisto</a:t>
            </a:r>
            <a:r>
              <a:rPr lang="es-ES" baseline="0" dirty="0" smtClean="0">
                <a:latin typeface="Arial" pitchFamily="34" charset="0"/>
                <a:cs typeface="Arial" pitchFamily="34" charset="0"/>
              </a:rPr>
              <a:t> para luego </a:t>
            </a:r>
            <a:r>
              <a:rPr lang="es-ES" baseline="0" dirty="0" err="1" smtClean="0">
                <a:latin typeface="Arial" pitchFamily="34" charset="0"/>
                <a:cs typeface="Arial" pitchFamily="34" charset="0"/>
              </a:rPr>
              <a:t>gastrular</a:t>
            </a:r>
            <a:r>
              <a:rPr lang="es-ES" baseline="0" dirty="0" smtClean="0">
                <a:latin typeface="Arial" pitchFamily="34" charset="0"/>
                <a:cs typeface="Arial" pitchFamily="34" charset="0"/>
              </a:rPr>
              <a:t> dando origen al disco germinativo </a:t>
            </a:r>
            <a:r>
              <a:rPr lang="es-ES" baseline="0" dirty="0" err="1" smtClean="0">
                <a:latin typeface="Arial" pitchFamily="34" charset="0"/>
                <a:cs typeface="Arial" pitchFamily="34" charset="0"/>
              </a:rPr>
              <a:t>trilaminal</a:t>
            </a:r>
            <a:r>
              <a:rPr lang="es-ES" baseline="0" dirty="0" smtClean="0">
                <a:latin typeface="Arial" pitchFamily="34" charset="0"/>
                <a:cs typeface="Arial" pitchFamily="34" charset="0"/>
              </a:rPr>
              <a:t> con las tres hojas germinativas ectodermo, mesodermo y endodermo. Además se muestra toda la diferenciación de las hojas embrionarias con los derivados fundamentales de cada una. </a:t>
            </a:r>
          </a:p>
          <a:p>
            <a:r>
              <a:rPr lang="es-ES" baseline="0" dirty="0" smtClean="0">
                <a:latin typeface="Arial" pitchFamily="34" charset="0"/>
                <a:cs typeface="Arial" pitchFamily="34" charset="0"/>
              </a:rPr>
              <a:t>En la medida que las células se van diferenciando, se van especializando y </a:t>
            </a:r>
            <a:r>
              <a:rPr lang="es-ES" baseline="0" dirty="0" err="1" smtClean="0">
                <a:latin typeface="Arial" pitchFamily="34" charset="0"/>
                <a:cs typeface="Arial" pitchFamily="34" charset="0"/>
              </a:rPr>
              <a:t>podran</a:t>
            </a:r>
            <a:r>
              <a:rPr lang="es-ES" baseline="0" dirty="0" smtClean="0">
                <a:latin typeface="Arial" pitchFamily="34" charset="0"/>
                <a:cs typeface="Arial" pitchFamily="34" charset="0"/>
              </a:rPr>
              <a:t> cumplir su función con mayor eficiencia.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0988-E92E-499F-9CFF-B7951CAA626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56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67D0-49A8-40E4-B5D9-678C0F110AF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3A3C-553B-4419-B581-EFE6C4D57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14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67D0-49A8-40E4-B5D9-678C0F110AF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3A3C-553B-4419-B581-EFE6C4D57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88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67D0-49A8-40E4-B5D9-678C0F110AF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3A3C-553B-4419-B581-EFE6C4D57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56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67D0-49A8-40E4-B5D9-678C0F110AF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3A3C-553B-4419-B581-EFE6C4D57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10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67D0-49A8-40E4-B5D9-678C0F110AF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3A3C-553B-4419-B581-EFE6C4D57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49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67D0-49A8-40E4-B5D9-678C0F110AF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3A3C-553B-4419-B581-EFE6C4D57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28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67D0-49A8-40E4-B5D9-678C0F110AF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3A3C-553B-4419-B581-EFE6C4D57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32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67D0-49A8-40E4-B5D9-678C0F110AF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3A3C-553B-4419-B581-EFE6C4D57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36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67D0-49A8-40E4-B5D9-678C0F110AF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3A3C-553B-4419-B581-EFE6C4D57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83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67D0-49A8-40E4-B5D9-678C0F110AF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3A3C-553B-4419-B581-EFE6C4D57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78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67D0-49A8-40E4-B5D9-678C0F110AF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3A3C-553B-4419-B581-EFE6C4D57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48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767D0-49A8-40E4-B5D9-678C0F110AF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3A3C-553B-4419-B581-EFE6C4D57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522656" y="3327435"/>
            <a:ext cx="8316544" cy="71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s-ES_tradn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_tradn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Ciclo ontogénico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Mecanismos básicos del desarrollo.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40872" y="2476194"/>
            <a:ext cx="399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Conferencia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orientadora 1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2656" y="4872400"/>
            <a:ext cx="4629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itchFamily="34" charset="0"/>
              </a:rPr>
              <a:t>Profesora: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Dra. Kenia Estrada López</a:t>
            </a:r>
          </a:p>
          <a:p>
            <a:r>
              <a:rPr lang="es-ES" sz="2000" dirty="0">
                <a:latin typeface="Arial" pitchFamily="34" charset="0"/>
                <a:cs typeface="Arial" pitchFamily="34" charset="0"/>
              </a:rPr>
              <a:t>Especialista en Embriología</a:t>
            </a:r>
          </a:p>
          <a:p>
            <a:r>
              <a:rPr lang="es-ES" sz="2000" dirty="0">
                <a:latin typeface="Arial" pitchFamily="34" charset="0"/>
                <a:cs typeface="Arial" pitchFamily="34" charset="0"/>
              </a:rPr>
              <a:t>Profesor asistente</a:t>
            </a: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1567973" y="514396"/>
            <a:ext cx="6280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 b="1" dirty="0"/>
              <a:t>Facultad de Ciencias Médicas de </a:t>
            </a:r>
            <a:r>
              <a:rPr lang="es-ES" sz="2000" b="1" dirty="0" err="1"/>
              <a:t>Sagua</a:t>
            </a:r>
            <a:r>
              <a:rPr lang="es-ES" sz="2000" b="1" dirty="0"/>
              <a:t> la Grande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40872" y="1183580"/>
            <a:ext cx="77350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Asignatura: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</a:t>
            </a:r>
            <a:r>
              <a:rPr lang="es-ES" sz="2400" b="1" dirty="0">
                <a:latin typeface="Arial Black" panose="020B0A04020102020204" pitchFamily="34" charset="0"/>
              </a:rPr>
              <a:t>ases moleculares, ontogenia, célula y tejidos</a:t>
            </a: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91" y="4031673"/>
            <a:ext cx="2923309" cy="282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6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Título"/>
          <p:cNvSpPr txBox="1">
            <a:spLocks/>
          </p:cNvSpPr>
          <p:nvPr/>
        </p:nvSpPr>
        <p:spPr>
          <a:xfrm>
            <a:off x="1730152" y="490072"/>
            <a:ext cx="5538230" cy="85725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sz="2800" b="1" dirty="0">
                <a:latin typeface="Arial" pitchFamily="34" charset="0"/>
                <a:cs typeface="Arial" pitchFamily="34" charset="0"/>
              </a:rPr>
              <a:t>Mecanismos </a:t>
            </a:r>
            <a:r>
              <a:rPr lang="es-ES_tradnl" sz="2800" b="1" dirty="0" err="1">
                <a:latin typeface="Arial" pitchFamily="34" charset="0"/>
                <a:cs typeface="Arial" pitchFamily="34" charset="0"/>
              </a:rPr>
              <a:t>morfogenéticos</a:t>
            </a:r>
            <a:r>
              <a:rPr lang="es-ES_tradnl" sz="2800" b="1" dirty="0">
                <a:latin typeface="Arial" pitchFamily="34" charset="0"/>
                <a:cs typeface="Arial" pitchFamily="34" charset="0"/>
              </a:rPr>
              <a:t>  básicos del desarrollo.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52062" y="4455116"/>
            <a:ext cx="6877538" cy="830997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itchFamily="34" charset="0"/>
                <a:cs typeface="Arial" pitchFamily="34" charset="0"/>
              </a:rPr>
              <a:t>Determinan la configuración externa e interna del embrión.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352062" y="225969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INDUCCIÓN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100717" y="2794167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MIGRACIÓN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141732" y="2794167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DIFERENCIACIÓN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402997" y="2259696"/>
            <a:ext cx="1527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APOPTOSIS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830619" y="3295834"/>
            <a:ext cx="179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CRECIMIENTO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2383310" y="1575315"/>
            <a:ext cx="64981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3437876" y="1753223"/>
            <a:ext cx="392743" cy="9196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4572000" y="1670365"/>
            <a:ext cx="22482" cy="14238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5196958" y="1753223"/>
            <a:ext cx="617181" cy="8905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6217358" y="1481112"/>
            <a:ext cx="486054" cy="516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3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419752" y="172590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Inducción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03433" y="1240078"/>
            <a:ext cx="209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Tejido inductor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486158" y="2010280"/>
            <a:ext cx="212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Tejido inducido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516420" y="2548488"/>
            <a:ext cx="4145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-Expresión y/o represión de genes.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-Cambio del  patrón de proteínas de sus células.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-Aparición de mecanismos de la morfogénesis. </a:t>
            </a:r>
          </a:p>
        </p:txBody>
      </p:sp>
      <p:sp>
        <p:nvSpPr>
          <p:cNvPr id="8" name="7 Flecha curvada hacia abajo"/>
          <p:cNvSpPr/>
          <p:nvPr/>
        </p:nvSpPr>
        <p:spPr>
          <a:xfrm rot="1148702">
            <a:off x="3433489" y="1153453"/>
            <a:ext cx="1502748" cy="587370"/>
          </a:xfrm>
          <a:prstGeom prst="curvedDownArrow">
            <a:avLst>
              <a:gd name="adj1" fmla="val 25000"/>
              <a:gd name="adj2" fmla="val 50000"/>
              <a:gd name="adj3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479481" y="4716805"/>
            <a:ext cx="177484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Diferenciación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Proliferación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Migración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Apoptosis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6142199" y="4036435"/>
            <a:ext cx="363474" cy="51847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2" name="11 CuadroTexto"/>
          <p:cNvSpPr txBox="1"/>
          <p:nvPr/>
        </p:nvSpPr>
        <p:spPr>
          <a:xfrm>
            <a:off x="6354199" y="1152102"/>
            <a:ext cx="136928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Arial" pitchFamily="34" charset="0"/>
                <a:cs typeface="Arial" pitchFamily="34" charset="0"/>
              </a:rPr>
              <a:t>Competente</a:t>
            </a:r>
          </a:p>
        </p:txBody>
      </p:sp>
      <p:sp>
        <p:nvSpPr>
          <p:cNvPr id="13" name="12 Flecha doblada"/>
          <p:cNvSpPr/>
          <p:nvPr/>
        </p:nvSpPr>
        <p:spPr>
          <a:xfrm rot="11169358">
            <a:off x="6354839" y="1578872"/>
            <a:ext cx="471039" cy="601680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277635" y="5056357"/>
            <a:ext cx="280533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Hormonas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Epitelio – mesénquima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Epitelio - epitelio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5" y="2816392"/>
            <a:ext cx="2871393" cy="16118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492895" y="2398447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Arial" pitchFamily="34" charset="0"/>
                <a:cs typeface="Arial" pitchFamily="34" charset="0"/>
              </a:rPr>
              <a:t>Epitelio</a:t>
            </a:r>
          </a:p>
        </p:txBody>
      </p:sp>
      <p:cxnSp>
        <p:nvCxnSpPr>
          <p:cNvPr id="11" name="10 Conector recto de flecha"/>
          <p:cNvCxnSpPr>
            <a:stCxn id="2" idx="2"/>
          </p:cNvCxnSpPr>
          <p:nvPr/>
        </p:nvCxnSpPr>
        <p:spPr>
          <a:xfrm flipH="1">
            <a:off x="2609594" y="2737001"/>
            <a:ext cx="346730" cy="4429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079666" y="2267714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Arial" pitchFamily="34" charset="0"/>
                <a:cs typeface="Arial" pitchFamily="34" charset="0"/>
              </a:rPr>
              <a:t>Mesénquima</a:t>
            </a:r>
          </a:p>
        </p:txBody>
      </p:sp>
      <p:cxnSp>
        <p:nvCxnSpPr>
          <p:cNvPr id="20" name="19 Conector recto de flecha"/>
          <p:cNvCxnSpPr>
            <a:stCxn id="18" idx="2"/>
          </p:cNvCxnSpPr>
          <p:nvPr/>
        </p:nvCxnSpPr>
        <p:spPr>
          <a:xfrm>
            <a:off x="1793163" y="2606268"/>
            <a:ext cx="121002" cy="6927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5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554183" y="518463"/>
            <a:ext cx="7952508" cy="991791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s-ES" altLang="en-US" sz="2800" b="1" dirty="0">
                <a:latin typeface="Arial" charset="0"/>
                <a:cs typeface="Arial" charset="0"/>
              </a:rPr>
              <a:t>Aspectos de interés clínico relacionados con la inducción. </a:t>
            </a:r>
            <a:endParaRPr lang="es-MX" altLang="en-US" sz="2800" b="1" dirty="0">
              <a:latin typeface="Arial" charset="0"/>
              <a:cs typeface="Arial" charset="0"/>
            </a:endParaRPr>
          </a:p>
        </p:txBody>
      </p:sp>
      <p:sp>
        <p:nvSpPr>
          <p:cNvPr id="41987" name="Marcador de contenido 2"/>
          <p:cNvSpPr>
            <a:spLocks noGrp="1"/>
          </p:cNvSpPr>
          <p:nvPr>
            <p:ph idx="1"/>
          </p:nvPr>
        </p:nvSpPr>
        <p:spPr>
          <a:xfrm>
            <a:off x="325583" y="1706237"/>
            <a:ext cx="8063343" cy="455601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s-ES" altLang="en-US" sz="2400" b="1" dirty="0">
                <a:latin typeface="Arial" charset="0"/>
                <a:cs typeface="Arial" charset="0"/>
              </a:rPr>
              <a:t>Fallos en la inducción durante la organogénesis puede acarrear malformaciones como: </a:t>
            </a:r>
            <a:r>
              <a:rPr lang="es-ES" alt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agenesia renal, afaquia </a:t>
            </a:r>
            <a:r>
              <a:rPr lang="es-ES" altLang="en-US" sz="2400" b="1" dirty="0">
                <a:latin typeface="Arial" charset="0"/>
                <a:cs typeface="Arial" charset="0"/>
              </a:rPr>
              <a:t>entre otros.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n-US" sz="2400" b="1" dirty="0" smtClean="0">
                <a:latin typeface="Arial" charset="0"/>
                <a:cs typeface="Arial" charset="0"/>
              </a:rPr>
              <a:t>Fallos </a:t>
            </a:r>
            <a:r>
              <a:rPr lang="es-ES" altLang="en-US" sz="2400" b="1" dirty="0">
                <a:latin typeface="Arial" charset="0"/>
                <a:cs typeface="Arial" charset="0"/>
              </a:rPr>
              <a:t>de inducción consecuente a defecto en los receptores puede acarrear defectos  como: </a:t>
            </a:r>
            <a:r>
              <a:rPr lang="es-ES" alt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síndrome de feminización testicular.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altLang="en-US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02644" y="227487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Diferenciación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21079" y="906990"/>
            <a:ext cx="5743932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Cambio en la estructura y la función de las células.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20437" y="1617353"/>
            <a:ext cx="7398328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Arial" pitchFamily="34" charset="0"/>
                <a:cs typeface="Arial" pitchFamily="34" charset="0"/>
              </a:rPr>
              <a:t>Los cambios funcionales preceden siempre a los morfológicos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250765" y="2254150"/>
            <a:ext cx="274330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Cambios en la maquinaria metabólica celular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54001" y="2541978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1ro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6118897" y="3229642"/>
            <a:ext cx="363474" cy="174414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conducen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968052" y="5072698"/>
            <a:ext cx="382675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Modifican la morfológica celular. 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6741860" y="3368603"/>
            <a:ext cx="10687" cy="3641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752547" y="3384195"/>
            <a:ext cx="1366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itchFamily="34" charset="0"/>
                <a:cs typeface="Arial" pitchFamily="34" charset="0"/>
              </a:rPr>
              <a:t>Síntesis  y acumulación de sustancias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388543" y="5072434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2do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101974" y="236621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Diferenciación celular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538782" y="3224238"/>
            <a:ext cx="178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Maduración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302728" y="3971511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Especialización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590066" y="4835689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Eficiencia</a:t>
            </a:r>
          </a:p>
        </p:txBody>
      </p:sp>
      <p:cxnSp>
        <p:nvCxnSpPr>
          <p:cNvPr id="24" name="23 Conector recto de flecha"/>
          <p:cNvCxnSpPr/>
          <p:nvPr/>
        </p:nvCxnSpPr>
        <p:spPr>
          <a:xfrm flipH="1">
            <a:off x="2267449" y="2842904"/>
            <a:ext cx="5378" cy="3345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2287007" y="3619148"/>
            <a:ext cx="0" cy="3036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2284235" y="4461413"/>
            <a:ext cx="0" cy="36383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8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" y="1220072"/>
            <a:ext cx="7564582" cy="469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93658" y="389075"/>
            <a:ext cx="6156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itchFamily="34" charset="0"/>
                <a:cs typeface="Arial" pitchFamily="34" charset="0"/>
              </a:rPr>
              <a:t>DIFERENCIACIÓN CELULAR DURANTE EL DESARROLLO </a:t>
            </a:r>
          </a:p>
        </p:txBody>
      </p:sp>
    </p:spTree>
    <p:extLst>
      <p:ext uri="{BB962C8B-B14F-4D97-AF65-F5344CB8AC3E}">
        <p14:creationId xmlns:p14="http://schemas.microsoft.com/office/powerpoint/2010/main" val="1453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s-ES" sz="2800" b="1" dirty="0">
                <a:latin typeface="Arial" charset="0"/>
                <a:cs typeface="Arial" charset="0"/>
              </a:rPr>
              <a:t>Aspectos de interés clínico relacionados con diferenciación. </a:t>
            </a:r>
            <a:endParaRPr lang="es-MX" sz="2800" b="1" dirty="0">
              <a:latin typeface="Arial" charset="0"/>
              <a:cs typeface="Arial" charset="0"/>
            </a:endParaRPr>
          </a:p>
        </p:txBody>
      </p:sp>
      <p:sp>
        <p:nvSpPr>
          <p:cNvPr id="45059" name="Marcador de contenido 2"/>
          <p:cNvSpPr>
            <a:spLocks noGrp="1"/>
          </p:cNvSpPr>
          <p:nvPr>
            <p:ph idx="1"/>
          </p:nvPr>
        </p:nvSpPr>
        <p:spPr>
          <a:xfrm>
            <a:off x="628650" y="2027402"/>
            <a:ext cx="7886700" cy="393005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s-MX" sz="2400" b="1" dirty="0">
                <a:latin typeface="Arial" charset="0"/>
                <a:cs typeface="Arial" charset="0"/>
              </a:rPr>
              <a:t>En </a:t>
            </a:r>
            <a:r>
              <a:rPr lang="es-MX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citopatología</a:t>
            </a:r>
            <a:r>
              <a:rPr lang="es-MX" sz="2400" b="1" dirty="0">
                <a:latin typeface="Arial" charset="0"/>
                <a:cs typeface="Arial" charset="0"/>
              </a:rPr>
              <a:t>, el nivel de diferenciación celular es utilizado como una medida de la progresión de un cáncer.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sz="2400" b="1" dirty="0" smtClean="0">
                <a:latin typeface="Arial" charset="0"/>
                <a:cs typeface="Arial" charset="0"/>
              </a:rPr>
              <a:t>El </a:t>
            </a:r>
            <a:r>
              <a:rPr lang="es-ES" sz="2400" b="1" dirty="0">
                <a:latin typeface="Arial" charset="0"/>
                <a:cs typeface="Arial" charset="0"/>
              </a:rPr>
              <a:t>seguimiento de las </a:t>
            </a:r>
            <a:r>
              <a:rPr lang="es-E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metaplasia</a:t>
            </a:r>
            <a:r>
              <a:rPr lang="es-ES" sz="2400" b="1" dirty="0">
                <a:latin typeface="Arial" charset="0"/>
                <a:cs typeface="Arial" charset="0"/>
              </a:rPr>
              <a:t> (desviación intensa de la diferenciación celular de células o tejido) es de interés en patología</a:t>
            </a:r>
            <a:r>
              <a:rPr lang="es-ES" sz="2400" b="1" dirty="0" smtClean="0">
                <a:latin typeface="Arial" charset="0"/>
                <a:cs typeface="Arial" charset="0"/>
              </a:rPr>
              <a:t>.</a:t>
            </a:r>
            <a:endParaRPr lang="es-MX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27715" y="229389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Crecimiento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97526" y="900274"/>
            <a:ext cx="7273637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Aumento de las dimensiones espaciales y del peso de la célula, de un tejido, órgano u organismo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116296" y="1856725"/>
            <a:ext cx="3429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u="sng" dirty="0">
                <a:latin typeface="Arial" pitchFamily="34" charset="0"/>
                <a:cs typeface="Arial" pitchFamily="34" charset="0"/>
              </a:rPr>
              <a:t>Formas de crecimiento: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1.- Hiperplasia: Aumento del número de células. Ej. </a:t>
            </a:r>
            <a:r>
              <a:rPr lang="es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Hígado, cáncer</a:t>
            </a: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.- Hipertrofia: Aumento del tamaño de la célula. Ej. </a:t>
            </a:r>
            <a:r>
              <a:rPr lang="es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Músculo</a:t>
            </a: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.- Acrecentamiento: Aumento de la cantidad de sustancia intercelular. Ej. </a:t>
            </a:r>
            <a:r>
              <a:rPr lang="es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Tejido óseo y cartilaginoso.</a:t>
            </a:r>
          </a:p>
          <a:p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65075" y="5273045"/>
            <a:ext cx="350608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-----Crecimiento diferencial-----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23643" y="5503877"/>
            <a:ext cx="283923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Hormonas</a:t>
            </a:r>
          </a:p>
          <a:p>
            <a:pPr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Factores de crecimiento</a:t>
            </a:r>
          </a:p>
        </p:txBody>
      </p:sp>
      <p:sp>
        <p:nvSpPr>
          <p:cNvPr id="8" name="7 Flecha izquierda y arriba"/>
          <p:cNvSpPr/>
          <p:nvPr/>
        </p:nvSpPr>
        <p:spPr>
          <a:xfrm>
            <a:off x="3756682" y="5695561"/>
            <a:ext cx="1755323" cy="454647"/>
          </a:xfrm>
          <a:prstGeom prst="left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1832508"/>
            <a:ext cx="3796146" cy="31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7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817418" y="432106"/>
            <a:ext cx="7786255" cy="1071563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s-ES" altLang="en-US" sz="2800" b="1" dirty="0">
                <a:latin typeface="Arial" charset="0"/>
                <a:cs typeface="Arial" charset="0"/>
              </a:rPr>
              <a:t>Aspectos de interés clínico relacionados con el crecimiento. </a:t>
            </a:r>
            <a:endParaRPr lang="es-MX" altLang="en-US" sz="2800" b="1" dirty="0">
              <a:latin typeface="Arial" charset="0"/>
              <a:cs typeface="Arial" charset="0"/>
            </a:endParaRPr>
          </a:p>
        </p:txBody>
      </p:sp>
      <p:sp>
        <p:nvSpPr>
          <p:cNvPr id="47107" name="Marcador de contenido 2"/>
          <p:cNvSpPr>
            <a:spLocks noGrp="1"/>
          </p:cNvSpPr>
          <p:nvPr>
            <p:ph idx="1"/>
          </p:nvPr>
        </p:nvSpPr>
        <p:spPr>
          <a:xfrm>
            <a:off x="193962" y="1688100"/>
            <a:ext cx="8659091" cy="4684991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es-ES" altLang="en-US" sz="2400" b="1" dirty="0">
                <a:latin typeface="Arial" charset="0"/>
                <a:cs typeface="Arial" charset="0"/>
              </a:rPr>
              <a:t>En ocasiones se produce </a:t>
            </a:r>
            <a:r>
              <a:rPr lang="es-ES" alt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gigantismo</a:t>
            </a:r>
            <a:r>
              <a:rPr lang="es-ES" altLang="en-US" sz="2400" b="1" dirty="0">
                <a:latin typeface="Arial" charset="0"/>
                <a:cs typeface="Arial" charset="0"/>
              </a:rPr>
              <a:t> de una estructura como un dedo o un miembro (se supone que es crecimiento diferencial anómalo) </a:t>
            </a:r>
          </a:p>
          <a:p>
            <a:pPr algn="just" eaLnBrk="1" hangingPunct="1">
              <a:lnSpc>
                <a:spcPct val="100000"/>
              </a:lnSpc>
            </a:pPr>
            <a:r>
              <a:rPr lang="es-CO" altLang="en-US" sz="2400" b="1" dirty="0" smtClean="0">
                <a:latin typeface="Arial" charset="0"/>
                <a:cs typeface="Arial" charset="0"/>
              </a:rPr>
              <a:t>La </a:t>
            </a:r>
            <a:r>
              <a:rPr lang="es-CO" alt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restricción del crecimiento intrauterino (RCIU), </a:t>
            </a:r>
            <a:r>
              <a:rPr lang="es-CO" altLang="en-US" sz="2400" b="1" dirty="0">
                <a:latin typeface="Arial" charset="0"/>
                <a:cs typeface="Arial" charset="0"/>
              </a:rPr>
              <a:t>es un término médico que describe el retraso del crecimiento del  feto, haciendo que su peso esté por debajo del percentil 10 esperado para la respectiva edad gestacional.</a:t>
            </a:r>
          </a:p>
          <a:p>
            <a:pPr algn="just" eaLnBrk="1" hangingPunct="1">
              <a:lnSpc>
                <a:spcPct val="100000"/>
              </a:lnSpc>
            </a:pPr>
            <a:r>
              <a:rPr lang="es-CO" altLang="en-US" sz="2400" b="1" dirty="0" smtClean="0">
                <a:latin typeface="Arial" charset="0"/>
                <a:cs typeface="Arial" charset="0"/>
              </a:rPr>
              <a:t>La </a:t>
            </a:r>
            <a:r>
              <a:rPr lang="es-CO" alt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acondroplasia</a:t>
            </a:r>
            <a:r>
              <a:rPr lang="es-CO" altLang="en-US" sz="2400" b="1" dirty="0">
                <a:latin typeface="Arial" charset="0"/>
                <a:cs typeface="Arial" charset="0"/>
              </a:rPr>
              <a:t> es un  trastorno genético que se presenta en 1 de cada 25.000 niños nacidos vivos. Se trata de un trastorno del crecimiento óseo.</a:t>
            </a:r>
            <a:endParaRPr lang="es-MX" altLang="en-US" sz="2400" b="1" dirty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es-MX" alt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58863" y="296446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Migración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39091" y="1069466"/>
            <a:ext cx="7218218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Movimiento de grupos de células de un lugar a otro del embrión.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73285" y="2532254"/>
            <a:ext cx="302257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" pitchFamily="34" charset="0"/>
                <a:cs typeface="Arial" pitchFamily="34" charset="0"/>
              </a:rPr>
              <a:t>La distribución, ordenamiento y orientación espacial de muchas estructuras del cuerpo.</a:t>
            </a:r>
          </a:p>
        </p:txBody>
      </p:sp>
      <p:sp>
        <p:nvSpPr>
          <p:cNvPr id="8" name="7 Llamada de flecha hacia abajo"/>
          <p:cNvSpPr/>
          <p:nvPr/>
        </p:nvSpPr>
        <p:spPr>
          <a:xfrm>
            <a:off x="5929501" y="1675273"/>
            <a:ext cx="1371844" cy="685800"/>
          </a:xfrm>
          <a:prstGeom prst="downArrow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de: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301595" y="4003293"/>
            <a:ext cx="3176631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" pitchFamily="34" charset="0"/>
                <a:cs typeface="Arial" pitchFamily="34" charset="0"/>
              </a:rPr>
              <a:t>- De células individuales por movimientos ameboideos.</a:t>
            </a:r>
          </a:p>
          <a:p>
            <a:r>
              <a:rPr lang="es-ES" sz="1600" b="1" dirty="0">
                <a:latin typeface="Arial" pitchFamily="34" charset="0"/>
                <a:cs typeface="Arial" pitchFamily="34" charset="0"/>
              </a:rPr>
              <a:t>- De grupos o láminas de células (células epiteliales)</a:t>
            </a:r>
          </a:p>
        </p:txBody>
      </p:sp>
      <p:sp>
        <p:nvSpPr>
          <p:cNvPr id="11" name="10 Flecha curvada hacia la izquierda"/>
          <p:cNvSpPr/>
          <p:nvPr/>
        </p:nvSpPr>
        <p:spPr>
          <a:xfrm rot="1898299">
            <a:off x="5432262" y="3815436"/>
            <a:ext cx="548640" cy="899610"/>
          </a:xfrm>
          <a:prstGeom prst="curved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31179" y="4049977"/>
            <a:ext cx="10118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50" b="1" dirty="0">
                <a:latin typeface="Arial" pitchFamily="34" charset="0"/>
                <a:cs typeface="Arial" pitchFamily="34" charset="0"/>
              </a:rPr>
              <a:t>Puede ser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4" y="1703729"/>
            <a:ext cx="3681798" cy="18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816333" y="3415013"/>
            <a:ext cx="3576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de una célula migratoria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725145"/>
            <a:ext cx="2743734" cy="17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0927" y="5337390"/>
            <a:ext cx="4176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itchFamily="34" charset="0"/>
                <a:cs typeface="Arial" pitchFamily="34" charset="0"/>
              </a:rPr>
              <a:t>Ejemplo de migración durante el desarrollo.</a:t>
            </a:r>
          </a:p>
          <a:p>
            <a:pPr algn="ctr"/>
            <a:r>
              <a:rPr lang="es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Proceso de gastrulación.</a:t>
            </a:r>
          </a:p>
        </p:txBody>
      </p:sp>
      <p:sp>
        <p:nvSpPr>
          <p:cNvPr id="3" name="2 Flecha a la derecha con bandas"/>
          <p:cNvSpPr/>
          <p:nvPr/>
        </p:nvSpPr>
        <p:spPr>
          <a:xfrm>
            <a:off x="4782918" y="5617318"/>
            <a:ext cx="519074" cy="363474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</p:spTree>
    <p:extLst>
      <p:ext uri="{BB962C8B-B14F-4D97-AF65-F5344CB8AC3E}">
        <p14:creationId xmlns:p14="http://schemas.microsoft.com/office/powerpoint/2010/main" val="17316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581891" y="493569"/>
            <a:ext cx="7883236" cy="1113557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es-ES" sz="2800" b="1" dirty="0">
                <a:latin typeface="Arial" charset="0"/>
                <a:cs typeface="Arial" charset="0"/>
              </a:rPr>
              <a:t>Aspectos de interés clínico relacionados con la migración celular. </a:t>
            </a:r>
            <a:endParaRPr lang="es-MX" sz="2800" b="1" dirty="0">
              <a:latin typeface="Arial" charset="0"/>
              <a:cs typeface="Arial" charset="0"/>
            </a:endParaRPr>
          </a:p>
        </p:txBody>
      </p:sp>
      <p:sp>
        <p:nvSpPr>
          <p:cNvPr id="49155" name="Marcador de contenido 2"/>
          <p:cNvSpPr>
            <a:spLocks noGrp="1"/>
          </p:cNvSpPr>
          <p:nvPr>
            <p:ph idx="1"/>
          </p:nvPr>
        </p:nvSpPr>
        <p:spPr>
          <a:xfrm>
            <a:off x="401782" y="1839088"/>
            <a:ext cx="8215746" cy="438160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s-ES" sz="2400" b="1" dirty="0">
                <a:latin typeface="Arial" charset="0"/>
                <a:cs typeface="Arial" charset="0"/>
              </a:rPr>
              <a:t>Fallos en la migración celular durante la organogénesis puede acarrear malformaciones como: </a:t>
            </a:r>
            <a:r>
              <a:rPr lang="es-E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megacolon </a:t>
            </a:r>
            <a:r>
              <a:rPr lang="es-E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aganglionar</a:t>
            </a:r>
            <a:r>
              <a:rPr lang="es-ES" sz="2400" b="1" dirty="0">
                <a:latin typeface="Arial" charset="0"/>
                <a:cs typeface="Arial" charset="0"/>
              </a:rPr>
              <a:t>, </a:t>
            </a:r>
            <a:r>
              <a:rPr lang="es-E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defectos del </a:t>
            </a:r>
            <a:r>
              <a:rPr lang="es-E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tabicamiento</a:t>
            </a:r>
            <a:r>
              <a:rPr lang="es-E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cardiaco, del timo, tejidos ectópicos, retraso mental</a:t>
            </a:r>
            <a:r>
              <a:rPr lang="es-ES" sz="2400" b="1" dirty="0">
                <a:latin typeface="Arial" charset="0"/>
                <a:cs typeface="Arial" charset="0"/>
              </a:rPr>
              <a:t>, entre otros.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sz="2400" b="1" dirty="0" smtClean="0">
                <a:latin typeface="Arial" charset="0"/>
                <a:cs typeface="Arial" charset="0"/>
              </a:rPr>
              <a:t>Fallo </a:t>
            </a:r>
            <a:r>
              <a:rPr lang="es-ES" sz="2400" b="1" dirty="0">
                <a:latin typeface="Arial" charset="0"/>
                <a:cs typeface="Arial" charset="0"/>
              </a:rPr>
              <a:t>en migración de órganos  durante su desarrollo puede acarrear malformaciones como: </a:t>
            </a:r>
            <a:r>
              <a:rPr lang="es-E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riñón pélvico, criptorquidia</a:t>
            </a:r>
            <a:r>
              <a:rPr lang="es-ES" sz="2400" b="1" dirty="0"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es-ES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9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63" y="692727"/>
            <a:ext cx="5192127" cy="33316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0900" y="2662682"/>
            <a:ext cx="2251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onotype Corsiva" pitchFamily="66" charset="0"/>
              </a:rPr>
              <a:t>La humanidad necesita una reproducción saludable, consciente y segura”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32446" y="5340338"/>
            <a:ext cx="93128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PAMI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982549" y="5917640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Programa Materno Infantil</a:t>
            </a:r>
          </a:p>
        </p:txBody>
      </p:sp>
    </p:spTree>
    <p:extLst>
      <p:ext uri="{BB962C8B-B14F-4D97-AF65-F5344CB8AC3E}">
        <p14:creationId xmlns:p14="http://schemas.microsoft.com/office/powerpoint/2010/main" val="24635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02810" y="309337"/>
            <a:ext cx="5572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latin typeface="Arial" pitchFamily="34" charset="0"/>
                <a:cs typeface="Arial" pitchFamily="34" charset="0"/>
              </a:rPr>
              <a:t>Apoptosis (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Muerte celular programada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06582" y="1100055"/>
            <a:ext cx="7800109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Arial" pitchFamily="34" charset="0"/>
                <a:cs typeface="Arial" pitchFamily="34" charset="0"/>
              </a:rPr>
              <a:t>Proceso regulado genéticamente que consiste en la degeneración de grupos celulares para permitir la formación de otras estructuras.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79756" y="4662496"/>
            <a:ext cx="41850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" pitchFamily="34" charset="0"/>
                <a:cs typeface="Arial" pitchFamily="34" charset="0"/>
              </a:rPr>
              <a:t> Existe programa de muerte celular durante el desarrollo, que eliminan células y tejidos provisorios y en algunos órganos aparecen orificios y conductos. Hay células destinadas a morir para que otras sobrevivan.</a:t>
            </a:r>
          </a:p>
          <a:p>
            <a:pPr algn="just"/>
            <a:r>
              <a:rPr lang="es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s-E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“Suicidio biológico”.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" y="2651728"/>
            <a:ext cx="3868673" cy="18390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37963" y="1897424"/>
            <a:ext cx="3868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Cambios de la morfología celular </a:t>
            </a:r>
          </a:p>
          <a:p>
            <a:pPr algn="ctr"/>
            <a:r>
              <a:rPr lang="es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durante la apoptosis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620134" y="2159193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Ejemplo de apoptosis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6723364" y="2796616"/>
            <a:ext cx="363474" cy="564587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9" name="8 CuadroTexto"/>
          <p:cNvSpPr txBox="1"/>
          <p:nvPr/>
        </p:nvSpPr>
        <p:spPr>
          <a:xfrm>
            <a:off x="5620134" y="554351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Espacios interdigitales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34" y="3629294"/>
            <a:ext cx="2569934" cy="18307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ítulo 1"/>
          <p:cNvSpPr>
            <a:spLocks noGrp="1"/>
          </p:cNvSpPr>
          <p:nvPr>
            <p:ph type="title"/>
          </p:nvPr>
        </p:nvSpPr>
        <p:spPr>
          <a:xfrm>
            <a:off x="734291" y="515235"/>
            <a:ext cx="7966364" cy="994805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s-ES" sz="2800" b="1" dirty="0">
                <a:latin typeface="Arial" charset="0"/>
                <a:cs typeface="Arial" charset="0"/>
              </a:rPr>
              <a:t>Aspectos de interés clínico relacionados con la apoptosis. </a:t>
            </a:r>
            <a:endParaRPr lang="es-MX" sz="2800" b="1" dirty="0">
              <a:latin typeface="Arial" charset="0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618" y="1719551"/>
            <a:ext cx="8188037" cy="4750522"/>
          </a:xfrm>
        </p:spPr>
        <p:txBody>
          <a:bodyPr rtlCol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Fallos en la apoptosis durante la organogénesis puede acarrear malformaciones como: </a:t>
            </a:r>
            <a:r>
              <a:rPr lang="es-E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sindactilia, ano </a:t>
            </a:r>
            <a:r>
              <a:rPr lang="es-E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imperforado</a:t>
            </a:r>
            <a:r>
              <a:rPr lang="es-E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defectos cardiacos, atresias y estenosis intestinales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entre otras.</a:t>
            </a:r>
          </a:p>
          <a:p>
            <a:pPr algn="just">
              <a:lnSpc>
                <a:spcPct val="150000"/>
              </a:lnSpc>
              <a:defRPr/>
            </a:pP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Enfermedades </a:t>
            </a:r>
            <a:r>
              <a:rPr lang="es-CO" sz="2400" b="1" dirty="0">
                <a:latin typeface="Arial" pitchFamily="34" charset="0"/>
                <a:cs typeface="Arial" pitchFamily="34" charset="0"/>
              </a:rPr>
              <a:t>asociadas al aumento de apoptosis: </a:t>
            </a:r>
            <a:r>
              <a:rPr lang="es-CO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Sida, anemia </a:t>
            </a:r>
            <a:r>
              <a:rPr lang="es-CO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aplástica</a:t>
            </a:r>
            <a:r>
              <a:rPr lang="es-CO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daño hepático por alcoholismo, enfermedad de Alzheimer, enfermedad de Parkinson. </a:t>
            </a:r>
          </a:p>
          <a:p>
            <a:pPr>
              <a:lnSpc>
                <a:spcPct val="150000"/>
              </a:lnSpc>
              <a:defRPr/>
            </a:pPr>
            <a:endParaRPr lang="es-MX" sz="24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66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80755" y="281481"/>
            <a:ext cx="2998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Tareas docentes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09600" y="1122095"/>
            <a:ext cx="77862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1-Enuncie las etapas del desarrollo prenatal y posnatal. Mencione sus características generales. </a:t>
            </a:r>
          </a:p>
          <a:p>
            <a:pPr algn="just"/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BIBLIOGRAFÍA: Texto de </a:t>
            </a:r>
            <a:r>
              <a:rPr lang="es-E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Morfofisiología</a:t>
            </a: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Tomo I capítulo 1 páginas de la 7 a la 9.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9599" y="2916817"/>
            <a:ext cx="77862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2-Defina el concepto de diferenciación, crecimiento, migración, inducción y apoptosis.</a:t>
            </a:r>
          </a:p>
          <a:p>
            <a:pPr algn="just"/>
            <a:r>
              <a:rPr lang="es-E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 </a:t>
            </a: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Colectivo de autores </a:t>
            </a:r>
            <a:r>
              <a:rPr lang="es-E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Morfofisiología</a:t>
            </a: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Tomo I 2015 </a:t>
            </a:r>
            <a:r>
              <a:rPr lang="es-E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Ecimed</a:t>
            </a: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capítulo 5 tomo I         </a:t>
            </a:r>
            <a:r>
              <a:rPr lang="es-E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</a:t>
            </a: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224 a la 232 de su texto básico.</a:t>
            </a:r>
          </a:p>
          <a:p>
            <a:pPr algn="just"/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09599" y="4988537"/>
            <a:ext cx="8063346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 auxiliarse de la conferencia orientadora y Material complementario que se encuentra en el aula virtual</a:t>
            </a:r>
          </a:p>
        </p:txBody>
      </p:sp>
    </p:spTree>
    <p:extLst>
      <p:ext uri="{BB962C8B-B14F-4D97-AF65-F5344CB8AC3E}">
        <p14:creationId xmlns:p14="http://schemas.microsoft.com/office/powerpoint/2010/main" val="15432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3850" y="623560"/>
            <a:ext cx="8496300" cy="6666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marL="342900" indent="-342900" algn="just" eaLnBrk="1" hangingPunct="1"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desarrollo del organismo humano ocurre durante toda la vida, está regulado genéticamente, puede ser modificado por factores ambientales, tiene características particulares en sus diferentes períodos o etapas y constituye un componente esencial en el proceso de salud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procesos </a:t>
            </a:r>
            <a:r>
              <a:rPr lang="es-ES" sz="2400" b="1" dirty="0" err="1">
                <a:latin typeface="Arial" pitchFamily="34" charset="0"/>
                <a:cs typeface="Arial" pitchFamily="34" charset="0"/>
              </a:rPr>
              <a:t>morfogenéticos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son diversos y ocurren a través de mecanismos básicos como la inducción, la diferenciación, el crecimiento, la migración y la apoptosis, los que constituyen actividades celulares concretas.</a:t>
            </a:r>
          </a:p>
          <a:p>
            <a:pPr algn="just" eaLnBrk="1" hangingPunct="1">
              <a:lnSpc>
                <a:spcPct val="140000"/>
              </a:lnSpc>
              <a:spcBef>
                <a:spcPct val="50000"/>
              </a:spcBef>
              <a:buClr>
                <a:srgbClr val="FF0000"/>
              </a:buClr>
              <a:defRPr/>
            </a:pP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62508" y="38785"/>
            <a:ext cx="286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87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7297" y="549149"/>
            <a:ext cx="5017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Próxima actividad</a:t>
            </a:r>
            <a:endParaRPr lang="es-E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40972" y="2113416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Conferencia 2</a:t>
            </a:r>
            <a:endParaRPr lang="es-ES" sz="3600" b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4659364" y="1318590"/>
            <a:ext cx="0" cy="6435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3179921"/>
            <a:ext cx="2360612" cy="17159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179921"/>
            <a:ext cx="2478732" cy="1715929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673389" y="3776275"/>
            <a:ext cx="1992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GAMETOS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6731" y="1340768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000" b="1" u="sng" dirty="0" smtClean="0">
                <a:latin typeface="Arial" pitchFamily="34" charset="0"/>
                <a:cs typeface="Arial" pitchFamily="34" charset="0"/>
              </a:rPr>
              <a:t>Básica</a:t>
            </a:r>
            <a:endParaRPr lang="es-ES" sz="2000" b="1" u="sng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Colectivo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de autores.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Morfofisiología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I, texto para la carrera de Medicina. Primera versión. La Habana, 2015.Capítulo 5, páginas de la 232 a la 236.</a:t>
            </a:r>
          </a:p>
          <a:p>
            <a:pPr algn="just">
              <a:defRPr/>
            </a:pP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 Embriología Médica de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Langman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8va edición, capítulo 1, páginas de la 18 a la 27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2000" b="1" u="sng" dirty="0" smtClean="0">
                <a:latin typeface="Arial" pitchFamily="34" charset="0"/>
                <a:cs typeface="Arial" pitchFamily="34" charset="0"/>
              </a:rPr>
              <a:t>Complementaria: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Valdés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Valdés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A. y col. Embriología humana. ECIMED editorial de Ciencias Médicas. Habana. 2011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Material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de apoyo sobre Mecanismos de la Embriogénesis o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Morfogenéticos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22439" y="271915"/>
            <a:ext cx="3283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BIBLIOGRAFÍA:</a:t>
            </a:r>
            <a:endParaRPr lang="es-E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9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681864" y="1364063"/>
            <a:ext cx="7705165" cy="3672408"/>
          </a:xfrm>
        </p:spPr>
        <p:txBody>
          <a:bodyPr rtlCol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-Ciclo ontogenético, etapas. 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-Etapa prenatal (pre embrionario, embrionario y fetal). 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-Generalidades de los mecanismos básicos del desarrollo. 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-Mecanismos del desarrollo. Consideraciones generales.</a:t>
            </a:r>
          </a:p>
          <a:p>
            <a:pPr algn="just">
              <a:lnSpc>
                <a:spcPct val="150000"/>
              </a:lnSpc>
              <a:defRPr/>
            </a:pPr>
            <a:endParaRPr lang="es-E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s-E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s-E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s-E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s-E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1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554852" y="216471"/>
            <a:ext cx="1959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Sumario </a:t>
            </a:r>
            <a:r>
              <a:rPr lang="es-E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323561" y="320888"/>
            <a:ext cx="2066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64358DF-CA57-4119-A4AC-B4C6A82E6011}"/>
              </a:ext>
            </a:extLst>
          </p:cNvPr>
          <p:cNvSpPr txBox="1">
            <a:spLocks/>
          </p:cNvSpPr>
          <p:nvPr/>
        </p:nvSpPr>
        <p:spPr>
          <a:xfrm>
            <a:off x="588412" y="1272747"/>
            <a:ext cx="7886700" cy="3263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Identificar las características generales del ciclo ontogénico y sus etapas, auxiliándose de la bibliografía básica y complementaria, en función de la formación del Licenciado en enfermería.</a:t>
            </a:r>
          </a:p>
          <a:p>
            <a:pPr algn="just">
              <a:lnSpc>
                <a:spcPct val="150000"/>
              </a:lnSpc>
            </a:pPr>
            <a:r>
              <a:rPr lang="es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Explicar </a:t>
            </a: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los mecanismos </a:t>
            </a:r>
            <a:r>
              <a:rPr lang="es-E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morfogenéticos</a:t>
            </a: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 básicos, teniendo en cuenta sus particularidades y su contribución al desarrollo del organismo, auxiliándose de la bibliografía básica y complementaria, en función de la formación del Licenciado en enfermería.</a:t>
            </a:r>
          </a:p>
          <a:p>
            <a:pPr algn="just">
              <a:lnSpc>
                <a:spcPct val="150000"/>
              </a:lnSpc>
            </a:pPr>
            <a:endParaRPr lang="es-US" sz="2100" b="1" dirty="0"/>
          </a:p>
        </p:txBody>
      </p:sp>
    </p:spTree>
    <p:extLst>
      <p:ext uri="{BB962C8B-B14F-4D97-AF65-F5344CB8AC3E}">
        <p14:creationId xmlns:p14="http://schemas.microsoft.com/office/powerpoint/2010/main" val="11502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94105" y="255232"/>
            <a:ext cx="28632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CICLO</a:t>
            </a:r>
          </a:p>
          <a:p>
            <a:endParaRPr lang="es-ES" alt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ES" alt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ONTOG</a:t>
            </a:r>
          </a:p>
          <a:p>
            <a:r>
              <a:rPr lang="es-ES" alt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ÉNICO</a:t>
            </a:r>
          </a:p>
          <a:p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93273" y="5581629"/>
            <a:ext cx="6844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n-US" b="1" dirty="0">
                <a:latin typeface="Arial" pitchFamily="34" charset="0"/>
                <a:cs typeface="Arial" pitchFamily="34" charset="0"/>
              </a:rPr>
              <a:t>En la </a:t>
            </a:r>
            <a:r>
              <a:rPr lang="es-ES" alt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ontogenia humana </a:t>
            </a:r>
            <a:r>
              <a:rPr lang="es-ES" altLang="en-US" b="1" dirty="0">
                <a:latin typeface="Arial" pitchFamily="34" charset="0"/>
                <a:cs typeface="Arial" pitchFamily="34" charset="0"/>
              </a:rPr>
              <a:t>se destacan los procesos  de </a:t>
            </a:r>
            <a:r>
              <a:rPr lang="es-E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crecimiento y desarrollo </a:t>
            </a:r>
            <a:r>
              <a:rPr lang="es-ES" altLang="en-US" b="1" dirty="0">
                <a:latin typeface="Arial" pitchFamily="34" charset="0"/>
                <a:cs typeface="Arial" pitchFamily="34" charset="0"/>
              </a:rPr>
              <a:t>los cuales representan formas específicas del movimiento biológico.</a:t>
            </a:r>
            <a:endParaRPr lang="es-E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77" y="891781"/>
            <a:ext cx="1379733" cy="108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64771" y="237551"/>
            <a:ext cx="3449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Desarrollo del hombre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09898" y="2025392"/>
            <a:ext cx="1285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Fecundación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05" y="908743"/>
            <a:ext cx="2183968" cy="106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185786" y="2015654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Senescencia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309208" y="2590386"/>
            <a:ext cx="312820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" pitchFamily="34" charset="0"/>
                <a:cs typeface="Arial" pitchFamily="34" charset="0"/>
              </a:rPr>
              <a:t>Cada sistema orgánico </a:t>
            </a:r>
          </a:p>
          <a:p>
            <a:r>
              <a:rPr lang="es-ES" sz="1600" b="1" dirty="0">
                <a:latin typeface="Arial" pitchFamily="34" charset="0"/>
                <a:cs typeface="Arial" pitchFamily="34" charset="0"/>
              </a:rPr>
              <a:t>también tiene su ontogenia.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49" y="2590386"/>
            <a:ext cx="1127040" cy="107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Flecha curvada hacia la derecha"/>
          <p:cNvSpPr/>
          <p:nvPr/>
        </p:nvSpPr>
        <p:spPr>
          <a:xfrm>
            <a:off x="2138057" y="2134327"/>
            <a:ext cx="274320" cy="912114"/>
          </a:xfrm>
          <a:prstGeom prst="curv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07979" y="3675145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Cigoto</a:t>
            </a:r>
          </a:p>
        </p:txBody>
      </p:sp>
      <p:sp>
        <p:nvSpPr>
          <p:cNvPr id="23" name="22 Flecha curvada hacia arriba"/>
          <p:cNvSpPr/>
          <p:nvPr/>
        </p:nvSpPr>
        <p:spPr>
          <a:xfrm rot="19781294">
            <a:off x="3773875" y="2548133"/>
            <a:ext cx="1505859" cy="335625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chemeClr val="tx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066993" y="4259921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Etapas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55" y="3932259"/>
            <a:ext cx="1963039" cy="95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4" y="3932260"/>
            <a:ext cx="1837995" cy="96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3806469" y="4887164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Prenatal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6584152" y="4862018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Postnatal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5608495" y="3288764"/>
            <a:ext cx="1589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Nacimiento</a:t>
            </a:r>
          </a:p>
        </p:txBody>
      </p:sp>
    </p:spTree>
    <p:extLst>
      <p:ext uri="{BB962C8B-B14F-4D97-AF65-F5344CB8AC3E}">
        <p14:creationId xmlns:p14="http://schemas.microsoft.com/office/powerpoint/2010/main" val="39599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03800" y="885667"/>
            <a:ext cx="7532177" cy="92333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Maduración progresiva en las estructuras y las funciones incluidas las psicosociales, cuya duración varía con la especie. Comienza con la fecundación y culmina con la muerte.     </a:t>
            </a:r>
          </a:p>
        </p:txBody>
      </p:sp>
      <p:sp>
        <p:nvSpPr>
          <p:cNvPr id="5" name="4 CuadroTexto"/>
          <p:cNvSpPr txBox="1"/>
          <p:nvPr/>
        </p:nvSpPr>
        <p:spPr>
          <a:xfrm flipH="1">
            <a:off x="745975" y="2064323"/>
            <a:ext cx="1843141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Proceso único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83570" y="2917902"/>
            <a:ext cx="2405994" cy="147732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Dependiente de: 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-Carga genética 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-Ambiente intrauterino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-Ambiente externo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92163" y="4966328"/>
            <a:ext cx="3389666" cy="1477328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Propicia o no la expresión de determinadas características, rasgos, predisposiciones, enfermedades entre otras.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09684" y="364502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50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1659264" y="2527774"/>
            <a:ext cx="0" cy="378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1709684" y="4496499"/>
            <a:ext cx="0" cy="3685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47" y="2527774"/>
            <a:ext cx="4857253" cy="208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328450" y="245926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6867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4452" y="1202204"/>
            <a:ext cx="6489916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1- Tiene lugar a lo largo de la existencia del individuo.</a:t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2- Le confiere características propias en cada etapa.</a:t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3-   Es característica de las especies al estar determinado genéticamente.</a:t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4-    Pueden alterarse por causa de una anormalidad genética.</a:t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5-Puede ser alterado por el medio aun con genoma normal (rubéola).</a:t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6- Susceptible de preservar, proteger, promover por acciones específicas.</a:t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7-Constituye un componente esencial de la salud humana.</a:t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90082" y="537252"/>
            <a:ext cx="2459328" cy="46166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Peculiaridades: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D8EC4B-76D7-4046-A359-63B3CA397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2082" flipH="1">
            <a:off x="7463460" y="807310"/>
            <a:ext cx="1080534" cy="16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50279" y="211134"/>
            <a:ext cx="5057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Arial" pitchFamily="34" charset="0"/>
                <a:cs typeface="Arial" pitchFamily="34" charset="0"/>
              </a:rPr>
              <a:t>Etapas del Ciclo Ontogénico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50408" y="937642"/>
            <a:ext cx="139974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Prenatal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761476" y="927198"/>
            <a:ext cx="156966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Postnatal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57054" y="3250353"/>
            <a:ext cx="2198038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err="1">
                <a:latin typeface="Arial" pitchFamily="34" charset="0"/>
                <a:cs typeface="Arial" pitchFamily="34" charset="0"/>
              </a:rPr>
              <a:t>Prediferenciación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Primera semana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57054" y="4178486"/>
            <a:ext cx="2146742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Embrionaria: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2da – 8va semana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918720" y="5124912"/>
            <a:ext cx="2929007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Fetal: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9na semana - nacimiento</a:t>
            </a:r>
          </a:p>
        </p:txBody>
      </p:sp>
      <p:sp>
        <p:nvSpPr>
          <p:cNvPr id="8" name="16 Rectángulo"/>
          <p:cNvSpPr>
            <a:spLocks noChangeArrowheads="1"/>
          </p:cNvSpPr>
          <p:nvPr/>
        </p:nvSpPr>
        <p:spPr bwMode="auto">
          <a:xfrm>
            <a:off x="4881990" y="3218131"/>
            <a:ext cx="3858625" cy="147732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s-ES" alt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Infancia: N</a:t>
            </a:r>
            <a:r>
              <a:rPr lang="es-ES" altLang="en-US" b="1" dirty="0">
                <a:latin typeface="Arial" pitchFamily="34" charset="0"/>
                <a:cs typeface="Arial" pitchFamily="34" charset="0"/>
              </a:rPr>
              <a:t>eonatal: Primer mes</a:t>
            </a:r>
          </a:p>
          <a:p>
            <a:r>
              <a:rPr lang="es-ES" altLang="en-US" b="1" dirty="0">
                <a:latin typeface="Arial" pitchFamily="34" charset="0"/>
                <a:cs typeface="Arial" pitchFamily="34" charset="0"/>
              </a:rPr>
              <a:t>                Lactancia: 1-12 meses</a:t>
            </a:r>
          </a:p>
          <a:p>
            <a:r>
              <a:rPr lang="es-ES" altLang="en-US" b="1" dirty="0">
                <a:latin typeface="Arial" pitchFamily="34" charset="0"/>
                <a:cs typeface="Arial" pitchFamily="34" charset="0"/>
              </a:rPr>
              <a:t>                </a:t>
            </a:r>
            <a:r>
              <a:rPr lang="es-ES" altLang="en-US" b="1" dirty="0" err="1">
                <a:latin typeface="Arial" pitchFamily="34" charset="0"/>
                <a:cs typeface="Arial" pitchFamily="34" charset="0"/>
              </a:rPr>
              <a:t>Transcisional</a:t>
            </a:r>
            <a:r>
              <a:rPr lang="es-ES" altLang="en-US" b="1" dirty="0">
                <a:latin typeface="Arial" pitchFamily="34" charset="0"/>
                <a:cs typeface="Arial" pitchFamily="34" charset="0"/>
              </a:rPr>
              <a:t>: 1-2 años</a:t>
            </a:r>
          </a:p>
          <a:p>
            <a:r>
              <a:rPr lang="es-ES" altLang="en-US" b="1" dirty="0">
                <a:latin typeface="Arial" pitchFamily="34" charset="0"/>
                <a:cs typeface="Arial" pitchFamily="34" charset="0"/>
              </a:rPr>
              <a:t>                 Preescolar: 2-6 años</a:t>
            </a:r>
          </a:p>
          <a:p>
            <a:r>
              <a:rPr lang="es-ES" altLang="en-US" b="1" dirty="0">
                <a:latin typeface="Arial" pitchFamily="34" charset="0"/>
                <a:cs typeface="Arial" pitchFamily="34" charset="0"/>
              </a:rPr>
              <a:t>                 Escolar: 6-12 años</a:t>
            </a:r>
            <a:r>
              <a:rPr lang="es-ES" alt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81990" y="4930920"/>
            <a:ext cx="3583032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s-ES" alt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Adolescencia: 12 a 18 -20 años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175522" y="5553510"/>
            <a:ext cx="2557110" cy="369332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Adulto: 20 – 60 años 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286614" y="6171222"/>
            <a:ext cx="4609019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Vejez y senectud: a partir de los 60 años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610788" y="2428672"/>
            <a:ext cx="1483098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Subetapas</a:t>
            </a:r>
            <a:endParaRPr lang="es-E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08" y="1624324"/>
            <a:ext cx="1866865" cy="13741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76" y="1624324"/>
            <a:ext cx="1844669" cy="138862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6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36684" y="1415629"/>
            <a:ext cx="2782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MORFOGÉNESIS</a:t>
            </a:r>
          </a:p>
          <a:p>
            <a:pPr algn="ctr"/>
            <a:r>
              <a:rPr lang="es-E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Origen de la forma</a:t>
            </a:r>
            <a:r>
              <a:rPr lang="es-E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53062" y="51641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Forma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652120" y="516410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Creación</a:t>
            </a:r>
          </a:p>
        </p:txBody>
      </p:sp>
      <p:sp>
        <p:nvSpPr>
          <p:cNvPr id="6" name="5 Abrir llave"/>
          <p:cNvSpPr/>
          <p:nvPr/>
        </p:nvSpPr>
        <p:spPr>
          <a:xfrm rot="16200000" flipH="1">
            <a:off x="3562073" y="795102"/>
            <a:ext cx="377676" cy="1024382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7" name="6 Abrir llave"/>
          <p:cNvSpPr/>
          <p:nvPr/>
        </p:nvSpPr>
        <p:spPr>
          <a:xfrm rot="5400000">
            <a:off x="4847022" y="691035"/>
            <a:ext cx="377675" cy="123252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cxnSp>
        <p:nvCxnSpPr>
          <p:cNvPr id="9" name="8 Conector recto de flecha"/>
          <p:cNvCxnSpPr/>
          <p:nvPr/>
        </p:nvCxnSpPr>
        <p:spPr>
          <a:xfrm flipH="1" flipV="1">
            <a:off x="2770909" y="935332"/>
            <a:ext cx="365776" cy="26768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5763130" y="916520"/>
            <a:ext cx="374434" cy="2990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619948" y="2801580"/>
            <a:ext cx="2643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Cambios en la forma y localización de los tejidos.</a:t>
            </a:r>
            <a:endParaRPr lang="es-ES" sz="20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645342" y="2857889"/>
            <a:ext cx="3419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Controlado genéticamente</a:t>
            </a:r>
            <a:endParaRPr lang="es-ES" sz="20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88169" y="3990604"/>
            <a:ext cx="7914346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Adquisición de la forma y función característica del organismo.</a:t>
            </a:r>
            <a:endParaRPr lang="es-ES" sz="2000" b="1" dirty="0"/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3238720" y="2277560"/>
            <a:ext cx="365753" cy="5324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5062192" y="2262954"/>
            <a:ext cx="472939" cy="52919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1401476" y="4725145"/>
            <a:ext cx="6372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7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Mecanismos </a:t>
            </a:r>
            <a:r>
              <a:rPr lang="es-ES" sz="27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morfogenéticos</a:t>
            </a:r>
            <a:r>
              <a:rPr lang="es-ES" sz="27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básicos del desarrollo. </a:t>
            </a:r>
          </a:p>
        </p:txBody>
      </p:sp>
    </p:spTree>
    <p:extLst>
      <p:ext uri="{BB962C8B-B14F-4D97-AF65-F5344CB8AC3E}">
        <p14:creationId xmlns:p14="http://schemas.microsoft.com/office/powerpoint/2010/main" val="6275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2621</Words>
  <Application>Microsoft Office PowerPoint</Application>
  <PresentationFormat>Presentación en pantalla (4:3)</PresentationFormat>
  <Paragraphs>282</Paragraphs>
  <Slides>25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Monotype Corsiva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Aspectos de interés clínico relacionados con la inducción. </vt:lpstr>
      <vt:lpstr>Presentación de PowerPoint</vt:lpstr>
      <vt:lpstr>Presentación de PowerPoint</vt:lpstr>
      <vt:lpstr>Aspectos de interés clínico relacionados con diferenciación. </vt:lpstr>
      <vt:lpstr>Presentación de PowerPoint</vt:lpstr>
      <vt:lpstr>Aspectos de interés clínico relacionados con el crecimiento. </vt:lpstr>
      <vt:lpstr>Presentación de PowerPoint</vt:lpstr>
      <vt:lpstr>Aspectos de interés clínico relacionados con la migración celular. </vt:lpstr>
      <vt:lpstr>Presentación de PowerPoint</vt:lpstr>
      <vt:lpstr>Aspectos de interés clínico relacionados con la apoptosis.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Dra Kenia</dc:creator>
  <cp:lastModifiedBy>Dra Kenia</cp:lastModifiedBy>
  <cp:revision>17</cp:revision>
  <dcterms:created xsi:type="dcterms:W3CDTF">2023-04-13T07:32:05Z</dcterms:created>
  <dcterms:modified xsi:type="dcterms:W3CDTF">2023-04-21T11:52:29Z</dcterms:modified>
</cp:coreProperties>
</file>