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8" r:id="rId3"/>
    <p:sldId id="259" r:id="rId4"/>
    <p:sldId id="294" r:id="rId5"/>
    <p:sldId id="263" r:id="rId6"/>
    <p:sldId id="296" r:id="rId7"/>
    <p:sldId id="298" r:id="rId8"/>
    <p:sldId id="325" r:id="rId9"/>
    <p:sldId id="326" r:id="rId10"/>
    <p:sldId id="327" r:id="rId11"/>
    <p:sldId id="329" r:id="rId12"/>
    <p:sldId id="330" r:id="rId13"/>
    <p:sldId id="331" r:id="rId14"/>
    <p:sldId id="334" r:id="rId15"/>
    <p:sldId id="335" r:id="rId16"/>
    <p:sldId id="336" r:id="rId17"/>
    <p:sldId id="337" r:id="rId18"/>
    <p:sldId id="338" r:id="rId19"/>
    <p:sldId id="341" r:id="rId20"/>
    <p:sldId id="342" r:id="rId21"/>
    <p:sldId id="340" r:id="rId22"/>
    <p:sldId id="343" r:id="rId23"/>
    <p:sldId id="344" r:id="rId24"/>
    <p:sldId id="260" r:id="rId25"/>
    <p:sldId id="28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8E00"/>
    <a:srgbClr val="CC99FF"/>
    <a:srgbClr val="808080"/>
    <a:srgbClr val="FCFCFC"/>
    <a:srgbClr val="E8E8E8"/>
    <a:srgbClr val="FFD84B"/>
    <a:srgbClr val="FFFFFF"/>
    <a:srgbClr val="CC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62" autoAdjust="0"/>
    <p:restoredTop sz="94660"/>
  </p:normalViewPr>
  <p:slideViewPr>
    <p:cSldViewPr>
      <p:cViewPr varScale="1">
        <p:scale>
          <a:sx n="74" d="100"/>
          <a:sy n="74" d="100"/>
        </p:scale>
        <p:origin x="300"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ECE32B-91A1-47DF-AF03-A3AE83376C97}" type="slidenum">
              <a:rPr lang="en-US"/>
              <a:pPr/>
              <a:t>‹Nº›</a:t>
            </a:fld>
            <a:endParaRPr lang="en-US"/>
          </a:p>
        </p:txBody>
      </p:sp>
    </p:spTree>
    <p:extLst>
      <p:ext uri="{BB962C8B-B14F-4D97-AF65-F5344CB8AC3E}">
        <p14:creationId xmlns:p14="http://schemas.microsoft.com/office/powerpoint/2010/main" val="2549146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3AC31A8-A639-498D-8B3B-B3B3C0357E03}" type="slidenum">
              <a:rPr lang="en-US"/>
              <a:pPr/>
              <a:t>‹Nº›</a:t>
            </a:fld>
            <a:endParaRPr lang="en-US"/>
          </a:p>
        </p:txBody>
      </p:sp>
    </p:spTree>
    <p:extLst>
      <p:ext uri="{BB962C8B-B14F-4D97-AF65-F5344CB8AC3E}">
        <p14:creationId xmlns:p14="http://schemas.microsoft.com/office/powerpoint/2010/main" val="16850552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F1D2-F653-4DF9-BAC7-9A774365207A}" type="slidenum">
              <a:rPr lang="en-US"/>
              <a:pPr/>
              <a:t>24</a:t>
            </a:fld>
            <a:endParaRPr lang="en-US"/>
          </a:p>
        </p:txBody>
      </p:sp>
      <p:sp>
        <p:nvSpPr>
          <p:cNvPr id="9218" name="Rectangle 2"/>
          <p:cNvSpPr>
            <a:spLocks noGrp="1" noRot="1" noChangeAspect="1" noChangeArrowheads="1" noTextEdit="1"/>
          </p:cNvSpPr>
          <p:nvPr>
            <p:ph type="sldImg"/>
          </p:nvPr>
        </p:nvSpPr>
        <p:spPr>
          <a:xfrm>
            <a:off x="1144588" y="685800"/>
            <a:ext cx="4572000" cy="3429000"/>
          </a:xfrm>
          <a:ln/>
        </p:spPr>
      </p:sp>
      <p:sp>
        <p:nvSpPr>
          <p:cNvPr id="9219" name="Rectangle 3"/>
          <p:cNvSpPr>
            <a:spLocks noGrp="1" noChangeArrowheads="1"/>
          </p:cNvSpPr>
          <p:nvPr>
            <p:ph type="body" idx="1"/>
          </p:nvPr>
        </p:nvSpPr>
        <p:spPr/>
        <p:txBody>
          <a:bodyPr/>
          <a:lstStyle/>
          <a:p>
            <a:r>
              <a:rPr lang="en-US"/>
              <a:t>Content Layouts</a:t>
            </a:r>
          </a:p>
        </p:txBody>
      </p:sp>
    </p:spTree>
    <p:extLst>
      <p:ext uri="{BB962C8B-B14F-4D97-AF65-F5344CB8AC3E}">
        <p14:creationId xmlns:p14="http://schemas.microsoft.com/office/powerpoint/2010/main" val="3484216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sp>
        <p:nvSpPr>
          <p:cNvPr id="3079" name="Freeform 7"/>
          <p:cNvSpPr>
            <a:spLocks/>
          </p:cNvSpPr>
          <p:nvPr/>
        </p:nvSpPr>
        <p:spPr bwMode="gray">
          <a:xfrm>
            <a:off x="-1588" y="5881688"/>
            <a:ext cx="2917826" cy="977900"/>
          </a:xfrm>
          <a:custGeom>
            <a:avLst/>
            <a:gdLst>
              <a:gd name="T0" fmla="*/ 0 w 1838"/>
              <a:gd name="T1" fmla="*/ 74 h 618"/>
              <a:gd name="T2" fmla="*/ 1589 w 1838"/>
              <a:gd name="T3" fmla="*/ 0 h 618"/>
              <a:gd name="T4" fmla="*/ 1838 w 1838"/>
              <a:gd name="T5" fmla="*/ 618 h 618"/>
              <a:gd name="T6" fmla="*/ 0 w 1838"/>
              <a:gd name="T7" fmla="*/ 618 h 618"/>
              <a:gd name="T8" fmla="*/ 0 w 1838"/>
              <a:gd name="T9" fmla="*/ 74 h 618"/>
            </a:gdLst>
            <a:ahLst/>
            <a:cxnLst>
              <a:cxn ang="0">
                <a:pos x="T0" y="T1"/>
              </a:cxn>
              <a:cxn ang="0">
                <a:pos x="T2" y="T3"/>
              </a:cxn>
              <a:cxn ang="0">
                <a:pos x="T4" y="T5"/>
              </a:cxn>
              <a:cxn ang="0">
                <a:pos x="T6" y="T7"/>
              </a:cxn>
              <a:cxn ang="0">
                <a:pos x="T8" y="T9"/>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80" name="Freeform 8"/>
          <p:cNvSpPr>
            <a:spLocks/>
          </p:cNvSpPr>
          <p:nvPr/>
        </p:nvSpPr>
        <p:spPr bwMode="gray">
          <a:xfrm>
            <a:off x="2559050" y="4684713"/>
            <a:ext cx="6596063" cy="2239962"/>
          </a:xfrm>
          <a:custGeom>
            <a:avLst/>
            <a:gdLst>
              <a:gd name="T0" fmla="*/ 1114 w 4171"/>
              <a:gd name="T1" fmla="*/ 0 h 1416"/>
              <a:gd name="T2" fmla="*/ 0 w 4171"/>
              <a:gd name="T3" fmla="*/ 754 h 1416"/>
              <a:gd name="T4" fmla="*/ 406 w 4171"/>
              <a:gd name="T5" fmla="*/ 1375 h 1416"/>
              <a:gd name="T6" fmla="*/ 4171 w 4171"/>
              <a:gd name="T7" fmla="*/ 1375 h 1416"/>
              <a:gd name="T8" fmla="*/ 4171 w 4171"/>
              <a:gd name="T9" fmla="*/ 468 h 1416"/>
              <a:gd name="T10" fmla="*/ 1114 w 4171"/>
              <a:gd name="T11" fmla="*/ 0 h 1416"/>
            </a:gdLst>
            <a:ahLst/>
            <a:cxnLst>
              <a:cxn ang="0">
                <a:pos x="T0" y="T1"/>
              </a:cxn>
              <a:cxn ang="0">
                <a:pos x="T2" y="T3"/>
              </a:cxn>
              <a:cxn ang="0">
                <a:pos x="T4" y="T5"/>
              </a:cxn>
              <a:cxn ang="0">
                <a:pos x="T6" y="T7"/>
              </a:cxn>
              <a:cxn ang="0">
                <a:pos x="T8" y="T9"/>
              </a:cxn>
              <a:cxn ang="0">
                <a:pos x="T10" y="T11"/>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81" name="Freeform 9"/>
          <p:cNvSpPr>
            <a:spLocks/>
          </p:cNvSpPr>
          <p:nvPr/>
        </p:nvSpPr>
        <p:spPr bwMode="gray">
          <a:xfrm>
            <a:off x="4356100" y="641350"/>
            <a:ext cx="4787900" cy="5997575"/>
          </a:xfrm>
          <a:custGeom>
            <a:avLst/>
            <a:gdLst>
              <a:gd name="T0" fmla="*/ 548 w 3016"/>
              <a:gd name="T1" fmla="*/ 1300 h 3791"/>
              <a:gd name="T2" fmla="*/ 0 w 3016"/>
              <a:gd name="T3" fmla="*/ 2525 h 3791"/>
              <a:gd name="T4" fmla="*/ 3016 w 3016"/>
              <a:gd name="T5" fmla="*/ 2752 h 3791"/>
              <a:gd name="T6" fmla="*/ 3016 w 3016"/>
              <a:gd name="T7" fmla="*/ 665 h 3791"/>
              <a:gd name="T8" fmla="*/ 1944 w 3016"/>
              <a:gd name="T9" fmla="*/ 0 h 3791"/>
              <a:gd name="T10" fmla="*/ 548 w 3016"/>
              <a:gd name="T11" fmla="*/ 1300 h 3791"/>
            </a:gdLst>
            <a:ahLst/>
            <a:cxnLst>
              <a:cxn ang="0">
                <a:pos x="T0" y="T1"/>
              </a:cxn>
              <a:cxn ang="0">
                <a:pos x="T2" y="T3"/>
              </a:cxn>
              <a:cxn ang="0">
                <a:pos x="T4" y="T5"/>
              </a:cxn>
              <a:cxn ang="0">
                <a:pos x="T6" y="T7"/>
              </a:cxn>
              <a:cxn ang="0">
                <a:pos x="T8" y="T9"/>
              </a:cxn>
              <a:cxn ang="0">
                <a:pos x="T10" y="T11"/>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82" name="Freeform 10"/>
          <p:cNvSpPr>
            <a:spLocks/>
          </p:cNvSpPr>
          <p:nvPr/>
        </p:nvSpPr>
        <p:spPr bwMode="gray">
          <a:xfrm>
            <a:off x="4719638" y="1588"/>
            <a:ext cx="2508250" cy="2601912"/>
          </a:xfrm>
          <a:custGeom>
            <a:avLst/>
            <a:gdLst>
              <a:gd name="T0" fmla="*/ 0 w 1569"/>
              <a:gd name="T1" fmla="*/ 0 h 1645"/>
              <a:gd name="T2" fmla="*/ 335 w 1569"/>
              <a:gd name="T3" fmla="*/ 1645 h 1645"/>
              <a:gd name="T4" fmla="*/ 1569 w 1569"/>
              <a:gd name="T5" fmla="*/ 0 h 1645"/>
              <a:gd name="T6" fmla="*/ 0 w 1569"/>
              <a:gd name="T7" fmla="*/ 0 h 1645"/>
            </a:gdLst>
            <a:ahLst/>
            <a:cxnLst>
              <a:cxn ang="0">
                <a:pos x="T0" y="T1"/>
              </a:cxn>
              <a:cxn ang="0">
                <a:pos x="T2" y="T3"/>
              </a:cxn>
              <a:cxn ang="0">
                <a:pos x="T4" y="T5"/>
              </a:cxn>
              <a:cxn ang="0">
                <a:pos x="T6" y="T7"/>
              </a:cxn>
            </a:cxnLst>
            <a:rect l="0" t="0" r="r" b="b"/>
            <a:pathLst>
              <a:path w="1569" h="1645">
                <a:moveTo>
                  <a:pt x="0" y="0"/>
                </a:moveTo>
                <a:lnTo>
                  <a:pt x="335" y="1645"/>
                </a:lnTo>
                <a:cubicBezTo>
                  <a:pt x="335" y="1645"/>
                  <a:pt x="1394" y="1086"/>
                  <a:pt x="1569" y="0"/>
                </a:cubicBezTo>
                <a:cubicBezTo>
                  <a:pt x="784" y="0"/>
                  <a:pt x="0" y="0"/>
                  <a:pt x="0" y="0"/>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83" name="Freeform 11"/>
          <p:cNvSpPr>
            <a:spLocks/>
          </p:cNvSpPr>
          <p:nvPr/>
        </p:nvSpPr>
        <p:spPr bwMode="gray">
          <a:xfrm>
            <a:off x="0" y="5889625"/>
            <a:ext cx="2935288" cy="977900"/>
          </a:xfrm>
          <a:custGeom>
            <a:avLst/>
            <a:gdLst>
              <a:gd name="T0" fmla="*/ 0 w 1838"/>
              <a:gd name="T1" fmla="*/ 74 h 618"/>
              <a:gd name="T2" fmla="*/ 1589 w 1838"/>
              <a:gd name="T3" fmla="*/ 0 h 618"/>
              <a:gd name="T4" fmla="*/ 1838 w 1838"/>
              <a:gd name="T5" fmla="*/ 618 h 618"/>
              <a:gd name="T6" fmla="*/ 0 w 1838"/>
              <a:gd name="T7" fmla="*/ 618 h 618"/>
              <a:gd name="T8" fmla="*/ 0 w 1838"/>
              <a:gd name="T9" fmla="*/ 74 h 618"/>
            </a:gdLst>
            <a:ahLst/>
            <a:cxnLst>
              <a:cxn ang="0">
                <a:pos x="T0" y="T1"/>
              </a:cxn>
              <a:cxn ang="0">
                <a:pos x="T2" y="T3"/>
              </a:cxn>
              <a:cxn ang="0">
                <a:pos x="T4" y="T5"/>
              </a:cxn>
              <a:cxn ang="0">
                <a:pos x="T6" y="T7"/>
              </a:cxn>
              <a:cxn ang="0">
                <a:pos x="T8" y="T9"/>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84" name="Freeform 12"/>
          <p:cNvSpPr>
            <a:spLocks/>
          </p:cNvSpPr>
          <p:nvPr/>
        </p:nvSpPr>
        <p:spPr bwMode="gray">
          <a:xfrm>
            <a:off x="2541588" y="4673600"/>
            <a:ext cx="6596062" cy="2239963"/>
          </a:xfrm>
          <a:custGeom>
            <a:avLst/>
            <a:gdLst>
              <a:gd name="T0" fmla="*/ 1114 w 4171"/>
              <a:gd name="T1" fmla="*/ 0 h 1416"/>
              <a:gd name="T2" fmla="*/ 0 w 4171"/>
              <a:gd name="T3" fmla="*/ 754 h 1416"/>
              <a:gd name="T4" fmla="*/ 406 w 4171"/>
              <a:gd name="T5" fmla="*/ 1375 h 1416"/>
              <a:gd name="T6" fmla="*/ 4171 w 4171"/>
              <a:gd name="T7" fmla="*/ 1375 h 1416"/>
              <a:gd name="T8" fmla="*/ 4171 w 4171"/>
              <a:gd name="T9" fmla="*/ 468 h 1416"/>
              <a:gd name="T10" fmla="*/ 1114 w 4171"/>
              <a:gd name="T11" fmla="*/ 0 h 1416"/>
            </a:gdLst>
            <a:ahLst/>
            <a:cxnLst>
              <a:cxn ang="0">
                <a:pos x="T0" y="T1"/>
              </a:cxn>
              <a:cxn ang="0">
                <a:pos x="T2" y="T3"/>
              </a:cxn>
              <a:cxn ang="0">
                <a:pos x="T4" y="T5"/>
              </a:cxn>
              <a:cxn ang="0">
                <a:pos x="T6" y="T7"/>
              </a:cxn>
              <a:cxn ang="0">
                <a:pos x="T8" y="T9"/>
              </a:cxn>
              <a:cxn ang="0">
                <a:pos x="T10" y="T11"/>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85" name="Freeform 13"/>
          <p:cNvSpPr>
            <a:spLocks/>
          </p:cNvSpPr>
          <p:nvPr/>
        </p:nvSpPr>
        <p:spPr bwMode="gray">
          <a:xfrm>
            <a:off x="4348163" y="628650"/>
            <a:ext cx="4787900" cy="6008688"/>
          </a:xfrm>
          <a:custGeom>
            <a:avLst/>
            <a:gdLst>
              <a:gd name="T0" fmla="*/ 548 w 3016"/>
              <a:gd name="T1" fmla="*/ 1300 h 3791"/>
              <a:gd name="T2" fmla="*/ 0 w 3016"/>
              <a:gd name="T3" fmla="*/ 2525 h 3791"/>
              <a:gd name="T4" fmla="*/ 3016 w 3016"/>
              <a:gd name="T5" fmla="*/ 2752 h 3791"/>
              <a:gd name="T6" fmla="*/ 3016 w 3016"/>
              <a:gd name="T7" fmla="*/ 665 h 3791"/>
              <a:gd name="T8" fmla="*/ 1944 w 3016"/>
              <a:gd name="T9" fmla="*/ 0 h 3791"/>
              <a:gd name="T10" fmla="*/ 548 w 3016"/>
              <a:gd name="T11" fmla="*/ 1300 h 3791"/>
            </a:gdLst>
            <a:ahLst/>
            <a:cxnLst>
              <a:cxn ang="0">
                <a:pos x="T0" y="T1"/>
              </a:cxn>
              <a:cxn ang="0">
                <a:pos x="T2" y="T3"/>
              </a:cxn>
              <a:cxn ang="0">
                <a:pos x="T4" y="T5"/>
              </a:cxn>
              <a:cxn ang="0">
                <a:pos x="T6" y="T7"/>
              </a:cxn>
              <a:cxn ang="0">
                <a:pos x="T8" y="T9"/>
              </a:cxn>
              <a:cxn ang="0">
                <a:pos x="T10" y="T11"/>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86" name="Freeform 14" descr="1"/>
          <p:cNvSpPr>
            <a:spLocks/>
          </p:cNvSpPr>
          <p:nvPr/>
        </p:nvSpPr>
        <p:spPr bwMode="gray">
          <a:xfrm>
            <a:off x="4694238" y="-1588"/>
            <a:ext cx="2543175" cy="2632076"/>
          </a:xfrm>
          <a:custGeom>
            <a:avLst/>
            <a:gdLst>
              <a:gd name="T0" fmla="*/ 0 w 1569"/>
              <a:gd name="T1" fmla="*/ 0 h 1645"/>
              <a:gd name="T2" fmla="*/ 335 w 1569"/>
              <a:gd name="T3" fmla="*/ 1645 h 1645"/>
              <a:gd name="T4" fmla="*/ 1569 w 1569"/>
              <a:gd name="T5" fmla="*/ 0 h 1645"/>
              <a:gd name="T6" fmla="*/ 0 w 1569"/>
              <a:gd name="T7" fmla="*/ 0 h 1645"/>
            </a:gdLst>
            <a:ahLst/>
            <a:cxnLst>
              <a:cxn ang="0">
                <a:pos x="T0" y="T1"/>
              </a:cxn>
              <a:cxn ang="0">
                <a:pos x="T2" y="T3"/>
              </a:cxn>
              <a:cxn ang="0">
                <a:pos x="T4" y="T5"/>
              </a:cxn>
              <a:cxn ang="0">
                <a:pos x="T6" y="T7"/>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87" name="Freeform 15"/>
          <p:cNvSpPr>
            <a:spLocks/>
          </p:cNvSpPr>
          <p:nvPr/>
        </p:nvSpPr>
        <p:spPr bwMode="gray">
          <a:xfrm>
            <a:off x="-3175" y="1588"/>
            <a:ext cx="5857875" cy="6794500"/>
          </a:xfrm>
          <a:custGeom>
            <a:avLst/>
            <a:gdLst>
              <a:gd name="T0" fmla="*/ 0 w 3690"/>
              <a:gd name="T1" fmla="*/ 3810 h 4280"/>
              <a:gd name="T2" fmla="*/ 0 w 3690"/>
              <a:gd name="T3" fmla="*/ 1 h 4280"/>
              <a:gd name="T4" fmla="*/ 2974 w 3690"/>
              <a:gd name="T5" fmla="*/ 0 h 4280"/>
              <a:gd name="T6" fmla="*/ 2768 w 3690"/>
              <a:gd name="T7" fmla="*/ 2926 h 4280"/>
              <a:gd name="T8" fmla="*/ 0 w 3690"/>
              <a:gd name="T9" fmla="*/ 3810 h 4280"/>
            </a:gdLst>
            <a:ahLst/>
            <a:cxnLst>
              <a:cxn ang="0">
                <a:pos x="T0" y="T1"/>
              </a:cxn>
              <a:cxn ang="0">
                <a:pos x="T2" y="T3"/>
              </a:cxn>
              <a:cxn ang="0">
                <a:pos x="T4" y="T5"/>
              </a:cxn>
              <a:cxn ang="0">
                <a:pos x="T6" y="T7"/>
              </a:cxn>
              <a:cxn ang="0">
                <a:pos x="T8" y="T9"/>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88" name="Freeform 16"/>
          <p:cNvSpPr>
            <a:spLocks/>
          </p:cNvSpPr>
          <p:nvPr/>
        </p:nvSpPr>
        <p:spPr bwMode="gray">
          <a:xfrm>
            <a:off x="-3175" y="1588"/>
            <a:ext cx="5943600" cy="6437312"/>
          </a:xfrm>
          <a:custGeom>
            <a:avLst/>
            <a:gdLst>
              <a:gd name="T0" fmla="*/ 0 w 3635"/>
              <a:gd name="T1" fmla="*/ 3765 h 4115"/>
              <a:gd name="T2" fmla="*/ 0 w 3635"/>
              <a:gd name="T3" fmla="*/ 0 h 4115"/>
              <a:gd name="T4" fmla="*/ 2767 w 3635"/>
              <a:gd name="T5" fmla="*/ 0 h 4115"/>
              <a:gd name="T6" fmla="*/ 2567 w 3635"/>
              <a:gd name="T7" fmla="*/ 2858 h 4115"/>
              <a:gd name="T8" fmla="*/ 0 w 3635"/>
              <a:gd name="T9" fmla="*/ 3765 h 4115"/>
            </a:gdLst>
            <a:ahLst/>
            <a:cxnLst>
              <a:cxn ang="0">
                <a:pos x="T0" y="T1"/>
              </a:cxn>
              <a:cxn ang="0">
                <a:pos x="T2" y="T3"/>
              </a:cxn>
              <a:cxn ang="0">
                <a:pos x="T4" y="T5"/>
              </a:cxn>
              <a:cxn ang="0">
                <a:pos x="T6" y="T7"/>
              </a:cxn>
              <a:cxn ang="0">
                <a:pos x="T8" y="T9"/>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DF58D">
                  <a:gamma/>
                  <a:tint val="19216"/>
                  <a:invGamma/>
                </a:srgbClr>
              </a:gs>
              <a:gs pos="100000">
                <a:srgbClr val="FDF58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3089" name="Group 17"/>
          <p:cNvGrpSpPr>
            <a:grpSpLocks/>
          </p:cNvGrpSpPr>
          <p:nvPr/>
        </p:nvGrpSpPr>
        <p:grpSpPr bwMode="auto">
          <a:xfrm>
            <a:off x="250825" y="9525"/>
            <a:ext cx="4176713" cy="5908675"/>
            <a:chOff x="158" y="6"/>
            <a:chExt cx="2631" cy="3722"/>
          </a:xfrm>
        </p:grpSpPr>
        <p:sp>
          <p:nvSpPr>
            <p:cNvPr id="3090" name="Line 18"/>
            <p:cNvSpPr>
              <a:spLocks noChangeShapeType="1"/>
            </p:cNvSpPr>
            <p:nvPr/>
          </p:nvSpPr>
          <p:spPr bwMode="gray">
            <a:xfrm>
              <a:off x="158" y="6"/>
              <a:ext cx="0" cy="3720"/>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es-ES"/>
            </a:p>
          </p:txBody>
        </p:sp>
        <p:sp>
          <p:nvSpPr>
            <p:cNvPr id="3091" name="Line 19"/>
            <p:cNvSpPr>
              <a:spLocks noChangeShapeType="1"/>
            </p:cNvSpPr>
            <p:nvPr/>
          </p:nvSpPr>
          <p:spPr bwMode="gray">
            <a:xfrm>
              <a:off x="815" y="6"/>
              <a:ext cx="0" cy="3722"/>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es-ES"/>
            </a:p>
          </p:txBody>
        </p:sp>
        <p:sp>
          <p:nvSpPr>
            <p:cNvPr id="3092" name="Line 20"/>
            <p:cNvSpPr>
              <a:spLocks noChangeShapeType="1"/>
            </p:cNvSpPr>
            <p:nvPr/>
          </p:nvSpPr>
          <p:spPr bwMode="gray">
            <a:xfrm>
              <a:off x="1473" y="6"/>
              <a:ext cx="0" cy="3586"/>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es-ES"/>
            </a:p>
          </p:txBody>
        </p:sp>
        <p:sp>
          <p:nvSpPr>
            <p:cNvPr id="3093" name="Line 21"/>
            <p:cNvSpPr>
              <a:spLocks noChangeShapeType="1"/>
            </p:cNvSpPr>
            <p:nvPr/>
          </p:nvSpPr>
          <p:spPr bwMode="gray">
            <a:xfrm>
              <a:off x="2131" y="6"/>
              <a:ext cx="0" cy="3254"/>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es-ES"/>
            </a:p>
          </p:txBody>
        </p:sp>
        <p:sp>
          <p:nvSpPr>
            <p:cNvPr id="3094" name="Line 22"/>
            <p:cNvSpPr>
              <a:spLocks noChangeShapeType="1"/>
            </p:cNvSpPr>
            <p:nvPr/>
          </p:nvSpPr>
          <p:spPr bwMode="gray">
            <a:xfrm>
              <a:off x="2789" y="6"/>
              <a:ext cx="0" cy="2589"/>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es-ES"/>
            </a:p>
          </p:txBody>
        </p:sp>
      </p:grpSp>
      <p:grpSp>
        <p:nvGrpSpPr>
          <p:cNvPr id="3095" name="Group 23"/>
          <p:cNvGrpSpPr>
            <a:grpSpLocks/>
          </p:cNvGrpSpPr>
          <p:nvPr/>
        </p:nvGrpSpPr>
        <p:grpSpPr bwMode="auto">
          <a:xfrm>
            <a:off x="6350" y="260350"/>
            <a:ext cx="5041900" cy="5329238"/>
            <a:chOff x="4" y="164"/>
            <a:chExt cx="3176" cy="3357"/>
          </a:xfrm>
        </p:grpSpPr>
        <p:sp>
          <p:nvSpPr>
            <p:cNvPr id="3096" name="Line 24"/>
            <p:cNvSpPr>
              <a:spLocks noChangeShapeType="1"/>
            </p:cNvSpPr>
            <p:nvPr/>
          </p:nvSpPr>
          <p:spPr bwMode="gray">
            <a:xfrm rot="5400000">
              <a:off x="1466" y="-1298"/>
              <a:ext cx="0" cy="2924"/>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es-ES"/>
            </a:p>
          </p:txBody>
        </p:sp>
        <p:sp>
          <p:nvSpPr>
            <p:cNvPr id="3097" name="Line 25"/>
            <p:cNvSpPr>
              <a:spLocks noChangeShapeType="1"/>
            </p:cNvSpPr>
            <p:nvPr/>
          </p:nvSpPr>
          <p:spPr bwMode="gray">
            <a:xfrm rot="5400000">
              <a:off x="1575" y="-736"/>
              <a:ext cx="0" cy="3142"/>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es-ES"/>
            </a:p>
          </p:txBody>
        </p:sp>
        <p:sp>
          <p:nvSpPr>
            <p:cNvPr id="3098" name="Line 26"/>
            <p:cNvSpPr>
              <a:spLocks noChangeShapeType="1"/>
            </p:cNvSpPr>
            <p:nvPr/>
          </p:nvSpPr>
          <p:spPr bwMode="gray">
            <a:xfrm rot="5400000">
              <a:off x="1592" y="-82"/>
              <a:ext cx="0" cy="3176"/>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es-ES"/>
            </a:p>
          </p:txBody>
        </p:sp>
        <p:sp>
          <p:nvSpPr>
            <p:cNvPr id="3099" name="Line 27"/>
            <p:cNvSpPr>
              <a:spLocks noChangeShapeType="1"/>
            </p:cNvSpPr>
            <p:nvPr/>
          </p:nvSpPr>
          <p:spPr bwMode="gray">
            <a:xfrm rot="5400000">
              <a:off x="1508" y="674"/>
              <a:ext cx="0" cy="3008"/>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es-ES"/>
            </a:p>
          </p:txBody>
        </p:sp>
        <p:sp>
          <p:nvSpPr>
            <p:cNvPr id="3100" name="Line 28"/>
            <p:cNvSpPr>
              <a:spLocks noChangeShapeType="1"/>
            </p:cNvSpPr>
            <p:nvPr/>
          </p:nvSpPr>
          <p:spPr bwMode="gray">
            <a:xfrm rot="5400000">
              <a:off x="1306" y="1547"/>
              <a:ext cx="0" cy="2603"/>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es-ES"/>
            </a:p>
          </p:txBody>
        </p:sp>
        <p:sp>
          <p:nvSpPr>
            <p:cNvPr id="3101" name="Line 29"/>
            <p:cNvSpPr>
              <a:spLocks noChangeShapeType="1"/>
            </p:cNvSpPr>
            <p:nvPr/>
          </p:nvSpPr>
          <p:spPr bwMode="gray">
            <a:xfrm rot="5400000">
              <a:off x="838" y="2687"/>
              <a:ext cx="0" cy="1667"/>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es-ES"/>
            </a:p>
          </p:txBody>
        </p:sp>
      </p:grpSp>
      <p:sp>
        <p:nvSpPr>
          <p:cNvPr id="3102" name="Rectangle 30"/>
          <p:cNvSpPr>
            <a:spLocks noChangeArrowheads="1"/>
          </p:cNvSpPr>
          <p:nvPr/>
        </p:nvSpPr>
        <p:spPr bwMode="gray">
          <a:xfrm>
            <a:off x="2368550" y="288925"/>
            <a:ext cx="1012825" cy="1025525"/>
          </a:xfrm>
          <a:prstGeom prst="rect">
            <a:avLst/>
          </a:prstGeom>
          <a:solidFill>
            <a:srgbClr val="FFFFFF">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3" name="Rectangle 31"/>
          <p:cNvSpPr>
            <a:spLocks noChangeArrowheads="1"/>
          </p:cNvSpPr>
          <p:nvPr/>
        </p:nvSpPr>
        <p:spPr bwMode="gray">
          <a:xfrm>
            <a:off x="285750" y="2435225"/>
            <a:ext cx="1012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4" name="Rectangle 32"/>
          <p:cNvSpPr>
            <a:spLocks noChangeArrowheads="1"/>
          </p:cNvSpPr>
          <p:nvPr/>
        </p:nvSpPr>
        <p:spPr bwMode="gray">
          <a:xfrm>
            <a:off x="0" y="279400"/>
            <a:ext cx="250825" cy="102552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5" name="Rectangle 33"/>
          <p:cNvSpPr>
            <a:spLocks noChangeArrowheads="1"/>
          </p:cNvSpPr>
          <p:nvPr/>
        </p:nvSpPr>
        <p:spPr bwMode="gray">
          <a:xfrm>
            <a:off x="1331913" y="9525"/>
            <a:ext cx="1012825" cy="23495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06" name="Freeform 34"/>
          <p:cNvSpPr>
            <a:spLocks/>
          </p:cNvSpPr>
          <p:nvPr/>
        </p:nvSpPr>
        <p:spPr bwMode="gray">
          <a:xfrm>
            <a:off x="4452938" y="1347788"/>
            <a:ext cx="720725" cy="1047750"/>
          </a:xfrm>
          <a:custGeom>
            <a:avLst/>
            <a:gdLst>
              <a:gd name="T0" fmla="*/ 363 w 454"/>
              <a:gd name="T1" fmla="*/ 0 h 680"/>
              <a:gd name="T2" fmla="*/ 0 w 454"/>
              <a:gd name="T3" fmla="*/ 0 h 680"/>
              <a:gd name="T4" fmla="*/ 0 w 454"/>
              <a:gd name="T5" fmla="*/ 680 h 680"/>
              <a:gd name="T6" fmla="*/ 409 w 454"/>
              <a:gd name="T7" fmla="*/ 680 h 680"/>
              <a:gd name="T8" fmla="*/ 454 w 454"/>
              <a:gd name="T9" fmla="*/ 317 h 680"/>
              <a:gd name="T10" fmla="*/ 363 w 454"/>
              <a:gd name="T11" fmla="*/ 0 h 680"/>
            </a:gdLst>
            <a:ahLst/>
            <a:cxnLst>
              <a:cxn ang="0">
                <a:pos x="T0" y="T1"/>
              </a:cxn>
              <a:cxn ang="0">
                <a:pos x="T2" y="T3"/>
              </a:cxn>
              <a:cxn ang="0">
                <a:pos x="T4" y="T5"/>
              </a:cxn>
              <a:cxn ang="0">
                <a:pos x="T6" y="T7"/>
              </a:cxn>
              <a:cxn ang="0">
                <a:pos x="T8" y="T9"/>
              </a:cxn>
              <a:cxn ang="0">
                <a:pos x="T10" y="T11"/>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07" name="Freeform 35"/>
          <p:cNvSpPr>
            <a:spLocks/>
          </p:cNvSpPr>
          <p:nvPr/>
        </p:nvSpPr>
        <p:spPr bwMode="gray">
          <a:xfrm>
            <a:off x="2365375" y="4549775"/>
            <a:ext cx="1003300" cy="1023938"/>
          </a:xfrm>
          <a:custGeom>
            <a:avLst/>
            <a:gdLst>
              <a:gd name="T0" fmla="*/ 635 w 680"/>
              <a:gd name="T1" fmla="*/ 0 h 681"/>
              <a:gd name="T2" fmla="*/ 0 w 680"/>
              <a:gd name="T3" fmla="*/ 0 h 681"/>
              <a:gd name="T4" fmla="*/ 0 w 680"/>
              <a:gd name="T5" fmla="*/ 681 h 681"/>
              <a:gd name="T6" fmla="*/ 272 w 680"/>
              <a:gd name="T7" fmla="*/ 681 h 681"/>
              <a:gd name="T8" fmla="*/ 680 w 680"/>
              <a:gd name="T9" fmla="*/ 454 h 681"/>
              <a:gd name="T10" fmla="*/ 680 w 680"/>
              <a:gd name="T11" fmla="*/ 0 h 681"/>
              <a:gd name="T12" fmla="*/ 635 w 680"/>
              <a:gd name="T13" fmla="*/ 0 h 681"/>
            </a:gdLst>
            <a:ahLst/>
            <a:cxnLst>
              <a:cxn ang="0">
                <a:pos x="T0" y="T1"/>
              </a:cxn>
              <a:cxn ang="0">
                <a:pos x="T2" y="T3"/>
              </a:cxn>
              <a:cxn ang="0">
                <a:pos x="T4" y="T5"/>
              </a:cxn>
              <a:cxn ang="0">
                <a:pos x="T6" y="T7"/>
              </a:cxn>
              <a:cxn ang="0">
                <a:pos x="T8" y="T9"/>
              </a:cxn>
              <a:cxn ang="0">
                <a:pos x="T10" y="T11"/>
              </a:cxn>
              <a:cxn ang="0">
                <a:pos x="T12" y="T13"/>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08" name="Freeform 36"/>
          <p:cNvSpPr>
            <a:spLocks/>
          </p:cNvSpPr>
          <p:nvPr/>
        </p:nvSpPr>
        <p:spPr bwMode="gray">
          <a:xfrm>
            <a:off x="7524750" y="0"/>
            <a:ext cx="1620838" cy="1230313"/>
          </a:xfrm>
          <a:custGeom>
            <a:avLst/>
            <a:gdLst>
              <a:gd name="T0" fmla="*/ 34 w 1009"/>
              <a:gd name="T1" fmla="*/ 0 h 775"/>
              <a:gd name="T2" fmla="*/ 0 w 1009"/>
              <a:gd name="T3" fmla="*/ 255 h 775"/>
              <a:gd name="T4" fmla="*/ 1007 w 1009"/>
              <a:gd name="T5" fmla="*/ 775 h 775"/>
              <a:gd name="T6" fmla="*/ 1009 w 1009"/>
              <a:gd name="T7" fmla="*/ 0 h 775"/>
              <a:gd name="T8" fmla="*/ 34 w 1009"/>
              <a:gd name="T9" fmla="*/ 0 h 775"/>
            </a:gdLst>
            <a:ahLst/>
            <a:cxnLst>
              <a:cxn ang="0">
                <a:pos x="T0" y="T1"/>
              </a:cxn>
              <a:cxn ang="0">
                <a:pos x="T2" y="T3"/>
              </a:cxn>
              <a:cxn ang="0">
                <a:pos x="T4" y="T5"/>
              </a:cxn>
              <a:cxn ang="0">
                <a:pos x="T6" y="T7"/>
              </a:cxn>
              <a:cxn ang="0">
                <a:pos x="T8" y="T9"/>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3109" name="Picture 37" descr="water"/>
          <p:cNvPicPr>
            <a:picLocks noChangeAspect="1" noChangeArrowheads="1"/>
          </p:cNvPicPr>
          <p:nvPr/>
        </p:nvPicPr>
        <p:blipFill>
          <a:blip r:embed="rId6">
            <a:extLst>
              <a:ext uri="{28A0092B-C50C-407E-A947-70E740481C1C}">
                <a14:useLocalDpi xmlns:a14="http://schemas.microsoft.com/office/drawing/2010/main" val="0"/>
              </a:ext>
            </a:extLst>
          </a:blip>
          <a:srcRect l="22409" t="16374" b="27486"/>
          <a:stretch>
            <a:fillRect/>
          </a:stretch>
        </p:blipFill>
        <p:spPr bwMode="gray">
          <a:xfrm rot="393398">
            <a:off x="2268538" y="584200"/>
            <a:ext cx="2663825" cy="21971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228600" y="1884363"/>
            <a:ext cx="82296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lvl1pPr>
          </a:lstStyle>
          <a:p>
            <a:pPr lvl="0"/>
            <a:r>
              <a:rPr lang="es-ES" noProof="0" smtClean="0"/>
              <a:t>Haga clic para modificar el estilo de título del patrón</a:t>
            </a:r>
            <a:endParaRPr lang="en-US" noProof="0" smtClean="0"/>
          </a:p>
        </p:txBody>
      </p:sp>
      <p:sp>
        <p:nvSpPr>
          <p:cNvPr id="3075" name="Rectangle 3"/>
          <p:cNvSpPr>
            <a:spLocks noGrp="1" noChangeArrowheads="1"/>
          </p:cNvSpPr>
          <p:nvPr>
            <p:ph type="subTitle" idx="1"/>
          </p:nvPr>
        </p:nvSpPr>
        <p:spPr>
          <a:xfrm>
            <a:off x="228600" y="5084763"/>
            <a:ext cx="6400800" cy="457200"/>
          </a:xfrm>
        </p:spPr>
        <p:txBody>
          <a:bodyPr/>
          <a:lstStyle>
            <a:lvl1pPr marL="0" indent="0">
              <a:buFontTx/>
              <a:buNone/>
              <a:defRPr sz="1600">
                <a:latin typeface="Times New Roman" panose="02020603050405020304" pitchFamily="18" charset="0"/>
              </a:defRPr>
            </a:lvl1pPr>
          </a:lstStyle>
          <a:p>
            <a:pPr lvl="0"/>
            <a:r>
              <a:rPr lang="es-ES" noProof="0" smtClean="0"/>
              <a:t>Haga clic para modificar el estilo de subtítulo del patrón</a:t>
            </a:r>
            <a:endParaRPr lang="en-US" noProof="0" smtClean="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D6A4549A-7835-41A4-8164-5634B41A094D}" type="slidenum">
              <a:rPr lang="en-US"/>
              <a:pPr/>
              <a:t>‹Nº›</a:t>
            </a:fld>
            <a:endParaRPr lang="en-US"/>
          </a:p>
        </p:txBody>
      </p:sp>
      <p:sp>
        <p:nvSpPr>
          <p:cNvPr id="3110" name="Text Box 38"/>
          <p:cNvSpPr txBox="1">
            <a:spLocks noChangeArrowheads="1"/>
          </p:cNvSpPr>
          <p:nvPr/>
        </p:nvSpPr>
        <p:spPr bwMode="gray">
          <a:xfrm>
            <a:off x="228600" y="4714875"/>
            <a:ext cx="13033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latin typeface="Arial Black" panose="020B0A04020102020204" pitchFamily="34" charset="0"/>
              </a:rPr>
              <a:t>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1000"/>
                                        <p:tgtEl>
                                          <p:spTgt spid="308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3081"/>
                                        </p:tgtEl>
                                        <p:attrNameLst>
                                          <p:attrName>style.visibility</p:attrName>
                                        </p:attrNameLst>
                                      </p:cBhvr>
                                      <p:to>
                                        <p:strVal val="visible"/>
                                      </p:to>
                                    </p:set>
                                    <p:animEffect transition="in" filter="fade">
                                      <p:cBhvr>
                                        <p:cTn id="10" dur="1000"/>
                                        <p:tgtEl>
                                          <p:spTgt spid="3081"/>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080"/>
                                        </p:tgtEl>
                                        <p:attrNameLst>
                                          <p:attrName>style.visibility</p:attrName>
                                        </p:attrNameLst>
                                      </p:cBhvr>
                                      <p:to>
                                        <p:strVal val="visible"/>
                                      </p:to>
                                    </p:set>
                                    <p:animEffect transition="in" filter="fade">
                                      <p:cBhvr>
                                        <p:cTn id="13" dur="1000"/>
                                        <p:tgtEl>
                                          <p:spTgt spid="3080"/>
                                        </p:tgtEl>
                                      </p:cBhvr>
                                    </p:animEffect>
                                  </p:childTnLst>
                                </p:cTn>
                              </p:par>
                              <p:par>
                                <p:cTn id="14" presetID="10" presetClass="entr" presetSubtype="0" fill="hold" grpId="0" nodeType="withEffect">
                                  <p:stCondLst>
                                    <p:cond delay="2300"/>
                                  </p:stCondLst>
                                  <p:childTnLst>
                                    <p:set>
                                      <p:cBhvr>
                                        <p:cTn id="15" dur="1" fill="hold">
                                          <p:stCondLst>
                                            <p:cond delay="0"/>
                                          </p:stCondLst>
                                        </p:cTn>
                                        <p:tgtEl>
                                          <p:spTgt spid="3079"/>
                                        </p:tgtEl>
                                        <p:attrNameLst>
                                          <p:attrName>style.visibility</p:attrName>
                                        </p:attrNameLst>
                                      </p:cBhvr>
                                      <p:to>
                                        <p:strVal val="visible"/>
                                      </p:to>
                                    </p:set>
                                    <p:animEffect transition="in" filter="fade">
                                      <p:cBhvr>
                                        <p:cTn id="16" dur="1000"/>
                                        <p:tgtEl>
                                          <p:spTgt spid="3079"/>
                                        </p:tgtEl>
                                      </p:cBhvr>
                                    </p:animEffect>
                                  </p:childTnLst>
                                </p:cTn>
                              </p:par>
                            </p:childTnLst>
                          </p:cTn>
                        </p:par>
                        <p:par>
                          <p:cTn id="17" fill="hold" nodeType="afterGroup">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3086"/>
                                        </p:tgtEl>
                                        <p:attrNameLst>
                                          <p:attrName>style.visibility</p:attrName>
                                        </p:attrNameLst>
                                      </p:cBhvr>
                                      <p:to>
                                        <p:strVal val="visible"/>
                                      </p:to>
                                    </p:set>
                                    <p:animEffect transition="in" filter="fade">
                                      <p:cBhvr>
                                        <p:cTn id="20" dur="1000"/>
                                        <p:tgtEl>
                                          <p:spTgt spid="3086"/>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3085"/>
                                        </p:tgtEl>
                                        <p:attrNameLst>
                                          <p:attrName>style.visibility</p:attrName>
                                        </p:attrNameLst>
                                      </p:cBhvr>
                                      <p:to>
                                        <p:strVal val="visible"/>
                                      </p:to>
                                    </p:set>
                                    <p:animEffect transition="in" filter="fade">
                                      <p:cBhvr>
                                        <p:cTn id="23" dur="1000"/>
                                        <p:tgtEl>
                                          <p:spTgt spid="308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3084"/>
                                        </p:tgtEl>
                                        <p:attrNameLst>
                                          <p:attrName>style.visibility</p:attrName>
                                        </p:attrNameLst>
                                      </p:cBhvr>
                                      <p:to>
                                        <p:strVal val="visible"/>
                                      </p:to>
                                    </p:set>
                                    <p:animEffect transition="in" filter="fade">
                                      <p:cBhvr>
                                        <p:cTn id="26" dur="1000"/>
                                        <p:tgtEl>
                                          <p:spTgt spid="3084"/>
                                        </p:tgtEl>
                                      </p:cBhvr>
                                    </p:animEffect>
                                  </p:childTnLst>
                                </p:cTn>
                              </p:par>
                              <p:par>
                                <p:cTn id="27" presetID="10" presetClass="entr" presetSubtype="0" fill="hold" grpId="0" nodeType="withEffect">
                                  <p:stCondLst>
                                    <p:cond delay="2300"/>
                                  </p:stCondLst>
                                  <p:childTnLst>
                                    <p:set>
                                      <p:cBhvr>
                                        <p:cTn id="28" dur="1" fill="hold">
                                          <p:stCondLst>
                                            <p:cond delay="0"/>
                                          </p:stCondLst>
                                        </p:cTn>
                                        <p:tgtEl>
                                          <p:spTgt spid="3083"/>
                                        </p:tgtEl>
                                        <p:attrNameLst>
                                          <p:attrName>style.visibility</p:attrName>
                                        </p:attrNameLst>
                                      </p:cBhvr>
                                      <p:to>
                                        <p:strVal val="visible"/>
                                      </p:to>
                                    </p:set>
                                    <p:animEffect transition="in" filter="fade">
                                      <p:cBhvr>
                                        <p:cTn id="29" dur="1000"/>
                                        <p:tgtEl>
                                          <p:spTgt spid="3083"/>
                                        </p:tgtEl>
                                      </p:cBhvr>
                                    </p:animEffect>
                                  </p:childTnLst>
                                </p:cTn>
                              </p:par>
                            </p:childTnLst>
                          </p:cTn>
                        </p:par>
                        <p:par>
                          <p:cTn id="30" fill="hold" nodeType="afterGroup">
                            <p:stCondLst>
                              <p:cond delay="6600"/>
                            </p:stCondLst>
                            <p:childTnLst>
                              <p:par>
                                <p:cTn id="31" presetID="10" presetClass="exit" presetSubtype="0" fill="hold" grpId="1" nodeType="afterEffect">
                                  <p:stCondLst>
                                    <p:cond delay="0"/>
                                  </p:stCondLst>
                                  <p:childTnLst>
                                    <p:animEffect transition="out" filter="fade">
                                      <p:cBhvr>
                                        <p:cTn id="32" dur="1000"/>
                                        <p:tgtEl>
                                          <p:spTgt spid="3086"/>
                                        </p:tgtEl>
                                      </p:cBhvr>
                                    </p:animEffect>
                                    <p:set>
                                      <p:cBhvr>
                                        <p:cTn id="33" dur="1" fill="hold">
                                          <p:stCondLst>
                                            <p:cond delay="999"/>
                                          </p:stCondLst>
                                        </p:cTn>
                                        <p:tgtEl>
                                          <p:spTgt spid="3086"/>
                                        </p:tgtEl>
                                        <p:attrNameLst>
                                          <p:attrName>style.visibility</p:attrName>
                                        </p:attrNameLst>
                                      </p:cBhvr>
                                      <p:to>
                                        <p:strVal val="hidden"/>
                                      </p:to>
                                    </p:set>
                                  </p:childTnLst>
                                </p:cTn>
                              </p:par>
                              <p:par>
                                <p:cTn id="34" presetID="10" presetClass="exit" presetSubtype="0" fill="hold" grpId="1" nodeType="withEffect">
                                  <p:stCondLst>
                                    <p:cond delay="800"/>
                                  </p:stCondLst>
                                  <p:childTnLst>
                                    <p:animEffect transition="out" filter="fade">
                                      <p:cBhvr>
                                        <p:cTn id="35" dur="1000"/>
                                        <p:tgtEl>
                                          <p:spTgt spid="3084"/>
                                        </p:tgtEl>
                                      </p:cBhvr>
                                    </p:animEffect>
                                    <p:set>
                                      <p:cBhvr>
                                        <p:cTn id="36" dur="1" fill="hold">
                                          <p:stCondLst>
                                            <p:cond delay="999"/>
                                          </p:stCondLst>
                                        </p:cTn>
                                        <p:tgtEl>
                                          <p:spTgt spid="3084"/>
                                        </p:tgtEl>
                                        <p:attrNameLst>
                                          <p:attrName>style.visibility</p:attrName>
                                        </p:attrNameLst>
                                      </p:cBhvr>
                                      <p:to>
                                        <p:strVal val="hidden"/>
                                      </p:to>
                                    </p:set>
                                  </p:childTnLst>
                                </p:cTn>
                              </p:par>
                            </p:childTnLst>
                          </p:cTn>
                        </p:par>
                        <p:par>
                          <p:cTn id="37" fill="hold" nodeType="afterGroup">
                            <p:stCondLst>
                              <p:cond delay="8400"/>
                            </p:stCondLst>
                            <p:childTnLst>
                              <p:par>
                                <p:cTn id="38" presetID="10" presetClass="entr" presetSubtype="0" fill="hold" grpId="2" nodeType="afterEffect">
                                  <p:stCondLst>
                                    <p:cond delay="0"/>
                                  </p:stCondLst>
                                  <p:childTnLst>
                                    <p:set>
                                      <p:cBhvr>
                                        <p:cTn id="39" dur="1" fill="hold">
                                          <p:stCondLst>
                                            <p:cond delay="0"/>
                                          </p:stCondLst>
                                        </p:cTn>
                                        <p:tgtEl>
                                          <p:spTgt spid="3086"/>
                                        </p:tgtEl>
                                        <p:attrNameLst>
                                          <p:attrName>style.visibility</p:attrName>
                                        </p:attrNameLst>
                                      </p:cBhvr>
                                      <p:to>
                                        <p:strVal val="visible"/>
                                      </p:to>
                                    </p:set>
                                    <p:animEffect transition="in" filter="fade">
                                      <p:cBhvr>
                                        <p:cTn id="40" dur="1000"/>
                                        <p:tgtEl>
                                          <p:spTgt spid="3086"/>
                                        </p:tgtEl>
                                      </p:cBhvr>
                                    </p:animEffect>
                                  </p:childTnLst>
                                </p:cTn>
                              </p:par>
                              <p:par>
                                <p:cTn id="41" presetID="10" presetClass="entr" presetSubtype="0" fill="hold" grpId="2" nodeType="withEffect">
                                  <p:stCondLst>
                                    <p:cond delay="800"/>
                                  </p:stCondLst>
                                  <p:childTnLst>
                                    <p:set>
                                      <p:cBhvr>
                                        <p:cTn id="42" dur="1" fill="hold">
                                          <p:stCondLst>
                                            <p:cond delay="0"/>
                                          </p:stCondLst>
                                        </p:cTn>
                                        <p:tgtEl>
                                          <p:spTgt spid="3084"/>
                                        </p:tgtEl>
                                        <p:attrNameLst>
                                          <p:attrName>style.visibility</p:attrName>
                                        </p:attrNameLst>
                                      </p:cBhvr>
                                      <p:to>
                                        <p:strVal val="visible"/>
                                      </p:to>
                                    </p:set>
                                    <p:animEffect transition="in" filter="fade">
                                      <p:cBhvr>
                                        <p:cTn id="43" dur="1000"/>
                                        <p:tgtEl>
                                          <p:spTgt spid="3084"/>
                                        </p:tgtEl>
                                      </p:cBhvr>
                                    </p:animEffect>
                                  </p:childTnLst>
                                </p:cTn>
                              </p:par>
                              <p:par>
                                <p:cTn id="44" presetID="10" presetClass="exit" presetSubtype="0" fill="hold" grpId="1" nodeType="withEffect">
                                  <p:stCondLst>
                                    <p:cond delay="0"/>
                                  </p:stCondLst>
                                  <p:childTnLst>
                                    <p:animEffect transition="out" filter="fade">
                                      <p:cBhvr>
                                        <p:cTn id="45" dur="1000"/>
                                        <p:tgtEl>
                                          <p:spTgt spid="3085"/>
                                        </p:tgtEl>
                                      </p:cBhvr>
                                    </p:animEffect>
                                    <p:set>
                                      <p:cBhvr>
                                        <p:cTn id="46" dur="1" fill="hold">
                                          <p:stCondLst>
                                            <p:cond delay="999"/>
                                          </p:stCondLst>
                                        </p:cTn>
                                        <p:tgtEl>
                                          <p:spTgt spid="3085"/>
                                        </p:tgtEl>
                                        <p:attrNameLst>
                                          <p:attrName>style.visibility</p:attrName>
                                        </p:attrNameLst>
                                      </p:cBhvr>
                                      <p:to>
                                        <p:strVal val="hidden"/>
                                      </p:to>
                                    </p:set>
                                  </p:childTnLst>
                                </p:cTn>
                              </p:par>
                              <p:par>
                                <p:cTn id="47" presetID="10" presetClass="exit" presetSubtype="0" fill="hold" grpId="1" nodeType="withEffect">
                                  <p:stCondLst>
                                    <p:cond delay="800"/>
                                  </p:stCondLst>
                                  <p:childTnLst>
                                    <p:animEffect transition="out" filter="fade">
                                      <p:cBhvr>
                                        <p:cTn id="48" dur="1000"/>
                                        <p:tgtEl>
                                          <p:spTgt spid="3083"/>
                                        </p:tgtEl>
                                      </p:cBhvr>
                                    </p:animEffect>
                                    <p:set>
                                      <p:cBhvr>
                                        <p:cTn id="49" dur="1" fill="hold">
                                          <p:stCondLst>
                                            <p:cond delay="999"/>
                                          </p:stCondLst>
                                        </p:cTn>
                                        <p:tgtEl>
                                          <p:spTgt spid="3083"/>
                                        </p:tgtEl>
                                        <p:attrNameLst>
                                          <p:attrName>style.visibility</p:attrName>
                                        </p:attrNameLst>
                                      </p:cBhvr>
                                      <p:to>
                                        <p:strVal val="hidden"/>
                                      </p:to>
                                    </p:set>
                                  </p:childTnLst>
                                </p:cTn>
                              </p:par>
                              <p:par>
                                <p:cTn id="50" presetID="10" presetClass="entr" presetSubtype="0" fill="hold" grpId="0" nodeType="withEffect">
                                  <p:stCondLst>
                                    <p:cond delay="1400"/>
                                  </p:stCondLst>
                                  <p:childTnLst>
                                    <p:set>
                                      <p:cBhvr>
                                        <p:cTn id="51" dur="1" fill="hold">
                                          <p:stCondLst>
                                            <p:cond delay="0"/>
                                          </p:stCondLst>
                                        </p:cTn>
                                        <p:tgtEl>
                                          <p:spTgt spid="3108"/>
                                        </p:tgtEl>
                                        <p:attrNameLst>
                                          <p:attrName>style.visibility</p:attrName>
                                        </p:attrNameLst>
                                      </p:cBhvr>
                                      <p:to>
                                        <p:strVal val="visible"/>
                                      </p:to>
                                    </p:set>
                                    <p:animEffect transition="in" filter="fade">
                                      <p:cBhvr>
                                        <p:cTn id="52" dur="10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0" grpId="0" animBg="1"/>
      <p:bldP spid="3081" grpId="0" animBg="1"/>
      <p:bldP spid="3082" grpId="0" animBg="1"/>
      <p:bldP spid="3083" grpId="0" animBg="1"/>
      <p:bldP spid="3083" grpId="1" animBg="1"/>
      <p:bldP spid="3084" grpId="0" animBg="1"/>
      <p:bldP spid="3084" grpId="1" animBg="1"/>
      <p:bldP spid="3084" grpId="2" animBg="1"/>
      <p:bldP spid="3085" grpId="0" animBg="1"/>
      <p:bldP spid="3085" grpId="1" animBg="1"/>
      <p:bldP spid="3086" grpId="0" animBg="1"/>
      <p:bldP spid="3086" grpId="1" animBg="1"/>
      <p:bldP spid="3086" grpId="2" animBg="1"/>
      <p:bldP spid="310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9E3C6F5E-406F-4EE8-B777-A5E8029A8DB9}" type="slidenum">
              <a:rPr lang="en-US"/>
              <a:pPr/>
              <a:t>‹Nº›</a:t>
            </a:fld>
            <a:endParaRPr lang="en-US"/>
          </a:p>
        </p:txBody>
      </p:sp>
    </p:spTree>
    <p:extLst>
      <p:ext uri="{BB962C8B-B14F-4D97-AF65-F5344CB8AC3E}">
        <p14:creationId xmlns:p14="http://schemas.microsoft.com/office/powerpoint/2010/main" val="68958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325438"/>
            <a:ext cx="2057400" cy="58007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325438"/>
            <a:ext cx="6019800" cy="58007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2680CB52-358B-4C75-BBE6-8F5F49F61DD0}" type="slidenum">
              <a:rPr lang="en-US"/>
              <a:pPr/>
              <a:t>‹Nº›</a:t>
            </a:fld>
            <a:endParaRPr lang="en-US"/>
          </a:p>
        </p:txBody>
      </p:sp>
    </p:spTree>
    <p:extLst>
      <p:ext uri="{BB962C8B-B14F-4D97-AF65-F5344CB8AC3E}">
        <p14:creationId xmlns:p14="http://schemas.microsoft.com/office/powerpoint/2010/main" val="3565765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438"/>
            <a:ext cx="8229600" cy="927100"/>
          </a:xfrm>
        </p:spPr>
        <p:txBody>
          <a:bodyPr/>
          <a:lstStyle/>
          <a:p>
            <a:r>
              <a:rPr lang="es-ES" smtClean="0"/>
              <a:t>Haga clic para modificar el estilo de título del patrón</a:t>
            </a:r>
            <a:endParaRPr lang="es-ES"/>
          </a:p>
        </p:txBody>
      </p:sp>
      <p:sp>
        <p:nvSpPr>
          <p:cNvPr id="3" name="Marcador de gráfico 2"/>
          <p:cNvSpPr>
            <a:spLocks noGrp="1"/>
          </p:cNvSpPr>
          <p:nvPr>
            <p:ph type="chart" idx="1"/>
          </p:nvPr>
        </p:nvSpPr>
        <p:spPr>
          <a:xfrm>
            <a:off x="457200" y="1600200"/>
            <a:ext cx="8229600" cy="4525963"/>
          </a:xfrm>
        </p:spPr>
        <p:txBody>
          <a:bodyPr/>
          <a:lstStyle/>
          <a:p>
            <a:r>
              <a:rPr lang="es-ES" smtClean="0"/>
              <a:t>Haga clic en el icono para agregar un gráfico</a:t>
            </a:r>
            <a:endParaRPr lang="es-ES"/>
          </a:p>
        </p:txBody>
      </p:sp>
      <p:sp>
        <p:nvSpPr>
          <p:cNvPr id="4" name="Marcador de fecha 3"/>
          <p:cNvSpPr>
            <a:spLocks noGrp="1"/>
          </p:cNvSpPr>
          <p:nvPr>
            <p:ph type="dt" sz="half" idx="10"/>
          </p:nvPr>
        </p:nvSpPr>
        <p:spPr>
          <a:xfrm>
            <a:off x="457200" y="6245225"/>
            <a:ext cx="2133600" cy="476250"/>
          </a:xfrm>
        </p:spPr>
        <p:txBody>
          <a:bodyPr/>
          <a:lstStyle>
            <a:lvl1pPr>
              <a:defRPr/>
            </a:lvl1pPr>
          </a:lstStyle>
          <a:p>
            <a:endParaRPr lang="en-US"/>
          </a:p>
        </p:txBody>
      </p:sp>
      <p:sp>
        <p:nvSpPr>
          <p:cNvPr id="5" name="Marcador de pie de página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Marcador de número de diapositiva 5"/>
          <p:cNvSpPr>
            <a:spLocks noGrp="1"/>
          </p:cNvSpPr>
          <p:nvPr>
            <p:ph type="sldNum" sz="quarter" idx="12"/>
          </p:nvPr>
        </p:nvSpPr>
        <p:spPr>
          <a:xfrm>
            <a:off x="6553200" y="6245225"/>
            <a:ext cx="2133600" cy="476250"/>
          </a:xfrm>
        </p:spPr>
        <p:txBody>
          <a:bodyPr/>
          <a:lstStyle>
            <a:lvl1pPr>
              <a:defRPr/>
            </a:lvl1pPr>
          </a:lstStyle>
          <a:p>
            <a:fld id="{2156BC47-469C-419A-81B2-F20F019866AA}" type="slidenum">
              <a:rPr lang="en-US"/>
              <a:pPr/>
              <a:t>‹Nº›</a:t>
            </a:fld>
            <a:endParaRPr lang="en-US"/>
          </a:p>
        </p:txBody>
      </p:sp>
    </p:spTree>
    <p:extLst>
      <p:ext uri="{BB962C8B-B14F-4D97-AF65-F5344CB8AC3E}">
        <p14:creationId xmlns:p14="http://schemas.microsoft.com/office/powerpoint/2010/main" val="258381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82891D72-9139-4D80-8C22-E9C99FBD8E67}" type="slidenum">
              <a:rPr lang="en-US"/>
              <a:pPr/>
              <a:t>‹Nº›</a:t>
            </a:fld>
            <a:endParaRPr lang="en-US"/>
          </a:p>
        </p:txBody>
      </p:sp>
    </p:spTree>
    <p:extLst>
      <p:ext uri="{BB962C8B-B14F-4D97-AF65-F5344CB8AC3E}">
        <p14:creationId xmlns:p14="http://schemas.microsoft.com/office/powerpoint/2010/main" val="282373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F4D4BEED-2601-460A-8F33-8EECFF7313F5}" type="slidenum">
              <a:rPr lang="en-US"/>
              <a:pPr/>
              <a:t>‹Nº›</a:t>
            </a:fld>
            <a:endParaRPr lang="en-US"/>
          </a:p>
        </p:txBody>
      </p:sp>
    </p:spTree>
    <p:extLst>
      <p:ext uri="{BB962C8B-B14F-4D97-AF65-F5344CB8AC3E}">
        <p14:creationId xmlns:p14="http://schemas.microsoft.com/office/powerpoint/2010/main" val="398895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292C7ABD-F9CB-40EF-A23D-752928761507}" type="slidenum">
              <a:rPr lang="en-US"/>
              <a:pPr/>
              <a:t>‹Nº›</a:t>
            </a:fld>
            <a:endParaRPr lang="en-US"/>
          </a:p>
        </p:txBody>
      </p:sp>
    </p:spTree>
    <p:extLst>
      <p:ext uri="{BB962C8B-B14F-4D97-AF65-F5344CB8AC3E}">
        <p14:creationId xmlns:p14="http://schemas.microsoft.com/office/powerpoint/2010/main" val="10609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n-US"/>
          </a:p>
        </p:txBody>
      </p:sp>
      <p:sp>
        <p:nvSpPr>
          <p:cNvPr id="8" name="Marcador de pie de página 7"/>
          <p:cNvSpPr>
            <a:spLocks noGrp="1"/>
          </p:cNvSpPr>
          <p:nvPr>
            <p:ph type="ftr" sz="quarter" idx="11"/>
          </p:nvPr>
        </p:nvSpPr>
        <p:spPr/>
        <p:txBody>
          <a:bodyPr/>
          <a:lstStyle>
            <a:lvl1pPr>
              <a:defRPr/>
            </a:lvl1pPr>
          </a:lstStyle>
          <a:p>
            <a:endParaRPr lang="en-US"/>
          </a:p>
        </p:txBody>
      </p:sp>
      <p:sp>
        <p:nvSpPr>
          <p:cNvPr id="9" name="Marcador de número de diapositiva 8"/>
          <p:cNvSpPr>
            <a:spLocks noGrp="1"/>
          </p:cNvSpPr>
          <p:nvPr>
            <p:ph type="sldNum" sz="quarter" idx="12"/>
          </p:nvPr>
        </p:nvSpPr>
        <p:spPr/>
        <p:txBody>
          <a:bodyPr/>
          <a:lstStyle>
            <a:lvl1pPr>
              <a:defRPr/>
            </a:lvl1pPr>
          </a:lstStyle>
          <a:p>
            <a:fld id="{72125442-10EE-4439-9F67-73E717B23838}" type="slidenum">
              <a:rPr lang="en-US"/>
              <a:pPr/>
              <a:t>‹Nº›</a:t>
            </a:fld>
            <a:endParaRPr lang="en-US"/>
          </a:p>
        </p:txBody>
      </p:sp>
    </p:spTree>
    <p:extLst>
      <p:ext uri="{BB962C8B-B14F-4D97-AF65-F5344CB8AC3E}">
        <p14:creationId xmlns:p14="http://schemas.microsoft.com/office/powerpoint/2010/main" val="119414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n-US"/>
          </a:p>
        </p:txBody>
      </p:sp>
      <p:sp>
        <p:nvSpPr>
          <p:cNvPr id="4" name="Marcador de pie de página 3"/>
          <p:cNvSpPr>
            <a:spLocks noGrp="1"/>
          </p:cNvSpPr>
          <p:nvPr>
            <p:ph type="ftr" sz="quarter" idx="11"/>
          </p:nvPr>
        </p:nvSpPr>
        <p:spPr/>
        <p:txBody>
          <a:bodyPr/>
          <a:lstStyle>
            <a:lvl1pPr>
              <a:defRPr/>
            </a:lvl1pPr>
          </a:lstStyle>
          <a:p>
            <a:endParaRPr lang="en-US"/>
          </a:p>
        </p:txBody>
      </p:sp>
      <p:sp>
        <p:nvSpPr>
          <p:cNvPr id="5" name="Marcador de número de diapositiva 4"/>
          <p:cNvSpPr>
            <a:spLocks noGrp="1"/>
          </p:cNvSpPr>
          <p:nvPr>
            <p:ph type="sldNum" sz="quarter" idx="12"/>
          </p:nvPr>
        </p:nvSpPr>
        <p:spPr/>
        <p:txBody>
          <a:bodyPr/>
          <a:lstStyle>
            <a:lvl1pPr>
              <a:defRPr/>
            </a:lvl1pPr>
          </a:lstStyle>
          <a:p>
            <a:fld id="{A9959F57-0ADB-4B8E-B55A-8222215B4D68}" type="slidenum">
              <a:rPr lang="en-US"/>
              <a:pPr/>
              <a:t>‹Nº›</a:t>
            </a:fld>
            <a:endParaRPr lang="en-US"/>
          </a:p>
        </p:txBody>
      </p:sp>
    </p:spTree>
    <p:extLst>
      <p:ext uri="{BB962C8B-B14F-4D97-AF65-F5344CB8AC3E}">
        <p14:creationId xmlns:p14="http://schemas.microsoft.com/office/powerpoint/2010/main" val="203123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a:p>
        </p:txBody>
      </p:sp>
      <p:sp>
        <p:nvSpPr>
          <p:cNvPr id="3" name="Marcador de pie de página 2"/>
          <p:cNvSpPr>
            <a:spLocks noGrp="1"/>
          </p:cNvSpPr>
          <p:nvPr>
            <p:ph type="ftr" sz="quarter" idx="11"/>
          </p:nvPr>
        </p:nvSpPr>
        <p:spPr/>
        <p:txBody>
          <a:bodyPr/>
          <a:lstStyle>
            <a:lvl1pPr>
              <a:defRPr/>
            </a:lvl1pPr>
          </a:lstStyle>
          <a:p>
            <a:endParaRPr lang="en-US"/>
          </a:p>
        </p:txBody>
      </p:sp>
      <p:sp>
        <p:nvSpPr>
          <p:cNvPr id="4" name="Marcador de número de diapositiva 3"/>
          <p:cNvSpPr>
            <a:spLocks noGrp="1"/>
          </p:cNvSpPr>
          <p:nvPr>
            <p:ph type="sldNum" sz="quarter" idx="12"/>
          </p:nvPr>
        </p:nvSpPr>
        <p:spPr/>
        <p:txBody>
          <a:bodyPr/>
          <a:lstStyle>
            <a:lvl1pPr>
              <a:defRPr/>
            </a:lvl1pPr>
          </a:lstStyle>
          <a:p>
            <a:fld id="{AD206247-F094-4B09-96FE-007EF17CBC91}" type="slidenum">
              <a:rPr lang="en-US"/>
              <a:pPr/>
              <a:t>‹Nº›</a:t>
            </a:fld>
            <a:endParaRPr lang="en-US"/>
          </a:p>
        </p:txBody>
      </p:sp>
    </p:spTree>
    <p:extLst>
      <p:ext uri="{BB962C8B-B14F-4D97-AF65-F5344CB8AC3E}">
        <p14:creationId xmlns:p14="http://schemas.microsoft.com/office/powerpoint/2010/main" val="316810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60C29FE4-8FD4-4CD4-938D-03259341845C}" type="slidenum">
              <a:rPr lang="en-US"/>
              <a:pPr/>
              <a:t>‹Nº›</a:t>
            </a:fld>
            <a:endParaRPr lang="en-US"/>
          </a:p>
        </p:txBody>
      </p:sp>
    </p:spTree>
    <p:extLst>
      <p:ext uri="{BB962C8B-B14F-4D97-AF65-F5344CB8AC3E}">
        <p14:creationId xmlns:p14="http://schemas.microsoft.com/office/powerpoint/2010/main" val="3294044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5C1BC061-2326-4D9E-B0C6-45180A7C4F24}" type="slidenum">
              <a:rPr lang="en-US"/>
              <a:pPr/>
              <a:t>‹Nº›</a:t>
            </a:fld>
            <a:endParaRPr lang="en-US"/>
          </a:p>
        </p:txBody>
      </p:sp>
    </p:spTree>
    <p:extLst>
      <p:ext uri="{BB962C8B-B14F-4D97-AF65-F5344CB8AC3E}">
        <p14:creationId xmlns:p14="http://schemas.microsoft.com/office/powerpoint/2010/main" val="218733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65938"/>
          </a:xfrm>
          <a:custGeom>
            <a:avLst/>
            <a:gdLst>
              <a:gd name="T0" fmla="*/ 5766 w 5768"/>
              <a:gd name="T1" fmla="*/ 605 h 4325"/>
              <a:gd name="T2" fmla="*/ 5768 w 5768"/>
              <a:gd name="T3" fmla="*/ 4325 h 4325"/>
              <a:gd name="T4" fmla="*/ 1331 w 5768"/>
              <a:gd name="T5" fmla="*/ 4325 h 4325"/>
              <a:gd name="T6" fmla="*/ 4 w 5768"/>
              <a:gd name="T7" fmla="*/ 3111 h 4325"/>
              <a:gd name="T8" fmla="*/ 0 w 5768"/>
              <a:gd name="T9" fmla="*/ 0 h 4325"/>
              <a:gd name="T10" fmla="*/ 2428 w 5768"/>
              <a:gd name="T11" fmla="*/ 7 h 4325"/>
              <a:gd name="T12" fmla="*/ 5766 w 5768"/>
              <a:gd name="T13" fmla="*/ 605 h 4325"/>
            </a:gdLst>
            <a:ahLst/>
            <a:cxnLst>
              <a:cxn ang="0">
                <a:pos x="T0" y="T1"/>
              </a:cxn>
              <a:cxn ang="0">
                <a:pos x="T2" y="T3"/>
              </a:cxn>
              <a:cxn ang="0">
                <a:pos x="T4" y="T5"/>
              </a:cxn>
              <a:cxn ang="0">
                <a:pos x="T6" y="T7"/>
              </a:cxn>
              <a:cxn ang="0">
                <a:pos x="T8" y="T9"/>
              </a:cxn>
              <a:cxn ang="0">
                <a:pos x="T10" y="T11"/>
              </a:cxn>
              <a:cxn ang="0">
                <a:pos x="T12" y="T13"/>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DF58D">
                  <a:gamma/>
                  <a:tint val="3137"/>
                  <a:invGamma/>
                </a:srgbClr>
              </a:gs>
              <a:gs pos="100000">
                <a:srgbClr val="FDF58D">
                  <a:alpha val="70000"/>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1032" name="Picture 8" descr="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9"/>
          <p:cNvSpPr>
            <a:spLocks/>
          </p:cNvSpPr>
          <p:nvPr/>
        </p:nvSpPr>
        <p:spPr bwMode="gray">
          <a:xfrm>
            <a:off x="6350" y="5113338"/>
            <a:ext cx="1852613" cy="1746250"/>
          </a:xfrm>
          <a:custGeom>
            <a:avLst/>
            <a:gdLst>
              <a:gd name="T0" fmla="*/ 0 w 1089"/>
              <a:gd name="T1" fmla="*/ 0 h 1100"/>
              <a:gd name="T2" fmla="*/ 0 w 1089"/>
              <a:gd name="T3" fmla="*/ 1100 h 1100"/>
              <a:gd name="T4" fmla="*/ 1089 w 1089"/>
              <a:gd name="T5" fmla="*/ 1100 h 1100"/>
              <a:gd name="T6" fmla="*/ 0 w 1089"/>
              <a:gd name="T7" fmla="*/ 0 h 1100"/>
            </a:gdLst>
            <a:ahLst/>
            <a:cxnLst>
              <a:cxn ang="0">
                <a:pos x="T0" y="T1"/>
              </a:cxn>
              <a:cxn ang="0">
                <a:pos x="T2" y="T3"/>
              </a:cxn>
              <a:cxn ang="0">
                <a:pos x="T4" y="T5"/>
              </a:cxn>
              <a:cxn ang="0">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1035" name="Group 11"/>
          <p:cNvGrpSpPr>
            <a:grpSpLocks/>
          </p:cNvGrpSpPr>
          <p:nvPr/>
        </p:nvGrpSpPr>
        <p:grpSpPr bwMode="auto">
          <a:xfrm>
            <a:off x="0" y="0"/>
            <a:ext cx="9156700" cy="6875463"/>
            <a:chOff x="0" y="0"/>
            <a:chExt cx="5768" cy="4331"/>
          </a:xfrm>
        </p:grpSpPr>
        <p:grpSp>
          <p:nvGrpSpPr>
            <p:cNvPr id="1036" name="Group 12"/>
            <p:cNvGrpSpPr>
              <a:grpSpLocks/>
            </p:cNvGrpSpPr>
            <p:nvPr/>
          </p:nvGrpSpPr>
          <p:grpSpPr bwMode="auto">
            <a:xfrm>
              <a:off x="332" y="0"/>
              <a:ext cx="5080" cy="4331"/>
              <a:chOff x="332" y="0"/>
              <a:chExt cx="5080" cy="4331"/>
            </a:xfrm>
          </p:grpSpPr>
          <p:sp>
            <p:nvSpPr>
              <p:cNvPr id="1037" name="Line 13"/>
              <p:cNvSpPr>
                <a:spLocks noChangeShapeType="1"/>
              </p:cNvSpPr>
              <p:nvPr/>
            </p:nvSpPr>
            <p:spPr bwMode="gray">
              <a:xfrm>
                <a:off x="332" y="0"/>
                <a:ext cx="0" cy="351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38" name="Line 14"/>
              <p:cNvSpPr>
                <a:spLocks noChangeShapeType="1"/>
              </p:cNvSpPr>
              <p:nvPr/>
            </p:nvSpPr>
            <p:spPr bwMode="gray">
              <a:xfrm>
                <a:off x="1057" y="0"/>
                <a:ext cx="0" cy="414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39" name="Line 15"/>
              <p:cNvSpPr>
                <a:spLocks noChangeShapeType="1"/>
              </p:cNvSpPr>
              <p:nvPr/>
            </p:nvSpPr>
            <p:spPr bwMode="gray">
              <a:xfrm>
                <a:off x="1783" y="0"/>
                <a:ext cx="0" cy="432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40" name="Line 16"/>
              <p:cNvSpPr>
                <a:spLocks noChangeShapeType="1"/>
              </p:cNvSpPr>
              <p:nvPr/>
            </p:nvSpPr>
            <p:spPr bwMode="gray">
              <a:xfrm>
                <a:off x="2509" y="0"/>
                <a:ext cx="0" cy="433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41" name="Line 17"/>
              <p:cNvSpPr>
                <a:spLocks noChangeShapeType="1"/>
              </p:cNvSpPr>
              <p:nvPr/>
            </p:nvSpPr>
            <p:spPr bwMode="gray">
              <a:xfrm>
                <a:off x="3234" y="245"/>
                <a:ext cx="0" cy="408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42" name="Line 18"/>
              <p:cNvSpPr>
                <a:spLocks noChangeShapeType="1"/>
              </p:cNvSpPr>
              <p:nvPr/>
            </p:nvSpPr>
            <p:spPr bwMode="gray">
              <a:xfrm>
                <a:off x="3960" y="390"/>
                <a:ext cx="0" cy="394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43" name="Line 19"/>
              <p:cNvSpPr>
                <a:spLocks noChangeShapeType="1"/>
              </p:cNvSpPr>
              <p:nvPr/>
            </p:nvSpPr>
            <p:spPr bwMode="gray">
              <a:xfrm>
                <a:off x="4686" y="487"/>
                <a:ext cx="0" cy="384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44" name="Line 20"/>
              <p:cNvSpPr>
                <a:spLocks noChangeShapeType="1"/>
              </p:cNvSpPr>
              <p:nvPr/>
            </p:nvSpPr>
            <p:spPr bwMode="gray">
              <a:xfrm>
                <a:off x="5412" y="567"/>
                <a:ext cx="0" cy="376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grpSp>
        <p:grpSp>
          <p:nvGrpSpPr>
            <p:cNvPr id="1045" name="Group 21"/>
            <p:cNvGrpSpPr>
              <a:grpSpLocks/>
            </p:cNvGrpSpPr>
            <p:nvPr/>
          </p:nvGrpSpPr>
          <p:grpSpPr bwMode="auto">
            <a:xfrm>
              <a:off x="0" y="264"/>
              <a:ext cx="5768" cy="3538"/>
              <a:chOff x="0" y="264"/>
              <a:chExt cx="5768" cy="3538"/>
            </a:xfrm>
          </p:grpSpPr>
          <p:sp>
            <p:nvSpPr>
              <p:cNvPr id="1046" name="Line 22"/>
              <p:cNvSpPr>
                <a:spLocks noChangeShapeType="1"/>
              </p:cNvSpPr>
              <p:nvPr/>
            </p:nvSpPr>
            <p:spPr bwMode="gray">
              <a:xfrm rot="5400000">
                <a:off x="1635" y="-1371"/>
                <a:ext cx="0" cy="327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47" name="Line 23"/>
              <p:cNvSpPr>
                <a:spLocks noChangeShapeType="1"/>
              </p:cNvSpPr>
              <p:nvPr/>
            </p:nvSpPr>
            <p:spPr bwMode="gray">
              <a:xfrm rot="5400000">
                <a:off x="2884" y="-1913"/>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48" name="Line 24"/>
              <p:cNvSpPr>
                <a:spLocks noChangeShapeType="1"/>
              </p:cNvSpPr>
              <p:nvPr/>
            </p:nvSpPr>
            <p:spPr bwMode="gray">
              <a:xfrm rot="5400000">
                <a:off x="2884" y="-1205"/>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49" name="Line 25"/>
              <p:cNvSpPr>
                <a:spLocks noChangeShapeType="1"/>
              </p:cNvSpPr>
              <p:nvPr/>
            </p:nvSpPr>
            <p:spPr bwMode="gray">
              <a:xfrm rot="5400000">
                <a:off x="2885" y="-497"/>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50" name="Line 26"/>
              <p:cNvSpPr>
                <a:spLocks noChangeShapeType="1"/>
              </p:cNvSpPr>
              <p:nvPr/>
            </p:nvSpPr>
            <p:spPr bwMode="gray">
              <a:xfrm rot="5400000">
                <a:off x="2885" y="211"/>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sp>
            <p:nvSpPr>
              <p:cNvPr id="1051" name="Line 27"/>
              <p:cNvSpPr>
                <a:spLocks noChangeShapeType="1"/>
              </p:cNvSpPr>
              <p:nvPr/>
            </p:nvSpPr>
            <p:spPr bwMode="gray">
              <a:xfrm rot="5400000">
                <a:off x="3192" y="1251"/>
                <a:ext cx="0" cy="510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s-ES"/>
              </a:p>
            </p:txBody>
          </p:sp>
        </p:grpSp>
      </p:gr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1059" name="Picture 35" descr="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gray">
          <a:xfrm>
            <a:off x="-180975" y="5638800"/>
            <a:ext cx="2016125" cy="12192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AA1CB27-C8BD-46A8-B613-49401BA404B1}" type="slidenum">
              <a:rPr lang="en-US"/>
              <a:pPr/>
              <a:t>‹Nº›</a:t>
            </a:fld>
            <a:endParaRPr lang="en-US"/>
          </a:p>
        </p:txBody>
      </p:sp>
      <p:sp>
        <p:nvSpPr>
          <p:cNvPr id="1060" name="Freeform 36" descr="11"/>
          <p:cNvSpPr>
            <a:spLocks/>
          </p:cNvSpPr>
          <p:nvPr/>
        </p:nvSpPr>
        <p:spPr bwMode="gray">
          <a:xfrm>
            <a:off x="4041775" y="0"/>
            <a:ext cx="5105400" cy="739775"/>
          </a:xfrm>
          <a:custGeom>
            <a:avLst/>
            <a:gdLst>
              <a:gd name="T0" fmla="*/ 3130 w 3130"/>
              <a:gd name="T1" fmla="*/ 453 h 453"/>
              <a:gd name="T2" fmla="*/ 3130 w 3130"/>
              <a:gd name="T3" fmla="*/ 0 h 453"/>
              <a:gd name="T4" fmla="*/ 0 w 3130"/>
              <a:gd name="T5" fmla="*/ 0 h 453"/>
              <a:gd name="T6" fmla="*/ 3130 w 3130"/>
              <a:gd name="T7" fmla="*/ 453 h 453"/>
            </a:gdLst>
            <a:ahLst/>
            <a:cxnLst>
              <a:cxn ang="0">
                <a:pos x="T0" y="T1"/>
              </a:cxn>
              <a:cxn ang="0">
                <a:pos x="T2" y="T3"/>
              </a:cxn>
              <a:cxn ang="0">
                <a:pos x="T4" y="T5"/>
              </a:cxn>
              <a:cxn ang="0">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6"/>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6" name="Rectangle 2"/>
          <p:cNvSpPr>
            <a:spLocks noGrp="1" noChangeArrowheads="1"/>
          </p:cNvSpPr>
          <p:nvPr>
            <p:ph type="title"/>
          </p:nvPr>
        </p:nvSpPr>
        <p:spPr bwMode="gray">
          <a:xfrm>
            <a:off x="457200" y="325438"/>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34" name="Freeform 10"/>
          <p:cNvSpPr>
            <a:spLocks/>
          </p:cNvSpPr>
          <p:nvPr/>
        </p:nvSpPr>
        <p:spPr bwMode="gray">
          <a:xfrm>
            <a:off x="4041775" y="1588"/>
            <a:ext cx="5105400" cy="739775"/>
          </a:xfrm>
          <a:custGeom>
            <a:avLst/>
            <a:gdLst>
              <a:gd name="T0" fmla="*/ 3130 w 3130"/>
              <a:gd name="T1" fmla="*/ 453 h 453"/>
              <a:gd name="T2" fmla="*/ 3130 w 3130"/>
              <a:gd name="T3" fmla="*/ 0 h 453"/>
              <a:gd name="T4" fmla="*/ 0 w 3130"/>
              <a:gd name="T5" fmla="*/ 0 h 453"/>
              <a:gd name="T6" fmla="*/ 3130 w 3130"/>
              <a:gd name="T7" fmla="*/ 453 h 453"/>
            </a:gdLst>
            <a:ahLst/>
            <a:cxnLst>
              <a:cxn ang="0">
                <a:pos x="T0" y="T1"/>
              </a:cxn>
              <a:cxn ang="0">
                <a:pos x="T2" y="T3"/>
              </a:cxn>
              <a:cxn ang="0">
                <a:pos x="T4" y="T5"/>
              </a:cxn>
              <a:cxn ang="0">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7"/>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fade">
                                      <p:cBhvr>
                                        <p:cTn id="13"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34" grpId="0" animBg="1"/>
    </p:bldLst>
  </p:timing>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1844824"/>
            <a:ext cx="4559424" cy="1470025"/>
          </a:xfrm>
        </p:spPr>
        <p:txBody>
          <a:bodyPr/>
          <a:lstStyle/>
          <a:p>
            <a:r>
              <a:rPr lang="es-ES_tradnl" sz="3600" dirty="0" smtClean="0"/>
              <a:t>Metabolismo y Nutrición</a:t>
            </a:r>
            <a:br>
              <a:rPr lang="es-ES_tradnl" sz="3600" dirty="0" smtClean="0"/>
            </a:br>
            <a:r>
              <a:rPr lang="es-ES_tradnl" sz="3600" dirty="0" smtClean="0"/>
              <a:t> </a:t>
            </a:r>
            <a:br>
              <a:rPr lang="es-ES_tradnl" sz="3600" dirty="0" smtClean="0"/>
            </a:br>
            <a:r>
              <a:rPr lang="es-ES_tradnl" sz="3600" dirty="0" smtClean="0"/>
              <a:t>Tema </a:t>
            </a:r>
            <a:r>
              <a:rPr lang="es-ES_tradnl" sz="3600" dirty="0"/>
              <a:t>III. Metabolismo de los glúcidos</a:t>
            </a:r>
            <a:r>
              <a:rPr lang="es-ES" sz="3600" dirty="0"/>
              <a:t/>
            </a:r>
            <a:br>
              <a:rPr lang="es-ES" sz="3600" dirty="0"/>
            </a:br>
            <a:endParaRPr lang="en-US" sz="3600" dirty="0"/>
          </a:p>
        </p:txBody>
      </p:sp>
      <p:sp>
        <p:nvSpPr>
          <p:cNvPr id="2051" name="Rectangle 3"/>
          <p:cNvSpPr>
            <a:spLocks noGrp="1" noChangeArrowheads="1"/>
          </p:cNvSpPr>
          <p:nvPr>
            <p:ph type="subTitle" idx="1"/>
          </p:nvPr>
        </p:nvSpPr>
        <p:spPr>
          <a:xfrm>
            <a:off x="107504" y="4221088"/>
            <a:ext cx="6400800" cy="493445"/>
          </a:xfrm>
        </p:spPr>
        <p:txBody>
          <a:bodyPr/>
          <a:lstStyle/>
          <a:p>
            <a:r>
              <a:rPr lang="es-ES" sz="2000" b="1" dirty="0" smtClean="0"/>
              <a:t>Profesor</a:t>
            </a:r>
            <a:r>
              <a:rPr lang="en-US" sz="2000" b="1" dirty="0" smtClean="0"/>
              <a:t>: MSc. Gleymis Venet Cadet</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TAREA 1</a:t>
            </a:r>
            <a:endParaRPr lang="es-ES" dirty="0"/>
          </a:p>
        </p:txBody>
      </p:sp>
      <p:sp>
        <p:nvSpPr>
          <p:cNvPr id="3" name="Marcador de contenido 2"/>
          <p:cNvSpPr>
            <a:spLocks noGrp="1"/>
          </p:cNvSpPr>
          <p:nvPr>
            <p:ph idx="1"/>
          </p:nvPr>
        </p:nvSpPr>
        <p:spPr>
          <a:xfrm>
            <a:off x="925163" y="1340768"/>
            <a:ext cx="7776864" cy="4925144"/>
          </a:xfrm>
        </p:spPr>
        <p:txBody>
          <a:bodyPr/>
          <a:lstStyle/>
          <a:p>
            <a:pPr marL="0" indent="0" algn="just">
              <a:buNone/>
            </a:pPr>
            <a:r>
              <a:rPr lang="es-ES" sz="2400" b="1" dirty="0" smtClean="0"/>
              <a:t>6. </a:t>
            </a:r>
            <a:r>
              <a:rPr lang="es-ES" sz="2400" b="1" dirty="0"/>
              <a:t>Sobre la gluconeogénesis responde:</a:t>
            </a:r>
          </a:p>
          <a:p>
            <a:pPr marL="0" indent="0" algn="just">
              <a:buNone/>
            </a:pPr>
            <a:r>
              <a:rPr lang="es-ES" sz="2400" b="1" dirty="0"/>
              <a:t>a) Metabolitos iniciales. </a:t>
            </a:r>
          </a:p>
          <a:p>
            <a:pPr marL="0" indent="0" algn="just">
              <a:buNone/>
            </a:pPr>
            <a:r>
              <a:rPr lang="es-ES" sz="2400" b="1" dirty="0"/>
              <a:t>b) Importancia biológica. </a:t>
            </a:r>
          </a:p>
          <a:p>
            <a:pPr marL="0" indent="0" algn="just">
              <a:buNone/>
            </a:pPr>
            <a:r>
              <a:rPr lang="es-ES" sz="2400" b="1" dirty="0"/>
              <a:t>c) Localización celular y tisular. </a:t>
            </a:r>
          </a:p>
          <a:p>
            <a:pPr marL="0" indent="0" algn="just">
              <a:buNone/>
            </a:pPr>
            <a:r>
              <a:rPr lang="es-ES" sz="2400" b="1" dirty="0" smtClean="0"/>
              <a:t>7. </a:t>
            </a:r>
            <a:r>
              <a:rPr lang="es-ES" sz="2400" b="1" dirty="0"/>
              <a:t>Marca con una cruz (X) cuál de los siguientes efectores alostéricos controla simultáneamente la glucólisis y la gluconeogénesis en el hígado. </a:t>
            </a:r>
          </a:p>
          <a:p>
            <a:pPr marL="0" indent="0" algn="just">
              <a:buNone/>
            </a:pPr>
            <a:r>
              <a:rPr lang="es-ES" sz="2400" b="1" dirty="0"/>
              <a:t>a) __ ATP</a:t>
            </a:r>
          </a:p>
          <a:p>
            <a:pPr marL="0" indent="0" algn="just">
              <a:buNone/>
            </a:pPr>
            <a:r>
              <a:rPr lang="es-ES" sz="2400" b="1" dirty="0"/>
              <a:t>b) __ Glucosa 6P</a:t>
            </a:r>
          </a:p>
          <a:p>
            <a:pPr marL="0" indent="0" algn="just">
              <a:buNone/>
            </a:pPr>
            <a:r>
              <a:rPr lang="es-ES" sz="2400" b="1" dirty="0"/>
              <a:t>c) __ Fructosa-1,6-bisfosfato.</a:t>
            </a:r>
          </a:p>
          <a:p>
            <a:pPr marL="0" indent="0" algn="just">
              <a:buNone/>
            </a:pPr>
            <a:r>
              <a:rPr lang="es-ES" sz="2400" b="1" dirty="0"/>
              <a:t>d) __ Fructosa-2,6-bisfostato.</a:t>
            </a:r>
          </a:p>
          <a:p>
            <a:pPr marL="0" indent="0" algn="just">
              <a:buNone/>
            </a:pPr>
            <a:endParaRPr lang="es-ES" sz="2400" b="1" dirty="0"/>
          </a:p>
        </p:txBody>
      </p:sp>
    </p:spTree>
    <p:extLst>
      <p:ext uri="{BB962C8B-B14F-4D97-AF65-F5344CB8AC3E}">
        <p14:creationId xmlns:p14="http://schemas.microsoft.com/office/powerpoint/2010/main" val="174814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0482" y="188640"/>
            <a:ext cx="8229600" cy="648072"/>
          </a:xfrm>
        </p:spPr>
        <p:txBody>
          <a:bodyPr/>
          <a:lstStyle/>
          <a:p>
            <a:r>
              <a:rPr lang="es-ES" dirty="0" smtClean="0"/>
              <a:t>TAREA 2</a:t>
            </a:r>
            <a:endParaRPr lang="es-ES" dirty="0"/>
          </a:p>
        </p:txBody>
      </p:sp>
      <p:sp>
        <p:nvSpPr>
          <p:cNvPr id="3" name="Marcador de contenido 2"/>
          <p:cNvSpPr>
            <a:spLocks noGrp="1"/>
          </p:cNvSpPr>
          <p:nvPr>
            <p:ph idx="1"/>
          </p:nvPr>
        </p:nvSpPr>
        <p:spPr>
          <a:xfrm>
            <a:off x="440482" y="848172"/>
            <a:ext cx="8524006" cy="5893196"/>
          </a:xfrm>
          <a:noFill/>
        </p:spPr>
        <p:txBody>
          <a:bodyPr/>
          <a:lstStyle/>
          <a:p>
            <a:pPr marL="457200" lvl="0" indent="-457200" algn="just">
              <a:buAutoNum type="arabicPeriod"/>
            </a:pPr>
            <a:r>
              <a:rPr lang="es-ES" sz="2400" b="1" dirty="0" smtClean="0"/>
              <a:t>Mencione </a:t>
            </a:r>
            <a:r>
              <a:rPr lang="es-ES" sz="2400" b="1" dirty="0"/>
              <a:t>las enzimas reguladoras de la vía glucolítica y de la gluconeogénesis, y especifica los efectores positivos y negativos en cada caso.</a:t>
            </a:r>
          </a:p>
          <a:p>
            <a:pPr marL="457200" lvl="0" indent="-457200" algn="just">
              <a:buAutoNum type="arabicPeriod"/>
            </a:pPr>
            <a:endParaRPr lang="es-ES" sz="2400" b="1" dirty="0"/>
          </a:p>
          <a:p>
            <a:pPr marL="457200" lvl="0" indent="-457200" algn="just">
              <a:buAutoNum type="arabicPeriod"/>
            </a:pPr>
            <a:r>
              <a:rPr lang="es-ES" sz="2400" b="1" dirty="0" smtClean="0"/>
              <a:t>Compara </a:t>
            </a:r>
            <a:r>
              <a:rPr lang="es-ES" sz="2400" b="1" dirty="0"/>
              <a:t>el rendimiento energético de la glucosa en condiciones aerobias y anaerobias</a:t>
            </a:r>
          </a:p>
          <a:p>
            <a:pPr marL="457200" lvl="0" indent="-457200" algn="just">
              <a:buAutoNum type="arabicPeriod"/>
            </a:pPr>
            <a:endParaRPr lang="es-ES" sz="2400" b="1" dirty="0"/>
          </a:p>
          <a:p>
            <a:pPr marL="457200" lvl="0" indent="-457200" algn="just">
              <a:buAutoNum type="arabicPeriod"/>
            </a:pPr>
            <a:r>
              <a:rPr lang="es-ES" sz="2400" b="1" dirty="0" smtClean="0"/>
              <a:t>Establezca </a:t>
            </a:r>
            <a:r>
              <a:rPr lang="es-ES" sz="2400" b="1" dirty="0"/>
              <a:t>una comparación en relación con la importancia de las distintas vías del metabolismo de los glúcidos estudiadas hasta ahora </a:t>
            </a:r>
          </a:p>
          <a:p>
            <a:pPr lvl="0" algn="just">
              <a:buFont typeface="Wingdings" panose="05000000000000000000" pitchFamily="2" charset="2"/>
              <a:buChar char="Ø"/>
            </a:pPr>
            <a:r>
              <a:rPr lang="es-ES" sz="2400" b="1" dirty="0"/>
              <a:t>-Glucogénesis, Glucogenólisis, Glucolisis, Gluconeogénesis y Ciclo de las pentosas</a:t>
            </a:r>
          </a:p>
          <a:p>
            <a:pPr marL="0" indent="0" algn="just">
              <a:buNone/>
            </a:pPr>
            <a:endParaRPr lang="es-ES" sz="2400" b="1" dirty="0"/>
          </a:p>
        </p:txBody>
      </p:sp>
    </p:spTree>
    <p:extLst>
      <p:ext uri="{BB962C8B-B14F-4D97-AF65-F5344CB8AC3E}">
        <p14:creationId xmlns:p14="http://schemas.microsoft.com/office/powerpoint/2010/main" val="223740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TAREA 2</a:t>
            </a:r>
            <a:endParaRPr lang="es-ES" dirty="0"/>
          </a:p>
        </p:txBody>
      </p:sp>
      <p:sp>
        <p:nvSpPr>
          <p:cNvPr id="3" name="Marcador de contenido 2"/>
          <p:cNvSpPr>
            <a:spLocks noGrp="1"/>
          </p:cNvSpPr>
          <p:nvPr>
            <p:ph idx="1"/>
          </p:nvPr>
        </p:nvSpPr>
        <p:spPr>
          <a:xfrm>
            <a:off x="323528" y="1252538"/>
            <a:ext cx="8517632" cy="5488830"/>
          </a:xfrm>
          <a:solidFill>
            <a:schemeClr val="accent2">
              <a:lumMod val="40000"/>
              <a:lumOff val="60000"/>
            </a:schemeClr>
          </a:solidFill>
        </p:spPr>
        <p:txBody>
          <a:bodyPr/>
          <a:lstStyle/>
          <a:p>
            <a:pPr marL="0" lvl="0" indent="0">
              <a:buNone/>
            </a:pPr>
            <a:r>
              <a:rPr lang="es-ES" sz="2800" b="1" dirty="0"/>
              <a:t>4</a:t>
            </a:r>
            <a:r>
              <a:rPr lang="es-ES" sz="2800" b="1" dirty="0" smtClean="0"/>
              <a:t>. </a:t>
            </a:r>
            <a:r>
              <a:rPr lang="es-ES" sz="2800" b="1" dirty="0"/>
              <a:t>Realice un esquema sobre las interrelaciones que se establecen entre la glucólisis y el ciclo de las pentosas.</a:t>
            </a:r>
          </a:p>
          <a:p>
            <a:pPr marL="0" lvl="0" indent="0">
              <a:buNone/>
            </a:pPr>
            <a:endParaRPr lang="es-ES" sz="2800" b="1" dirty="0"/>
          </a:p>
          <a:p>
            <a:pPr marL="0" lvl="0" indent="0">
              <a:buNone/>
            </a:pPr>
            <a:r>
              <a:rPr lang="es-ES" sz="2800" b="1" dirty="0"/>
              <a:t>5</a:t>
            </a:r>
            <a:r>
              <a:rPr lang="es-ES" sz="2800" b="1" dirty="0" smtClean="0"/>
              <a:t>. </a:t>
            </a:r>
            <a:r>
              <a:rPr lang="es-ES" sz="2800" b="1" dirty="0"/>
              <a:t>¿Qué monosacárido (glucosa 6P o fructosa 6P) tiene mayor rendimiento energético al degradarse? Fundamente su respuesta.</a:t>
            </a:r>
          </a:p>
          <a:p>
            <a:pPr marL="0" lvl="0" indent="0">
              <a:buNone/>
            </a:pPr>
            <a:endParaRPr lang="es-ES" sz="2800" b="1" dirty="0"/>
          </a:p>
          <a:p>
            <a:pPr marL="0" lvl="0" indent="0">
              <a:buNone/>
            </a:pPr>
            <a:r>
              <a:rPr lang="es-ES" sz="2800" b="1" dirty="0"/>
              <a:t>6</a:t>
            </a:r>
            <a:r>
              <a:rPr lang="es-ES" sz="2800" b="1" dirty="0" smtClean="0"/>
              <a:t>. </a:t>
            </a:r>
            <a:r>
              <a:rPr lang="es-ES" sz="2800" b="1" dirty="0"/>
              <a:t>En condiciones de ayuno se produce la secreción de glucagón por el páncreas. ¿Cuáles efectos se producen en la vía glucolítica en el hígado  en tales condiciones?</a:t>
            </a:r>
          </a:p>
          <a:p>
            <a:pPr marL="0" indent="0">
              <a:buNone/>
            </a:pPr>
            <a:endParaRPr lang="es-ES" sz="2800" b="1" dirty="0"/>
          </a:p>
        </p:txBody>
      </p:sp>
    </p:spTree>
    <p:extLst>
      <p:ext uri="{BB962C8B-B14F-4D97-AF65-F5344CB8AC3E}">
        <p14:creationId xmlns:p14="http://schemas.microsoft.com/office/powerpoint/2010/main" val="368236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97868" y="1628800"/>
            <a:ext cx="8424936" cy="4154984"/>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eaLnBrk="0" hangingPunct="0">
              <a:tabLst>
                <a:tab pos="444500" algn="l"/>
              </a:tabLst>
              <a:defRPr>
                <a:solidFill>
                  <a:schemeClr val="tx1"/>
                </a:solidFill>
                <a:latin typeface="Arial" panose="020B0604020202020204" pitchFamily="34" charset="0"/>
              </a:defRPr>
            </a:lvl1pPr>
            <a:lvl2pPr eaLnBrk="0" hangingPunct="0">
              <a:tabLst>
                <a:tab pos="444500" algn="l"/>
              </a:tabLst>
              <a:defRPr>
                <a:solidFill>
                  <a:schemeClr val="tx1"/>
                </a:solidFill>
                <a:latin typeface="Arial" panose="020B0604020202020204" pitchFamily="34" charset="0"/>
              </a:defRPr>
            </a:lvl2pPr>
            <a:lvl3pPr eaLnBrk="0" hangingPunct="0">
              <a:tabLst>
                <a:tab pos="444500" algn="l"/>
              </a:tabLst>
              <a:defRPr>
                <a:solidFill>
                  <a:schemeClr val="tx1"/>
                </a:solidFill>
                <a:latin typeface="Arial" panose="020B0604020202020204" pitchFamily="34" charset="0"/>
              </a:defRPr>
            </a:lvl3pPr>
            <a:lvl4pPr eaLnBrk="0" hangingPunct="0">
              <a:tabLst>
                <a:tab pos="444500" algn="l"/>
              </a:tabLst>
              <a:defRPr>
                <a:solidFill>
                  <a:schemeClr val="tx1"/>
                </a:solidFill>
                <a:latin typeface="Arial" panose="020B0604020202020204" pitchFamily="34" charset="0"/>
              </a:defRPr>
            </a:lvl4pPr>
            <a:lvl5pPr eaLnBrk="0" hangingPunct="0">
              <a:tabLst>
                <a:tab pos="444500" algn="l"/>
              </a:tabLst>
              <a:defRPr>
                <a:solidFill>
                  <a:schemeClr val="tx1"/>
                </a:solidFill>
                <a:latin typeface="Arial" panose="020B0604020202020204" pitchFamily="34" charset="0"/>
              </a:defRPr>
            </a:lvl5pPr>
            <a:lvl6pPr eaLnBrk="0" fontAlgn="base" hangingPunct="0">
              <a:spcBef>
                <a:spcPct val="0"/>
              </a:spcBef>
              <a:spcAft>
                <a:spcPct val="0"/>
              </a:spcAft>
              <a:tabLst>
                <a:tab pos="444500" algn="l"/>
              </a:tabLst>
              <a:defRPr>
                <a:solidFill>
                  <a:schemeClr val="tx1"/>
                </a:solidFill>
                <a:latin typeface="Arial" panose="020B0604020202020204" pitchFamily="34" charset="0"/>
              </a:defRPr>
            </a:lvl6pPr>
            <a:lvl7pPr eaLnBrk="0" fontAlgn="base" hangingPunct="0">
              <a:spcBef>
                <a:spcPct val="0"/>
              </a:spcBef>
              <a:spcAft>
                <a:spcPct val="0"/>
              </a:spcAft>
              <a:tabLst>
                <a:tab pos="444500" algn="l"/>
              </a:tabLst>
              <a:defRPr>
                <a:solidFill>
                  <a:schemeClr val="tx1"/>
                </a:solidFill>
                <a:latin typeface="Arial" panose="020B0604020202020204" pitchFamily="34" charset="0"/>
              </a:defRPr>
            </a:lvl7pPr>
            <a:lvl8pPr eaLnBrk="0" fontAlgn="base" hangingPunct="0">
              <a:spcBef>
                <a:spcPct val="0"/>
              </a:spcBef>
              <a:spcAft>
                <a:spcPct val="0"/>
              </a:spcAft>
              <a:tabLst>
                <a:tab pos="444500" algn="l"/>
              </a:tabLst>
              <a:defRPr>
                <a:solidFill>
                  <a:schemeClr val="tx1"/>
                </a:solidFill>
                <a:latin typeface="Arial" panose="020B0604020202020204" pitchFamily="34" charset="0"/>
              </a:defRPr>
            </a:lvl8pPr>
            <a:lvl9pPr eaLnBrk="0" fontAlgn="base" hangingPunct="0">
              <a:spcBef>
                <a:spcPct val="0"/>
              </a:spcBef>
              <a:spcAft>
                <a:spcPct val="0"/>
              </a:spcAft>
              <a:tabLst>
                <a:tab pos="444500" algn="l"/>
              </a:tabLst>
              <a:defRPr>
                <a:solidFill>
                  <a:schemeClr val="tx1"/>
                </a:solidFill>
                <a:latin typeface="Arial" panose="020B0604020202020204" pitchFamily="34" charset="0"/>
              </a:defRPr>
            </a:lvl9pPr>
          </a:lstStyle>
          <a:p>
            <a:pPr marL="0" lvl="0" indent="0" algn="just">
              <a:spcBef>
                <a:spcPct val="0"/>
              </a:spcBef>
              <a:buNone/>
            </a:pPr>
            <a:r>
              <a:rPr lang="es-ES" sz="2400" b="1" dirty="0" smtClean="0">
                <a:ea typeface="Times New Roman" panose="02020603050405020304" pitchFamily="18" charset="0"/>
                <a:cs typeface="Arial" panose="020B0604020202020204" pitchFamily="34" charset="0"/>
              </a:rPr>
              <a:t>7. En </a:t>
            </a:r>
            <a:r>
              <a:rPr lang="es-ES" sz="2400" b="1" dirty="0">
                <a:ea typeface="Times New Roman" panose="02020603050405020304" pitchFamily="18" charset="0"/>
                <a:cs typeface="Arial" panose="020B0604020202020204" pitchFamily="34" charset="0"/>
              </a:rPr>
              <a:t>condiciones de alto nivel energético y elevada concentración de citrato se favorece la gluconeogénesis. Explique este efecto detallando la participación de la enzima reguladora de la vía.</a:t>
            </a:r>
          </a:p>
          <a:p>
            <a:pPr marL="0" lvl="0" indent="0" algn="just">
              <a:spcBef>
                <a:spcPct val="0"/>
              </a:spcBef>
              <a:buNone/>
            </a:pPr>
            <a:endParaRPr lang="es-ES" sz="2400" b="1" dirty="0">
              <a:ea typeface="Times New Roman" panose="02020603050405020304" pitchFamily="18" charset="0"/>
              <a:cs typeface="Arial" panose="020B0604020202020204" pitchFamily="34" charset="0"/>
            </a:endParaRPr>
          </a:p>
          <a:p>
            <a:pPr marL="0" lvl="0" indent="0" algn="just">
              <a:spcBef>
                <a:spcPct val="0"/>
              </a:spcBef>
              <a:buNone/>
            </a:pPr>
            <a:r>
              <a:rPr lang="es-ES" sz="2400" b="1" dirty="0">
                <a:ea typeface="Times New Roman" panose="02020603050405020304" pitchFamily="18" charset="0"/>
                <a:cs typeface="Arial" panose="020B0604020202020204" pitchFamily="34" charset="0"/>
              </a:rPr>
              <a:t>8</a:t>
            </a:r>
            <a:r>
              <a:rPr lang="es-ES" sz="2400" b="1" dirty="0" smtClean="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Explique el papel de la fructosa 2,6 </a:t>
            </a:r>
            <a:r>
              <a:rPr lang="es-ES" sz="2400" b="1" dirty="0" err="1">
                <a:ea typeface="Times New Roman" panose="02020603050405020304" pitchFamily="18" charset="0"/>
                <a:cs typeface="Arial" panose="020B0604020202020204" pitchFamily="34" charset="0"/>
              </a:rPr>
              <a:t>bisfosfato</a:t>
            </a:r>
            <a:r>
              <a:rPr lang="es-ES" sz="2400" b="1" dirty="0">
                <a:ea typeface="Times New Roman" panose="02020603050405020304" pitchFamily="18" charset="0"/>
                <a:cs typeface="Arial" panose="020B0604020202020204" pitchFamily="34" charset="0"/>
              </a:rPr>
              <a:t> en la glucólisis. </a:t>
            </a:r>
          </a:p>
          <a:p>
            <a:pPr marL="0" lvl="0" indent="0" algn="just">
              <a:spcBef>
                <a:spcPct val="0"/>
              </a:spcBef>
              <a:buNone/>
            </a:pPr>
            <a:endParaRPr lang="es-ES" sz="2400" b="1" dirty="0">
              <a:ea typeface="Times New Roman" panose="02020603050405020304" pitchFamily="18" charset="0"/>
              <a:cs typeface="Arial" panose="020B0604020202020204" pitchFamily="34" charset="0"/>
            </a:endParaRPr>
          </a:p>
          <a:p>
            <a:pPr marL="0" lvl="0" indent="0" algn="just">
              <a:spcBef>
                <a:spcPct val="0"/>
              </a:spcBef>
              <a:buNone/>
            </a:pPr>
            <a:r>
              <a:rPr lang="es-ES" sz="2400" b="1" dirty="0">
                <a:ea typeface="Times New Roman" panose="02020603050405020304" pitchFamily="18" charset="0"/>
                <a:cs typeface="Arial" panose="020B0604020202020204" pitchFamily="34" charset="0"/>
              </a:rPr>
              <a:t>9</a:t>
            </a:r>
            <a:r>
              <a:rPr lang="es-ES" sz="2400" b="1" dirty="0" smtClean="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Analice las especificidades hísticas en relación con la vía glucolítica entre el hígado, cerebro y músculo esquelético.</a:t>
            </a:r>
          </a:p>
        </p:txBody>
      </p:sp>
      <p:sp>
        <p:nvSpPr>
          <p:cNvPr id="3" name="Título 1"/>
          <p:cNvSpPr>
            <a:spLocks noGrp="1"/>
          </p:cNvSpPr>
          <p:nvPr>
            <p:ph type="title"/>
          </p:nvPr>
        </p:nvSpPr>
        <p:spPr>
          <a:xfrm>
            <a:off x="395536" y="404664"/>
            <a:ext cx="8229600" cy="927100"/>
          </a:xfrm>
        </p:spPr>
        <p:txBody>
          <a:bodyPr/>
          <a:lstStyle/>
          <a:p>
            <a:r>
              <a:rPr lang="es-ES" dirty="0" smtClean="0"/>
              <a:t>TAREA 2</a:t>
            </a:r>
            <a:endParaRPr lang="es-ES" dirty="0"/>
          </a:p>
        </p:txBody>
      </p:sp>
    </p:spTree>
    <p:extLst>
      <p:ext uri="{BB962C8B-B14F-4D97-AF65-F5344CB8AC3E}">
        <p14:creationId xmlns:p14="http://schemas.microsoft.com/office/powerpoint/2010/main" val="52865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95028"/>
            <a:ext cx="8229600" cy="685700"/>
          </a:xfrm>
        </p:spPr>
        <p:txBody>
          <a:bodyPr/>
          <a:lstStyle/>
          <a:p>
            <a:r>
              <a:rPr lang="es-ES" dirty="0" smtClean="0"/>
              <a:t>TAREA 3</a:t>
            </a:r>
            <a:endParaRPr lang="es-ES" dirty="0"/>
          </a:p>
        </p:txBody>
      </p:sp>
      <p:sp>
        <p:nvSpPr>
          <p:cNvPr id="3" name="Marcador de contenido 2"/>
          <p:cNvSpPr>
            <a:spLocks noGrp="1"/>
          </p:cNvSpPr>
          <p:nvPr>
            <p:ph idx="1"/>
          </p:nvPr>
        </p:nvSpPr>
        <p:spPr>
          <a:xfrm>
            <a:off x="459399" y="980728"/>
            <a:ext cx="8229600" cy="5760640"/>
          </a:xfrm>
          <a:solidFill>
            <a:schemeClr val="accent2">
              <a:lumMod val="40000"/>
              <a:lumOff val="60000"/>
            </a:schemeClr>
          </a:solidFill>
        </p:spPr>
        <p:txBody>
          <a:bodyPr/>
          <a:lstStyle/>
          <a:p>
            <a:pPr marL="0" lvl="0" indent="0" algn="just">
              <a:buNone/>
            </a:pPr>
            <a:r>
              <a:rPr lang="es-ES" sz="2400" b="1" dirty="0" smtClean="0"/>
              <a:t>1. </a:t>
            </a:r>
            <a:r>
              <a:rPr lang="es-ES" sz="2400" b="1" dirty="0" smtClean="0"/>
              <a:t>Relacione </a:t>
            </a:r>
            <a:r>
              <a:rPr lang="es-ES" sz="2400" b="1" dirty="0"/>
              <a:t>los enunciados de la columna </a:t>
            </a:r>
            <a:r>
              <a:rPr lang="es-ES" sz="2400" b="1" dirty="0" smtClean="0"/>
              <a:t>A </a:t>
            </a:r>
            <a:r>
              <a:rPr lang="es-ES" sz="2400" b="1" dirty="0"/>
              <a:t>con el número del metabolito que corresponda en la columna </a:t>
            </a:r>
            <a:r>
              <a:rPr lang="es-ES" sz="2400" b="1" dirty="0" smtClean="0"/>
              <a:t>B.</a:t>
            </a:r>
            <a:r>
              <a:rPr lang="es-ES" sz="2400" dirty="0" smtClean="0"/>
              <a:t> </a:t>
            </a:r>
            <a:endParaRPr lang="es-ES" sz="2400" dirty="0"/>
          </a:p>
        </p:txBody>
      </p:sp>
      <p:sp>
        <p:nvSpPr>
          <p:cNvPr id="4" name="Rectángulo 29"/>
          <p:cNvSpPr>
            <a:spLocks noChangeArrowheads="1"/>
          </p:cNvSpPr>
          <p:nvPr/>
        </p:nvSpPr>
        <p:spPr bwMode="auto">
          <a:xfrm>
            <a:off x="683568" y="2564904"/>
            <a:ext cx="352839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a"/>
              <a:tabLst/>
            </a:pPr>
            <a:r>
              <a:rPr kumimoji="0" lang="es-ES" sz="1400" b="1" i="0" u="none" strike="noStrike" cap="none" normalizeH="0" baseline="0" dirty="0" smtClean="0">
                <a:ln>
                  <a:noFill/>
                </a:ln>
                <a:solidFill>
                  <a:schemeClr val="tx1"/>
                </a:solidFill>
                <a:effectLst/>
                <a:latin typeface="Arial" panose="020B0604020202020204" pitchFamily="34" charset="0"/>
              </a:rPr>
              <a:t>___ Es uno de los precursores de la gluconeogénesis.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b"/>
              <a:tabLst/>
            </a:pPr>
            <a:r>
              <a:rPr kumimoji="0" lang="es-ES" sz="1400" b="1" i="0" u="none" strike="noStrike" cap="none" normalizeH="0" baseline="0" dirty="0" smtClean="0">
                <a:ln>
                  <a:noFill/>
                </a:ln>
                <a:solidFill>
                  <a:schemeClr val="tx1"/>
                </a:solidFill>
                <a:effectLst/>
                <a:latin typeface="Arial" panose="020B0604020202020204" pitchFamily="34" charset="0"/>
              </a:rPr>
              <a:t>___ Vincula el metabolismo de los glúcidos con el metabolismo de los lípidos.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c"/>
              <a:tabLst/>
            </a:pPr>
            <a:r>
              <a:rPr kumimoji="0" lang="es-ES" sz="1400" b="1" i="0" u="none" strike="noStrike" cap="none" normalizeH="0" baseline="0" dirty="0" smtClean="0">
                <a:ln>
                  <a:noFill/>
                </a:ln>
                <a:solidFill>
                  <a:schemeClr val="tx1"/>
                </a:solidFill>
                <a:effectLst/>
                <a:latin typeface="Arial" panose="020B0604020202020204" pitchFamily="34" charset="0"/>
              </a:rPr>
              <a:t>___Es un efector alostérico positivo de la Fosfofructoquinasa 1</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d"/>
              <a:tabLst/>
            </a:pPr>
            <a:r>
              <a:rPr kumimoji="0" lang="es-ES" sz="1400" b="1" i="0" u="none" strike="noStrike" cap="none" normalizeH="0" baseline="0" dirty="0" smtClean="0">
                <a:ln>
                  <a:noFill/>
                </a:ln>
                <a:solidFill>
                  <a:schemeClr val="tx1"/>
                </a:solidFill>
                <a:effectLst/>
                <a:latin typeface="Arial" panose="020B0604020202020204" pitchFamily="34" charset="0"/>
              </a:rPr>
              <a:t>___ Producto de la glucólisis en el eritrocito.</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e"/>
              <a:tabLst/>
            </a:pPr>
            <a:r>
              <a:rPr kumimoji="0" lang="es-ES" sz="1400" b="1" i="0" u="none" strike="noStrike" cap="none" normalizeH="0" baseline="0" dirty="0" smtClean="0">
                <a:ln>
                  <a:noFill/>
                </a:ln>
                <a:solidFill>
                  <a:schemeClr val="tx1"/>
                </a:solidFill>
                <a:effectLst/>
                <a:latin typeface="Arial" panose="020B0604020202020204" pitchFamily="34" charset="0"/>
              </a:rPr>
              <a:t>___ Es un efector alostérico negativo de la bisfosfoructofosfatasa1.</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f"/>
              <a:tabLst/>
            </a:pPr>
            <a:r>
              <a:rPr kumimoji="0" lang="es-ES" sz="1400" b="1" i="0" u="none" strike="noStrike" cap="none" normalizeH="0" baseline="0" dirty="0" smtClean="0">
                <a:ln>
                  <a:noFill/>
                </a:ln>
                <a:solidFill>
                  <a:schemeClr val="tx1"/>
                </a:solidFill>
                <a:effectLst/>
                <a:latin typeface="Arial" panose="020B0604020202020204" pitchFamily="34" charset="0"/>
              </a:rPr>
              <a:t>___ Se produce en hígado por acción de la </a:t>
            </a:r>
            <a:r>
              <a:rPr kumimoji="0" lang="es-ES" sz="1400" b="1" i="0" u="none" strike="noStrike" cap="none" normalizeH="0" baseline="0" dirty="0" err="1" smtClean="0">
                <a:ln>
                  <a:noFill/>
                </a:ln>
                <a:solidFill>
                  <a:schemeClr val="tx1"/>
                </a:solidFill>
                <a:effectLst/>
                <a:latin typeface="Arial" panose="020B0604020202020204" pitchFamily="34" charset="0"/>
              </a:rPr>
              <a:t>hexoquinasa</a:t>
            </a:r>
            <a:r>
              <a:rPr kumimoji="0" lang="es-ES" sz="1400" b="1" i="0" u="none" strike="noStrike" cap="none" normalizeH="0" baseline="0" dirty="0" smtClean="0">
                <a:ln>
                  <a:noFill/>
                </a:ln>
                <a:solidFill>
                  <a:schemeClr val="tx1"/>
                </a:solidFill>
                <a:effectLst/>
                <a:latin typeface="Arial" panose="020B0604020202020204" pitchFamily="34" charset="0"/>
              </a:rPr>
              <a:t> IV.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g"/>
              <a:tabLst/>
            </a:pPr>
            <a:r>
              <a:rPr kumimoji="0" lang="es-ES" sz="1400" b="1" i="0" u="none" strike="noStrike" cap="none" normalizeH="0" baseline="0" dirty="0" smtClean="0">
                <a:ln>
                  <a:noFill/>
                </a:ln>
                <a:solidFill>
                  <a:schemeClr val="tx1"/>
                </a:solidFill>
                <a:effectLst/>
                <a:latin typeface="Arial" panose="020B0604020202020204" pitchFamily="34" charset="0"/>
              </a:rPr>
              <a:t>___ Se acumula en hígado de pacientes con </a:t>
            </a:r>
            <a:r>
              <a:rPr kumimoji="0" lang="es-ES" sz="1400" b="1" i="0" u="none" strike="noStrike" cap="none" normalizeH="0" baseline="0" dirty="0" err="1" smtClean="0">
                <a:ln>
                  <a:noFill/>
                </a:ln>
                <a:solidFill>
                  <a:schemeClr val="tx1"/>
                </a:solidFill>
                <a:effectLst/>
                <a:latin typeface="Arial" panose="020B0604020202020204" pitchFamily="34" charset="0"/>
              </a:rPr>
              <a:t>glucogenosis</a:t>
            </a:r>
            <a:r>
              <a:rPr kumimoji="0" lang="es-ES" sz="1400" b="1" i="0" u="none" strike="noStrike" cap="none" normalizeH="0" baseline="0" dirty="0" smtClean="0">
                <a:ln>
                  <a:noFill/>
                </a:ln>
                <a:solidFill>
                  <a:schemeClr val="tx1"/>
                </a:solidFill>
                <a:effectLst/>
                <a:latin typeface="Arial" panose="020B0604020202020204" pitchFamily="34" charset="0"/>
              </a:rPr>
              <a:t> tipo 1.</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h"/>
              <a:tabLst/>
            </a:pPr>
            <a:r>
              <a:rPr kumimoji="0" lang="es-ES" sz="1400" b="1" i="0" u="none" strike="noStrike" cap="none" normalizeH="0" baseline="0" dirty="0" smtClean="0">
                <a:ln>
                  <a:noFill/>
                </a:ln>
                <a:solidFill>
                  <a:schemeClr val="tx1"/>
                </a:solidFill>
                <a:effectLst/>
                <a:latin typeface="Arial" panose="020B0604020202020204" pitchFamily="34" charset="0"/>
              </a:rPr>
              <a:t>___ Se acumula en hígado de pacientes con galactosemia clásica al inhibirse la </a:t>
            </a:r>
            <a:r>
              <a:rPr kumimoji="0" lang="es-ES" sz="1400" b="1" i="0" u="none" strike="noStrike" cap="none" normalizeH="0" baseline="0" dirty="0" err="1" smtClean="0">
                <a:ln>
                  <a:noFill/>
                </a:ln>
                <a:solidFill>
                  <a:schemeClr val="tx1"/>
                </a:solidFill>
                <a:effectLst/>
                <a:latin typeface="Arial" panose="020B0604020202020204" pitchFamily="34" charset="0"/>
              </a:rPr>
              <a:t>fosfoglucomutasa</a:t>
            </a:r>
            <a:r>
              <a:rPr kumimoji="0" lang="es-ES" sz="1400" b="1" i="0" u="none" strike="noStrike" cap="none" normalizeH="0" baseline="0" dirty="0" smtClean="0">
                <a:ln>
                  <a:noFill/>
                </a:ln>
                <a:solidFill>
                  <a:schemeClr val="tx1"/>
                </a:solidFill>
                <a:effectLst/>
                <a:latin typeface="Arial" panose="020B0604020202020204" pitchFamily="34" charset="0"/>
              </a:rPr>
              <a:t>. </a:t>
            </a:r>
            <a:endParaRPr kumimoji="0" lang="es-ES" sz="2400" b="1" i="0" u="none" strike="noStrike" cap="none" normalizeH="0" baseline="0" dirty="0" smtClean="0">
              <a:ln>
                <a:noFill/>
              </a:ln>
              <a:solidFill>
                <a:schemeClr val="tx1"/>
              </a:solidFill>
              <a:effectLst/>
              <a:latin typeface="Arial" panose="020B0604020202020204" pitchFamily="34" charset="0"/>
            </a:endParaRPr>
          </a:p>
        </p:txBody>
      </p:sp>
      <p:sp>
        <p:nvSpPr>
          <p:cNvPr id="5" name="CuadroTexto 4"/>
          <p:cNvSpPr txBox="1"/>
          <p:nvPr/>
        </p:nvSpPr>
        <p:spPr>
          <a:xfrm>
            <a:off x="2483768" y="2132856"/>
            <a:ext cx="184731" cy="369332"/>
          </a:xfrm>
          <a:prstGeom prst="rect">
            <a:avLst/>
          </a:prstGeom>
          <a:noFill/>
        </p:spPr>
        <p:txBody>
          <a:bodyPr wrap="none" rtlCol="0">
            <a:spAutoFit/>
          </a:bodyPr>
          <a:lstStyle/>
          <a:p>
            <a:endParaRPr lang="es-ES" dirty="0"/>
          </a:p>
        </p:txBody>
      </p:sp>
      <p:sp>
        <p:nvSpPr>
          <p:cNvPr id="6" name="CuadroTexto 5"/>
          <p:cNvSpPr txBox="1"/>
          <p:nvPr/>
        </p:nvSpPr>
        <p:spPr>
          <a:xfrm>
            <a:off x="1475656" y="2112023"/>
            <a:ext cx="1458476" cy="369332"/>
          </a:xfrm>
          <a:prstGeom prst="rect">
            <a:avLst/>
          </a:prstGeom>
          <a:noFill/>
        </p:spPr>
        <p:txBody>
          <a:bodyPr wrap="none" rtlCol="0">
            <a:spAutoFit/>
          </a:bodyPr>
          <a:lstStyle/>
          <a:p>
            <a:r>
              <a:rPr lang="es-ES" b="1" dirty="0" smtClean="0"/>
              <a:t>Columna  </a:t>
            </a:r>
            <a:r>
              <a:rPr lang="es-ES" b="1" dirty="0"/>
              <a:t>A</a:t>
            </a:r>
            <a:endParaRPr lang="es-ES" dirty="0"/>
          </a:p>
        </p:txBody>
      </p:sp>
      <p:sp>
        <p:nvSpPr>
          <p:cNvPr id="7" name="Rectángulo 28"/>
          <p:cNvSpPr>
            <a:spLocks noChangeArrowheads="1"/>
          </p:cNvSpPr>
          <p:nvPr/>
        </p:nvSpPr>
        <p:spPr bwMode="auto">
          <a:xfrm>
            <a:off x="5724128" y="2780928"/>
            <a:ext cx="2489200" cy="37444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ES" sz="1600" b="1" i="0" u="none" strike="noStrike" cap="none" normalizeH="0" baseline="0" dirty="0" smtClean="0">
                <a:ln>
                  <a:noFill/>
                </a:ln>
                <a:solidFill>
                  <a:schemeClr val="tx1"/>
                </a:solidFill>
                <a:effectLst/>
                <a:latin typeface="Arial" panose="020B0604020202020204" pitchFamily="34" charset="0"/>
              </a:rPr>
              <a:t>1-. Glucosa 1P.</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600" b="1" i="0" u="none" strike="noStrike" cap="none" normalizeH="0" baseline="0" dirty="0" smtClean="0">
                <a:ln>
                  <a:noFill/>
                </a:ln>
                <a:solidFill>
                  <a:schemeClr val="tx1"/>
                </a:solidFill>
                <a:effectLst/>
                <a:latin typeface="Arial" panose="020B0604020202020204" pitchFamily="34" charset="0"/>
              </a:rPr>
              <a:t>2-. Glucosa 6P.</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600" b="1" i="0" u="none" strike="noStrike" cap="none" normalizeH="0" baseline="0" dirty="0" smtClean="0">
                <a:ln>
                  <a:noFill/>
                </a:ln>
                <a:solidFill>
                  <a:schemeClr val="tx1"/>
                </a:solidFill>
                <a:effectLst/>
                <a:latin typeface="Arial" panose="020B0604020202020204" pitchFamily="34" charset="0"/>
              </a:rPr>
              <a:t>3-. Fructosa 6P.</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600" b="1" i="0" u="none" strike="noStrike" cap="none" normalizeH="0" baseline="0" dirty="0" smtClean="0">
                <a:ln>
                  <a:noFill/>
                </a:ln>
                <a:solidFill>
                  <a:schemeClr val="tx1"/>
                </a:solidFill>
                <a:effectLst/>
                <a:latin typeface="Arial" panose="020B0604020202020204" pitchFamily="34" charset="0"/>
              </a:rPr>
              <a:t>4-. Fructosa 1,6 </a:t>
            </a:r>
            <a:r>
              <a:rPr kumimoji="0" lang="es-ES" sz="1600" b="1" i="0" u="none" strike="noStrike" cap="none" normalizeH="0" baseline="0" dirty="0" err="1" smtClean="0">
                <a:ln>
                  <a:noFill/>
                </a:ln>
                <a:solidFill>
                  <a:schemeClr val="tx1"/>
                </a:solidFill>
                <a:effectLst/>
                <a:latin typeface="Arial" panose="020B0604020202020204" pitchFamily="34" charset="0"/>
              </a:rPr>
              <a:t>bisP</a:t>
            </a:r>
            <a:r>
              <a:rPr kumimoji="0" lang="es-ES" sz="1600" b="1"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600" b="1" i="0" u="none" strike="noStrike" cap="none" normalizeH="0" baseline="0" dirty="0" smtClean="0">
                <a:ln>
                  <a:noFill/>
                </a:ln>
                <a:solidFill>
                  <a:schemeClr val="tx1"/>
                </a:solidFill>
                <a:effectLst/>
                <a:latin typeface="Arial" panose="020B0604020202020204" pitchFamily="34" charset="0"/>
              </a:rPr>
              <a:t>5-. Fructosa 2,6 bis P</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600" b="1" i="0" u="none" strike="noStrike" cap="none" normalizeH="0" baseline="0" dirty="0" smtClean="0">
                <a:ln>
                  <a:noFill/>
                </a:ln>
                <a:solidFill>
                  <a:schemeClr val="tx1"/>
                </a:solidFill>
                <a:effectLst/>
                <a:latin typeface="Arial" panose="020B0604020202020204" pitchFamily="34" charset="0"/>
              </a:rPr>
              <a:t>6-. Ácido Láctico.</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600" b="1" i="0" u="none" strike="noStrike" cap="none" normalizeH="0" baseline="0" dirty="0" smtClean="0">
                <a:ln>
                  <a:noFill/>
                </a:ln>
                <a:solidFill>
                  <a:schemeClr val="tx1"/>
                </a:solidFill>
                <a:effectLst/>
                <a:latin typeface="Arial" panose="020B0604020202020204" pitchFamily="34" charset="0"/>
              </a:rPr>
              <a:t>7-. Fosfato de </a:t>
            </a:r>
            <a:r>
              <a:rPr kumimoji="0" lang="es-ES" sz="1600" b="1" i="0" u="none" strike="noStrike" cap="none" normalizeH="0" baseline="0" dirty="0" err="1" smtClean="0">
                <a:ln>
                  <a:noFill/>
                </a:ln>
                <a:solidFill>
                  <a:schemeClr val="tx1"/>
                </a:solidFill>
                <a:effectLst/>
                <a:latin typeface="Arial" panose="020B0604020202020204" pitchFamily="34" charset="0"/>
              </a:rPr>
              <a:t>dihidroxiacetona</a:t>
            </a:r>
            <a:r>
              <a:rPr kumimoji="0" lang="es-ES" sz="1600" b="1"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600" b="1" i="0" u="none" strike="noStrike" cap="none" normalizeH="0" baseline="0" dirty="0" smtClean="0">
                <a:ln>
                  <a:noFill/>
                </a:ln>
                <a:solidFill>
                  <a:schemeClr val="tx1"/>
                </a:solidFill>
                <a:effectLst/>
                <a:latin typeface="Arial" panose="020B0604020202020204" pitchFamily="34" charset="0"/>
              </a:rPr>
              <a:t>8-. Galactosa.</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600" b="1" i="0" u="none" strike="noStrike" cap="none" normalizeH="0" baseline="0" dirty="0" smtClean="0">
                <a:ln>
                  <a:noFill/>
                </a:ln>
                <a:solidFill>
                  <a:schemeClr val="tx1"/>
                </a:solidFill>
                <a:effectLst/>
                <a:latin typeface="Arial" panose="020B0604020202020204" pitchFamily="34" charset="0"/>
              </a:rPr>
              <a:t>9-. UDP galactosa.</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600" b="1" i="0" u="none" strike="noStrike" cap="none" normalizeH="0" baseline="0" dirty="0" smtClean="0">
                <a:ln>
                  <a:noFill/>
                </a:ln>
                <a:solidFill>
                  <a:schemeClr val="tx1"/>
                </a:solidFill>
                <a:effectLst/>
                <a:latin typeface="Arial" panose="020B0604020202020204" pitchFamily="34" charset="0"/>
              </a:rPr>
              <a:t>10-. Ácido pirúvico.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800" b="1" i="0" u="none" strike="noStrike" cap="none" normalizeH="0" baseline="0" dirty="0" smtClean="0">
              <a:ln>
                <a:noFill/>
              </a:ln>
              <a:solidFill>
                <a:schemeClr val="tx1"/>
              </a:solidFill>
              <a:effectLst/>
              <a:latin typeface="Arial" panose="020B0604020202020204" pitchFamily="34" charset="0"/>
            </a:endParaRPr>
          </a:p>
        </p:txBody>
      </p:sp>
      <p:sp>
        <p:nvSpPr>
          <p:cNvPr id="8" name="CuadroTexto 7"/>
          <p:cNvSpPr txBox="1"/>
          <p:nvPr/>
        </p:nvSpPr>
        <p:spPr>
          <a:xfrm>
            <a:off x="6239490" y="2195572"/>
            <a:ext cx="1467068" cy="369332"/>
          </a:xfrm>
          <a:prstGeom prst="rect">
            <a:avLst/>
          </a:prstGeom>
          <a:noFill/>
        </p:spPr>
        <p:txBody>
          <a:bodyPr wrap="none" rtlCol="0">
            <a:spAutoFit/>
          </a:bodyPr>
          <a:lstStyle/>
          <a:p>
            <a:r>
              <a:rPr lang="es-ES" b="1" dirty="0"/>
              <a:t>Columna  </a:t>
            </a:r>
            <a:r>
              <a:rPr lang="es-ES" b="1" dirty="0" smtClean="0"/>
              <a:t>B</a:t>
            </a:r>
            <a:endParaRPr lang="es-ES" dirty="0"/>
          </a:p>
        </p:txBody>
      </p:sp>
    </p:spTree>
    <p:extLst>
      <p:ext uri="{BB962C8B-B14F-4D97-AF65-F5344CB8AC3E}">
        <p14:creationId xmlns:p14="http://schemas.microsoft.com/office/powerpoint/2010/main" val="38951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4957"/>
            <a:ext cx="8229600" cy="927100"/>
          </a:xfrm>
        </p:spPr>
        <p:txBody>
          <a:bodyPr/>
          <a:lstStyle/>
          <a:p>
            <a:r>
              <a:rPr lang="es-ES" dirty="0" smtClean="0"/>
              <a:t>TAREA 3</a:t>
            </a:r>
            <a:endParaRPr lang="es-ES" dirty="0"/>
          </a:p>
        </p:txBody>
      </p:sp>
      <p:sp>
        <p:nvSpPr>
          <p:cNvPr id="3" name="Marcador de contenido 2"/>
          <p:cNvSpPr>
            <a:spLocks noGrp="1"/>
          </p:cNvSpPr>
          <p:nvPr>
            <p:ph idx="1"/>
          </p:nvPr>
        </p:nvSpPr>
        <p:spPr>
          <a:xfrm>
            <a:off x="251520" y="1102057"/>
            <a:ext cx="8640960" cy="5472608"/>
          </a:xfrm>
          <a:solidFill>
            <a:schemeClr val="accent2">
              <a:lumMod val="20000"/>
              <a:lumOff val="80000"/>
            </a:schemeClr>
          </a:solidFill>
        </p:spPr>
        <p:txBody>
          <a:bodyPr/>
          <a:lstStyle/>
          <a:p>
            <a:pPr marL="0" lvl="0" indent="0" algn="just">
              <a:buNone/>
            </a:pPr>
            <a:r>
              <a:rPr lang="es-ES" sz="2000" b="1" dirty="0"/>
              <a:t>2</a:t>
            </a:r>
            <a:r>
              <a:rPr lang="es-ES" sz="2000" b="1" dirty="0" smtClean="0"/>
              <a:t>. </a:t>
            </a:r>
            <a:r>
              <a:rPr lang="es-ES" sz="2000" b="1" dirty="0" smtClean="0"/>
              <a:t>Para  </a:t>
            </a:r>
            <a:r>
              <a:rPr lang="es-ES" sz="2000" b="1" dirty="0"/>
              <a:t>las siguientes enzimas del metabolismo de la glucosa, diga si cada </a:t>
            </a:r>
            <a:r>
              <a:rPr lang="es-ES" sz="2000" b="1" dirty="0" smtClean="0"/>
              <a:t>enunciado </a:t>
            </a:r>
            <a:r>
              <a:rPr lang="es-ES" sz="2000" b="1" dirty="0"/>
              <a:t>es verdadero(V) </a:t>
            </a:r>
            <a:r>
              <a:rPr lang="es-ES" sz="2000" b="1" dirty="0" err="1"/>
              <a:t>ó</a:t>
            </a:r>
            <a:r>
              <a:rPr lang="es-ES" sz="2000" b="1" dirty="0"/>
              <a:t> falso(F</a:t>
            </a:r>
            <a:r>
              <a:rPr lang="es-ES" sz="2000" b="1" dirty="0" smtClean="0"/>
              <a:t>):</a:t>
            </a:r>
          </a:p>
          <a:p>
            <a:pPr marL="0" lvl="0" indent="0" algn="just">
              <a:buNone/>
            </a:pPr>
            <a:r>
              <a:rPr lang="es-ES" sz="2000" b="1" dirty="0">
                <a:solidFill>
                  <a:srgbClr val="C00000"/>
                </a:solidFill>
              </a:rPr>
              <a:t> I-.  Las hexoquinasas:</a:t>
            </a:r>
          </a:p>
          <a:p>
            <a:pPr marL="0" lvl="0" indent="0" algn="just">
              <a:buNone/>
            </a:pPr>
            <a:r>
              <a:rPr lang="es-ES" sz="2000" b="1" dirty="0"/>
              <a:t>a</a:t>
            </a:r>
            <a:r>
              <a:rPr lang="es-ES" sz="2000" b="1" dirty="0" smtClean="0"/>
              <a:t>)__ </a:t>
            </a:r>
            <a:r>
              <a:rPr lang="es-ES" sz="2000" b="1" dirty="0"/>
              <a:t>Catalizan la conversión de glucosa 6P en fructosa 6P.</a:t>
            </a:r>
          </a:p>
          <a:p>
            <a:pPr marL="0" lvl="0" indent="0" algn="just">
              <a:buNone/>
            </a:pPr>
            <a:r>
              <a:rPr lang="es-ES" sz="2000" b="1" dirty="0"/>
              <a:t>b</a:t>
            </a:r>
            <a:r>
              <a:rPr lang="es-ES" sz="2000" b="1" dirty="0" smtClean="0"/>
              <a:t>)__ </a:t>
            </a:r>
            <a:r>
              <a:rPr lang="es-ES" sz="2000" b="1" dirty="0"/>
              <a:t>Son </a:t>
            </a:r>
            <a:r>
              <a:rPr lang="es-ES" sz="2000" b="1" dirty="0" err="1" smtClean="0"/>
              <a:t>isoenzimas</a:t>
            </a:r>
            <a:r>
              <a:rPr lang="es-ES" sz="2000" b="1" dirty="0" smtClean="0"/>
              <a:t> </a:t>
            </a:r>
            <a:r>
              <a:rPr lang="es-ES" sz="2000" b="1" dirty="0"/>
              <a:t>con diferente especificidad de acción.</a:t>
            </a:r>
          </a:p>
          <a:p>
            <a:pPr marL="0" lvl="0" indent="0" algn="just">
              <a:buNone/>
            </a:pPr>
            <a:r>
              <a:rPr lang="es-ES" sz="2000" b="1" dirty="0"/>
              <a:t>c</a:t>
            </a:r>
            <a:r>
              <a:rPr lang="es-ES" sz="2000" b="1" dirty="0" smtClean="0"/>
              <a:t>)__ </a:t>
            </a:r>
            <a:r>
              <a:rPr lang="es-ES" sz="2000" b="1" dirty="0"/>
              <a:t>Catalizan la transferencia de un grupo </a:t>
            </a:r>
            <a:r>
              <a:rPr lang="es-ES" sz="2000" b="1" dirty="0" smtClean="0"/>
              <a:t>(P) </a:t>
            </a:r>
            <a:r>
              <a:rPr lang="es-ES" sz="2000" b="1" dirty="0"/>
              <a:t>a variedad de hexosas</a:t>
            </a:r>
            <a:r>
              <a:rPr lang="es-ES" sz="2000" b="1" dirty="0" smtClean="0"/>
              <a:t>.</a:t>
            </a:r>
            <a:endParaRPr lang="es-ES" sz="2000" b="1" dirty="0"/>
          </a:p>
          <a:p>
            <a:pPr marL="0" lvl="0" indent="0" algn="just">
              <a:buNone/>
            </a:pPr>
            <a:r>
              <a:rPr lang="es-ES" sz="2000" b="1" dirty="0">
                <a:solidFill>
                  <a:srgbClr val="C00000"/>
                </a:solidFill>
              </a:rPr>
              <a:t>II-. La fosfofructoquinasa 1 y la Piruvato Quinasa </a:t>
            </a:r>
            <a:r>
              <a:rPr lang="es-ES" sz="2000" b="1" dirty="0" smtClean="0">
                <a:solidFill>
                  <a:srgbClr val="C00000"/>
                </a:solidFill>
              </a:rPr>
              <a:t>catalizan:</a:t>
            </a:r>
            <a:endParaRPr lang="es-ES" sz="2000" b="1" dirty="0">
              <a:solidFill>
                <a:srgbClr val="C00000"/>
              </a:solidFill>
            </a:endParaRPr>
          </a:p>
          <a:p>
            <a:pPr marL="0" lvl="0" indent="0" algn="just">
              <a:buNone/>
            </a:pPr>
            <a:r>
              <a:rPr lang="es-ES" sz="2000" b="1" dirty="0"/>
              <a:t>a</a:t>
            </a:r>
            <a:r>
              <a:rPr lang="es-ES" sz="2000" b="1" dirty="0" smtClean="0"/>
              <a:t>)__ </a:t>
            </a:r>
            <a:r>
              <a:rPr lang="es-ES" sz="2000" b="1" dirty="0"/>
              <a:t>Ambas </a:t>
            </a:r>
            <a:r>
              <a:rPr lang="es-ES" sz="2000" b="1" dirty="0" smtClean="0"/>
              <a:t>a </a:t>
            </a:r>
            <a:r>
              <a:rPr lang="es-ES" sz="2000" b="1" dirty="0"/>
              <a:t>reacciones irreversibles.</a:t>
            </a:r>
          </a:p>
          <a:p>
            <a:pPr marL="0" lvl="0" indent="0" algn="just">
              <a:buNone/>
            </a:pPr>
            <a:r>
              <a:rPr lang="es-ES" sz="2000" b="1" dirty="0"/>
              <a:t>b</a:t>
            </a:r>
            <a:r>
              <a:rPr lang="es-ES" sz="2000" b="1" dirty="0" smtClean="0"/>
              <a:t>)__ </a:t>
            </a:r>
            <a:r>
              <a:rPr lang="es-ES" sz="2000" b="1" dirty="0"/>
              <a:t>Ambas </a:t>
            </a:r>
            <a:r>
              <a:rPr lang="es-ES" sz="2000" b="1" dirty="0" smtClean="0"/>
              <a:t>a </a:t>
            </a:r>
            <a:r>
              <a:rPr lang="es-ES" sz="2000" b="1" dirty="0"/>
              <a:t>reacciones de fosforilación a nivel de sustrato</a:t>
            </a:r>
          </a:p>
          <a:p>
            <a:pPr marL="0" lvl="0" indent="0" algn="just">
              <a:buNone/>
            </a:pPr>
            <a:r>
              <a:rPr lang="es-ES" sz="2000" b="1" dirty="0"/>
              <a:t>c</a:t>
            </a:r>
            <a:r>
              <a:rPr lang="es-ES" sz="2000" b="1" dirty="0" smtClean="0"/>
              <a:t>)__ </a:t>
            </a:r>
            <a:r>
              <a:rPr lang="es-ES" sz="2000" b="1" dirty="0"/>
              <a:t>Ambas involucran compuestos de tres átomos de carbono</a:t>
            </a:r>
            <a:r>
              <a:rPr lang="es-ES" sz="2000" b="1" dirty="0" smtClean="0"/>
              <a:t>.</a:t>
            </a:r>
            <a:endParaRPr lang="es-ES" sz="2000" b="1" dirty="0"/>
          </a:p>
          <a:p>
            <a:pPr marL="0" lvl="0" indent="0" algn="just">
              <a:buNone/>
            </a:pPr>
            <a:r>
              <a:rPr lang="es-ES" sz="2000" b="1" dirty="0">
                <a:solidFill>
                  <a:srgbClr val="C00000"/>
                </a:solidFill>
              </a:rPr>
              <a:t>III-. La </a:t>
            </a:r>
            <a:r>
              <a:rPr lang="es-ES" sz="2000" b="1" dirty="0" err="1">
                <a:solidFill>
                  <a:srgbClr val="C00000"/>
                </a:solidFill>
              </a:rPr>
              <a:t>bifosfofructofosfatasa</a:t>
            </a:r>
            <a:r>
              <a:rPr lang="es-ES" sz="2000" b="1" dirty="0">
                <a:solidFill>
                  <a:srgbClr val="C00000"/>
                </a:solidFill>
              </a:rPr>
              <a:t> 1.</a:t>
            </a:r>
          </a:p>
          <a:p>
            <a:pPr marL="0" lvl="0" indent="0" algn="just">
              <a:buNone/>
            </a:pPr>
            <a:r>
              <a:rPr lang="es-ES" sz="2000" b="1" dirty="0"/>
              <a:t>a</a:t>
            </a:r>
            <a:r>
              <a:rPr lang="es-ES" sz="2000" b="1" dirty="0" smtClean="0"/>
              <a:t>)__Cataliza </a:t>
            </a:r>
            <a:r>
              <a:rPr lang="es-ES" sz="2000" b="1" dirty="0"/>
              <a:t>la formación de fructosa 6P a partir de fructosa 2,6 bis P</a:t>
            </a:r>
            <a:r>
              <a:rPr lang="es-ES" sz="2000" b="1" dirty="0" smtClean="0"/>
              <a:t>.</a:t>
            </a:r>
            <a:endParaRPr lang="es-ES" sz="2000" b="1" dirty="0"/>
          </a:p>
          <a:p>
            <a:pPr marL="0" lvl="0" indent="0" algn="just">
              <a:buNone/>
            </a:pPr>
            <a:r>
              <a:rPr lang="es-ES" sz="2000" b="1" dirty="0"/>
              <a:t>b</a:t>
            </a:r>
            <a:r>
              <a:rPr lang="es-ES" sz="2000" b="1" dirty="0" smtClean="0"/>
              <a:t>)__ </a:t>
            </a:r>
            <a:r>
              <a:rPr lang="es-ES" sz="2000" b="1" dirty="0"/>
              <a:t>Presenta como modulador alostérico negativo a la fructosa 2, 6 bis </a:t>
            </a:r>
            <a:r>
              <a:rPr lang="es-ES" sz="2000" b="1" dirty="0" smtClean="0"/>
              <a:t>fosfato.</a:t>
            </a:r>
            <a:endParaRPr lang="es-ES" sz="2000" b="1" dirty="0"/>
          </a:p>
          <a:p>
            <a:pPr marL="0" lvl="0" indent="0" algn="just">
              <a:buNone/>
            </a:pPr>
            <a:r>
              <a:rPr lang="es-ES" sz="2000" b="1" dirty="0"/>
              <a:t>c</a:t>
            </a:r>
            <a:r>
              <a:rPr lang="es-ES" sz="2000" b="1" dirty="0" smtClean="0"/>
              <a:t>)__ </a:t>
            </a:r>
            <a:r>
              <a:rPr lang="es-ES" sz="2000" b="1" dirty="0"/>
              <a:t>Es una enzima </a:t>
            </a:r>
            <a:r>
              <a:rPr lang="es-ES" sz="2000" b="1" dirty="0" err="1"/>
              <a:t>bifuncional</a:t>
            </a:r>
            <a:r>
              <a:rPr lang="es-ES" sz="2000" b="1" dirty="0"/>
              <a:t>.</a:t>
            </a:r>
          </a:p>
          <a:p>
            <a:pPr marL="0" lvl="0" indent="0" algn="just">
              <a:buNone/>
            </a:pPr>
            <a:endParaRPr lang="es-ES" sz="2000" b="1" dirty="0"/>
          </a:p>
        </p:txBody>
      </p:sp>
    </p:spTree>
    <p:extLst>
      <p:ext uri="{BB962C8B-B14F-4D97-AF65-F5344CB8AC3E}">
        <p14:creationId xmlns:p14="http://schemas.microsoft.com/office/powerpoint/2010/main" val="357509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980728"/>
            <a:ext cx="8229600" cy="5688632"/>
          </a:xfrm>
          <a:noFill/>
        </p:spPr>
        <p:txBody>
          <a:bodyPr/>
          <a:lstStyle/>
          <a:p>
            <a:pPr marL="0" lvl="0" indent="0" algn="just">
              <a:buNone/>
            </a:pPr>
            <a:r>
              <a:rPr lang="es-ES" sz="2400" b="1" dirty="0" smtClean="0"/>
              <a:t>3. Coloque </a:t>
            </a:r>
            <a:r>
              <a:rPr lang="es-ES" sz="2400" b="1" dirty="0"/>
              <a:t>junto a cada enunciado de la columna </a:t>
            </a:r>
            <a:r>
              <a:rPr lang="es-ES" sz="2400" b="1" dirty="0" smtClean="0"/>
              <a:t>A </a:t>
            </a:r>
            <a:r>
              <a:rPr lang="es-ES" sz="2400" b="1" dirty="0"/>
              <a:t>el número de la enzima que corresponda en la columna </a:t>
            </a:r>
            <a:r>
              <a:rPr lang="es-ES" sz="2400" b="1" dirty="0" smtClean="0"/>
              <a:t>B. </a:t>
            </a:r>
            <a:endParaRPr lang="es-ES" sz="2400" b="1" dirty="0"/>
          </a:p>
        </p:txBody>
      </p:sp>
      <p:sp>
        <p:nvSpPr>
          <p:cNvPr id="4" name="Título 3"/>
          <p:cNvSpPr>
            <a:spLocks noGrp="1"/>
          </p:cNvSpPr>
          <p:nvPr>
            <p:ph type="title"/>
          </p:nvPr>
        </p:nvSpPr>
        <p:spPr>
          <a:xfrm>
            <a:off x="467544" y="197644"/>
            <a:ext cx="8229600" cy="927100"/>
          </a:xfrm>
        </p:spPr>
        <p:txBody>
          <a:bodyPr/>
          <a:lstStyle/>
          <a:p>
            <a:r>
              <a:rPr lang="es-ES" dirty="0"/>
              <a:t>TAREA 3</a:t>
            </a:r>
          </a:p>
        </p:txBody>
      </p:sp>
      <p:sp>
        <p:nvSpPr>
          <p:cNvPr id="5" name="Rectángulo 27"/>
          <p:cNvSpPr>
            <a:spLocks noChangeArrowheads="1"/>
          </p:cNvSpPr>
          <p:nvPr/>
        </p:nvSpPr>
        <p:spPr bwMode="auto">
          <a:xfrm>
            <a:off x="467544" y="2255256"/>
            <a:ext cx="4227560" cy="451465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a"/>
              <a:tabLst/>
            </a:pPr>
            <a:r>
              <a:rPr kumimoji="0" lang="es-ES" sz="1600" b="1" i="0" u="none" strike="noStrike" cap="none" normalizeH="0" baseline="0" dirty="0" smtClean="0">
                <a:ln>
                  <a:noFill/>
                </a:ln>
                <a:solidFill>
                  <a:schemeClr val="tx1"/>
                </a:solidFill>
                <a:effectLst/>
                <a:latin typeface="Arial" panose="020B0604020202020204" pitchFamily="34" charset="0"/>
              </a:rPr>
              <a:t>___ Enzima reguladora del ciclo de las pentosas.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b"/>
              <a:tabLst/>
            </a:pPr>
            <a:r>
              <a:rPr kumimoji="0" lang="es-ES" sz="1600" b="1" i="0" u="none" strike="noStrike" cap="none" normalizeH="0" baseline="0" dirty="0" smtClean="0">
                <a:ln>
                  <a:noFill/>
                </a:ln>
                <a:solidFill>
                  <a:schemeClr val="tx1"/>
                </a:solidFill>
                <a:effectLst/>
                <a:latin typeface="Arial" panose="020B0604020202020204" pitchFamily="34" charset="0"/>
              </a:rPr>
              <a:t>___ Se activa cuando aumenta el Acetil CoA, lo que favorece a la gluconeogénesis.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c"/>
              <a:tabLst/>
            </a:pPr>
            <a:r>
              <a:rPr kumimoji="0" lang="es-ES" sz="1600" b="1" i="0" u="none" strike="noStrike" cap="none" normalizeH="0" baseline="0" dirty="0" smtClean="0">
                <a:ln>
                  <a:noFill/>
                </a:ln>
                <a:solidFill>
                  <a:schemeClr val="tx1"/>
                </a:solidFill>
                <a:effectLst/>
                <a:latin typeface="Arial" panose="020B0604020202020204" pitchFamily="34" charset="0"/>
              </a:rPr>
              <a:t>___ </a:t>
            </a:r>
            <a:r>
              <a:rPr kumimoji="0" lang="es-ES" sz="1600" b="1" i="0" u="none" strike="noStrike" cap="none" normalizeH="0" baseline="0" dirty="0" err="1" smtClean="0">
                <a:ln>
                  <a:noFill/>
                </a:ln>
                <a:solidFill>
                  <a:schemeClr val="tx1"/>
                </a:solidFill>
                <a:effectLst/>
                <a:latin typeface="Arial" panose="020B0604020202020204" pitchFamily="34" charset="0"/>
              </a:rPr>
              <a:t>Isoforma</a:t>
            </a:r>
            <a:r>
              <a:rPr kumimoji="0" lang="es-ES" sz="1600" b="1" i="0" u="none" strike="noStrike" cap="none" normalizeH="0" baseline="0" dirty="0" smtClean="0">
                <a:ln>
                  <a:noFill/>
                </a:ln>
                <a:solidFill>
                  <a:schemeClr val="tx1"/>
                </a:solidFill>
                <a:effectLst/>
                <a:latin typeface="Arial" panose="020B0604020202020204" pitchFamily="34" charset="0"/>
              </a:rPr>
              <a:t> presente en hígado con elevada Km e inducible por insulina.</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d"/>
              <a:tabLst/>
            </a:pPr>
            <a:r>
              <a:rPr kumimoji="0" lang="es-ES" sz="1600" b="1" i="0" u="none" strike="noStrike" cap="none" normalizeH="0" baseline="0" dirty="0" smtClean="0">
                <a:ln>
                  <a:noFill/>
                </a:ln>
                <a:solidFill>
                  <a:schemeClr val="tx1"/>
                </a:solidFill>
                <a:effectLst/>
                <a:latin typeface="Arial" panose="020B0604020202020204" pitchFamily="34" charset="0"/>
              </a:rPr>
              <a:t>___ Enzima de la glucólisis cuya </a:t>
            </a:r>
            <a:r>
              <a:rPr kumimoji="0" lang="es-ES" sz="1600" b="1" i="0" u="none" strike="noStrike" cap="none" normalizeH="0" baseline="0" dirty="0" err="1" smtClean="0">
                <a:ln>
                  <a:noFill/>
                </a:ln>
                <a:solidFill>
                  <a:schemeClr val="tx1"/>
                </a:solidFill>
                <a:effectLst/>
                <a:latin typeface="Arial" panose="020B0604020202020204" pitchFamily="34" charset="0"/>
              </a:rPr>
              <a:t>isoforma</a:t>
            </a:r>
            <a:r>
              <a:rPr kumimoji="0" lang="es-ES" sz="1600" b="1" i="0" u="none" strike="noStrike" cap="none" normalizeH="0" baseline="0" dirty="0" smtClean="0">
                <a:ln>
                  <a:noFill/>
                </a:ln>
                <a:solidFill>
                  <a:schemeClr val="tx1"/>
                </a:solidFill>
                <a:effectLst/>
                <a:latin typeface="Arial" panose="020B0604020202020204" pitchFamily="34" charset="0"/>
              </a:rPr>
              <a:t> hepática posee regulación alostérica y covalente.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e"/>
              <a:tabLst/>
            </a:pPr>
            <a:r>
              <a:rPr kumimoji="0" lang="es-ES" sz="1600" b="1" i="0" u="none" strike="noStrike" cap="none" normalizeH="0" baseline="0" dirty="0" smtClean="0">
                <a:ln>
                  <a:noFill/>
                </a:ln>
                <a:solidFill>
                  <a:schemeClr val="tx1"/>
                </a:solidFill>
                <a:effectLst/>
                <a:latin typeface="Arial" panose="020B0604020202020204" pitchFamily="34" charset="0"/>
              </a:rPr>
              <a:t>___ La fructosa 2,6 </a:t>
            </a:r>
            <a:r>
              <a:rPr kumimoji="0" lang="es-ES" sz="1600" b="1" i="0" u="none" strike="noStrike" cap="none" normalizeH="0" baseline="0" dirty="0" err="1" smtClean="0">
                <a:ln>
                  <a:noFill/>
                </a:ln>
                <a:solidFill>
                  <a:schemeClr val="tx1"/>
                </a:solidFill>
                <a:effectLst/>
                <a:latin typeface="Arial" panose="020B0604020202020204" pitchFamily="34" charset="0"/>
              </a:rPr>
              <a:t>bisP</a:t>
            </a:r>
            <a:r>
              <a:rPr kumimoji="0" lang="es-ES" sz="1600" b="1" i="0" u="none" strike="noStrike" cap="none" normalizeH="0" baseline="0" dirty="0" smtClean="0">
                <a:ln>
                  <a:noFill/>
                </a:ln>
                <a:solidFill>
                  <a:schemeClr val="tx1"/>
                </a:solidFill>
                <a:effectLst/>
                <a:latin typeface="Arial" panose="020B0604020202020204" pitchFamily="34" charset="0"/>
              </a:rPr>
              <a:t> es uno de sus efectores alostéricos negativo.</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f"/>
              <a:tabLst/>
            </a:pPr>
            <a:r>
              <a:rPr kumimoji="0" lang="es-ES" sz="1600" b="1" i="0" u="none" strike="noStrike" cap="none" normalizeH="0" baseline="0" dirty="0" smtClean="0">
                <a:ln>
                  <a:noFill/>
                </a:ln>
                <a:solidFill>
                  <a:schemeClr val="tx1"/>
                </a:solidFill>
                <a:effectLst/>
                <a:latin typeface="Arial" panose="020B0604020202020204" pitchFamily="34" charset="0"/>
              </a:rPr>
              <a:t>___ Participa en la degradación de la glucosa en cerebro, pero no en el eritrocito.</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g"/>
              <a:tabLst/>
            </a:pPr>
            <a:r>
              <a:rPr kumimoji="0" lang="es-ES" sz="1600" b="1" i="0" u="none" strike="noStrike" cap="none" normalizeH="0" baseline="0" dirty="0" smtClean="0">
                <a:ln>
                  <a:noFill/>
                </a:ln>
                <a:solidFill>
                  <a:schemeClr val="tx1"/>
                </a:solidFill>
                <a:effectLst/>
                <a:latin typeface="Arial" panose="020B0604020202020204" pitchFamily="34" charset="0"/>
              </a:rPr>
              <a:t>___ Su </a:t>
            </a:r>
            <a:r>
              <a:rPr kumimoji="0" lang="es-ES" sz="1600" b="1" i="0" u="none" strike="noStrike" cap="none" normalizeH="0" baseline="0" dirty="0" err="1" smtClean="0">
                <a:ln>
                  <a:noFill/>
                </a:ln>
                <a:solidFill>
                  <a:schemeClr val="tx1"/>
                </a:solidFill>
                <a:effectLst/>
                <a:latin typeface="Arial" panose="020B0604020202020204" pitchFamily="34" charset="0"/>
              </a:rPr>
              <a:t>isoforma</a:t>
            </a:r>
            <a:r>
              <a:rPr kumimoji="0" lang="es-ES" sz="1600" b="1" i="0" u="none" strike="noStrike" cap="none" normalizeH="0" baseline="0" dirty="0" smtClean="0">
                <a:ln>
                  <a:noFill/>
                </a:ln>
                <a:solidFill>
                  <a:schemeClr val="tx1"/>
                </a:solidFill>
                <a:effectLst/>
                <a:latin typeface="Arial" panose="020B0604020202020204" pitchFamily="34" charset="0"/>
              </a:rPr>
              <a:t> hepática cataliza la formación de fructosa 6P cuando está en su conformación fosforilada.</a:t>
            </a:r>
            <a:endParaRPr kumimoji="0" lang="es-ES" sz="2800" b="1" i="0" u="none" strike="noStrike" cap="none" normalizeH="0" baseline="0" dirty="0" smtClean="0">
              <a:ln>
                <a:noFill/>
              </a:ln>
              <a:solidFill>
                <a:schemeClr val="tx1"/>
              </a:solidFill>
              <a:effectLst/>
              <a:latin typeface="Arial" panose="020B0604020202020204" pitchFamily="34" charset="0"/>
            </a:endParaRPr>
          </a:p>
        </p:txBody>
      </p:sp>
      <p:sp>
        <p:nvSpPr>
          <p:cNvPr id="6" name="CuadroTexto 5"/>
          <p:cNvSpPr txBox="1"/>
          <p:nvPr/>
        </p:nvSpPr>
        <p:spPr>
          <a:xfrm>
            <a:off x="1464350" y="1862741"/>
            <a:ext cx="1458476" cy="369332"/>
          </a:xfrm>
          <a:prstGeom prst="rect">
            <a:avLst/>
          </a:prstGeom>
          <a:noFill/>
        </p:spPr>
        <p:txBody>
          <a:bodyPr wrap="none" rtlCol="0">
            <a:spAutoFit/>
          </a:bodyPr>
          <a:lstStyle/>
          <a:p>
            <a:r>
              <a:rPr lang="es-ES" b="1" dirty="0" smtClean="0"/>
              <a:t>Columna  </a:t>
            </a:r>
            <a:r>
              <a:rPr lang="es-ES" b="1" dirty="0"/>
              <a:t>A</a:t>
            </a:r>
            <a:endParaRPr lang="es-ES" dirty="0"/>
          </a:p>
        </p:txBody>
      </p:sp>
      <p:sp>
        <p:nvSpPr>
          <p:cNvPr id="7" name="CuadroTexto 6"/>
          <p:cNvSpPr txBox="1"/>
          <p:nvPr/>
        </p:nvSpPr>
        <p:spPr>
          <a:xfrm>
            <a:off x="6228184" y="1946290"/>
            <a:ext cx="1467068" cy="369332"/>
          </a:xfrm>
          <a:prstGeom prst="rect">
            <a:avLst/>
          </a:prstGeom>
          <a:noFill/>
        </p:spPr>
        <p:txBody>
          <a:bodyPr wrap="none" rtlCol="0">
            <a:spAutoFit/>
          </a:bodyPr>
          <a:lstStyle/>
          <a:p>
            <a:r>
              <a:rPr lang="es-ES" b="1" dirty="0"/>
              <a:t>Columna  </a:t>
            </a:r>
            <a:r>
              <a:rPr lang="es-ES" b="1" dirty="0" smtClean="0"/>
              <a:t>B</a:t>
            </a:r>
            <a:endParaRPr lang="es-ES" dirty="0"/>
          </a:p>
        </p:txBody>
      </p:sp>
      <p:sp>
        <p:nvSpPr>
          <p:cNvPr id="8" name="Rectángulo 26"/>
          <p:cNvSpPr>
            <a:spLocks noChangeArrowheads="1"/>
          </p:cNvSpPr>
          <p:nvPr/>
        </p:nvSpPr>
        <p:spPr bwMode="auto">
          <a:xfrm>
            <a:off x="5161518" y="2440059"/>
            <a:ext cx="3600400" cy="410486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1"/>
              <a:tabLst/>
            </a:pPr>
            <a:r>
              <a:rPr kumimoji="0" lang="es-ES" b="1" i="0" u="none" strike="noStrike" cap="none" normalizeH="0" baseline="0" dirty="0" smtClean="0">
                <a:ln>
                  <a:noFill/>
                </a:ln>
                <a:solidFill>
                  <a:schemeClr val="tx1"/>
                </a:solidFill>
                <a:effectLst/>
                <a:latin typeface="Arial" panose="020B0604020202020204" pitchFamily="34" charset="0"/>
              </a:rPr>
              <a:t>- Glucógeno Sintasa.</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2"/>
              <a:tabLst/>
            </a:pPr>
            <a:r>
              <a:rPr kumimoji="0" lang="es-ES" b="1" i="0" u="none" strike="noStrike" cap="none" normalizeH="0" baseline="0" dirty="0" smtClean="0">
                <a:ln>
                  <a:noFill/>
                </a:ln>
                <a:solidFill>
                  <a:schemeClr val="tx1"/>
                </a:solidFill>
                <a:effectLst/>
                <a:latin typeface="Arial" panose="020B0604020202020204" pitchFamily="34" charset="0"/>
              </a:rPr>
              <a:t>- Hexoquinasa IV.</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3"/>
              <a:tabLst/>
            </a:pPr>
            <a:r>
              <a:rPr kumimoji="0" lang="es-ES" b="1" i="0" u="none" strike="noStrike" cap="none" normalizeH="0" baseline="0" dirty="0" smtClean="0">
                <a:ln>
                  <a:noFill/>
                </a:ln>
                <a:solidFill>
                  <a:schemeClr val="tx1"/>
                </a:solidFill>
                <a:effectLst/>
                <a:latin typeface="Arial" panose="020B0604020202020204" pitchFamily="34" charset="0"/>
              </a:rPr>
              <a:t>- Fosfofructoquinasa 1.</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4"/>
              <a:tabLst/>
            </a:pPr>
            <a:r>
              <a:rPr kumimoji="0" lang="es-ES" b="1" i="0" u="none" strike="noStrike" cap="none" normalizeH="0" baseline="0" dirty="0" smtClean="0">
                <a:ln>
                  <a:noFill/>
                </a:ln>
                <a:solidFill>
                  <a:schemeClr val="tx1"/>
                </a:solidFill>
                <a:effectLst/>
                <a:latin typeface="Arial" panose="020B0604020202020204" pitchFamily="34" charset="0"/>
              </a:rPr>
              <a:t>- </a:t>
            </a:r>
            <a:r>
              <a:rPr kumimoji="0" lang="es-ES" b="1" i="0" u="none" strike="noStrike" cap="none" normalizeH="0" baseline="0" dirty="0" err="1" smtClean="0">
                <a:ln>
                  <a:noFill/>
                </a:ln>
                <a:solidFill>
                  <a:schemeClr val="tx1"/>
                </a:solidFill>
                <a:effectLst/>
                <a:latin typeface="Arial" panose="020B0604020202020204" pitchFamily="34" charset="0"/>
              </a:rPr>
              <a:t>Bisfosfofructofosfatasa</a:t>
            </a:r>
            <a:r>
              <a:rPr kumimoji="0" lang="es-ES" b="1" i="0" u="none" strike="noStrike" cap="none" normalizeH="0" baseline="0" dirty="0" smtClean="0">
                <a:ln>
                  <a:noFill/>
                </a:ln>
                <a:solidFill>
                  <a:schemeClr val="tx1"/>
                </a:solidFill>
                <a:effectLst/>
                <a:latin typeface="Arial" panose="020B0604020202020204" pitchFamily="34" charset="0"/>
              </a:rPr>
              <a:t> 1</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5"/>
              <a:tabLst/>
            </a:pPr>
            <a:r>
              <a:rPr kumimoji="0" lang="es-ES" b="1" i="0" u="none" strike="noStrike" cap="none" normalizeH="0" baseline="0" dirty="0" smtClean="0">
                <a:ln>
                  <a:noFill/>
                </a:ln>
                <a:solidFill>
                  <a:schemeClr val="tx1"/>
                </a:solidFill>
                <a:effectLst/>
                <a:latin typeface="Arial" panose="020B0604020202020204" pitchFamily="34" charset="0"/>
              </a:rPr>
              <a:t>- Piruvato Quinasa.</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6"/>
              <a:tabLst/>
            </a:pPr>
            <a:r>
              <a:rPr kumimoji="0" lang="es-ES" b="1" i="0" u="none" strike="noStrike" cap="none" normalizeH="0" baseline="0" dirty="0" smtClean="0">
                <a:ln>
                  <a:noFill/>
                </a:ln>
                <a:solidFill>
                  <a:schemeClr val="tx1"/>
                </a:solidFill>
                <a:effectLst/>
                <a:latin typeface="Arial" panose="020B0604020202020204" pitchFamily="34" charset="0"/>
              </a:rPr>
              <a:t>- Glucosa 6 fosfatasa.</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7"/>
              <a:tabLst/>
            </a:pPr>
            <a:r>
              <a:rPr kumimoji="0" lang="es-ES" b="1" i="0" u="none" strike="noStrike" cap="none" normalizeH="0" baseline="0" dirty="0" smtClean="0">
                <a:ln>
                  <a:noFill/>
                </a:ln>
                <a:solidFill>
                  <a:schemeClr val="tx1"/>
                </a:solidFill>
                <a:effectLst/>
                <a:latin typeface="Arial" panose="020B0604020202020204" pitchFamily="34" charset="0"/>
              </a:rPr>
              <a:t>- Glucosa 6P</a:t>
            </a:r>
            <a:r>
              <a:rPr kumimoji="0" lang="es-ES" b="1" i="0" u="none" strike="noStrike" cap="none" normalizeH="0" dirty="0" smtClean="0">
                <a:ln>
                  <a:noFill/>
                </a:ln>
                <a:solidFill>
                  <a:schemeClr val="tx1"/>
                </a:solidFill>
                <a:effectLst/>
                <a:latin typeface="Arial" panose="020B0604020202020204" pitchFamily="34" charset="0"/>
              </a:rPr>
              <a:t> </a:t>
            </a:r>
            <a:r>
              <a:rPr kumimoji="0" lang="es-ES" b="1" i="0" u="none" strike="noStrike" cap="none" normalizeH="0" baseline="0" dirty="0" smtClean="0">
                <a:ln>
                  <a:noFill/>
                </a:ln>
                <a:solidFill>
                  <a:schemeClr val="tx1"/>
                </a:solidFill>
                <a:effectLst/>
                <a:latin typeface="Arial" panose="020B0604020202020204" pitchFamily="34" charset="0"/>
              </a:rPr>
              <a:t>Deshidrogenasa.</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8"/>
              <a:tabLst/>
            </a:pPr>
            <a:r>
              <a:rPr kumimoji="0" lang="es-ES" b="1" i="0" u="none" strike="noStrike" cap="none" normalizeH="0" baseline="0" dirty="0" smtClean="0">
                <a:ln>
                  <a:noFill/>
                </a:ln>
                <a:solidFill>
                  <a:schemeClr val="tx1"/>
                </a:solidFill>
                <a:effectLst/>
                <a:latin typeface="Arial" panose="020B0604020202020204" pitchFamily="34" charset="0"/>
              </a:rPr>
              <a:t>- Piruvato Deshidrogenasa.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9"/>
              <a:tabLst/>
            </a:pPr>
            <a:r>
              <a:rPr kumimoji="0" lang="es-ES" b="1" i="0" u="none" strike="noStrike" cap="none" normalizeH="0" baseline="0" dirty="0" smtClean="0">
                <a:ln>
                  <a:noFill/>
                </a:ln>
                <a:solidFill>
                  <a:schemeClr val="tx1"/>
                </a:solidFill>
                <a:effectLst/>
                <a:latin typeface="Arial" panose="020B0604020202020204" pitchFamily="34" charset="0"/>
              </a:rPr>
              <a:t>- </a:t>
            </a:r>
            <a:r>
              <a:rPr kumimoji="0" lang="es-ES" b="1" i="0" u="none" strike="noStrike" cap="none" normalizeH="0" baseline="0" dirty="0" err="1" smtClean="0">
                <a:ln>
                  <a:noFill/>
                </a:ln>
                <a:solidFill>
                  <a:schemeClr val="tx1"/>
                </a:solidFill>
                <a:effectLst/>
                <a:latin typeface="Arial" panose="020B0604020202020204" pitchFamily="34" charset="0"/>
              </a:rPr>
              <a:t>Fosfoglucomutasa</a:t>
            </a:r>
            <a:r>
              <a:rPr kumimoji="0" lang="es-ES" b="1"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1"/>
              <a:tabLst/>
            </a:pPr>
            <a:r>
              <a:rPr kumimoji="0" lang="es-ES" b="1" i="0" u="none" strike="noStrike" cap="none" normalizeH="0" baseline="0" dirty="0" smtClean="0">
                <a:ln>
                  <a:noFill/>
                </a:ln>
                <a:solidFill>
                  <a:schemeClr val="tx1"/>
                </a:solidFill>
                <a:effectLst/>
                <a:latin typeface="Arial" panose="020B0604020202020204" pitchFamily="34" charset="0"/>
              </a:rPr>
              <a:t>0- </a:t>
            </a:r>
            <a:r>
              <a:rPr kumimoji="0" lang="es-ES" b="1" i="0" u="none" strike="noStrike" cap="none" normalizeH="0" baseline="0" dirty="0" err="1" smtClean="0">
                <a:ln>
                  <a:noFill/>
                </a:ln>
                <a:solidFill>
                  <a:schemeClr val="tx1"/>
                </a:solidFill>
                <a:effectLst/>
                <a:latin typeface="Arial" panose="020B0604020202020204" pitchFamily="34" charset="0"/>
              </a:rPr>
              <a:t>Aldolasa</a:t>
            </a:r>
            <a:r>
              <a:rPr kumimoji="0" lang="es-ES" b="1"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1"/>
              <a:tabLst/>
            </a:pPr>
            <a:r>
              <a:rPr kumimoji="0" lang="es-ES" b="1" i="0" u="none" strike="noStrike" cap="none" normalizeH="0" baseline="0" dirty="0" smtClean="0">
                <a:ln>
                  <a:noFill/>
                </a:ln>
                <a:solidFill>
                  <a:schemeClr val="tx1"/>
                </a:solidFill>
                <a:effectLst/>
                <a:latin typeface="Arial" panose="020B0604020202020204" pitchFamily="34" charset="0"/>
              </a:rPr>
              <a:t>1- Piruvato Carboxilasa.</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1"/>
              <a:tabLst/>
            </a:pPr>
            <a:r>
              <a:rPr kumimoji="0" lang="es-ES" b="1" i="0" u="none" strike="noStrike" cap="none" normalizeH="0" baseline="0" dirty="0" smtClean="0">
                <a:ln>
                  <a:noFill/>
                </a:ln>
                <a:solidFill>
                  <a:schemeClr val="tx1"/>
                </a:solidFill>
                <a:effectLst/>
                <a:latin typeface="Arial" panose="020B0604020202020204" pitchFamily="34" charset="0"/>
              </a:rPr>
              <a:t>2- Hexoquinasa 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32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186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6482" y="1276176"/>
            <a:ext cx="8229600" cy="4525963"/>
          </a:xfrm>
        </p:spPr>
        <p:txBody>
          <a:bodyPr/>
          <a:lstStyle/>
          <a:p>
            <a:pPr marL="0" lvl="0" indent="0" algn="just">
              <a:buNone/>
            </a:pPr>
            <a:r>
              <a:rPr lang="es-ES" b="1" dirty="0" smtClean="0"/>
              <a:t>4. Sobre </a:t>
            </a:r>
            <a:r>
              <a:rPr lang="es-ES" b="1" dirty="0"/>
              <a:t>las especificidades hísticas del metabolismo de los glúcidos coloque sobre la raya junto a cada enunciado</a:t>
            </a:r>
            <a:r>
              <a:rPr lang="es-ES" b="1" dirty="0" smtClean="0"/>
              <a:t>:</a:t>
            </a:r>
          </a:p>
          <a:p>
            <a:pPr marL="0" lvl="0" indent="0" algn="just">
              <a:buNone/>
            </a:pPr>
            <a:r>
              <a:rPr lang="es-ES" b="1" dirty="0"/>
              <a:t>A-. si corresponde a tejido adiposo.</a:t>
            </a:r>
          </a:p>
          <a:p>
            <a:pPr marL="0" lvl="0" indent="0" algn="just">
              <a:buNone/>
            </a:pPr>
            <a:r>
              <a:rPr lang="es-ES" b="1" dirty="0"/>
              <a:t>C-. si corresponde a cerebro.</a:t>
            </a:r>
          </a:p>
          <a:p>
            <a:pPr marL="0" lvl="0" indent="0" algn="just">
              <a:buNone/>
            </a:pPr>
            <a:r>
              <a:rPr lang="es-ES" b="1" dirty="0"/>
              <a:t>H-. si corresponde a Hígado.</a:t>
            </a:r>
          </a:p>
          <a:p>
            <a:pPr marL="0" lvl="0" indent="0" algn="just">
              <a:buNone/>
            </a:pPr>
            <a:r>
              <a:rPr lang="es-ES" b="1" dirty="0"/>
              <a:t>M-. si corresponde a Músculo.</a:t>
            </a:r>
          </a:p>
          <a:p>
            <a:pPr marL="0" lvl="0" indent="0" algn="just">
              <a:buNone/>
            </a:pPr>
            <a:r>
              <a:rPr lang="es-ES" b="1" dirty="0"/>
              <a:t>E-. si corresponde a Eritrocito.</a:t>
            </a:r>
          </a:p>
          <a:p>
            <a:pPr marL="0" lvl="0" indent="0" algn="just">
              <a:buNone/>
            </a:pPr>
            <a:endParaRPr lang="es-ES" dirty="0"/>
          </a:p>
        </p:txBody>
      </p:sp>
      <p:sp>
        <p:nvSpPr>
          <p:cNvPr id="5" name="Título 3"/>
          <p:cNvSpPr>
            <a:spLocks noGrp="1"/>
          </p:cNvSpPr>
          <p:nvPr>
            <p:ph type="title"/>
          </p:nvPr>
        </p:nvSpPr>
        <p:spPr/>
        <p:txBody>
          <a:bodyPr/>
          <a:lstStyle/>
          <a:p>
            <a:r>
              <a:rPr lang="es-ES" dirty="0"/>
              <a:t>TAREA 3</a:t>
            </a:r>
          </a:p>
        </p:txBody>
      </p:sp>
    </p:spTree>
    <p:extLst>
      <p:ext uri="{BB962C8B-B14F-4D97-AF65-F5344CB8AC3E}">
        <p14:creationId xmlns:p14="http://schemas.microsoft.com/office/powerpoint/2010/main" val="404793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584" y="188640"/>
            <a:ext cx="8229600" cy="927100"/>
          </a:xfrm>
        </p:spPr>
        <p:txBody>
          <a:bodyPr/>
          <a:lstStyle/>
          <a:p>
            <a:r>
              <a:rPr lang="es-ES" dirty="0" smtClean="0"/>
              <a:t>TAREA 3</a:t>
            </a:r>
            <a:endParaRPr lang="es-ES" dirty="0"/>
          </a:p>
        </p:txBody>
      </p:sp>
      <p:sp>
        <p:nvSpPr>
          <p:cNvPr id="3" name="Marcador de contenido 2"/>
          <p:cNvSpPr>
            <a:spLocks noGrp="1"/>
          </p:cNvSpPr>
          <p:nvPr>
            <p:ph idx="1"/>
          </p:nvPr>
        </p:nvSpPr>
        <p:spPr>
          <a:xfrm>
            <a:off x="462799" y="908720"/>
            <a:ext cx="8229600" cy="5441180"/>
          </a:xfrm>
          <a:solidFill>
            <a:schemeClr val="accent2">
              <a:lumMod val="40000"/>
              <a:lumOff val="60000"/>
            </a:schemeClr>
          </a:solidFill>
        </p:spPr>
        <p:txBody>
          <a:bodyPr/>
          <a:lstStyle/>
          <a:p>
            <a:pPr marL="0" lvl="0" indent="0" algn="just">
              <a:buNone/>
            </a:pPr>
            <a:r>
              <a:rPr lang="es-ES" sz="2000" b="1" dirty="0"/>
              <a:t>a</a:t>
            </a:r>
            <a:r>
              <a:rPr lang="es-ES" sz="2000" b="1" dirty="0" smtClean="0"/>
              <a:t>)___ </a:t>
            </a:r>
            <a:r>
              <a:rPr lang="es-ES" sz="2000" b="1" dirty="0"/>
              <a:t>Su única  fuente de energía es la glucosa que utiliza solo en condiciones anaerobias.</a:t>
            </a:r>
          </a:p>
          <a:p>
            <a:pPr marL="0" lvl="0" indent="0" algn="just">
              <a:buNone/>
            </a:pPr>
            <a:r>
              <a:rPr lang="es-ES" sz="2000" b="1" dirty="0"/>
              <a:t>b</a:t>
            </a:r>
            <a:r>
              <a:rPr lang="es-ES" sz="2000" b="1" dirty="0" smtClean="0"/>
              <a:t>)___ </a:t>
            </a:r>
            <a:r>
              <a:rPr lang="es-ES" sz="2000" b="1" dirty="0"/>
              <a:t>La glucosa es usada fundamentalmente en la síntesis de glucógeno y de lípidos.</a:t>
            </a:r>
          </a:p>
          <a:p>
            <a:pPr marL="0" lvl="0" indent="0" algn="just">
              <a:buNone/>
            </a:pPr>
            <a:r>
              <a:rPr lang="es-ES" sz="2000" b="1" dirty="0"/>
              <a:t>c</a:t>
            </a:r>
            <a:r>
              <a:rPr lang="es-ES" sz="2000" b="1" dirty="0" smtClean="0"/>
              <a:t>)___ </a:t>
            </a:r>
            <a:r>
              <a:rPr lang="es-ES" sz="2000" b="1" dirty="0"/>
              <a:t>La </a:t>
            </a:r>
            <a:r>
              <a:rPr lang="es-ES" sz="2000" b="1" dirty="0" err="1"/>
              <a:t>isoenzima</a:t>
            </a:r>
            <a:r>
              <a:rPr lang="es-ES" sz="2000" b="1" dirty="0"/>
              <a:t>  que cataliza la formación de glucosa 6P,  es inducida por la insulina.</a:t>
            </a:r>
          </a:p>
          <a:p>
            <a:pPr marL="0" lvl="0" indent="0" algn="just">
              <a:buNone/>
            </a:pPr>
            <a:r>
              <a:rPr lang="es-ES" sz="2000" b="1" dirty="0"/>
              <a:t>d</a:t>
            </a:r>
            <a:r>
              <a:rPr lang="es-ES" sz="2000" b="1" dirty="0" smtClean="0"/>
              <a:t>)___ </a:t>
            </a:r>
            <a:r>
              <a:rPr lang="es-ES" sz="2000" b="1" dirty="0"/>
              <a:t>Almacena mucho glucógeno, pero la movilización del mismo no contribuye significativamente al mantenimiento de la glicemia.</a:t>
            </a:r>
          </a:p>
          <a:p>
            <a:pPr marL="0" lvl="0" indent="0" algn="just">
              <a:buNone/>
            </a:pPr>
            <a:r>
              <a:rPr lang="es-ES" sz="2000" b="1" dirty="0"/>
              <a:t>e</a:t>
            </a:r>
            <a:r>
              <a:rPr lang="es-ES" sz="2000" b="1" dirty="0" smtClean="0"/>
              <a:t>)___ </a:t>
            </a:r>
            <a:r>
              <a:rPr lang="es-ES" sz="2000" b="1" dirty="0"/>
              <a:t>Utiliza la glucosa como combustible en condiciones aeróbicas o anaeróbicas.</a:t>
            </a:r>
          </a:p>
          <a:p>
            <a:pPr marL="0" lvl="0" indent="0" algn="just">
              <a:buNone/>
            </a:pPr>
            <a:r>
              <a:rPr lang="es-ES" sz="2000" b="1" dirty="0"/>
              <a:t>f</a:t>
            </a:r>
            <a:r>
              <a:rPr lang="es-ES" sz="2000" b="1" dirty="0" smtClean="0"/>
              <a:t>)___ </a:t>
            </a:r>
            <a:r>
              <a:rPr lang="es-ES" sz="2000" b="1" dirty="0"/>
              <a:t>La integridad de las membranas plasmáticas depende del suministro de NADPH por el ciclo de las pentosas.</a:t>
            </a:r>
          </a:p>
          <a:p>
            <a:pPr marL="0" lvl="0" indent="0" algn="just">
              <a:buNone/>
            </a:pPr>
            <a:r>
              <a:rPr lang="es-ES" sz="2000" b="1" dirty="0"/>
              <a:t>g</a:t>
            </a:r>
            <a:r>
              <a:rPr lang="es-ES" sz="2000" b="1" dirty="0" smtClean="0"/>
              <a:t>)___ </a:t>
            </a:r>
            <a:r>
              <a:rPr lang="es-ES" sz="2000" b="1" dirty="0"/>
              <a:t>La entrada de glucosa a este tejido depende de </a:t>
            </a:r>
            <a:r>
              <a:rPr lang="es-ES" sz="2000" b="1" dirty="0" err="1"/>
              <a:t>Glut</a:t>
            </a:r>
            <a:r>
              <a:rPr lang="es-ES" sz="2000" b="1" dirty="0"/>
              <a:t> 4, siendo usada en la obtención de precursores para la síntesis de triacilgliceroles.</a:t>
            </a:r>
          </a:p>
          <a:p>
            <a:pPr algn="just"/>
            <a:endParaRPr lang="es-ES" sz="2000" dirty="0"/>
          </a:p>
        </p:txBody>
      </p:sp>
    </p:spTree>
    <p:extLst>
      <p:ext uri="{BB962C8B-B14F-4D97-AF65-F5344CB8AC3E}">
        <p14:creationId xmlns:p14="http://schemas.microsoft.com/office/powerpoint/2010/main" val="356312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s-ES" dirty="0" smtClean="0"/>
              <a:t>Tarea </a:t>
            </a:r>
            <a:r>
              <a:rPr lang="es-ES" dirty="0" smtClean="0"/>
              <a:t>4</a:t>
            </a:r>
            <a:endParaRPr lang="es-ES" dirty="0"/>
          </a:p>
        </p:txBody>
      </p:sp>
      <p:sp>
        <p:nvSpPr>
          <p:cNvPr id="6" name="Rectangle 2"/>
          <p:cNvSpPr>
            <a:spLocks noGrp="1" noChangeArrowheads="1"/>
          </p:cNvSpPr>
          <p:nvPr>
            <p:ph idx="1"/>
          </p:nvPr>
        </p:nvSpPr>
        <p:spPr bwMode="auto">
          <a:xfrm>
            <a:off x="485056" y="1452845"/>
            <a:ext cx="8363272" cy="4832092"/>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just">
              <a:spcBef>
                <a:spcPct val="0"/>
              </a:spcBef>
              <a:buNone/>
            </a:pPr>
            <a:r>
              <a:rPr lang="es-ES" sz="2800" b="1" dirty="0" smtClean="0">
                <a:ea typeface="Times New Roman" panose="02020603050405020304" pitchFamily="18" charset="0"/>
                <a:cs typeface="Arial" panose="020B0604020202020204" pitchFamily="34" charset="0"/>
              </a:rPr>
              <a:t>1. Aun </a:t>
            </a:r>
            <a:r>
              <a:rPr lang="es-ES" sz="2800" b="1" dirty="0">
                <a:ea typeface="Times New Roman" panose="02020603050405020304" pitchFamily="18" charset="0"/>
                <a:cs typeface="Arial" panose="020B0604020202020204" pitchFamily="34" charset="0"/>
              </a:rPr>
              <a:t>cuando los niveles de lactato y otros precursores de la gluconeogénesis sean altos,  es poco probable que la célula hepática pueda efectuar gluconeogénesis en condiciones anaerobias. Explique porqué.</a:t>
            </a:r>
          </a:p>
          <a:p>
            <a:pPr marL="0" lvl="0" indent="0" algn="just">
              <a:spcBef>
                <a:spcPct val="0"/>
              </a:spcBef>
              <a:buNone/>
            </a:pPr>
            <a:endParaRPr lang="es-ES" sz="2800" b="1" dirty="0">
              <a:ea typeface="Times New Roman" panose="02020603050405020304" pitchFamily="18" charset="0"/>
              <a:cs typeface="Arial" panose="020B0604020202020204" pitchFamily="34" charset="0"/>
            </a:endParaRPr>
          </a:p>
          <a:p>
            <a:pPr marL="0" lvl="0" indent="0" algn="just">
              <a:spcBef>
                <a:spcPct val="0"/>
              </a:spcBef>
              <a:buNone/>
            </a:pPr>
            <a:r>
              <a:rPr lang="es-ES" sz="2800" b="1" dirty="0" smtClean="0">
                <a:ea typeface="Times New Roman" panose="02020603050405020304" pitchFamily="18" charset="0"/>
                <a:cs typeface="Arial" panose="020B0604020202020204" pitchFamily="34" charset="0"/>
              </a:rPr>
              <a:t>2. En </a:t>
            </a:r>
            <a:r>
              <a:rPr lang="es-ES" sz="2800" b="1" dirty="0">
                <a:ea typeface="Times New Roman" panose="02020603050405020304" pitchFamily="18" charset="0"/>
                <a:cs typeface="Arial" panose="020B0604020202020204" pitchFamily="34" charset="0"/>
              </a:rPr>
              <a:t>hígado, la velocidad máxima (</a:t>
            </a:r>
            <a:r>
              <a:rPr lang="es-ES" sz="2800" b="1" dirty="0" err="1">
                <a:ea typeface="Times New Roman" panose="02020603050405020304" pitchFamily="18" charset="0"/>
                <a:cs typeface="Arial" panose="020B0604020202020204" pitchFamily="34" charset="0"/>
              </a:rPr>
              <a:t>Vm</a:t>
            </a:r>
            <a:r>
              <a:rPr lang="es-ES" sz="2800" b="1" dirty="0">
                <a:ea typeface="Times New Roman" panose="02020603050405020304" pitchFamily="18" charset="0"/>
                <a:cs typeface="Arial" panose="020B0604020202020204" pitchFamily="34" charset="0"/>
              </a:rPr>
              <a:t>) de la </a:t>
            </a:r>
            <a:r>
              <a:rPr lang="es-ES" sz="2800" b="1" dirty="0" err="1">
                <a:ea typeface="Times New Roman" panose="02020603050405020304" pitchFamily="18" charset="0"/>
                <a:cs typeface="Arial" panose="020B0604020202020204" pitchFamily="34" charset="0"/>
              </a:rPr>
              <a:t>bisfosfofosfatasa</a:t>
            </a:r>
            <a:r>
              <a:rPr lang="es-ES" sz="2800" b="1" dirty="0">
                <a:ea typeface="Times New Roman" panose="02020603050405020304" pitchFamily="18" charset="0"/>
                <a:cs typeface="Arial" panose="020B0604020202020204" pitchFamily="34" charset="0"/>
              </a:rPr>
              <a:t> 1 es tres o cuatro veces mayor que la velocidad máxima (</a:t>
            </a:r>
            <a:r>
              <a:rPr lang="es-ES" sz="2800" b="1" dirty="0" err="1">
                <a:ea typeface="Times New Roman" panose="02020603050405020304" pitchFamily="18" charset="0"/>
                <a:cs typeface="Arial" panose="020B0604020202020204" pitchFamily="34" charset="0"/>
              </a:rPr>
              <a:t>Vm</a:t>
            </a:r>
            <a:r>
              <a:rPr lang="es-ES" sz="2800" b="1" dirty="0">
                <a:ea typeface="Times New Roman" panose="02020603050405020304" pitchFamily="18" charset="0"/>
                <a:cs typeface="Arial" panose="020B0604020202020204" pitchFamily="34" charset="0"/>
              </a:rPr>
              <a:t>) para la fosfofructoquinasa 1. ¿Qué importancia tiene este hecho para el metabolismo del tejido</a:t>
            </a:r>
            <a:r>
              <a:rPr lang="es-ES" sz="2800" b="1" dirty="0" smtClean="0">
                <a:ea typeface="Times New Roman" panose="02020603050405020304" pitchFamily="18" charset="0"/>
                <a:cs typeface="Arial" panose="020B0604020202020204" pitchFamily="34" charset="0"/>
              </a:rPr>
              <a:t>?</a:t>
            </a:r>
            <a:endParaRPr lang="es-ES" sz="2800" b="1"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342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3427"/>
            <a:ext cx="8229600" cy="927100"/>
          </a:xfrm>
        </p:spPr>
        <p:txBody>
          <a:bodyPr/>
          <a:lstStyle/>
          <a:p>
            <a:r>
              <a:rPr lang="es-ES_tradnl" sz="2800" dirty="0" smtClean="0"/>
              <a:t>Clase taller </a:t>
            </a:r>
            <a:r>
              <a:rPr lang="es-ES_tradnl" sz="2800" dirty="0"/>
              <a:t>4</a:t>
            </a:r>
            <a:r>
              <a:rPr lang="es-ES_tradnl" sz="2800" dirty="0" smtClean="0"/>
              <a:t>: </a:t>
            </a:r>
            <a:r>
              <a:rPr lang="es-ES_tradnl" sz="2800" dirty="0" smtClean="0"/>
              <a:t/>
            </a:r>
            <a:br>
              <a:rPr lang="es-ES_tradnl" sz="2800" dirty="0" smtClean="0"/>
            </a:br>
            <a:r>
              <a:rPr lang="es-ES_tradnl" sz="2800" dirty="0" smtClean="0"/>
              <a:t>Metabolismo de la glucosa.</a:t>
            </a:r>
            <a:r>
              <a:rPr lang="es-ES" sz="2800" dirty="0" smtClean="0"/>
              <a:t/>
            </a:r>
            <a:br>
              <a:rPr lang="es-ES" sz="2800" dirty="0" smtClean="0"/>
            </a:br>
            <a:endParaRPr lang="en-US" sz="2800" dirty="0"/>
          </a:p>
        </p:txBody>
      </p:sp>
      <p:sp>
        <p:nvSpPr>
          <p:cNvPr id="5123" name="AutoShape 3"/>
          <p:cNvSpPr>
            <a:spLocks noChangeArrowheads="1"/>
          </p:cNvSpPr>
          <p:nvPr/>
        </p:nvSpPr>
        <p:spPr bwMode="gray">
          <a:xfrm>
            <a:off x="611559" y="2425700"/>
            <a:ext cx="8239049" cy="593725"/>
          </a:xfrm>
          <a:prstGeom prst="roundRect">
            <a:avLst>
              <a:gd name="adj" fmla="val 16667"/>
            </a:avLst>
          </a:prstGeom>
          <a:solidFill>
            <a:schemeClr val="accent1"/>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endParaRPr lang="es-ES"/>
          </a:p>
        </p:txBody>
      </p:sp>
      <p:sp>
        <p:nvSpPr>
          <p:cNvPr id="5124" name="AutoShape 4"/>
          <p:cNvSpPr>
            <a:spLocks noChangeArrowheads="1"/>
          </p:cNvSpPr>
          <p:nvPr/>
        </p:nvSpPr>
        <p:spPr bwMode="gray">
          <a:xfrm>
            <a:off x="611558" y="1614031"/>
            <a:ext cx="8239049" cy="770417"/>
          </a:xfrm>
          <a:prstGeom prst="roundRect">
            <a:avLst>
              <a:gd name="adj" fmla="val 16667"/>
            </a:avLst>
          </a:prstGeom>
          <a:solidFill>
            <a:schemeClr val="hlink"/>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endParaRPr lang="es-ES"/>
          </a:p>
        </p:txBody>
      </p:sp>
      <p:grpSp>
        <p:nvGrpSpPr>
          <p:cNvPr id="5125" name="Group 5"/>
          <p:cNvGrpSpPr>
            <a:grpSpLocks/>
          </p:cNvGrpSpPr>
          <p:nvPr/>
        </p:nvGrpSpPr>
        <p:grpSpPr bwMode="auto">
          <a:xfrm>
            <a:off x="8297788" y="2069403"/>
            <a:ext cx="187325" cy="601663"/>
            <a:chOff x="960" y="1764"/>
            <a:chExt cx="130" cy="418"/>
          </a:xfrm>
        </p:grpSpPr>
        <p:sp>
          <p:nvSpPr>
            <p:cNvPr id="5126" name="Oval 6"/>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27" name="Oval 7"/>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28" name="AutoShape 8"/>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a:noFill/>
            </a:ln>
            <a:effectLst/>
            <a:extLst>
              <a:ext uri="{91240B29-F687-4F45-9708-019B960494DF}">
                <a14:hiddenLine xmlns:a14="http://schemas.microsoft.com/office/drawing/2010/main" w="38100" algn="ctr">
                  <a:solidFill>
                    <a:srgbClr val="5D9DD7"/>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grpSp>
      <p:grpSp>
        <p:nvGrpSpPr>
          <p:cNvPr id="5129" name="Group 9"/>
          <p:cNvGrpSpPr>
            <a:grpSpLocks/>
          </p:cNvGrpSpPr>
          <p:nvPr/>
        </p:nvGrpSpPr>
        <p:grpSpPr bwMode="auto">
          <a:xfrm>
            <a:off x="847515" y="2094894"/>
            <a:ext cx="187325" cy="601663"/>
            <a:chOff x="960" y="1764"/>
            <a:chExt cx="130" cy="418"/>
          </a:xfrm>
        </p:grpSpPr>
        <p:sp>
          <p:nvSpPr>
            <p:cNvPr id="5130" name="Oval 10"/>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31" name="Oval 11"/>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32" name="AutoShape 12"/>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a:noFill/>
            </a:ln>
            <a:effectLst/>
            <a:extLst>
              <a:ext uri="{91240B29-F687-4F45-9708-019B960494DF}">
                <a14:hiddenLine xmlns:a14="http://schemas.microsoft.com/office/drawing/2010/main" w="38100" algn="ctr">
                  <a:solidFill>
                    <a:srgbClr val="5D9DD7"/>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grpSp>
      <p:sp>
        <p:nvSpPr>
          <p:cNvPr id="5133" name="Text Box 13"/>
          <p:cNvSpPr txBox="1">
            <a:spLocks noChangeArrowheads="1"/>
          </p:cNvSpPr>
          <p:nvPr/>
        </p:nvSpPr>
        <p:spPr bwMode="white">
          <a:xfrm>
            <a:off x="1050418" y="1589373"/>
            <a:ext cx="7486071" cy="830997"/>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r>
              <a:rPr lang="es-ES" sz="2400" b="1" dirty="0" smtClean="0">
                <a:solidFill>
                  <a:schemeClr val="bg1"/>
                </a:solidFill>
              </a:rPr>
              <a:t>1. Principales </a:t>
            </a:r>
            <a:r>
              <a:rPr lang="es-ES" sz="2400" b="1" dirty="0">
                <a:solidFill>
                  <a:schemeClr val="bg1"/>
                </a:solidFill>
              </a:rPr>
              <a:t>glúcidos de la dieta</a:t>
            </a:r>
            <a:r>
              <a:rPr lang="es-ES" sz="2400" b="1" dirty="0" smtClean="0">
                <a:solidFill>
                  <a:schemeClr val="bg1"/>
                </a:solidFill>
              </a:rPr>
              <a:t>.</a:t>
            </a:r>
            <a:r>
              <a:rPr lang="es-ES" sz="2400" b="1" dirty="0">
                <a:solidFill>
                  <a:schemeClr val="bg1"/>
                </a:solidFill>
              </a:rPr>
              <a:t> Breve </a:t>
            </a:r>
            <a:r>
              <a:rPr lang="es-ES" sz="2400" b="1" dirty="0" smtClean="0">
                <a:solidFill>
                  <a:schemeClr val="bg1"/>
                </a:solidFill>
              </a:rPr>
              <a:t>digestión.</a:t>
            </a:r>
            <a:endParaRPr lang="es-ES" sz="2400" b="1" dirty="0">
              <a:solidFill>
                <a:schemeClr val="bg1"/>
              </a:solidFill>
            </a:endParaRPr>
          </a:p>
        </p:txBody>
      </p:sp>
      <p:sp>
        <p:nvSpPr>
          <p:cNvPr id="5134" name="AutoShape 14"/>
          <p:cNvSpPr>
            <a:spLocks noChangeArrowheads="1"/>
          </p:cNvSpPr>
          <p:nvPr/>
        </p:nvSpPr>
        <p:spPr bwMode="gray">
          <a:xfrm>
            <a:off x="611560" y="3151188"/>
            <a:ext cx="8239048" cy="709927"/>
          </a:xfrm>
          <a:prstGeom prst="roundRect">
            <a:avLst>
              <a:gd name="adj" fmla="val 16667"/>
            </a:avLst>
          </a:prstGeom>
          <a:solidFill>
            <a:schemeClr val="hlink"/>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endParaRPr lang="es-ES"/>
          </a:p>
        </p:txBody>
      </p:sp>
      <p:sp>
        <p:nvSpPr>
          <p:cNvPr id="5135" name="AutoShape 15"/>
          <p:cNvSpPr>
            <a:spLocks noChangeArrowheads="1"/>
          </p:cNvSpPr>
          <p:nvPr/>
        </p:nvSpPr>
        <p:spPr bwMode="gray">
          <a:xfrm>
            <a:off x="590626" y="3982656"/>
            <a:ext cx="8239048" cy="798679"/>
          </a:xfrm>
          <a:prstGeom prst="roundRect">
            <a:avLst>
              <a:gd name="adj" fmla="val 16667"/>
            </a:avLst>
          </a:prstGeom>
          <a:solidFill>
            <a:schemeClr val="accent1"/>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endParaRPr lang="es-ES"/>
          </a:p>
        </p:txBody>
      </p:sp>
      <p:grpSp>
        <p:nvGrpSpPr>
          <p:cNvPr id="5136" name="Group 16"/>
          <p:cNvGrpSpPr>
            <a:grpSpLocks/>
          </p:cNvGrpSpPr>
          <p:nvPr/>
        </p:nvGrpSpPr>
        <p:grpSpPr bwMode="auto">
          <a:xfrm>
            <a:off x="8345115" y="3509963"/>
            <a:ext cx="187325" cy="601662"/>
            <a:chOff x="960" y="1764"/>
            <a:chExt cx="130" cy="418"/>
          </a:xfrm>
        </p:grpSpPr>
        <p:sp>
          <p:nvSpPr>
            <p:cNvPr id="5137" name="Oval 17"/>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38" name="Oval 18"/>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39" name="AutoShape 1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a:noFill/>
            </a:ln>
            <a:effectLst/>
            <a:extLst>
              <a:ext uri="{91240B29-F687-4F45-9708-019B960494DF}">
                <a14:hiddenLine xmlns:a14="http://schemas.microsoft.com/office/drawing/2010/main" w="38100" algn="ctr">
                  <a:solidFill>
                    <a:srgbClr val="5D9DD7"/>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grpSp>
      <p:grpSp>
        <p:nvGrpSpPr>
          <p:cNvPr id="5140" name="Group 20"/>
          <p:cNvGrpSpPr>
            <a:grpSpLocks/>
          </p:cNvGrpSpPr>
          <p:nvPr/>
        </p:nvGrpSpPr>
        <p:grpSpPr bwMode="auto">
          <a:xfrm>
            <a:off x="788585" y="3626892"/>
            <a:ext cx="187325" cy="601662"/>
            <a:chOff x="960" y="1764"/>
            <a:chExt cx="130" cy="418"/>
          </a:xfrm>
        </p:grpSpPr>
        <p:sp>
          <p:nvSpPr>
            <p:cNvPr id="5141" name="Oval 21"/>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42" name="Oval 22"/>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43" name="AutoShape 2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a:noFill/>
            </a:ln>
            <a:effectLst/>
            <a:extLst>
              <a:ext uri="{91240B29-F687-4F45-9708-019B960494DF}">
                <a14:hiddenLine xmlns:a14="http://schemas.microsoft.com/office/drawing/2010/main" w="38100" algn="ctr">
                  <a:solidFill>
                    <a:srgbClr val="5D9DD7"/>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grpSp>
      <p:sp>
        <p:nvSpPr>
          <p:cNvPr id="5144" name="AutoShape 24"/>
          <p:cNvSpPr>
            <a:spLocks noChangeArrowheads="1"/>
          </p:cNvSpPr>
          <p:nvPr/>
        </p:nvSpPr>
        <p:spPr bwMode="gray">
          <a:xfrm>
            <a:off x="550590" y="4872924"/>
            <a:ext cx="8239048" cy="593725"/>
          </a:xfrm>
          <a:prstGeom prst="roundRect">
            <a:avLst>
              <a:gd name="adj" fmla="val 16667"/>
            </a:avLst>
          </a:prstGeom>
          <a:solidFill>
            <a:schemeClr val="hlink"/>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endParaRPr lang="es-ES"/>
          </a:p>
        </p:txBody>
      </p:sp>
      <p:sp>
        <p:nvSpPr>
          <p:cNvPr id="5145" name="Text Box 25"/>
          <p:cNvSpPr txBox="1">
            <a:spLocks noChangeArrowheads="1"/>
          </p:cNvSpPr>
          <p:nvPr/>
        </p:nvSpPr>
        <p:spPr bwMode="white">
          <a:xfrm>
            <a:off x="893625" y="2498725"/>
            <a:ext cx="7956984"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en-US" sz="2400" b="1" dirty="0">
                <a:solidFill>
                  <a:schemeClr val="bg1"/>
                </a:solidFill>
              </a:rPr>
              <a:t>2</a:t>
            </a:r>
            <a:r>
              <a:rPr lang="en-US" sz="2400" b="1" dirty="0" smtClean="0">
                <a:solidFill>
                  <a:schemeClr val="bg1"/>
                </a:solidFill>
              </a:rPr>
              <a:t>.</a:t>
            </a:r>
            <a:r>
              <a:rPr lang="es-ES" sz="2400" b="1" dirty="0" smtClean="0">
                <a:solidFill>
                  <a:schemeClr val="bg1"/>
                </a:solidFill>
              </a:rPr>
              <a:t> </a:t>
            </a:r>
            <a:r>
              <a:rPr lang="es-ES" sz="2400" b="1" dirty="0">
                <a:solidFill>
                  <a:schemeClr val="bg1"/>
                </a:solidFill>
              </a:rPr>
              <a:t>Incorporación y </a:t>
            </a:r>
            <a:r>
              <a:rPr lang="es-ES" sz="2400" b="1" dirty="0" smtClean="0">
                <a:solidFill>
                  <a:schemeClr val="bg1"/>
                </a:solidFill>
              </a:rPr>
              <a:t>fosforilación inicial de la glucosa</a:t>
            </a:r>
            <a:endParaRPr lang="en-US" sz="2400" b="1" dirty="0">
              <a:solidFill>
                <a:schemeClr val="bg1"/>
              </a:solidFill>
            </a:endParaRPr>
          </a:p>
        </p:txBody>
      </p:sp>
      <p:sp>
        <p:nvSpPr>
          <p:cNvPr id="5146" name="Text Box 26"/>
          <p:cNvSpPr txBox="1">
            <a:spLocks noChangeArrowheads="1"/>
          </p:cNvSpPr>
          <p:nvPr/>
        </p:nvSpPr>
        <p:spPr bwMode="white">
          <a:xfrm>
            <a:off x="981848" y="3094464"/>
            <a:ext cx="7877257" cy="830997"/>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sz="2400" b="1" dirty="0">
                <a:solidFill>
                  <a:srgbClr val="FFFFFF"/>
                </a:solidFill>
                <a:latin typeface="+mj-lt"/>
              </a:rPr>
              <a:t>3. </a:t>
            </a:r>
            <a:r>
              <a:rPr lang="es-ES" sz="2400" b="1" dirty="0" smtClean="0">
                <a:solidFill>
                  <a:schemeClr val="bg1"/>
                </a:solidFill>
                <a:latin typeface="+mj-lt"/>
              </a:rPr>
              <a:t>Procesos </a:t>
            </a:r>
            <a:r>
              <a:rPr lang="es-ES" sz="2400" b="1" dirty="0">
                <a:solidFill>
                  <a:schemeClr val="bg1"/>
                </a:solidFill>
                <a:latin typeface="+mj-lt"/>
              </a:rPr>
              <a:t>que aportan y sustraen glucosa a la sangre</a:t>
            </a:r>
            <a:endParaRPr lang="en-US" sz="2400" b="1" dirty="0">
              <a:solidFill>
                <a:srgbClr val="FFFFFF"/>
              </a:solidFill>
              <a:latin typeface="+mj-lt"/>
            </a:endParaRPr>
          </a:p>
        </p:txBody>
      </p:sp>
      <p:sp>
        <p:nvSpPr>
          <p:cNvPr id="5147" name="Text Box 27"/>
          <p:cNvSpPr txBox="1">
            <a:spLocks noChangeArrowheads="1"/>
          </p:cNvSpPr>
          <p:nvPr/>
        </p:nvSpPr>
        <p:spPr bwMode="white">
          <a:xfrm>
            <a:off x="994495" y="3927475"/>
            <a:ext cx="8042001" cy="830997"/>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sz="2400" b="1" dirty="0">
                <a:solidFill>
                  <a:schemeClr val="bg1"/>
                </a:solidFill>
              </a:rPr>
              <a:t>4. </a:t>
            </a:r>
            <a:r>
              <a:rPr lang="es-ES" sz="2400" b="1" dirty="0">
                <a:solidFill>
                  <a:schemeClr val="bg1"/>
                </a:solidFill>
              </a:rPr>
              <a:t>Metabolismo </a:t>
            </a:r>
            <a:r>
              <a:rPr lang="es-ES" sz="2400" b="1" dirty="0">
                <a:solidFill>
                  <a:schemeClr val="bg1"/>
                </a:solidFill>
              </a:rPr>
              <a:t>de la glucosa. </a:t>
            </a:r>
            <a:r>
              <a:rPr lang="es-ES" sz="2400" b="1" dirty="0" smtClean="0">
                <a:solidFill>
                  <a:schemeClr val="bg1"/>
                </a:solidFill>
              </a:rPr>
              <a:t>Características generales.</a:t>
            </a:r>
            <a:endParaRPr lang="en-US" sz="2400" b="1" dirty="0">
              <a:solidFill>
                <a:schemeClr val="bg1"/>
              </a:solidFill>
            </a:endParaRPr>
          </a:p>
        </p:txBody>
      </p:sp>
      <p:sp>
        <p:nvSpPr>
          <p:cNvPr id="5148" name="Text Box 28"/>
          <p:cNvSpPr txBox="1">
            <a:spLocks noChangeArrowheads="1"/>
          </p:cNvSpPr>
          <p:nvPr/>
        </p:nvSpPr>
        <p:spPr bwMode="white">
          <a:xfrm>
            <a:off x="916959" y="4923746"/>
            <a:ext cx="7956984" cy="45720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sz="2400" b="1" dirty="0" smtClean="0">
                <a:solidFill>
                  <a:srgbClr val="FFFFFF"/>
                </a:solidFill>
              </a:rPr>
              <a:t>5. </a:t>
            </a:r>
            <a:r>
              <a:rPr lang="es-ES" sz="2400" b="1" dirty="0" smtClean="0">
                <a:solidFill>
                  <a:srgbClr val="FFFFFF"/>
                </a:solidFill>
              </a:rPr>
              <a:t>Enzimas</a:t>
            </a:r>
            <a:r>
              <a:rPr lang="en-US" sz="2400" b="1" dirty="0" smtClean="0">
                <a:solidFill>
                  <a:srgbClr val="FFFFFF"/>
                </a:solidFill>
              </a:rPr>
              <a:t> </a:t>
            </a:r>
            <a:r>
              <a:rPr lang="es-ES" sz="2400" b="1" dirty="0" smtClean="0">
                <a:solidFill>
                  <a:srgbClr val="FFFFFF"/>
                </a:solidFill>
              </a:rPr>
              <a:t>reguladoras</a:t>
            </a:r>
            <a:endParaRPr lang="es-ES" sz="2400" b="1" dirty="0">
              <a:solidFill>
                <a:srgbClr val="FFFFFF"/>
              </a:solidFill>
            </a:endParaRPr>
          </a:p>
        </p:txBody>
      </p:sp>
      <p:sp>
        <p:nvSpPr>
          <p:cNvPr id="5149" name="AutoShape 29"/>
          <p:cNvSpPr>
            <a:spLocks noChangeArrowheads="1"/>
          </p:cNvSpPr>
          <p:nvPr/>
        </p:nvSpPr>
        <p:spPr bwMode="gray">
          <a:xfrm>
            <a:off x="593617" y="5569343"/>
            <a:ext cx="8239048" cy="998550"/>
          </a:xfrm>
          <a:prstGeom prst="roundRect">
            <a:avLst>
              <a:gd name="adj" fmla="val 16667"/>
            </a:avLst>
          </a:prstGeom>
          <a:solidFill>
            <a:schemeClr val="accent1"/>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endParaRPr lang="es-ES"/>
          </a:p>
        </p:txBody>
      </p:sp>
      <p:sp>
        <p:nvSpPr>
          <p:cNvPr id="5150" name="Text Box 30"/>
          <p:cNvSpPr txBox="1">
            <a:spLocks noChangeArrowheads="1"/>
          </p:cNvSpPr>
          <p:nvPr/>
        </p:nvSpPr>
        <p:spPr bwMode="white">
          <a:xfrm>
            <a:off x="915063" y="5640210"/>
            <a:ext cx="7803201" cy="830997"/>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sz="2400" b="1" dirty="0">
                <a:solidFill>
                  <a:srgbClr val="FFFFFF"/>
                </a:solidFill>
                <a:latin typeface="+mj-lt"/>
              </a:rPr>
              <a:t>6. </a:t>
            </a:r>
            <a:r>
              <a:rPr lang="es-ES" sz="2400" b="1" dirty="0">
                <a:solidFill>
                  <a:schemeClr val="bg1"/>
                </a:solidFill>
                <a:latin typeface="+mj-lt"/>
              </a:rPr>
              <a:t>Significación biológica de la </a:t>
            </a:r>
            <a:r>
              <a:rPr lang="es-ES" sz="2400" b="1" dirty="0" smtClean="0">
                <a:solidFill>
                  <a:schemeClr val="bg1"/>
                </a:solidFill>
                <a:latin typeface="+mj-lt"/>
              </a:rPr>
              <a:t>glucólisis, la gluconeogénesis y el ciclo de las pentosas.</a:t>
            </a:r>
            <a:endParaRPr lang="en-US" sz="2400" b="1" dirty="0">
              <a:solidFill>
                <a:srgbClr val="FFFFFF"/>
              </a:solidFill>
              <a:latin typeface="+mj-lt"/>
            </a:endParaRPr>
          </a:p>
        </p:txBody>
      </p:sp>
      <p:grpSp>
        <p:nvGrpSpPr>
          <p:cNvPr id="5151" name="Group 31"/>
          <p:cNvGrpSpPr>
            <a:grpSpLocks/>
          </p:cNvGrpSpPr>
          <p:nvPr/>
        </p:nvGrpSpPr>
        <p:grpSpPr bwMode="auto">
          <a:xfrm>
            <a:off x="8326077" y="5245388"/>
            <a:ext cx="187325" cy="601663"/>
            <a:chOff x="960" y="1764"/>
            <a:chExt cx="130" cy="418"/>
          </a:xfrm>
        </p:grpSpPr>
        <p:sp>
          <p:nvSpPr>
            <p:cNvPr id="5152" name="Oval 32"/>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53" name="Oval 33"/>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54" name="AutoShape 34"/>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a:noFill/>
            </a:ln>
            <a:effectLst/>
            <a:extLst>
              <a:ext uri="{91240B29-F687-4F45-9708-019B960494DF}">
                <a14:hiddenLine xmlns:a14="http://schemas.microsoft.com/office/drawing/2010/main" w="38100" algn="ctr">
                  <a:solidFill>
                    <a:srgbClr val="5D9DD7"/>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grpSp>
      <p:grpSp>
        <p:nvGrpSpPr>
          <p:cNvPr id="5155" name="Group 35"/>
          <p:cNvGrpSpPr>
            <a:grpSpLocks/>
          </p:cNvGrpSpPr>
          <p:nvPr/>
        </p:nvGrpSpPr>
        <p:grpSpPr bwMode="auto">
          <a:xfrm>
            <a:off x="739984" y="5245180"/>
            <a:ext cx="187325" cy="601663"/>
            <a:chOff x="960" y="1764"/>
            <a:chExt cx="130" cy="418"/>
          </a:xfrm>
        </p:grpSpPr>
        <p:sp>
          <p:nvSpPr>
            <p:cNvPr id="5156" name="Oval 36"/>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57" name="Oval 37"/>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sp>
          <p:nvSpPr>
            <p:cNvPr id="5158" name="AutoShape 38"/>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a:noFill/>
            </a:ln>
            <a:effectLst/>
            <a:extLst>
              <a:ext uri="{91240B29-F687-4F45-9708-019B960494DF}">
                <a14:hiddenLine xmlns:a14="http://schemas.microsoft.com/office/drawing/2010/main" w="38100" algn="ctr">
                  <a:solidFill>
                    <a:srgbClr val="5D9DD7"/>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endParaRPr lang="es-E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4264" y="1135249"/>
            <a:ext cx="8229600" cy="5393010"/>
          </a:xfrm>
          <a:solidFill>
            <a:schemeClr val="accent2">
              <a:lumMod val="40000"/>
              <a:lumOff val="60000"/>
            </a:schemeClr>
          </a:solidFill>
        </p:spPr>
        <p:txBody>
          <a:bodyPr/>
          <a:lstStyle/>
          <a:p>
            <a:pPr marL="0" lvl="0" indent="0" algn="just">
              <a:buNone/>
            </a:pPr>
            <a:r>
              <a:rPr lang="es-ES" sz="2800" b="1" dirty="0" smtClean="0"/>
              <a:t>3. Discuta </a:t>
            </a:r>
            <a:r>
              <a:rPr lang="es-ES" sz="2800" b="1" dirty="0"/>
              <a:t>la siguiente  afirmación:</a:t>
            </a:r>
          </a:p>
          <a:p>
            <a:pPr marL="0" lvl="0" indent="0" algn="just">
              <a:buNone/>
            </a:pPr>
            <a:r>
              <a:rPr lang="es-ES" sz="2800" b="1" dirty="0"/>
              <a:t>“Como la enzima </a:t>
            </a:r>
            <a:r>
              <a:rPr lang="es-ES" sz="2800" b="1" dirty="0" err="1"/>
              <a:t>bisfosfofructofosfatasa</a:t>
            </a:r>
            <a:r>
              <a:rPr lang="es-ES" sz="2800" b="1" dirty="0"/>
              <a:t> 1 no presenta  regulación por modificación covalente su actividad catalítica no se modifica en respuesta a señales extracelulares.”</a:t>
            </a:r>
          </a:p>
          <a:p>
            <a:pPr marL="0" lvl="0" indent="0" algn="just">
              <a:buNone/>
            </a:pPr>
            <a:r>
              <a:rPr lang="es-ES" sz="2800" b="1" dirty="0"/>
              <a:t> </a:t>
            </a:r>
          </a:p>
          <a:p>
            <a:pPr marL="0" lvl="0" indent="0" algn="just">
              <a:buNone/>
            </a:pPr>
            <a:r>
              <a:rPr lang="es-ES" sz="2800" b="1" dirty="0"/>
              <a:t>4</a:t>
            </a:r>
            <a:r>
              <a:rPr lang="es-ES" sz="2800" b="1" dirty="0" smtClean="0"/>
              <a:t>. En </a:t>
            </a:r>
            <a:r>
              <a:rPr lang="es-ES" sz="2800" b="1" dirty="0"/>
              <a:t>un laboratorio de ingeniería genética se desarrolló una especie de ratones que carecen del gen que codifica para la enzima </a:t>
            </a:r>
            <a:r>
              <a:rPr lang="es-ES" sz="2800" b="1" dirty="0" err="1"/>
              <a:t>bifuncional</a:t>
            </a:r>
            <a:r>
              <a:rPr lang="es-ES" sz="2800" b="1" dirty="0"/>
              <a:t> (fosfofructoquinasa 2- </a:t>
            </a:r>
            <a:r>
              <a:rPr lang="es-ES" sz="2800" b="1" dirty="0" err="1"/>
              <a:t>bisfosfofructofosfatasa</a:t>
            </a:r>
            <a:r>
              <a:rPr lang="es-ES" sz="2800" b="1" dirty="0"/>
              <a:t> </a:t>
            </a:r>
            <a:r>
              <a:rPr lang="es-ES" sz="2800" b="1" dirty="0" smtClean="0"/>
              <a:t>a). </a:t>
            </a:r>
            <a:r>
              <a:rPr lang="es-ES" sz="2800" b="1" dirty="0"/>
              <a:t>Explique cuál sería la repercusión sobre el metabolismo de la glucosa en dichos animales.</a:t>
            </a:r>
          </a:p>
          <a:p>
            <a:pPr algn="just"/>
            <a:endParaRPr lang="es-ES" sz="2800" b="1" dirty="0"/>
          </a:p>
        </p:txBody>
      </p:sp>
      <p:sp>
        <p:nvSpPr>
          <p:cNvPr id="4" name="Título 1"/>
          <p:cNvSpPr>
            <a:spLocks noGrp="1"/>
          </p:cNvSpPr>
          <p:nvPr>
            <p:ph type="title"/>
          </p:nvPr>
        </p:nvSpPr>
        <p:spPr>
          <a:xfrm>
            <a:off x="509565" y="188640"/>
            <a:ext cx="8229600" cy="927100"/>
          </a:xfrm>
        </p:spPr>
        <p:txBody>
          <a:bodyPr/>
          <a:lstStyle/>
          <a:p>
            <a:r>
              <a:rPr lang="es-ES" dirty="0" smtClean="0"/>
              <a:t>Tarea 4</a:t>
            </a:r>
            <a:r>
              <a:rPr lang="es-ES" dirty="0" smtClean="0"/>
              <a:t>:</a:t>
            </a:r>
            <a:endParaRPr lang="es-ES" dirty="0"/>
          </a:p>
        </p:txBody>
      </p:sp>
    </p:spTree>
    <p:extLst>
      <p:ext uri="{BB962C8B-B14F-4D97-AF65-F5344CB8AC3E}">
        <p14:creationId xmlns:p14="http://schemas.microsoft.com/office/powerpoint/2010/main" val="3023525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Tarea </a:t>
            </a:r>
            <a:r>
              <a:rPr lang="es-ES" dirty="0" smtClean="0"/>
              <a:t>4</a:t>
            </a:r>
            <a:endParaRPr lang="es-ES" dirty="0"/>
          </a:p>
        </p:txBody>
      </p:sp>
      <p:sp>
        <p:nvSpPr>
          <p:cNvPr id="3" name="Marcador de contenido 2"/>
          <p:cNvSpPr>
            <a:spLocks noGrp="1"/>
          </p:cNvSpPr>
          <p:nvPr>
            <p:ph idx="1"/>
          </p:nvPr>
        </p:nvSpPr>
        <p:spPr>
          <a:xfrm>
            <a:off x="457200" y="1484784"/>
            <a:ext cx="8229600" cy="4696742"/>
          </a:xfrm>
          <a:noFill/>
        </p:spPr>
        <p:txBody>
          <a:bodyPr/>
          <a:lstStyle/>
          <a:p>
            <a:pPr marL="0" lvl="0" indent="0" algn="just">
              <a:buNone/>
            </a:pPr>
            <a:r>
              <a:rPr lang="es-ES" sz="2800" b="1" dirty="0" smtClean="0"/>
              <a:t>5. Haga </a:t>
            </a:r>
            <a:r>
              <a:rPr lang="es-ES" sz="2800" b="1" dirty="0"/>
              <a:t>un esquema donde represente la multiplicidad de utilización de la glucosa -6-P en el metabolismo de los glúcidos. Señale en cada caso el nombre del proceso.</a:t>
            </a:r>
          </a:p>
          <a:p>
            <a:pPr marL="0" lvl="0" indent="0" algn="just">
              <a:buNone/>
            </a:pPr>
            <a:r>
              <a:rPr lang="es-ES" sz="2800" b="1" dirty="0" smtClean="0"/>
              <a:t>6. Señale </a:t>
            </a:r>
            <a:r>
              <a:rPr lang="es-ES" sz="2800" b="1" dirty="0"/>
              <a:t>las características generales del ciclo de las pentosas y su importancia biológica.</a:t>
            </a:r>
          </a:p>
          <a:p>
            <a:pPr marL="0" lvl="0" indent="0" algn="just">
              <a:buNone/>
            </a:pPr>
            <a:r>
              <a:rPr lang="es-ES" sz="2800" b="1" dirty="0" smtClean="0"/>
              <a:t>7. En </a:t>
            </a:r>
            <a:r>
              <a:rPr lang="es-ES" sz="2800" b="1" dirty="0"/>
              <a:t>una dieta carente de glúcidos, pero abundante en aminoácidos ¿se afectará la glicemia? Explique.</a:t>
            </a:r>
          </a:p>
        </p:txBody>
      </p:sp>
    </p:spTree>
    <p:extLst>
      <p:ext uri="{BB962C8B-B14F-4D97-AF65-F5344CB8AC3E}">
        <p14:creationId xmlns:p14="http://schemas.microsoft.com/office/powerpoint/2010/main" val="3785069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144" y="116749"/>
            <a:ext cx="4114800" cy="927100"/>
          </a:xfrm>
        </p:spPr>
        <p:txBody>
          <a:bodyPr/>
          <a:lstStyle/>
          <a:p>
            <a:r>
              <a:rPr lang="es-ES" dirty="0" smtClean="0"/>
              <a:t>Hiperglucemia </a:t>
            </a:r>
            <a:endParaRPr lang="es-ES" dirty="0"/>
          </a:p>
        </p:txBody>
      </p:sp>
      <p:graphicFrame>
        <p:nvGraphicFramePr>
          <p:cNvPr id="4" name="3 Objeto"/>
          <p:cNvGraphicFramePr>
            <a:graphicFrameLocks noChangeAspect="1"/>
          </p:cNvGraphicFramePr>
          <p:nvPr>
            <p:extLst/>
          </p:nvPr>
        </p:nvGraphicFramePr>
        <p:xfrm>
          <a:off x="2029272" y="1639997"/>
          <a:ext cx="1981200" cy="2017712"/>
        </p:xfrm>
        <a:graphic>
          <a:graphicData uri="http://schemas.openxmlformats.org/presentationml/2006/ole">
            <mc:AlternateContent xmlns:mc="http://schemas.openxmlformats.org/markup-compatibility/2006">
              <mc:Choice xmlns:v="urn:schemas-microsoft-com:vml" Requires="v">
                <p:oleObj spid="_x0000_s3075" name="Image" r:id="rId3" imgW="2821038" imgH="2630427" progId="Photoshop.Image.4">
                  <p:embed/>
                </p:oleObj>
              </mc:Choice>
              <mc:Fallback>
                <p:oleObj name="Image" r:id="rId3" imgW="2821038" imgH="2630427" progId="Photoshop.Image.4">
                  <p:embed/>
                  <p:pic>
                    <p:nvPicPr>
                      <p:cNvPr id="0" n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9272" y="1639997"/>
                        <a:ext cx="19812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61" descr="E:\WINNT\Profiles\lisette\Personal\PowerPoint\Imagenes\Musculo.BM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688" y="4032432"/>
            <a:ext cx="2246784"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81365" b="80276"/>
          <a:stretch/>
        </p:blipFill>
        <p:spPr bwMode="auto">
          <a:xfrm>
            <a:off x="5613527" y="1405241"/>
            <a:ext cx="1656184" cy="1354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9" descr="E:\WINNT\Profiles\lisette\Personal\PowerPoint\Imagenes\Tejido adiposo.BMP"/>
          <p:cNvPicPr>
            <a:picLocks noGrp="1" noChangeAspect="1" noChangeArrowheads="1"/>
          </p:cNvPicPr>
          <p:nvPr>
            <p:ph idx="1"/>
          </p:nvPr>
        </p:nvPicPr>
        <p:blipFill>
          <a:blip r:embed="rId7">
            <a:clrChange>
              <a:clrFrom>
                <a:srgbClr val="E8AB18"/>
              </a:clrFrom>
              <a:clrTo>
                <a:srgbClr val="E8AB18">
                  <a:alpha val="0"/>
                </a:srgbClr>
              </a:clrTo>
            </a:clrChange>
            <a:extLst>
              <a:ext uri="{28A0092B-C50C-407E-A947-70E740481C1C}">
                <a14:useLocalDpi xmlns:a14="http://schemas.microsoft.com/office/drawing/2010/main" val="0"/>
              </a:ext>
            </a:extLst>
          </a:blip>
          <a:srcRect/>
          <a:stretch>
            <a:fillRect/>
          </a:stretch>
        </p:blipFill>
        <p:spPr bwMode="auto">
          <a:xfrm>
            <a:off x="5075245" y="3690810"/>
            <a:ext cx="1460833" cy="135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p:nvPr/>
        </p:nvSpPr>
        <p:spPr>
          <a:xfrm>
            <a:off x="3160802" y="891047"/>
            <a:ext cx="1253292" cy="646331"/>
          </a:xfrm>
          <a:prstGeom prst="rect">
            <a:avLst/>
          </a:prstGeom>
          <a:noFill/>
        </p:spPr>
        <p:txBody>
          <a:bodyPr wrap="none" rtlCol="0">
            <a:spAutoFit/>
          </a:bodyPr>
          <a:lstStyle/>
          <a:p>
            <a:r>
              <a:rPr lang="es-ES" sz="3600" b="1" dirty="0" smtClean="0"/>
              <a:t>TAG </a:t>
            </a:r>
            <a:endParaRPr lang="es-ES" sz="3600" b="1" dirty="0"/>
          </a:p>
        </p:txBody>
      </p:sp>
      <p:sp>
        <p:nvSpPr>
          <p:cNvPr id="9" name="CuadroTexto 8"/>
          <p:cNvSpPr txBox="1"/>
          <p:nvPr/>
        </p:nvSpPr>
        <p:spPr>
          <a:xfrm>
            <a:off x="3616322" y="2819536"/>
            <a:ext cx="2262158" cy="646331"/>
          </a:xfrm>
          <a:prstGeom prst="rect">
            <a:avLst/>
          </a:prstGeom>
          <a:noFill/>
        </p:spPr>
        <p:txBody>
          <a:bodyPr wrap="none" rtlCol="0">
            <a:spAutoFit/>
          </a:bodyPr>
          <a:lstStyle/>
          <a:p>
            <a:r>
              <a:rPr lang="es-ES" sz="3600" b="1" dirty="0" smtClean="0"/>
              <a:t>Glucosa  </a:t>
            </a:r>
            <a:endParaRPr lang="es-ES" sz="3600" b="1" dirty="0"/>
          </a:p>
        </p:txBody>
      </p:sp>
      <p:cxnSp>
        <p:nvCxnSpPr>
          <p:cNvPr id="11" name="Conector recto de flecha 10"/>
          <p:cNvCxnSpPr/>
          <p:nvPr/>
        </p:nvCxnSpPr>
        <p:spPr>
          <a:xfrm flipV="1">
            <a:off x="4831419" y="2341909"/>
            <a:ext cx="585188" cy="6138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4673813" y="3412341"/>
            <a:ext cx="456823" cy="6736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3305077" y="3586665"/>
            <a:ext cx="549754" cy="5170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flipV="1">
            <a:off x="3778809" y="2258616"/>
            <a:ext cx="470135" cy="5403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7269711" y="1039483"/>
            <a:ext cx="1603055" cy="523220"/>
          </a:xfrm>
          <a:prstGeom prst="rect">
            <a:avLst/>
          </a:prstGeom>
          <a:noFill/>
        </p:spPr>
        <p:txBody>
          <a:bodyPr wrap="square" rtlCol="0">
            <a:spAutoFit/>
          </a:bodyPr>
          <a:lstStyle/>
          <a:p>
            <a:r>
              <a:rPr lang="es-ES" sz="2800" b="1" dirty="0" smtClean="0"/>
              <a:t>Glucosa  </a:t>
            </a:r>
            <a:endParaRPr lang="es-ES" sz="2800" b="1" dirty="0"/>
          </a:p>
        </p:txBody>
      </p:sp>
      <p:sp>
        <p:nvSpPr>
          <p:cNvPr id="22" name="CuadroTexto 21"/>
          <p:cNvSpPr txBox="1"/>
          <p:nvPr/>
        </p:nvSpPr>
        <p:spPr>
          <a:xfrm>
            <a:off x="7243063" y="2344770"/>
            <a:ext cx="1629703" cy="830997"/>
          </a:xfrm>
          <a:prstGeom prst="rect">
            <a:avLst/>
          </a:prstGeom>
          <a:noFill/>
        </p:spPr>
        <p:txBody>
          <a:bodyPr wrap="square" rtlCol="0">
            <a:spAutoFit/>
          </a:bodyPr>
          <a:lstStyle/>
          <a:p>
            <a:pPr algn="ctr"/>
            <a:r>
              <a:rPr lang="es-ES" sz="2400" b="1" dirty="0" smtClean="0"/>
              <a:t>CO</a:t>
            </a:r>
            <a:r>
              <a:rPr lang="es-ES" sz="2400" b="1" baseline="-25000" dirty="0" smtClean="0"/>
              <a:t>2</a:t>
            </a:r>
            <a:r>
              <a:rPr lang="es-ES" sz="2400" b="1" dirty="0" smtClean="0"/>
              <a:t>, H</a:t>
            </a:r>
            <a:r>
              <a:rPr lang="es-ES" sz="2400" b="1" baseline="-25000" dirty="0" smtClean="0"/>
              <a:t>2</a:t>
            </a:r>
            <a:r>
              <a:rPr lang="es-ES" sz="2400" b="1" dirty="0" smtClean="0"/>
              <a:t>O, ATP  </a:t>
            </a:r>
            <a:endParaRPr lang="es-ES" sz="2400" b="1" dirty="0"/>
          </a:p>
        </p:txBody>
      </p:sp>
      <p:sp>
        <p:nvSpPr>
          <p:cNvPr id="26" name="Flecha abajo 25"/>
          <p:cNvSpPr/>
          <p:nvPr/>
        </p:nvSpPr>
        <p:spPr>
          <a:xfrm>
            <a:off x="7832849" y="1587740"/>
            <a:ext cx="476778" cy="754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p:cNvSpPr txBox="1"/>
          <p:nvPr/>
        </p:nvSpPr>
        <p:spPr>
          <a:xfrm>
            <a:off x="6613872" y="3500073"/>
            <a:ext cx="1603055" cy="523220"/>
          </a:xfrm>
          <a:prstGeom prst="rect">
            <a:avLst/>
          </a:prstGeom>
          <a:noFill/>
        </p:spPr>
        <p:txBody>
          <a:bodyPr wrap="square" rtlCol="0">
            <a:spAutoFit/>
          </a:bodyPr>
          <a:lstStyle/>
          <a:p>
            <a:r>
              <a:rPr lang="es-ES" sz="2800" b="1" dirty="0" smtClean="0"/>
              <a:t>Glucosa  </a:t>
            </a:r>
            <a:endParaRPr lang="es-ES" sz="2800" b="1" dirty="0"/>
          </a:p>
        </p:txBody>
      </p:sp>
      <p:cxnSp>
        <p:nvCxnSpPr>
          <p:cNvPr id="29" name="Conector recto de flecha 28"/>
          <p:cNvCxnSpPr/>
          <p:nvPr/>
        </p:nvCxnSpPr>
        <p:spPr>
          <a:xfrm>
            <a:off x="7918941" y="3948355"/>
            <a:ext cx="277945" cy="6824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flipH="1">
            <a:off x="6536078" y="4013845"/>
            <a:ext cx="536006" cy="9401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7497410" y="4723095"/>
            <a:ext cx="1389333" cy="954107"/>
          </a:xfrm>
          <a:prstGeom prst="rect">
            <a:avLst/>
          </a:prstGeom>
          <a:noFill/>
          <a:ln>
            <a:solidFill>
              <a:schemeClr val="tx1"/>
            </a:solidFill>
          </a:ln>
        </p:spPr>
        <p:txBody>
          <a:bodyPr wrap="square" rtlCol="0">
            <a:spAutoFit/>
          </a:bodyPr>
          <a:lstStyle/>
          <a:p>
            <a:r>
              <a:rPr lang="es-ES" sz="2800" b="1" dirty="0" smtClean="0"/>
              <a:t>Ácidos grasos  </a:t>
            </a:r>
            <a:endParaRPr lang="es-ES" sz="2800" b="1" dirty="0"/>
          </a:p>
        </p:txBody>
      </p:sp>
      <p:sp>
        <p:nvSpPr>
          <p:cNvPr id="36" name="Flecha abajo 35"/>
          <p:cNvSpPr/>
          <p:nvPr/>
        </p:nvSpPr>
        <p:spPr>
          <a:xfrm>
            <a:off x="535070" y="4739767"/>
            <a:ext cx="380498" cy="994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CuadroTexto 38"/>
          <p:cNvSpPr txBox="1"/>
          <p:nvPr/>
        </p:nvSpPr>
        <p:spPr>
          <a:xfrm>
            <a:off x="6660264" y="6125383"/>
            <a:ext cx="1052610" cy="523220"/>
          </a:xfrm>
          <a:prstGeom prst="rect">
            <a:avLst/>
          </a:prstGeom>
          <a:noFill/>
        </p:spPr>
        <p:txBody>
          <a:bodyPr wrap="square" rtlCol="0">
            <a:spAutoFit/>
          </a:bodyPr>
          <a:lstStyle/>
          <a:p>
            <a:r>
              <a:rPr lang="es-ES" sz="2800" b="1" dirty="0" smtClean="0"/>
              <a:t>TAG  </a:t>
            </a:r>
            <a:endParaRPr lang="es-ES" sz="2800" b="1" dirty="0"/>
          </a:p>
        </p:txBody>
      </p:sp>
      <p:sp>
        <p:nvSpPr>
          <p:cNvPr id="40" name="CuadroTexto 39"/>
          <p:cNvSpPr txBox="1"/>
          <p:nvPr/>
        </p:nvSpPr>
        <p:spPr>
          <a:xfrm>
            <a:off x="4937465" y="5057360"/>
            <a:ext cx="2152370" cy="523220"/>
          </a:xfrm>
          <a:prstGeom prst="rect">
            <a:avLst/>
          </a:prstGeom>
          <a:noFill/>
          <a:ln>
            <a:solidFill>
              <a:schemeClr val="tx1"/>
            </a:solidFill>
          </a:ln>
        </p:spPr>
        <p:txBody>
          <a:bodyPr wrap="square" rtlCol="0">
            <a:spAutoFit/>
          </a:bodyPr>
          <a:lstStyle/>
          <a:p>
            <a:r>
              <a:rPr lang="es-ES" sz="2800" b="1" dirty="0" smtClean="0"/>
              <a:t>Glicerol 3P  </a:t>
            </a:r>
            <a:endParaRPr lang="es-ES" sz="2800" b="1" dirty="0"/>
          </a:p>
        </p:txBody>
      </p:sp>
      <p:cxnSp>
        <p:nvCxnSpPr>
          <p:cNvPr id="42" name="Conector recto de flecha 41"/>
          <p:cNvCxnSpPr/>
          <p:nvPr/>
        </p:nvCxnSpPr>
        <p:spPr>
          <a:xfrm flipH="1">
            <a:off x="7497410" y="5769520"/>
            <a:ext cx="778602" cy="408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a:off x="6007066" y="5689098"/>
            <a:ext cx="606806" cy="4362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CuadroTexto 48"/>
          <p:cNvSpPr txBox="1"/>
          <p:nvPr/>
        </p:nvSpPr>
        <p:spPr>
          <a:xfrm>
            <a:off x="160633" y="4268371"/>
            <a:ext cx="1603055" cy="523220"/>
          </a:xfrm>
          <a:prstGeom prst="rect">
            <a:avLst/>
          </a:prstGeom>
          <a:noFill/>
        </p:spPr>
        <p:txBody>
          <a:bodyPr wrap="square" rtlCol="0">
            <a:spAutoFit/>
          </a:bodyPr>
          <a:lstStyle/>
          <a:p>
            <a:r>
              <a:rPr lang="es-ES" sz="2800" b="1" dirty="0" smtClean="0"/>
              <a:t>Glucosa  </a:t>
            </a:r>
            <a:endParaRPr lang="es-ES" sz="2800" b="1" dirty="0"/>
          </a:p>
        </p:txBody>
      </p:sp>
      <p:sp>
        <p:nvSpPr>
          <p:cNvPr id="50" name="CuadroTexto 49"/>
          <p:cNvSpPr txBox="1"/>
          <p:nvPr/>
        </p:nvSpPr>
        <p:spPr>
          <a:xfrm>
            <a:off x="210123" y="5910371"/>
            <a:ext cx="1629703" cy="830997"/>
          </a:xfrm>
          <a:prstGeom prst="rect">
            <a:avLst/>
          </a:prstGeom>
          <a:solidFill>
            <a:schemeClr val="accent2">
              <a:lumMod val="20000"/>
              <a:lumOff val="80000"/>
            </a:schemeClr>
          </a:solidFill>
        </p:spPr>
        <p:txBody>
          <a:bodyPr wrap="square" rtlCol="0">
            <a:spAutoFit/>
          </a:bodyPr>
          <a:lstStyle/>
          <a:p>
            <a:pPr algn="ctr"/>
            <a:r>
              <a:rPr lang="es-ES" sz="2400" b="1" dirty="0" smtClean="0"/>
              <a:t>CO</a:t>
            </a:r>
            <a:r>
              <a:rPr lang="es-ES" sz="2400" b="1" baseline="-25000" dirty="0" smtClean="0"/>
              <a:t>2</a:t>
            </a:r>
            <a:r>
              <a:rPr lang="es-ES" sz="2400" b="1" dirty="0" smtClean="0"/>
              <a:t>, H</a:t>
            </a:r>
            <a:r>
              <a:rPr lang="es-ES" sz="2400" b="1" baseline="-25000" dirty="0" smtClean="0"/>
              <a:t>2</a:t>
            </a:r>
            <a:r>
              <a:rPr lang="es-ES" sz="2400" b="1" dirty="0" smtClean="0"/>
              <a:t>O, ATP  </a:t>
            </a:r>
            <a:endParaRPr lang="es-ES" sz="2400" b="1" dirty="0"/>
          </a:p>
        </p:txBody>
      </p:sp>
      <p:cxnSp>
        <p:nvCxnSpPr>
          <p:cNvPr id="51" name="Conector recto de flecha 50"/>
          <p:cNvCxnSpPr/>
          <p:nvPr/>
        </p:nvCxnSpPr>
        <p:spPr>
          <a:xfrm>
            <a:off x="1459010" y="4725606"/>
            <a:ext cx="747382" cy="6651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1634657" y="5486341"/>
            <a:ext cx="2107756" cy="523220"/>
          </a:xfrm>
          <a:prstGeom prst="rect">
            <a:avLst/>
          </a:prstGeom>
          <a:noFill/>
          <a:ln>
            <a:solidFill>
              <a:schemeClr val="tx1"/>
            </a:solidFill>
          </a:ln>
        </p:spPr>
        <p:txBody>
          <a:bodyPr wrap="square" rtlCol="0">
            <a:spAutoFit/>
          </a:bodyPr>
          <a:lstStyle/>
          <a:p>
            <a:r>
              <a:rPr lang="es-ES" sz="2800" b="1" dirty="0" smtClean="0"/>
              <a:t>Glucógeno  </a:t>
            </a:r>
            <a:endParaRPr lang="es-ES" sz="2800" b="1" dirty="0"/>
          </a:p>
        </p:txBody>
      </p:sp>
      <p:sp>
        <p:nvSpPr>
          <p:cNvPr id="54" name="CuadroTexto 53"/>
          <p:cNvSpPr txBox="1"/>
          <p:nvPr/>
        </p:nvSpPr>
        <p:spPr>
          <a:xfrm>
            <a:off x="210123" y="900807"/>
            <a:ext cx="1603055" cy="523220"/>
          </a:xfrm>
          <a:prstGeom prst="rect">
            <a:avLst/>
          </a:prstGeom>
          <a:noFill/>
        </p:spPr>
        <p:txBody>
          <a:bodyPr wrap="square" rtlCol="0">
            <a:spAutoFit/>
          </a:bodyPr>
          <a:lstStyle/>
          <a:p>
            <a:r>
              <a:rPr lang="es-ES" sz="2800" b="1" dirty="0" smtClean="0"/>
              <a:t>Glucosa  </a:t>
            </a:r>
            <a:endParaRPr lang="es-ES" sz="2800" b="1" dirty="0"/>
          </a:p>
        </p:txBody>
      </p:sp>
      <p:sp>
        <p:nvSpPr>
          <p:cNvPr id="55" name="Flecha abajo 54"/>
          <p:cNvSpPr/>
          <p:nvPr/>
        </p:nvSpPr>
        <p:spPr>
          <a:xfrm>
            <a:off x="559331" y="1436359"/>
            <a:ext cx="380498" cy="994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CuadroTexto 55"/>
          <p:cNvSpPr txBox="1"/>
          <p:nvPr/>
        </p:nvSpPr>
        <p:spPr>
          <a:xfrm>
            <a:off x="51904" y="2498513"/>
            <a:ext cx="1787922" cy="461665"/>
          </a:xfrm>
          <a:prstGeom prst="rect">
            <a:avLst/>
          </a:prstGeom>
          <a:noFill/>
          <a:ln>
            <a:solidFill>
              <a:schemeClr val="tx1"/>
            </a:solidFill>
          </a:ln>
        </p:spPr>
        <p:txBody>
          <a:bodyPr wrap="square" rtlCol="0">
            <a:spAutoFit/>
          </a:bodyPr>
          <a:lstStyle/>
          <a:p>
            <a:pPr algn="ctr"/>
            <a:r>
              <a:rPr lang="es-ES" sz="2400" b="1" dirty="0" smtClean="0"/>
              <a:t>Glucógeno  </a:t>
            </a:r>
            <a:endParaRPr lang="es-ES" sz="2400" b="1" dirty="0"/>
          </a:p>
        </p:txBody>
      </p:sp>
      <p:cxnSp>
        <p:nvCxnSpPr>
          <p:cNvPr id="57" name="Conector recto de flecha 56"/>
          <p:cNvCxnSpPr/>
          <p:nvPr/>
        </p:nvCxnSpPr>
        <p:spPr>
          <a:xfrm flipV="1">
            <a:off x="1839826" y="1175988"/>
            <a:ext cx="1331475" cy="58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1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up)">
                                      <p:cBhvr>
                                        <p:cTn id="14" dur="500"/>
                                        <p:tgtEl>
                                          <p:spTgt spid="2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par>
                                <p:cTn id="23" presetID="22" presetClass="entr" presetSubtype="1"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up)">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up)">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up)">
                                      <p:cBhvr>
                                        <p:cTn id="41" dur="500"/>
                                        <p:tgtEl>
                                          <p:spTgt spid="43"/>
                                        </p:tgtEl>
                                      </p:cBhvr>
                                    </p:animEffect>
                                  </p:childTnLst>
                                </p:cTn>
                              </p:par>
                              <p:par>
                                <p:cTn id="42" presetID="22" presetClass="entr" presetSubtype="1"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up)">
                                      <p:cBhvr>
                                        <p:cTn id="44" dur="500"/>
                                        <p:tgtEl>
                                          <p:spTgt spid="4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up)">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up)">
                                      <p:cBhvr>
                                        <p:cTn id="52" dur="500"/>
                                        <p:tgtEl>
                                          <p:spTgt spid="49"/>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500"/>
                                        <p:tgtEl>
                                          <p:spTgt spid="36"/>
                                        </p:tgtEl>
                                      </p:cBhvr>
                                    </p:animEffect>
                                  </p:childTnLst>
                                </p:cTn>
                              </p:par>
                              <p:par>
                                <p:cTn id="56" presetID="22" presetClass="entr" presetSubtype="1"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up)">
                                      <p:cBhvr>
                                        <p:cTn id="61" dur="500"/>
                                        <p:tgtEl>
                                          <p:spTgt spid="50"/>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up)">
                                      <p:cBhvr>
                                        <p:cTn id="69" dur="500"/>
                                        <p:tgtEl>
                                          <p:spTgt spid="5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up)">
                                      <p:cBhvr>
                                        <p:cTn id="72" dur="500"/>
                                        <p:tgtEl>
                                          <p:spTgt spid="5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up)">
                                      <p:cBhvr>
                                        <p:cTn id="75" dur="500"/>
                                        <p:tgtEl>
                                          <p:spTgt spid="5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1" grpId="0"/>
      <p:bldP spid="22" grpId="0"/>
      <p:bldP spid="26" grpId="0" animBg="1"/>
      <p:bldP spid="27" grpId="0"/>
      <p:bldP spid="35" grpId="0" animBg="1"/>
      <p:bldP spid="36" grpId="0" animBg="1"/>
      <p:bldP spid="39" grpId="0"/>
      <p:bldP spid="40" grpId="0" animBg="1"/>
      <p:bldP spid="49" grpId="0"/>
      <p:bldP spid="50" grpId="0" animBg="1"/>
      <p:bldP spid="53" grpId="0" animBg="1"/>
      <p:bldP spid="54" grpId="0"/>
      <p:bldP spid="55" grpId="0" animBg="1"/>
      <p:bldP spid="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144" y="116749"/>
            <a:ext cx="4114800" cy="927100"/>
          </a:xfrm>
        </p:spPr>
        <p:txBody>
          <a:bodyPr/>
          <a:lstStyle/>
          <a:p>
            <a:r>
              <a:rPr lang="es-ES" dirty="0" smtClean="0"/>
              <a:t>Hipoglucemia </a:t>
            </a:r>
            <a:endParaRPr lang="es-ES" dirty="0"/>
          </a:p>
        </p:txBody>
      </p:sp>
      <p:graphicFrame>
        <p:nvGraphicFramePr>
          <p:cNvPr id="4" name="3 Objeto"/>
          <p:cNvGraphicFramePr>
            <a:graphicFrameLocks noChangeAspect="1"/>
          </p:cNvGraphicFramePr>
          <p:nvPr>
            <p:extLst/>
          </p:nvPr>
        </p:nvGraphicFramePr>
        <p:xfrm>
          <a:off x="1738559" y="1371509"/>
          <a:ext cx="1981200" cy="2017712"/>
        </p:xfrm>
        <a:graphic>
          <a:graphicData uri="http://schemas.openxmlformats.org/presentationml/2006/ole">
            <mc:AlternateContent xmlns:mc="http://schemas.openxmlformats.org/markup-compatibility/2006">
              <mc:Choice xmlns:v="urn:schemas-microsoft-com:vml" Requires="v">
                <p:oleObj spid="_x0000_s4099" name="Image" r:id="rId3" imgW="2821038" imgH="2630427" progId="Photoshop.Image.4">
                  <p:embed/>
                </p:oleObj>
              </mc:Choice>
              <mc:Fallback>
                <p:oleObj name="Image" r:id="rId3" imgW="2821038" imgH="2630427" progId="Photoshop.Image.4">
                  <p:embed/>
                  <p:pic>
                    <p:nvPicPr>
                      <p:cNvPr id="0" n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8559" y="1371509"/>
                        <a:ext cx="19812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61" descr="E:\WINNT\Profiles\lisette\Personal\PowerPoint\Imagenes\Musculo.BM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5909" y="5480932"/>
            <a:ext cx="2246784"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81365" b="80276"/>
          <a:stretch/>
        </p:blipFill>
        <p:spPr bwMode="auto">
          <a:xfrm>
            <a:off x="5613527" y="1405241"/>
            <a:ext cx="1656184" cy="1354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9" descr="E:\WINNT\Profiles\lisette\Personal\PowerPoint\Imagenes\Tejido adiposo.BMP"/>
          <p:cNvPicPr>
            <a:picLocks noGrp="1" noChangeAspect="1" noChangeArrowheads="1"/>
          </p:cNvPicPr>
          <p:nvPr>
            <p:ph idx="1"/>
          </p:nvPr>
        </p:nvPicPr>
        <p:blipFill>
          <a:blip r:embed="rId7">
            <a:clrChange>
              <a:clrFrom>
                <a:srgbClr val="E8AB18"/>
              </a:clrFrom>
              <a:clrTo>
                <a:srgbClr val="E8AB18">
                  <a:alpha val="0"/>
                </a:srgbClr>
              </a:clrTo>
            </a:clrChange>
            <a:extLst>
              <a:ext uri="{28A0092B-C50C-407E-A947-70E740481C1C}">
                <a14:useLocalDpi xmlns:a14="http://schemas.microsoft.com/office/drawing/2010/main" val="0"/>
              </a:ext>
            </a:extLst>
          </a:blip>
          <a:srcRect/>
          <a:stretch>
            <a:fillRect/>
          </a:stretch>
        </p:blipFill>
        <p:spPr bwMode="auto">
          <a:xfrm>
            <a:off x="7018431" y="3588766"/>
            <a:ext cx="1460833" cy="135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3662341" y="2585357"/>
            <a:ext cx="1568058" cy="461665"/>
          </a:xfrm>
          <a:prstGeom prst="rect">
            <a:avLst/>
          </a:prstGeom>
          <a:noFill/>
        </p:spPr>
        <p:txBody>
          <a:bodyPr wrap="none" rtlCol="0">
            <a:spAutoFit/>
          </a:bodyPr>
          <a:lstStyle/>
          <a:p>
            <a:r>
              <a:rPr lang="es-ES" sz="2400" b="1" dirty="0" smtClean="0"/>
              <a:t>Glucosa  </a:t>
            </a:r>
            <a:endParaRPr lang="es-ES" sz="2400" b="1" dirty="0"/>
          </a:p>
        </p:txBody>
      </p:sp>
      <p:cxnSp>
        <p:nvCxnSpPr>
          <p:cNvPr id="11" name="Conector recto de flecha 10"/>
          <p:cNvCxnSpPr/>
          <p:nvPr/>
        </p:nvCxnSpPr>
        <p:spPr>
          <a:xfrm flipV="1">
            <a:off x="4656872" y="2087650"/>
            <a:ext cx="761377" cy="5261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1905695" y="2667895"/>
            <a:ext cx="1775030" cy="1274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7269711" y="1039483"/>
            <a:ext cx="1603055" cy="523220"/>
          </a:xfrm>
          <a:prstGeom prst="rect">
            <a:avLst/>
          </a:prstGeom>
          <a:noFill/>
        </p:spPr>
        <p:txBody>
          <a:bodyPr wrap="square" rtlCol="0">
            <a:spAutoFit/>
          </a:bodyPr>
          <a:lstStyle/>
          <a:p>
            <a:r>
              <a:rPr lang="es-ES" sz="2800" b="1" dirty="0" smtClean="0"/>
              <a:t>Glucosa  </a:t>
            </a:r>
            <a:endParaRPr lang="es-ES" sz="2800" b="1" dirty="0"/>
          </a:p>
        </p:txBody>
      </p:sp>
      <p:sp>
        <p:nvSpPr>
          <p:cNvPr id="22" name="CuadroTexto 21"/>
          <p:cNvSpPr txBox="1"/>
          <p:nvPr/>
        </p:nvSpPr>
        <p:spPr>
          <a:xfrm>
            <a:off x="7243063" y="2344770"/>
            <a:ext cx="1629703" cy="830997"/>
          </a:xfrm>
          <a:prstGeom prst="rect">
            <a:avLst/>
          </a:prstGeom>
          <a:noFill/>
        </p:spPr>
        <p:txBody>
          <a:bodyPr wrap="square" rtlCol="0">
            <a:spAutoFit/>
          </a:bodyPr>
          <a:lstStyle/>
          <a:p>
            <a:pPr algn="ctr"/>
            <a:r>
              <a:rPr lang="es-ES" sz="2400" b="1" dirty="0" smtClean="0"/>
              <a:t>CO</a:t>
            </a:r>
            <a:r>
              <a:rPr lang="es-ES" sz="2400" b="1" baseline="-25000" dirty="0" smtClean="0"/>
              <a:t>2</a:t>
            </a:r>
            <a:r>
              <a:rPr lang="es-ES" sz="2400" b="1" dirty="0" smtClean="0"/>
              <a:t>, H</a:t>
            </a:r>
            <a:r>
              <a:rPr lang="es-ES" sz="2400" b="1" baseline="-25000" dirty="0" smtClean="0"/>
              <a:t>2</a:t>
            </a:r>
            <a:r>
              <a:rPr lang="es-ES" sz="2400" b="1" dirty="0" smtClean="0"/>
              <a:t>O, ATP  </a:t>
            </a:r>
            <a:endParaRPr lang="es-ES" sz="2400" b="1" dirty="0"/>
          </a:p>
        </p:txBody>
      </p:sp>
      <p:sp>
        <p:nvSpPr>
          <p:cNvPr id="26" name="Flecha abajo 25"/>
          <p:cNvSpPr/>
          <p:nvPr/>
        </p:nvSpPr>
        <p:spPr>
          <a:xfrm>
            <a:off x="7832849" y="1587740"/>
            <a:ext cx="476778" cy="754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CuadroTexto 34"/>
          <p:cNvSpPr txBox="1"/>
          <p:nvPr/>
        </p:nvSpPr>
        <p:spPr>
          <a:xfrm>
            <a:off x="4505808" y="5289440"/>
            <a:ext cx="2725855" cy="523220"/>
          </a:xfrm>
          <a:prstGeom prst="rect">
            <a:avLst/>
          </a:prstGeom>
          <a:noFill/>
          <a:ln>
            <a:solidFill>
              <a:schemeClr val="tx1"/>
            </a:solidFill>
          </a:ln>
        </p:spPr>
        <p:txBody>
          <a:bodyPr wrap="square" rtlCol="0">
            <a:spAutoFit/>
          </a:bodyPr>
          <a:lstStyle/>
          <a:p>
            <a:r>
              <a:rPr lang="es-ES" sz="2800" b="1" dirty="0" smtClean="0"/>
              <a:t>Ácidos grasos  </a:t>
            </a:r>
            <a:endParaRPr lang="es-ES" sz="2800" b="1" dirty="0"/>
          </a:p>
        </p:txBody>
      </p:sp>
      <p:sp>
        <p:nvSpPr>
          <p:cNvPr id="36" name="Flecha abajo 35"/>
          <p:cNvSpPr/>
          <p:nvPr/>
        </p:nvSpPr>
        <p:spPr>
          <a:xfrm flipV="1">
            <a:off x="699286" y="5230090"/>
            <a:ext cx="267760" cy="692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CuadroTexto 38"/>
          <p:cNvSpPr txBox="1"/>
          <p:nvPr/>
        </p:nvSpPr>
        <p:spPr>
          <a:xfrm>
            <a:off x="7210723" y="4101433"/>
            <a:ext cx="1052610" cy="523220"/>
          </a:xfrm>
          <a:prstGeom prst="rect">
            <a:avLst/>
          </a:prstGeom>
          <a:noFill/>
        </p:spPr>
        <p:txBody>
          <a:bodyPr wrap="square" rtlCol="0">
            <a:spAutoFit/>
          </a:bodyPr>
          <a:lstStyle/>
          <a:p>
            <a:r>
              <a:rPr lang="es-ES" sz="2800" b="1" dirty="0" smtClean="0"/>
              <a:t>TAG  </a:t>
            </a:r>
            <a:endParaRPr lang="es-ES" sz="2800" b="1" dirty="0"/>
          </a:p>
        </p:txBody>
      </p:sp>
      <p:sp>
        <p:nvSpPr>
          <p:cNvPr id="40" name="CuadroTexto 39"/>
          <p:cNvSpPr txBox="1"/>
          <p:nvPr/>
        </p:nvSpPr>
        <p:spPr>
          <a:xfrm>
            <a:off x="4664713" y="3780671"/>
            <a:ext cx="1598613" cy="523220"/>
          </a:xfrm>
          <a:prstGeom prst="rect">
            <a:avLst/>
          </a:prstGeom>
          <a:noFill/>
          <a:ln>
            <a:solidFill>
              <a:schemeClr val="tx1"/>
            </a:solidFill>
          </a:ln>
        </p:spPr>
        <p:txBody>
          <a:bodyPr wrap="square" rtlCol="0">
            <a:spAutoFit/>
          </a:bodyPr>
          <a:lstStyle/>
          <a:p>
            <a:r>
              <a:rPr lang="es-ES" sz="2800" b="1" dirty="0" smtClean="0"/>
              <a:t>Glicerol   </a:t>
            </a:r>
            <a:endParaRPr lang="es-ES" sz="2800" b="1" dirty="0"/>
          </a:p>
        </p:txBody>
      </p:sp>
      <p:cxnSp>
        <p:nvCxnSpPr>
          <p:cNvPr id="42" name="Conector recto de flecha 41"/>
          <p:cNvCxnSpPr/>
          <p:nvPr/>
        </p:nvCxnSpPr>
        <p:spPr>
          <a:xfrm flipH="1">
            <a:off x="6799747" y="4592373"/>
            <a:ext cx="469964" cy="5826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flipH="1" flipV="1">
            <a:off x="6346672" y="3954272"/>
            <a:ext cx="906150" cy="2351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CuadroTexto 48"/>
          <p:cNvSpPr txBox="1"/>
          <p:nvPr/>
        </p:nvSpPr>
        <p:spPr>
          <a:xfrm>
            <a:off x="477244" y="5922517"/>
            <a:ext cx="1603055" cy="523220"/>
          </a:xfrm>
          <a:prstGeom prst="rect">
            <a:avLst/>
          </a:prstGeom>
          <a:solidFill>
            <a:schemeClr val="accent2"/>
          </a:solidFill>
        </p:spPr>
        <p:txBody>
          <a:bodyPr wrap="square" rtlCol="0">
            <a:spAutoFit/>
          </a:bodyPr>
          <a:lstStyle/>
          <a:p>
            <a:r>
              <a:rPr lang="es-ES" sz="2800" b="1" dirty="0" smtClean="0"/>
              <a:t>Glucosa  </a:t>
            </a:r>
            <a:endParaRPr lang="es-ES" sz="2800" b="1" dirty="0"/>
          </a:p>
        </p:txBody>
      </p:sp>
      <p:cxnSp>
        <p:nvCxnSpPr>
          <p:cNvPr id="51" name="Conector recto de flecha 50"/>
          <p:cNvCxnSpPr>
            <a:endCxn id="54" idx="2"/>
          </p:cNvCxnSpPr>
          <p:nvPr/>
        </p:nvCxnSpPr>
        <p:spPr>
          <a:xfrm flipV="1">
            <a:off x="942131" y="2873950"/>
            <a:ext cx="24915" cy="18561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178250" y="4735787"/>
            <a:ext cx="1654451" cy="523220"/>
          </a:xfrm>
          <a:prstGeom prst="rect">
            <a:avLst/>
          </a:prstGeom>
          <a:noFill/>
          <a:ln>
            <a:solidFill>
              <a:schemeClr val="tx1"/>
            </a:solidFill>
          </a:ln>
        </p:spPr>
        <p:txBody>
          <a:bodyPr wrap="square" rtlCol="0">
            <a:spAutoFit/>
          </a:bodyPr>
          <a:lstStyle/>
          <a:p>
            <a:pPr algn="ctr"/>
            <a:r>
              <a:rPr lang="es-ES" sz="2800" b="1" dirty="0" smtClean="0"/>
              <a:t>Láctico   </a:t>
            </a:r>
            <a:endParaRPr lang="es-ES" sz="2800" b="1" dirty="0"/>
          </a:p>
        </p:txBody>
      </p:sp>
      <p:sp>
        <p:nvSpPr>
          <p:cNvPr id="54" name="CuadroTexto 53"/>
          <p:cNvSpPr txBox="1"/>
          <p:nvPr/>
        </p:nvSpPr>
        <p:spPr>
          <a:xfrm>
            <a:off x="165518" y="2350730"/>
            <a:ext cx="1603055" cy="523220"/>
          </a:xfrm>
          <a:prstGeom prst="rect">
            <a:avLst/>
          </a:prstGeom>
          <a:noFill/>
        </p:spPr>
        <p:txBody>
          <a:bodyPr wrap="square" rtlCol="0">
            <a:spAutoFit/>
          </a:bodyPr>
          <a:lstStyle/>
          <a:p>
            <a:r>
              <a:rPr lang="es-ES" sz="2800" b="1" dirty="0" smtClean="0"/>
              <a:t>Glucosa  </a:t>
            </a:r>
            <a:endParaRPr lang="es-ES" sz="2800" b="1" dirty="0"/>
          </a:p>
        </p:txBody>
      </p:sp>
      <p:sp>
        <p:nvSpPr>
          <p:cNvPr id="55" name="Flecha abajo 54"/>
          <p:cNvSpPr/>
          <p:nvPr/>
        </p:nvSpPr>
        <p:spPr>
          <a:xfrm>
            <a:off x="776796" y="1431200"/>
            <a:ext cx="380498" cy="994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CuadroTexto 55"/>
          <p:cNvSpPr txBox="1"/>
          <p:nvPr/>
        </p:nvSpPr>
        <p:spPr>
          <a:xfrm>
            <a:off x="117773" y="891047"/>
            <a:ext cx="1787922" cy="461665"/>
          </a:xfrm>
          <a:prstGeom prst="rect">
            <a:avLst/>
          </a:prstGeom>
          <a:noFill/>
          <a:ln>
            <a:solidFill>
              <a:schemeClr val="tx1"/>
            </a:solidFill>
          </a:ln>
        </p:spPr>
        <p:txBody>
          <a:bodyPr wrap="square" rtlCol="0">
            <a:spAutoFit/>
          </a:bodyPr>
          <a:lstStyle/>
          <a:p>
            <a:pPr algn="ctr"/>
            <a:r>
              <a:rPr lang="es-ES" sz="2400" b="1" dirty="0" smtClean="0"/>
              <a:t>Glucógeno  </a:t>
            </a:r>
            <a:endParaRPr lang="es-ES" sz="2400" b="1" dirty="0"/>
          </a:p>
        </p:txBody>
      </p:sp>
      <p:cxnSp>
        <p:nvCxnSpPr>
          <p:cNvPr id="37" name="Conector recto de flecha 36"/>
          <p:cNvCxnSpPr/>
          <p:nvPr/>
        </p:nvCxnSpPr>
        <p:spPr>
          <a:xfrm flipH="1" flipV="1">
            <a:off x="1638364" y="2931014"/>
            <a:ext cx="2885621" cy="1140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H="1">
            <a:off x="4238161" y="5812660"/>
            <a:ext cx="537727" cy="3114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flipV="1">
            <a:off x="1782714" y="5112373"/>
            <a:ext cx="617977" cy="8773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2" name="CuadroTexto 51"/>
          <p:cNvSpPr txBox="1"/>
          <p:nvPr/>
        </p:nvSpPr>
        <p:spPr>
          <a:xfrm>
            <a:off x="2124326" y="4624653"/>
            <a:ext cx="866981" cy="523220"/>
          </a:xfrm>
          <a:prstGeom prst="rect">
            <a:avLst/>
          </a:prstGeom>
          <a:noFill/>
          <a:ln>
            <a:solidFill>
              <a:schemeClr val="tx1"/>
            </a:solidFill>
          </a:ln>
        </p:spPr>
        <p:txBody>
          <a:bodyPr wrap="square" rtlCol="0">
            <a:spAutoFit/>
          </a:bodyPr>
          <a:lstStyle/>
          <a:p>
            <a:pPr algn="ctr"/>
            <a:r>
              <a:rPr lang="es-ES" sz="2800" b="1" dirty="0" smtClean="0"/>
              <a:t>AA   </a:t>
            </a:r>
            <a:endParaRPr lang="es-ES" sz="2800" b="1" dirty="0"/>
          </a:p>
        </p:txBody>
      </p:sp>
      <p:cxnSp>
        <p:nvCxnSpPr>
          <p:cNvPr id="58" name="Conector recto de flecha 57"/>
          <p:cNvCxnSpPr/>
          <p:nvPr/>
        </p:nvCxnSpPr>
        <p:spPr>
          <a:xfrm flipH="1" flipV="1">
            <a:off x="1526062" y="3133987"/>
            <a:ext cx="1140164" cy="13901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7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right)">
                                      <p:cBhvr>
                                        <p:cTn id="12" dur="500"/>
                                        <p:tgtEl>
                                          <p:spTgt spid="4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right)">
                                      <p:cBhvr>
                                        <p:cTn id="15" dur="500"/>
                                        <p:tgtEl>
                                          <p:spTgt spid="40"/>
                                        </p:tgtEl>
                                      </p:cBhvr>
                                    </p:animEffect>
                                  </p:childTnLst>
                                </p:cTn>
                              </p:par>
                              <p:par>
                                <p:cTn id="16" presetID="22" presetClass="entr" presetSubtype="2"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500"/>
                                        <p:tgtEl>
                                          <p:spTgt spid="4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right)">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down)">
                                      <p:cBhvr>
                                        <p:cTn id="31" dur="500"/>
                                        <p:tgtEl>
                                          <p:spTgt spid="4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par>
                                <p:cTn id="38" presetID="22" presetClass="entr" presetSubtype="4"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down)">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down)">
                                      <p:cBhvr>
                                        <p:cTn id="48" dur="500"/>
                                        <p:tgtEl>
                                          <p:spTgt spid="51"/>
                                        </p:tgtEl>
                                      </p:cBhvr>
                                    </p:animEffect>
                                  </p:childTnLst>
                                </p:cTn>
                              </p:par>
                              <p:par>
                                <p:cTn id="49" presetID="22" presetClass="entr" presetSubtype="4"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par>
                                <p:cTn id="52" presetID="22"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down)">
                                      <p:cBhvr>
                                        <p:cTn id="54" dur="500"/>
                                        <p:tgtEl>
                                          <p:spTgt spid="3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down)">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up)">
                                      <p:cBhvr>
                                        <p:cTn id="62" dur="500"/>
                                        <p:tgtEl>
                                          <p:spTgt spid="5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up)">
                                      <p:cBhvr>
                                        <p:cTn id="65" dur="500"/>
                                        <p:tgtEl>
                                          <p:spTgt spid="5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500"/>
                                        <p:tgtEl>
                                          <p:spTgt spid="21"/>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500"/>
                                        <p:tgtEl>
                                          <p:spTgt spid="26"/>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up)">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1" grpId="0"/>
      <p:bldP spid="22" grpId="0"/>
      <p:bldP spid="26" grpId="0" animBg="1"/>
      <p:bldP spid="35" grpId="0" animBg="1"/>
      <p:bldP spid="36" grpId="0" animBg="1"/>
      <p:bldP spid="40" grpId="0" animBg="1"/>
      <p:bldP spid="49" grpId="0" animBg="1"/>
      <p:bldP spid="53" grpId="0" animBg="1"/>
      <p:bldP spid="54" grpId="0"/>
      <p:bldP spid="55" grpId="0" animBg="1"/>
      <p:bldP spid="56"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4" name="AutoShape 26"/>
          <p:cNvSpPr>
            <a:spLocks noChangeArrowheads="1"/>
          </p:cNvSpPr>
          <p:nvPr/>
        </p:nvSpPr>
        <p:spPr bwMode="ltGray">
          <a:xfrm>
            <a:off x="323528" y="5208795"/>
            <a:ext cx="8496944" cy="1535727"/>
          </a:xfrm>
          <a:prstGeom prst="roundRect">
            <a:avLst>
              <a:gd name="adj" fmla="val 17509"/>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71" name="AutoShape 3"/>
          <p:cNvSpPr>
            <a:spLocks noChangeArrowheads="1"/>
          </p:cNvSpPr>
          <p:nvPr/>
        </p:nvSpPr>
        <p:spPr bwMode="ltGray">
          <a:xfrm>
            <a:off x="179512" y="1604963"/>
            <a:ext cx="8640958" cy="1448791"/>
          </a:xfrm>
          <a:prstGeom prst="roundRect">
            <a:avLst>
              <a:gd name="adj" fmla="val 16625"/>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82" name="AutoShape 14"/>
          <p:cNvSpPr>
            <a:spLocks noChangeArrowheads="1"/>
          </p:cNvSpPr>
          <p:nvPr/>
        </p:nvSpPr>
        <p:spPr bwMode="ltGray">
          <a:xfrm>
            <a:off x="323528" y="3270249"/>
            <a:ext cx="8496944" cy="1711532"/>
          </a:xfrm>
          <a:prstGeom prst="roundRect">
            <a:avLst>
              <a:gd name="adj" fmla="val 17509"/>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70" name="Rectangle 2"/>
          <p:cNvSpPr>
            <a:spLocks noGrp="1" noChangeArrowheads="1"/>
          </p:cNvSpPr>
          <p:nvPr>
            <p:ph type="title"/>
          </p:nvPr>
        </p:nvSpPr>
        <p:spPr>
          <a:xfrm>
            <a:off x="457200" y="325438"/>
            <a:ext cx="8229600" cy="927100"/>
          </a:xfrm>
        </p:spPr>
        <p:txBody>
          <a:bodyPr/>
          <a:lstStyle/>
          <a:p>
            <a:r>
              <a:rPr lang="es-ES" dirty="0" smtClean="0"/>
              <a:t>Conclusiones</a:t>
            </a:r>
            <a:r>
              <a:rPr lang="en-US" dirty="0" smtClean="0"/>
              <a:t> </a:t>
            </a:r>
            <a:endParaRPr lang="en-US" dirty="0"/>
          </a:p>
        </p:txBody>
      </p:sp>
      <p:sp>
        <p:nvSpPr>
          <p:cNvPr id="7172" name="AutoShape 4"/>
          <p:cNvSpPr>
            <a:spLocks noChangeArrowheads="1"/>
          </p:cNvSpPr>
          <p:nvPr/>
        </p:nvSpPr>
        <p:spPr bwMode="ltGray">
          <a:xfrm>
            <a:off x="297914" y="2767871"/>
            <a:ext cx="8424936" cy="359870"/>
          </a:xfrm>
          <a:prstGeom prst="roundRect">
            <a:avLst>
              <a:gd name="adj" fmla="val 50000"/>
            </a:avLst>
          </a:prstGeom>
          <a:gradFill rotWithShape="1">
            <a:gsLst>
              <a:gs pos="0">
                <a:schemeClr val="hlink"/>
              </a:gs>
              <a:gs pos="100000">
                <a:srgbClr val="DCECA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73" name="AutoShape 5"/>
          <p:cNvSpPr>
            <a:spLocks noChangeArrowheads="1"/>
          </p:cNvSpPr>
          <p:nvPr/>
        </p:nvSpPr>
        <p:spPr bwMode="ltGray">
          <a:xfrm>
            <a:off x="323528" y="1403352"/>
            <a:ext cx="8363270" cy="390523"/>
          </a:xfrm>
          <a:prstGeom prst="roundRect">
            <a:avLst>
              <a:gd name="adj" fmla="val 50000"/>
            </a:avLst>
          </a:prstGeom>
          <a:gradFill rotWithShape="1">
            <a:gsLst>
              <a:gs pos="0">
                <a:srgbClr val="E2F0B8"/>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7174" name="Group 6"/>
          <p:cNvGrpSpPr>
            <a:grpSpLocks/>
          </p:cNvGrpSpPr>
          <p:nvPr/>
        </p:nvGrpSpPr>
        <p:grpSpPr bwMode="auto">
          <a:xfrm>
            <a:off x="4183063" y="1309688"/>
            <a:ext cx="611187" cy="608012"/>
            <a:chOff x="579" y="1386"/>
            <a:chExt cx="385" cy="383"/>
          </a:xfrm>
        </p:grpSpPr>
        <p:sp>
          <p:nvSpPr>
            <p:cNvPr id="7175" name="Oval 7"/>
            <p:cNvSpPr>
              <a:spLocks noChangeArrowheads="1"/>
            </p:cNvSpPr>
            <p:nvPr/>
          </p:nvSpPr>
          <p:spPr bwMode="gray">
            <a:xfrm>
              <a:off x="579" y="1386"/>
              <a:ext cx="385" cy="383"/>
            </a:xfrm>
            <a:prstGeom prst="ellipse">
              <a:avLst/>
            </a:pr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7176" name="Group 8"/>
            <p:cNvGrpSpPr>
              <a:grpSpLocks/>
            </p:cNvGrpSpPr>
            <p:nvPr/>
          </p:nvGrpSpPr>
          <p:grpSpPr bwMode="auto">
            <a:xfrm>
              <a:off x="587" y="1392"/>
              <a:ext cx="369" cy="369"/>
              <a:chOff x="587" y="1392"/>
              <a:chExt cx="369" cy="369"/>
            </a:xfrm>
          </p:grpSpPr>
          <p:sp>
            <p:nvSpPr>
              <p:cNvPr id="7177" name="Oval 9"/>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7178" name="Oval 10"/>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7179" name="Oval 11"/>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7180" name="Oval 12"/>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grpSp>
      <p:sp>
        <p:nvSpPr>
          <p:cNvPr id="7181" name="Text Box 13"/>
          <p:cNvSpPr txBox="1">
            <a:spLocks noChangeArrowheads="1"/>
          </p:cNvSpPr>
          <p:nvPr/>
        </p:nvSpPr>
        <p:spPr bwMode="gray">
          <a:xfrm>
            <a:off x="4291013" y="1379538"/>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000000"/>
                </a:solidFill>
              </a:rPr>
              <a:t>1</a:t>
            </a:r>
          </a:p>
        </p:txBody>
      </p:sp>
      <p:sp>
        <p:nvSpPr>
          <p:cNvPr id="7184" name="AutoShape 16"/>
          <p:cNvSpPr>
            <a:spLocks noChangeArrowheads="1"/>
          </p:cNvSpPr>
          <p:nvPr/>
        </p:nvSpPr>
        <p:spPr bwMode="ltGray">
          <a:xfrm>
            <a:off x="444018" y="4420042"/>
            <a:ext cx="8197439" cy="536756"/>
          </a:xfrm>
          <a:prstGeom prst="roundRect">
            <a:avLst>
              <a:gd name="adj" fmla="val 50000"/>
            </a:avLst>
          </a:prstGeom>
          <a:gradFill rotWithShape="1">
            <a:gsLst>
              <a:gs pos="0">
                <a:schemeClr val="folHlink"/>
              </a:gs>
              <a:gs pos="100000">
                <a:schemeClr val="folHlink">
                  <a:gamma/>
                  <a:tint val="4117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85" name="AutoShape 17"/>
          <p:cNvSpPr>
            <a:spLocks noChangeArrowheads="1"/>
          </p:cNvSpPr>
          <p:nvPr/>
        </p:nvSpPr>
        <p:spPr bwMode="ltGray">
          <a:xfrm>
            <a:off x="489359" y="3286125"/>
            <a:ext cx="8106758" cy="419831"/>
          </a:xfrm>
          <a:prstGeom prst="roundRect">
            <a:avLst>
              <a:gd name="adj" fmla="val 50000"/>
            </a:avLst>
          </a:prstGeom>
          <a:gradFill rotWithShape="1">
            <a:gsLst>
              <a:gs pos="0">
                <a:srgbClr val="C9E5FF"/>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7186" name="Group 18"/>
          <p:cNvGrpSpPr>
            <a:grpSpLocks/>
          </p:cNvGrpSpPr>
          <p:nvPr/>
        </p:nvGrpSpPr>
        <p:grpSpPr bwMode="auto">
          <a:xfrm>
            <a:off x="4183063" y="2861888"/>
            <a:ext cx="611187" cy="608013"/>
            <a:chOff x="579" y="1386"/>
            <a:chExt cx="385" cy="383"/>
          </a:xfrm>
        </p:grpSpPr>
        <p:sp>
          <p:nvSpPr>
            <p:cNvPr id="7187" name="Oval 19"/>
            <p:cNvSpPr>
              <a:spLocks noChangeArrowheads="1"/>
            </p:cNvSpPr>
            <p:nvPr/>
          </p:nvSpPr>
          <p:spPr bwMode="gray">
            <a:xfrm>
              <a:off x="579" y="1386"/>
              <a:ext cx="385" cy="383"/>
            </a:xfrm>
            <a:prstGeom prst="ellipse">
              <a:avLst/>
            </a:pr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7188" name="Group 20"/>
            <p:cNvGrpSpPr>
              <a:grpSpLocks/>
            </p:cNvGrpSpPr>
            <p:nvPr/>
          </p:nvGrpSpPr>
          <p:grpSpPr bwMode="auto">
            <a:xfrm>
              <a:off x="587" y="1392"/>
              <a:ext cx="369" cy="369"/>
              <a:chOff x="587" y="1392"/>
              <a:chExt cx="369" cy="369"/>
            </a:xfrm>
          </p:grpSpPr>
          <p:sp>
            <p:nvSpPr>
              <p:cNvPr id="7189" name="Oval 21"/>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7190" name="Oval 22"/>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7191" name="Oval 23"/>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7192" name="Oval 24"/>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grpSp>
      <p:sp>
        <p:nvSpPr>
          <p:cNvPr id="7193" name="Text Box 25"/>
          <p:cNvSpPr txBox="1">
            <a:spLocks noChangeArrowheads="1"/>
          </p:cNvSpPr>
          <p:nvPr/>
        </p:nvSpPr>
        <p:spPr bwMode="gray">
          <a:xfrm>
            <a:off x="4301991" y="2905964"/>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rgbClr val="000000"/>
                </a:solidFill>
              </a:rPr>
              <a:t>2</a:t>
            </a:r>
          </a:p>
        </p:txBody>
      </p:sp>
      <p:sp>
        <p:nvSpPr>
          <p:cNvPr id="7196" name="AutoShape 28"/>
          <p:cNvSpPr>
            <a:spLocks noChangeArrowheads="1"/>
          </p:cNvSpPr>
          <p:nvPr/>
        </p:nvSpPr>
        <p:spPr bwMode="ltGray">
          <a:xfrm>
            <a:off x="457200" y="6322984"/>
            <a:ext cx="8229598" cy="434999"/>
          </a:xfrm>
          <a:prstGeom prst="roundRect">
            <a:avLst>
              <a:gd name="adj" fmla="val 50000"/>
            </a:avLst>
          </a:prstGeom>
          <a:gradFill rotWithShape="1">
            <a:gsLst>
              <a:gs pos="0">
                <a:schemeClr val="accent1"/>
              </a:gs>
              <a:gs pos="100000">
                <a:srgbClr val="FFBEB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97" name="AutoShape 29"/>
          <p:cNvSpPr>
            <a:spLocks noChangeArrowheads="1"/>
          </p:cNvSpPr>
          <p:nvPr/>
        </p:nvSpPr>
        <p:spPr bwMode="ltGray">
          <a:xfrm>
            <a:off x="489359" y="5218006"/>
            <a:ext cx="8197439" cy="434999"/>
          </a:xfrm>
          <a:prstGeom prst="roundRect">
            <a:avLst>
              <a:gd name="adj" fmla="val 50000"/>
            </a:avLst>
          </a:prstGeom>
          <a:gradFill rotWithShape="1">
            <a:gsLst>
              <a:gs pos="0">
                <a:srgbClr val="FFCBCB"/>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7198" name="Group 30"/>
          <p:cNvGrpSpPr>
            <a:grpSpLocks/>
          </p:cNvGrpSpPr>
          <p:nvPr/>
        </p:nvGrpSpPr>
        <p:grpSpPr bwMode="auto">
          <a:xfrm>
            <a:off x="4153370" y="5067506"/>
            <a:ext cx="611187" cy="608013"/>
            <a:chOff x="579" y="1386"/>
            <a:chExt cx="385" cy="383"/>
          </a:xfrm>
        </p:grpSpPr>
        <p:sp>
          <p:nvSpPr>
            <p:cNvPr id="7199" name="Oval 31"/>
            <p:cNvSpPr>
              <a:spLocks noChangeArrowheads="1"/>
            </p:cNvSpPr>
            <p:nvPr/>
          </p:nvSpPr>
          <p:spPr bwMode="gray">
            <a:xfrm>
              <a:off x="579" y="1386"/>
              <a:ext cx="385" cy="383"/>
            </a:xfrm>
            <a:prstGeom prst="ellipse">
              <a:avLst/>
            </a:pr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7200" name="Group 32"/>
            <p:cNvGrpSpPr>
              <a:grpSpLocks/>
            </p:cNvGrpSpPr>
            <p:nvPr/>
          </p:nvGrpSpPr>
          <p:grpSpPr bwMode="auto">
            <a:xfrm>
              <a:off x="587" y="1392"/>
              <a:ext cx="369" cy="369"/>
              <a:chOff x="587" y="1392"/>
              <a:chExt cx="369" cy="369"/>
            </a:xfrm>
          </p:grpSpPr>
          <p:sp>
            <p:nvSpPr>
              <p:cNvPr id="7201" name="Oval 33"/>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7202" name="Oval 34"/>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7203" name="Oval 35"/>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7204" name="Oval 36"/>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grpSp>
      <p:sp>
        <p:nvSpPr>
          <p:cNvPr id="7205" name="Text Box 37"/>
          <p:cNvSpPr txBox="1">
            <a:spLocks noChangeArrowheads="1"/>
          </p:cNvSpPr>
          <p:nvPr/>
        </p:nvSpPr>
        <p:spPr bwMode="gray">
          <a:xfrm>
            <a:off x="4273914" y="5189358"/>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rgbClr val="000000"/>
                </a:solidFill>
              </a:rPr>
              <a:t>3</a:t>
            </a:r>
          </a:p>
        </p:txBody>
      </p:sp>
      <p:sp>
        <p:nvSpPr>
          <p:cNvPr id="7206" name="Text Box 38"/>
          <p:cNvSpPr txBox="1">
            <a:spLocks noChangeArrowheads="1"/>
          </p:cNvSpPr>
          <p:nvPr/>
        </p:nvSpPr>
        <p:spPr bwMode="black">
          <a:xfrm>
            <a:off x="424647" y="1730031"/>
            <a:ext cx="8171470" cy="1200329"/>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just"/>
            <a:r>
              <a:rPr lang="es-ES" sz="2400" b="1" dirty="0"/>
              <a:t>La glicólisis tiene como función principal la obtención de energía metabólicamente útil y constituye la vía central del metabolismo de los glúcidos.</a:t>
            </a:r>
            <a:endParaRPr lang="es-ES" sz="2400" b="1" dirty="0"/>
          </a:p>
        </p:txBody>
      </p:sp>
      <p:sp>
        <p:nvSpPr>
          <p:cNvPr id="7207" name="Text Box 39"/>
          <p:cNvSpPr txBox="1">
            <a:spLocks noChangeArrowheads="1"/>
          </p:cNvSpPr>
          <p:nvPr/>
        </p:nvSpPr>
        <p:spPr bwMode="black">
          <a:xfrm>
            <a:off x="489359" y="3313280"/>
            <a:ext cx="8106757" cy="156966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just"/>
            <a:r>
              <a:rPr lang="es-ES" sz="2400" b="1" dirty="0">
                <a:cs typeface="Arial" panose="020B0604020202020204" pitchFamily="34" charset="0"/>
              </a:rPr>
              <a:t>La gluconeogénesis es el proceso mediante el cual se forma glucosa a partir de compuestos no glucídicos. </a:t>
            </a:r>
            <a:r>
              <a:rPr lang="es-ES" sz="2400" b="1" dirty="0" smtClean="0">
                <a:cs typeface="Arial" panose="020B0604020202020204" pitchFamily="34" charset="0"/>
              </a:rPr>
              <a:t>Donde se invierten la </a:t>
            </a:r>
            <a:r>
              <a:rPr lang="es-ES" sz="2400" b="1" dirty="0">
                <a:cs typeface="Arial" panose="020B0604020202020204" pitchFamily="34" charset="0"/>
              </a:rPr>
              <a:t>mayoría de las reacciones de la glicólisis </a:t>
            </a:r>
            <a:r>
              <a:rPr lang="es-ES" sz="2400" b="1" dirty="0" smtClean="0">
                <a:cs typeface="Arial" panose="020B0604020202020204" pitchFamily="34" charset="0"/>
              </a:rPr>
              <a:t>que </a:t>
            </a:r>
            <a:r>
              <a:rPr lang="es-ES" sz="2400" b="1" dirty="0">
                <a:cs typeface="Arial" panose="020B0604020202020204" pitchFamily="34" charset="0"/>
              </a:rPr>
              <a:t>constituyen rodeos metabólicos.</a:t>
            </a:r>
            <a:endParaRPr lang="es-ES" sz="2400" b="1" dirty="0">
              <a:cs typeface="Arial" panose="020B0604020202020204" pitchFamily="34" charset="0"/>
            </a:endParaRPr>
          </a:p>
        </p:txBody>
      </p:sp>
      <p:sp>
        <p:nvSpPr>
          <p:cNvPr id="7208" name="Text Box 40"/>
          <p:cNvSpPr txBox="1">
            <a:spLocks noChangeArrowheads="1"/>
          </p:cNvSpPr>
          <p:nvPr/>
        </p:nvSpPr>
        <p:spPr bwMode="black">
          <a:xfrm>
            <a:off x="489359" y="5670782"/>
            <a:ext cx="8331111" cy="101566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just"/>
            <a:r>
              <a:rPr lang="es-ES" sz="2000" b="1" dirty="0" smtClean="0">
                <a:cs typeface="Arial" panose="020B0604020202020204" pitchFamily="34" charset="0"/>
              </a:rPr>
              <a:t>El ciclo de la pentosas es la vía de oxidación directa de la glucosa que cobra mayor importancia en aquellos tejidos que carecen de mitocondrias.</a:t>
            </a:r>
            <a:endParaRPr lang="es-ES" sz="2000" b="1" dirty="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Grp="1" noChangeArrowheads="1"/>
          </p:cNvSpPr>
          <p:nvPr>
            <p:ph type="ctrTitle"/>
          </p:nvPr>
        </p:nvSpPr>
        <p:spPr/>
        <p:txBody>
          <a:bodyPr/>
          <a:lstStyle/>
          <a:p>
            <a:r>
              <a:rPr lang="en-US" sz="5500" dirty="0"/>
              <a:t>Thank You!</a:t>
            </a:r>
          </a:p>
        </p:txBody>
      </p:sp>
      <p:pic>
        <p:nvPicPr>
          <p:cNvPr id="8" name="Picture 6" descr="FRDAY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836712"/>
            <a:ext cx="2822006"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additive="base">
                                        <p:cTn id="7" dur="500" fill="hold"/>
                                        <p:tgtEl>
                                          <p:spTgt spid="35847"/>
                                        </p:tgtEl>
                                        <p:attrNameLst>
                                          <p:attrName>ppt_x</p:attrName>
                                        </p:attrNameLst>
                                      </p:cBhvr>
                                      <p:tavLst>
                                        <p:tav tm="0">
                                          <p:val>
                                            <p:strVal val="1+#ppt_w/2"/>
                                          </p:val>
                                        </p:tav>
                                        <p:tav tm="100000">
                                          <p:val>
                                            <p:strVal val="#ppt_x"/>
                                          </p:val>
                                        </p:tav>
                                      </p:tavLst>
                                    </p:anim>
                                    <p:anim calcmode="lin" valueType="num">
                                      <p:cBhvr additive="base">
                                        <p:cTn id="8" dur="500" fill="hold"/>
                                        <p:tgtEl>
                                          <p:spTgt spid="35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33400" y="1600200"/>
            <a:ext cx="8287072" cy="4493096"/>
          </a:xfrm>
        </p:spPr>
        <p:txBody>
          <a:bodyPr/>
          <a:lstStyle/>
          <a:p>
            <a:pPr>
              <a:buClr>
                <a:schemeClr val="accent2"/>
              </a:buClr>
              <a:buFont typeface="Wingdings" panose="05000000000000000000" pitchFamily="2" charset="2"/>
              <a:buChar char="v"/>
            </a:pPr>
            <a:r>
              <a:rPr lang="es-ES" dirty="0" smtClean="0"/>
              <a:t>Interpretar los </a:t>
            </a:r>
            <a:r>
              <a:rPr lang="es-ES" dirty="0"/>
              <a:t>principales </a:t>
            </a:r>
            <a:r>
              <a:rPr lang="es-ES" dirty="0" smtClean="0"/>
              <a:t>procesos de  regulación </a:t>
            </a:r>
            <a:r>
              <a:rPr lang="es-ES" dirty="0"/>
              <a:t>de la </a:t>
            </a:r>
            <a:r>
              <a:rPr lang="es-ES" dirty="0" smtClean="0"/>
              <a:t>glucólisis, la gluconeogénesis </a:t>
            </a:r>
            <a:r>
              <a:rPr lang="es-ES" dirty="0"/>
              <a:t>y </a:t>
            </a:r>
            <a:r>
              <a:rPr lang="es-ES" dirty="0" smtClean="0"/>
              <a:t>el ciclo de las pentosas.</a:t>
            </a:r>
            <a:endParaRPr lang="es-ES" dirty="0"/>
          </a:p>
          <a:p>
            <a:pPr>
              <a:buClr>
                <a:schemeClr val="accent2"/>
              </a:buClr>
              <a:buFont typeface="Wingdings" panose="05000000000000000000" pitchFamily="2" charset="2"/>
              <a:buChar char="v"/>
            </a:pPr>
            <a:r>
              <a:rPr lang="es-ES" dirty="0"/>
              <a:t>Expresar </a:t>
            </a:r>
            <a:r>
              <a:rPr lang="es-ES" dirty="0" smtClean="0"/>
              <a:t>la importancia de la glucosa 6P en el metabolismo de los glúcidos.</a:t>
            </a:r>
            <a:endParaRPr lang="es-ES" dirty="0"/>
          </a:p>
          <a:p>
            <a:pPr>
              <a:buClr>
                <a:schemeClr val="accent2"/>
              </a:buClr>
              <a:buFont typeface="Wingdings" panose="05000000000000000000" pitchFamily="2" charset="2"/>
              <a:buChar char="v"/>
            </a:pPr>
            <a:endParaRPr lang="en-US" sz="2400" dirty="0"/>
          </a:p>
        </p:txBody>
      </p:sp>
      <p:sp>
        <p:nvSpPr>
          <p:cNvPr id="6148" name="Rectangle 4"/>
          <p:cNvSpPr>
            <a:spLocks noGrp="1" noChangeArrowheads="1"/>
          </p:cNvSpPr>
          <p:nvPr>
            <p:ph type="title"/>
          </p:nvPr>
        </p:nvSpPr>
        <p:spPr/>
        <p:txBody>
          <a:bodyPr/>
          <a:lstStyle/>
          <a:p>
            <a:r>
              <a:rPr lang="es-ES" dirty="0" smtClean="0"/>
              <a:t>Objetivos</a:t>
            </a:r>
            <a:r>
              <a:rPr lang="en-US" dirty="0" smtClean="0"/>
              <a:t>: </a:t>
            </a:r>
            <a:endParaRPr lang="en-US" dirty="0"/>
          </a:p>
        </p:txBody>
      </p:sp>
      <p:sp>
        <p:nvSpPr>
          <p:cNvPr id="7" name="13 CuadroTexto"/>
          <p:cNvSpPr txBox="1"/>
          <p:nvPr/>
        </p:nvSpPr>
        <p:spPr>
          <a:xfrm>
            <a:off x="5646596" y="6309320"/>
            <a:ext cx="3036793" cy="369332"/>
          </a:xfrm>
          <a:prstGeom prst="rect">
            <a:avLst/>
          </a:prstGeom>
          <a:noFill/>
        </p:spPr>
        <p:txBody>
          <a:bodyPr wrap="none" rtlCol="0">
            <a:spAutoFit/>
          </a:bodyPr>
          <a:lstStyle/>
          <a:p>
            <a:pPr algn="ctr"/>
            <a:r>
              <a:rPr lang="es-ES" b="1" dirty="0">
                <a:solidFill>
                  <a:prstClr val="black"/>
                </a:solidFill>
              </a:rPr>
              <a:t>MSc. Gleymis Venet Cadet </a:t>
            </a:r>
            <a:endParaRPr lang="es-ES" dirty="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Bibliografía </a:t>
            </a:r>
            <a:endParaRPr lang="es-ES" dirty="0"/>
          </a:p>
        </p:txBody>
      </p:sp>
      <p:sp>
        <p:nvSpPr>
          <p:cNvPr id="3" name="Marcador de contenido 2"/>
          <p:cNvSpPr>
            <a:spLocks noGrp="1"/>
          </p:cNvSpPr>
          <p:nvPr>
            <p:ph idx="1"/>
          </p:nvPr>
        </p:nvSpPr>
        <p:spPr>
          <a:xfrm>
            <a:off x="323528" y="1772817"/>
            <a:ext cx="8363272" cy="3849291"/>
          </a:xfrm>
        </p:spPr>
        <p:txBody>
          <a:bodyPr/>
          <a:lstStyle/>
          <a:p>
            <a:pPr>
              <a:lnSpc>
                <a:spcPct val="80000"/>
              </a:lnSpc>
            </a:pPr>
            <a:r>
              <a:rPr lang="es-ES" b="1" dirty="0" smtClean="0"/>
              <a:t>Metabolismo y Nutrición capítulos </a:t>
            </a:r>
            <a:r>
              <a:rPr lang="es-ES" b="1" dirty="0" smtClean="0"/>
              <a:t>7</a:t>
            </a:r>
            <a:r>
              <a:rPr lang="es-ES" b="1" dirty="0" smtClean="0"/>
              <a:t> </a:t>
            </a:r>
            <a:r>
              <a:rPr lang="es-ES" b="1" dirty="0" smtClean="0"/>
              <a:t>páginas </a:t>
            </a:r>
            <a:r>
              <a:rPr lang="es-ES" b="1" dirty="0" smtClean="0"/>
              <a:t>48</a:t>
            </a:r>
            <a:r>
              <a:rPr lang="es-ES" b="1" dirty="0" smtClean="0"/>
              <a:t> </a:t>
            </a:r>
            <a:r>
              <a:rPr lang="es-ES" b="1" dirty="0" smtClean="0"/>
              <a:t>- </a:t>
            </a:r>
            <a:r>
              <a:rPr lang="es-ES" b="1" dirty="0" smtClean="0"/>
              <a:t>62</a:t>
            </a:r>
            <a:r>
              <a:rPr lang="es-ES" b="1" dirty="0" smtClean="0"/>
              <a:t> </a:t>
            </a:r>
            <a:r>
              <a:rPr lang="es-ES" b="1" dirty="0" smtClean="0"/>
              <a:t>. </a:t>
            </a:r>
            <a:endParaRPr lang="es-ES" b="1" dirty="0"/>
          </a:p>
          <a:p>
            <a:pPr>
              <a:lnSpc>
                <a:spcPct val="80000"/>
              </a:lnSpc>
              <a:buFontTx/>
              <a:buNone/>
            </a:pPr>
            <a:endParaRPr lang="es-ES" b="1" dirty="0"/>
          </a:p>
          <a:p>
            <a:pPr>
              <a:lnSpc>
                <a:spcPct val="80000"/>
              </a:lnSpc>
            </a:pPr>
            <a:r>
              <a:rPr lang="es-ES" b="1" dirty="0"/>
              <a:t>Bioquímica Médica de Cardellá, Tomo </a:t>
            </a:r>
            <a:r>
              <a:rPr lang="es-ES" b="1" dirty="0" smtClean="0"/>
              <a:t>III</a:t>
            </a:r>
            <a:endParaRPr lang="es-ES" b="1" dirty="0"/>
          </a:p>
          <a:p>
            <a:endParaRPr lang="es-ES" dirty="0"/>
          </a:p>
        </p:txBody>
      </p:sp>
      <p:pic>
        <p:nvPicPr>
          <p:cNvPr id="4" name="Picture 4" descr="BD0509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8796" y="3967858"/>
            <a:ext cx="274664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3 CuadroTexto"/>
          <p:cNvSpPr txBox="1"/>
          <p:nvPr/>
        </p:nvSpPr>
        <p:spPr>
          <a:xfrm>
            <a:off x="5652120" y="6080737"/>
            <a:ext cx="3036793" cy="369332"/>
          </a:xfrm>
          <a:prstGeom prst="rect">
            <a:avLst/>
          </a:prstGeom>
          <a:noFill/>
        </p:spPr>
        <p:txBody>
          <a:bodyPr wrap="none" rtlCol="0">
            <a:spAutoFit/>
          </a:bodyPr>
          <a:lstStyle/>
          <a:p>
            <a:pPr algn="ctr"/>
            <a:r>
              <a:rPr lang="es-ES" b="1" dirty="0">
                <a:solidFill>
                  <a:prstClr val="black"/>
                </a:solidFill>
              </a:rPr>
              <a:t>MSc. Gleymis Venet Cadet </a:t>
            </a:r>
            <a:endParaRPr lang="es-ES" dirty="0">
              <a:solidFill>
                <a:prstClr val="black"/>
              </a:solidFill>
            </a:endParaRPr>
          </a:p>
        </p:txBody>
      </p:sp>
    </p:spTree>
    <p:extLst>
      <p:ext uri="{BB962C8B-B14F-4D97-AF65-F5344CB8AC3E}">
        <p14:creationId xmlns:p14="http://schemas.microsoft.com/office/powerpoint/2010/main" val="169954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37863" y="260225"/>
            <a:ext cx="6131024" cy="927100"/>
          </a:xfrm>
        </p:spPr>
        <p:txBody>
          <a:bodyPr/>
          <a:lstStyle/>
          <a:p>
            <a:r>
              <a:rPr lang="es-ES" dirty="0" smtClean="0"/>
              <a:t>Principales glúcidos de la dieta</a:t>
            </a:r>
            <a:endParaRPr lang="es-ES" dirty="0"/>
          </a:p>
        </p:txBody>
      </p:sp>
      <p:pic>
        <p:nvPicPr>
          <p:cNvPr id="12292" name="Picture 4"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900" y="1884363"/>
            <a:ext cx="792163" cy="673100"/>
          </a:xfrm>
          <a:prstGeom prst="rect">
            <a:avLst/>
          </a:prstGeom>
          <a:noFill/>
          <a:extLst>
            <a:ext uri="{909E8E84-426E-40DD-AFC4-6F175D3DCCD1}">
              <a14:hiddenFill xmlns:a14="http://schemas.microsoft.com/office/drawing/2010/main">
                <a:solidFill>
                  <a:srgbClr val="FFFFFF"/>
                </a:solidFill>
              </a14:hiddenFill>
            </a:ext>
          </a:extLst>
        </p:spPr>
      </p:pic>
      <p:sp>
        <p:nvSpPr>
          <p:cNvPr id="12293" name="AutoShape 5"/>
          <p:cNvSpPr>
            <a:spLocks noChangeArrowheads="1"/>
          </p:cNvSpPr>
          <p:nvPr/>
        </p:nvSpPr>
        <p:spPr bwMode="gray">
          <a:xfrm>
            <a:off x="4387554" y="4362393"/>
            <a:ext cx="3702050" cy="1066800"/>
          </a:xfrm>
          <a:prstGeom prst="roundRect">
            <a:avLst>
              <a:gd name="adj" fmla="val 11921"/>
            </a:avLst>
          </a:prstGeom>
          <a:gradFill rotWithShape="1">
            <a:gsLst>
              <a:gs pos="0">
                <a:schemeClr val="accent2">
                  <a:gamma/>
                  <a:tint val="80000"/>
                  <a:invGamma/>
                </a:schemeClr>
              </a:gs>
              <a:gs pos="100000">
                <a:schemeClr val="accent2"/>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s-ES"/>
          </a:p>
        </p:txBody>
      </p:sp>
      <p:pic>
        <p:nvPicPr>
          <p:cNvPr id="12294" name="Picture 6"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3725" y="3214688"/>
            <a:ext cx="793750" cy="673100"/>
          </a:xfrm>
          <a:prstGeom prst="rect">
            <a:avLst/>
          </a:prstGeom>
          <a:noFill/>
          <a:extLst>
            <a:ext uri="{909E8E84-426E-40DD-AFC4-6F175D3DCCD1}">
              <a14:hiddenFill xmlns:a14="http://schemas.microsoft.com/office/drawing/2010/main">
                <a:solidFill>
                  <a:srgbClr val="FFFFFF"/>
                </a:solidFill>
              </a14:hiddenFill>
            </a:ext>
          </a:extLst>
        </p:spPr>
      </p:pic>
      <p:sp>
        <p:nvSpPr>
          <p:cNvPr id="12295" name="AutoShape 7"/>
          <p:cNvSpPr>
            <a:spLocks noChangeArrowheads="1"/>
          </p:cNvSpPr>
          <p:nvPr/>
        </p:nvSpPr>
        <p:spPr bwMode="gray">
          <a:xfrm>
            <a:off x="4387554" y="5646623"/>
            <a:ext cx="3702050" cy="1066800"/>
          </a:xfrm>
          <a:prstGeom prst="roundRect">
            <a:avLst>
              <a:gd name="adj" fmla="val 11921"/>
            </a:avLst>
          </a:prstGeom>
          <a:gradFill rotWithShape="1">
            <a:gsLst>
              <a:gs pos="0">
                <a:schemeClr val="folHlink">
                  <a:gamma/>
                  <a:tint val="80000"/>
                  <a:invGamma/>
                </a:schemeClr>
              </a:gs>
              <a:gs pos="100000">
                <a:schemeClr val="folHlink"/>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s-ES"/>
          </a:p>
        </p:txBody>
      </p:sp>
      <p:pic>
        <p:nvPicPr>
          <p:cNvPr id="12296" name="Picture 8"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2138" y="4538663"/>
            <a:ext cx="792162" cy="673100"/>
          </a:xfrm>
          <a:prstGeom prst="rect">
            <a:avLst/>
          </a:prstGeom>
          <a:noFill/>
          <a:extLst>
            <a:ext uri="{909E8E84-426E-40DD-AFC4-6F175D3DCCD1}">
              <a14:hiddenFill xmlns:a14="http://schemas.microsoft.com/office/drawing/2010/main">
                <a:solidFill>
                  <a:srgbClr val="FFFFFF"/>
                </a:solidFill>
              </a14:hiddenFill>
            </a:ext>
          </a:extLst>
        </p:spPr>
      </p:pic>
      <p:grpSp>
        <p:nvGrpSpPr>
          <p:cNvPr id="12297" name="Group 9"/>
          <p:cNvGrpSpPr>
            <a:grpSpLocks/>
          </p:cNvGrpSpPr>
          <p:nvPr/>
        </p:nvGrpSpPr>
        <p:grpSpPr bwMode="auto">
          <a:xfrm>
            <a:off x="179514" y="1948284"/>
            <a:ext cx="2922232" cy="1825625"/>
            <a:chOff x="2457" y="2000"/>
            <a:chExt cx="901" cy="888"/>
          </a:xfrm>
        </p:grpSpPr>
        <p:pic>
          <p:nvPicPr>
            <p:cNvPr id="12298" name="Picture 10"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457" y="2000"/>
              <a:ext cx="901" cy="886"/>
            </a:xfrm>
            <a:prstGeom prst="rect">
              <a:avLst/>
            </a:prstGeom>
            <a:noFill/>
            <a:extLst>
              <a:ext uri="{909E8E84-426E-40DD-AFC4-6F175D3DCCD1}">
                <a14:hiddenFill xmlns:a14="http://schemas.microsoft.com/office/drawing/2010/main">
                  <a:solidFill>
                    <a:srgbClr val="FFFFFF"/>
                  </a:solidFill>
                </a14:hiddenFill>
              </a:ext>
            </a:extLst>
          </p:spPr>
        </p:pic>
        <p:sp>
          <p:nvSpPr>
            <p:cNvPr id="12299" name="Oval 11"/>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00" name="Freeform 12"/>
            <p:cNvSpPr>
              <a:spLocks/>
            </p:cNvSpPr>
            <p:nvPr/>
          </p:nvSpPr>
          <p:spPr bwMode="lt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s-ES"/>
            </a:p>
          </p:txBody>
        </p:sp>
        <p:grpSp>
          <p:nvGrpSpPr>
            <p:cNvPr id="12301" name="Group 13"/>
            <p:cNvGrpSpPr>
              <a:grpSpLocks/>
            </p:cNvGrpSpPr>
            <p:nvPr/>
          </p:nvGrpSpPr>
          <p:grpSpPr bwMode="auto">
            <a:xfrm rot="-1297425" flipH="1" flipV="1">
              <a:off x="2525" y="2693"/>
              <a:ext cx="781" cy="188"/>
              <a:chOff x="2532" y="1051"/>
              <a:chExt cx="893" cy="246"/>
            </a:xfrm>
          </p:grpSpPr>
          <p:grpSp>
            <p:nvGrpSpPr>
              <p:cNvPr id="12302" name="Group 14"/>
              <p:cNvGrpSpPr>
                <a:grpSpLocks/>
              </p:cNvGrpSpPr>
              <p:nvPr/>
            </p:nvGrpSpPr>
            <p:grpSpPr bwMode="auto">
              <a:xfrm>
                <a:off x="2532" y="1051"/>
                <a:ext cx="743" cy="185"/>
                <a:chOff x="1565" y="2568"/>
                <a:chExt cx="1118" cy="279"/>
              </a:xfrm>
            </p:grpSpPr>
            <p:sp>
              <p:nvSpPr>
                <p:cNvPr id="12303" name="AutoShape 15"/>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04" name="AutoShape 16"/>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05" name="AutoShape 17"/>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06" name="AutoShape 18"/>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2307" name="Group 19"/>
              <p:cNvGrpSpPr>
                <a:grpSpLocks/>
              </p:cNvGrpSpPr>
              <p:nvPr/>
            </p:nvGrpSpPr>
            <p:grpSpPr bwMode="auto">
              <a:xfrm rot="1353540">
                <a:off x="2682" y="1111"/>
                <a:ext cx="743" cy="186"/>
                <a:chOff x="1565" y="2568"/>
                <a:chExt cx="1118" cy="279"/>
              </a:xfrm>
            </p:grpSpPr>
            <p:sp>
              <p:nvSpPr>
                <p:cNvPr id="12308" name="AutoShape 20"/>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09" name="AutoShape 21"/>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10" name="AutoShape 22"/>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11" name="AutoShape 23"/>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grpSp>
      <p:grpSp>
        <p:nvGrpSpPr>
          <p:cNvPr id="12312" name="Group 24"/>
          <p:cNvGrpSpPr>
            <a:grpSpLocks/>
          </p:cNvGrpSpPr>
          <p:nvPr/>
        </p:nvGrpSpPr>
        <p:grpSpPr bwMode="auto">
          <a:xfrm>
            <a:off x="179513" y="3956050"/>
            <a:ext cx="3135214" cy="1825625"/>
            <a:chOff x="2457" y="2000"/>
            <a:chExt cx="901" cy="888"/>
          </a:xfrm>
        </p:grpSpPr>
        <p:pic>
          <p:nvPicPr>
            <p:cNvPr id="12313" name="Picture 25"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457" y="2000"/>
              <a:ext cx="901" cy="886"/>
            </a:xfrm>
            <a:prstGeom prst="rect">
              <a:avLst/>
            </a:prstGeom>
            <a:noFill/>
            <a:extLst>
              <a:ext uri="{909E8E84-426E-40DD-AFC4-6F175D3DCCD1}">
                <a14:hiddenFill xmlns:a14="http://schemas.microsoft.com/office/drawing/2010/main">
                  <a:solidFill>
                    <a:srgbClr val="FFFFFF"/>
                  </a:solidFill>
                </a14:hiddenFill>
              </a:ext>
            </a:extLst>
          </p:spPr>
        </p:pic>
        <p:sp>
          <p:nvSpPr>
            <p:cNvPr id="12314" name="Oval 26"/>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15" name="Freeform 27"/>
            <p:cNvSpPr>
              <a:spLocks/>
            </p:cNvSpPr>
            <p:nvPr/>
          </p:nvSpPr>
          <p:spPr bwMode="lt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s-ES"/>
            </a:p>
          </p:txBody>
        </p:sp>
        <p:grpSp>
          <p:nvGrpSpPr>
            <p:cNvPr id="12316" name="Group 28"/>
            <p:cNvGrpSpPr>
              <a:grpSpLocks/>
            </p:cNvGrpSpPr>
            <p:nvPr/>
          </p:nvGrpSpPr>
          <p:grpSpPr bwMode="auto">
            <a:xfrm rot="-1297425" flipH="1" flipV="1">
              <a:off x="2525" y="2693"/>
              <a:ext cx="781" cy="188"/>
              <a:chOff x="2532" y="1051"/>
              <a:chExt cx="893" cy="246"/>
            </a:xfrm>
          </p:grpSpPr>
          <p:grpSp>
            <p:nvGrpSpPr>
              <p:cNvPr id="12317" name="Group 29"/>
              <p:cNvGrpSpPr>
                <a:grpSpLocks/>
              </p:cNvGrpSpPr>
              <p:nvPr/>
            </p:nvGrpSpPr>
            <p:grpSpPr bwMode="auto">
              <a:xfrm>
                <a:off x="2532" y="1051"/>
                <a:ext cx="743" cy="185"/>
                <a:chOff x="1565" y="2568"/>
                <a:chExt cx="1118" cy="279"/>
              </a:xfrm>
            </p:grpSpPr>
            <p:sp>
              <p:nvSpPr>
                <p:cNvPr id="12318" name="AutoShape 30"/>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19" name="AutoShape 31"/>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20" name="AutoShape 32"/>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21" name="AutoShape 33"/>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2322" name="Group 34"/>
              <p:cNvGrpSpPr>
                <a:grpSpLocks/>
              </p:cNvGrpSpPr>
              <p:nvPr/>
            </p:nvGrpSpPr>
            <p:grpSpPr bwMode="auto">
              <a:xfrm rot="1353540">
                <a:off x="2682" y="1111"/>
                <a:ext cx="743" cy="186"/>
                <a:chOff x="1565" y="2568"/>
                <a:chExt cx="1118" cy="279"/>
              </a:xfrm>
            </p:grpSpPr>
            <p:sp>
              <p:nvSpPr>
                <p:cNvPr id="12323" name="AutoShape 35"/>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24" name="AutoShape 36"/>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25" name="AutoShape 37"/>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26" name="AutoShape 38"/>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grpSp>
      <p:sp>
        <p:nvSpPr>
          <p:cNvPr id="12327" name="Rectangle 39"/>
          <p:cNvSpPr>
            <a:spLocks noChangeArrowheads="1"/>
          </p:cNvSpPr>
          <p:nvPr/>
        </p:nvSpPr>
        <p:spPr bwMode="black">
          <a:xfrm>
            <a:off x="4545452" y="4490568"/>
            <a:ext cx="34258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dirty="0"/>
              <a:t>GALACTOSA  </a:t>
            </a:r>
            <a:endParaRPr lang="es-ES" sz="2400" b="1" dirty="0" smtClean="0"/>
          </a:p>
          <a:p>
            <a:pPr algn="ctr"/>
            <a:r>
              <a:rPr lang="es-ES" sz="2400" b="1" dirty="0" smtClean="0"/>
              <a:t>GLUCOSA</a:t>
            </a:r>
            <a:endParaRPr lang="es-ES" sz="2400" b="1" dirty="0"/>
          </a:p>
        </p:txBody>
      </p:sp>
      <p:sp>
        <p:nvSpPr>
          <p:cNvPr id="12329" name="Rectangle 41"/>
          <p:cNvSpPr>
            <a:spLocks noChangeArrowheads="1"/>
          </p:cNvSpPr>
          <p:nvPr/>
        </p:nvSpPr>
        <p:spPr bwMode="black">
          <a:xfrm>
            <a:off x="4440702" y="5803785"/>
            <a:ext cx="34258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dirty="0"/>
              <a:t>2GLUCOSA</a:t>
            </a:r>
          </a:p>
        </p:txBody>
      </p:sp>
      <p:sp>
        <p:nvSpPr>
          <p:cNvPr id="12330" name="Text Box 42"/>
          <p:cNvSpPr txBox="1">
            <a:spLocks noChangeArrowheads="1"/>
          </p:cNvSpPr>
          <p:nvPr/>
        </p:nvSpPr>
        <p:spPr bwMode="auto">
          <a:xfrm>
            <a:off x="433420" y="2172236"/>
            <a:ext cx="239284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2000" b="1" dirty="0"/>
              <a:t>POLISACÁRIDOS</a:t>
            </a:r>
          </a:p>
          <a:p>
            <a:pPr marL="457200" indent="-457200">
              <a:buFont typeface="Arial" pitchFamily="34" charset="0"/>
              <a:buChar char="•"/>
            </a:pPr>
            <a:r>
              <a:rPr lang="es-ES" sz="2000" b="1" dirty="0"/>
              <a:t>ALMIDÓN</a:t>
            </a:r>
          </a:p>
          <a:p>
            <a:pPr marL="457200" indent="-457200">
              <a:buFont typeface="Arial" pitchFamily="34" charset="0"/>
              <a:buChar char="•"/>
            </a:pPr>
            <a:r>
              <a:rPr lang="es-ES" sz="2000" b="1" dirty="0"/>
              <a:t>GLUCÓGENO</a:t>
            </a:r>
          </a:p>
          <a:p>
            <a:pPr marL="457200" indent="-457200">
              <a:buFont typeface="Arial" pitchFamily="34" charset="0"/>
              <a:buChar char="•"/>
            </a:pPr>
            <a:r>
              <a:rPr lang="es-ES" sz="2000" b="1" dirty="0"/>
              <a:t>CELULOSA</a:t>
            </a:r>
          </a:p>
        </p:txBody>
      </p:sp>
      <p:sp>
        <p:nvSpPr>
          <p:cNvPr id="12331" name="Text Box 43"/>
          <p:cNvSpPr txBox="1">
            <a:spLocks noChangeArrowheads="1"/>
          </p:cNvSpPr>
          <p:nvPr/>
        </p:nvSpPr>
        <p:spPr bwMode="auto">
          <a:xfrm>
            <a:off x="516299" y="4138570"/>
            <a:ext cx="21832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2000" b="1" dirty="0"/>
              <a:t>DISACÁRIDOS</a:t>
            </a:r>
          </a:p>
          <a:p>
            <a:pPr marL="457200" indent="-457200">
              <a:buFont typeface="Arial" pitchFamily="34" charset="0"/>
              <a:buChar char="•"/>
            </a:pPr>
            <a:r>
              <a:rPr lang="es-ES" sz="2000" b="1" dirty="0"/>
              <a:t>SACAROSA</a:t>
            </a:r>
          </a:p>
          <a:p>
            <a:pPr marL="457200" indent="-457200">
              <a:buFont typeface="Arial" pitchFamily="34" charset="0"/>
              <a:buChar char="•"/>
            </a:pPr>
            <a:r>
              <a:rPr lang="es-ES" sz="2000" b="1" dirty="0"/>
              <a:t>LACTOSA</a:t>
            </a:r>
          </a:p>
          <a:p>
            <a:pPr marL="457200" indent="-457200">
              <a:buFont typeface="Arial" pitchFamily="34" charset="0"/>
              <a:buChar char="•"/>
            </a:pPr>
            <a:r>
              <a:rPr lang="es-ES" sz="2000" b="1" dirty="0"/>
              <a:t>MALTOSA</a:t>
            </a:r>
          </a:p>
        </p:txBody>
      </p:sp>
      <p:sp>
        <p:nvSpPr>
          <p:cNvPr id="12332" name="Freeform 44"/>
          <p:cNvSpPr>
            <a:spLocks/>
          </p:cNvSpPr>
          <p:nvPr/>
        </p:nvSpPr>
        <p:spPr bwMode="gray">
          <a:xfrm rot="16200000" flipH="1">
            <a:off x="2967496" y="4802671"/>
            <a:ext cx="953847" cy="191543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sp>
        <p:nvSpPr>
          <p:cNvPr id="12333" name="Freeform 45"/>
          <p:cNvSpPr>
            <a:spLocks/>
          </p:cNvSpPr>
          <p:nvPr/>
        </p:nvSpPr>
        <p:spPr bwMode="gray">
          <a:xfrm rot="16200000">
            <a:off x="3266176" y="4076633"/>
            <a:ext cx="163744" cy="1908041"/>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2">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grpSp>
        <p:nvGrpSpPr>
          <p:cNvPr id="2" name="Grupo 1"/>
          <p:cNvGrpSpPr/>
          <p:nvPr/>
        </p:nvGrpSpPr>
        <p:grpSpPr>
          <a:xfrm>
            <a:off x="2584638" y="3103562"/>
            <a:ext cx="5554474" cy="1600440"/>
            <a:chOff x="2584638" y="3103562"/>
            <a:chExt cx="5554474" cy="1600440"/>
          </a:xfrm>
        </p:grpSpPr>
        <p:sp>
          <p:nvSpPr>
            <p:cNvPr id="12291" name="AutoShape 3"/>
            <p:cNvSpPr>
              <a:spLocks noChangeArrowheads="1"/>
            </p:cNvSpPr>
            <p:nvPr/>
          </p:nvSpPr>
          <p:spPr bwMode="ltGray">
            <a:xfrm>
              <a:off x="4437062" y="3103562"/>
              <a:ext cx="3702050" cy="1066800"/>
            </a:xfrm>
            <a:prstGeom prst="roundRect">
              <a:avLst>
                <a:gd name="adj" fmla="val 11921"/>
              </a:avLst>
            </a:prstGeom>
            <a:gradFill rotWithShape="1">
              <a:gsLst>
                <a:gs pos="0">
                  <a:schemeClr val="accent1">
                    <a:gamma/>
                    <a:tint val="76078"/>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12328" name="Rectangle 40"/>
            <p:cNvSpPr>
              <a:spLocks noChangeArrowheads="1"/>
            </p:cNvSpPr>
            <p:nvPr/>
          </p:nvSpPr>
          <p:spPr bwMode="black">
            <a:xfrm>
              <a:off x="4555795" y="3228388"/>
              <a:ext cx="34258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dirty="0"/>
                <a:t>GLUCOSA  </a:t>
              </a:r>
              <a:endParaRPr lang="es-ES" sz="2400" b="1" dirty="0" smtClean="0"/>
            </a:p>
            <a:p>
              <a:pPr algn="ctr"/>
              <a:r>
                <a:rPr lang="es-ES" sz="2400" b="1" dirty="0" smtClean="0"/>
                <a:t>FRUCTOSA</a:t>
              </a:r>
              <a:endParaRPr lang="es-ES" sz="2400" b="1" dirty="0"/>
            </a:p>
          </p:txBody>
        </p:sp>
        <p:sp>
          <p:nvSpPr>
            <p:cNvPr id="12334" name="Freeform 46"/>
            <p:cNvSpPr>
              <a:spLocks/>
            </p:cNvSpPr>
            <p:nvPr/>
          </p:nvSpPr>
          <p:spPr bwMode="gray">
            <a:xfrm rot="16200000">
              <a:off x="3014484" y="3281424"/>
              <a:ext cx="992732" cy="1852424"/>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grpSp>
      <p:sp>
        <p:nvSpPr>
          <p:cNvPr id="47" name="6 CuadroTexto"/>
          <p:cNvSpPr txBox="1"/>
          <p:nvPr/>
        </p:nvSpPr>
        <p:spPr>
          <a:xfrm>
            <a:off x="3403375" y="1275460"/>
            <a:ext cx="5548559"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s-ES" sz="2000" b="1" dirty="0" smtClean="0"/>
              <a:t>Los glúcidos ocupan un lugar importante en la dieta humana ya que son los nutrientes más abundantes y los que mayor cantidad de energía aportan</a:t>
            </a:r>
            <a:endParaRPr lang="es-ES" sz="2000" b="1" dirty="0"/>
          </a:p>
        </p:txBody>
      </p:sp>
      <p:sp>
        <p:nvSpPr>
          <p:cNvPr id="49" name="21 CuadroTexto"/>
          <p:cNvSpPr txBox="1"/>
          <p:nvPr/>
        </p:nvSpPr>
        <p:spPr>
          <a:xfrm>
            <a:off x="337863" y="6306058"/>
            <a:ext cx="3036793" cy="369332"/>
          </a:xfrm>
          <a:prstGeom prst="rect">
            <a:avLst/>
          </a:prstGeom>
          <a:noFill/>
        </p:spPr>
        <p:txBody>
          <a:bodyPr wrap="none" rtlCol="0">
            <a:spAutoFit/>
          </a:bodyPr>
          <a:lstStyle/>
          <a:p>
            <a:pPr algn="ctr"/>
            <a:r>
              <a:rPr lang="es-ES" b="1" dirty="0">
                <a:solidFill>
                  <a:prstClr val="black"/>
                </a:solidFill>
              </a:rPr>
              <a:t>MSc. Gleymis Venet Cadet </a:t>
            </a:r>
            <a:endParaRPr lang="es-ES"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wipe(left)">
                                      <p:cBhvr>
                                        <p:cTn id="12" dur="500"/>
                                        <p:tgtEl>
                                          <p:spTgt spid="1229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327"/>
                                        </p:tgtEl>
                                        <p:attrNameLst>
                                          <p:attrName>style.visibility</p:attrName>
                                        </p:attrNameLst>
                                      </p:cBhvr>
                                      <p:to>
                                        <p:strVal val="visible"/>
                                      </p:to>
                                    </p:set>
                                    <p:animEffect transition="in" filter="wipe(left)">
                                      <p:cBhvr>
                                        <p:cTn id="15" dur="500"/>
                                        <p:tgtEl>
                                          <p:spTgt spid="123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333"/>
                                        </p:tgtEl>
                                        <p:attrNameLst>
                                          <p:attrName>style.visibility</p:attrName>
                                        </p:attrNameLst>
                                      </p:cBhvr>
                                      <p:to>
                                        <p:strVal val="visible"/>
                                      </p:to>
                                    </p:set>
                                    <p:animEffect transition="in" filter="wipe(left)">
                                      <p:cBhvr>
                                        <p:cTn id="18" dur="500"/>
                                        <p:tgtEl>
                                          <p:spTgt spid="123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329"/>
                                        </p:tgtEl>
                                        <p:attrNameLst>
                                          <p:attrName>style.visibility</p:attrName>
                                        </p:attrNameLst>
                                      </p:cBhvr>
                                      <p:to>
                                        <p:strVal val="visible"/>
                                      </p:to>
                                    </p:set>
                                    <p:animEffect transition="in" filter="wipe(left)">
                                      <p:cBhvr>
                                        <p:cTn id="23" dur="500"/>
                                        <p:tgtEl>
                                          <p:spTgt spid="123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295"/>
                                        </p:tgtEl>
                                        <p:attrNameLst>
                                          <p:attrName>style.visibility</p:attrName>
                                        </p:attrNameLst>
                                      </p:cBhvr>
                                      <p:to>
                                        <p:strVal val="visible"/>
                                      </p:to>
                                    </p:set>
                                    <p:animEffect transition="in" filter="wipe(left)">
                                      <p:cBhvr>
                                        <p:cTn id="26" dur="500"/>
                                        <p:tgtEl>
                                          <p:spTgt spid="1229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332"/>
                                        </p:tgtEl>
                                        <p:attrNameLst>
                                          <p:attrName>style.visibility</p:attrName>
                                        </p:attrNameLst>
                                      </p:cBhvr>
                                      <p:to>
                                        <p:strVal val="visible"/>
                                      </p:to>
                                    </p:set>
                                    <p:animEffect transition="in" filter="wipe(left)">
                                      <p:cBhvr>
                                        <p:cTn id="29" dur="500"/>
                                        <p:tgtEl>
                                          <p:spTgt spid="12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5" grpId="0" animBg="1"/>
      <p:bldP spid="12327" grpId="0"/>
      <p:bldP spid="12329" grpId="0"/>
      <p:bldP spid="12332" grpId="0" animBg="1"/>
      <p:bldP spid="123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9011" y="350333"/>
            <a:ext cx="8229600" cy="1143000"/>
          </a:xfrm>
        </p:spPr>
        <p:txBody>
          <a:bodyPr/>
          <a:lstStyle/>
          <a:p>
            <a:r>
              <a:rPr lang="es-ES" b="1" dirty="0" smtClean="0"/>
              <a:t>DIGESTIÓN DE GLÚCIDOS</a:t>
            </a:r>
            <a:endParaRPr lang="es-ES" b="1" dirty="0"/>
          </a:p>
        </p:txBody>
      </p:sp>
      <p:sp>
        <p:nvSpPr>
          <p:cNvPr id="4" name="3 CuadroTexto"/>
          <p:cNvSpPr txBox="1"/>
          <p:nvPr/>
        </p:nvSpPr>
        <p:spPr>
          <a:xfrm>
            <a:off x="348252" y="1700808"/>
            <a:ext cx="909223"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s-ES" sz="2000" b="1" dirty="0" smtClean="0">
                <a:solidFill>
                  <a:schemeClr val="tx1"/>
                </a:solidFill>
              </a:rPr>
              <a:t>BOCA</a:t>
            </a:r>
            <a:endParaRPr lang="es-ES" sz="2000" b="1" dirty="0">
              <a:solidFill>
                <a:schemeClr val="tx1"/>
              </a:solidFill>
            </a:endParaRPr>
          </a:p>
        </p:txBody>
      </p:sp>
      <p:sp>
        <p:nvSpPr>
          <p:cNvPr id="5" name="4 CuadroTexto"/>
          <p:cNvSpPr txBox="1"/>
          <p:nvPr/>
        </p:nvSpPr>
        <p:spPr>
          <a:xfrm>
            <a:off x="2250878" y="1716539"/>
            <a:ext cx="1385957"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s-ES" sz="2000" b="1" dirty="0" smtClean="0"/>
              <a:t>AMILASA </a:t>
            </a:r>
          </a:p>
          <a:p>
            <a:pPr algn="ctr"/>
            <a:r>
              <a:rPr lang="es-ES" sz="2000" b="1" dirty="0" smtClean="0"/>
              <a:t>SALIVAL</a:t>
            </a:r>
            <a:endParaRPr lang="es-ES" sz="2000" b="1" dirty="0"/>
          </a:p>
        </p:txBody>
      </p:sp>
      <p:sp>
        <p:nvSpPr>
          <p:cNvPr id="6" name="5 CuadroTexto"/>
          <p:cNvSpPr txBox="1"/>
          <p:nvPr/>
        </p:nvSpPr>
        <p:spPr>
          <a:xfrm>
            <a:off x="4179555" y="2267580"/>
            <a:ext cx="2341347" cy="400110"/>
          </a:xfrm>
          <a:prstGeom prst="rect">
            <a:avLst/>
          </a:prstGeom>
          <a:solidFill>
            <a:srgbClr val="CC99FF"/>
          </a:solidFill>
        </p:spPr>
        <p:style>
          <a:lnRef idx="1">
            <a:schemeClr val="dk1"/>
          </a:lnRef>
          <a:fillRef idx="2">
            <a:schemeClr val="dk1"/>
          </a:fillRef>
          <a:effectRef idx="1">
            <a:schemeClr val="dk1"/>
          </a:effectRef>
          <a:fontRef idx="minor">
            <a:schemeClr val="dk1"/>
          </a:fontRef>
        </p:style>
        <p:txBody>
          <a:bodyPr wrap="none" rtlCol="0">
            <a:spAutoFit/>
          </a:bodyPr>
          <a:lstStyle/>
          <a:p>
            <a:r>
              <a:rPr lang="es-ES" sz="2000" b="1" dirty="0" smtClean="0"/>
              <a:t>POLISACÁRIDOS</a:t>
            </a:r>
            <a:r>
              <a:rPr lang="es-ES" dirty="0" smtClean="0"/>
              <a:t> </a:t>
            </a:r>
          </a:p>
        </p:txBody>
      </p:sp>
      <p:sp>
        <p:nvSpPr>
          <p:cNvPr id="8" name="7 CuadroTexto"/>
          <p:cNvSpPr txBox="1"/>
          <p:nvPr/>
        </p:nvSpPr>
        <p:spPr>
          <a:xfrm>
            <a:off x="2293068" y="2926685"/>
            <a:ext cx="1961564" cy="707886"/>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ES" sz="2000" b="1" dirty="0" smtClean="0"/>
              <a:t>AMILASA </a:t>
            </a:r>
          </a:p>
          <a:p>
            <a:pPr algn="ctr"/>
            <a:r>
              <a:rPr lang="es-ES" sz="2000" b="1" dirty="0" smtClean="0"/>
              <a:t>PANCREÁTICA</a:t>
            </a:r>
            <a:endParaRPr lang="es-ES" sz="2000" b="1" dirty="0"/>
          </a:p>
        </p:txBody>
      </p:sp>
      <p:sp>
        <p:nvSpPr>
          <p:cNvPr id="9" name="8 CuadroTexto"/>
          <p:cNvSpPr txBox="1"/>
          <p:nvPr/>
        </p:nvSpPr>
        <p:spPr>
          <a:xfrm>
            <a:off x="157071" y="2577933"/>
            <a:ext cx="1652120" cy="1015663"/>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ES" sz="2000" b="1" dirty="0" smtClean="0"/>
              <a:t>INTESTINO </a:t>
            </a:r>
          </a:p>
          <a:p>
            <a:pPr algn="ctr"/>
            <a:r>
              <a:rPr lang="es-ES" sz="2000" b="1" dirty="0" smtClean="0"/>
              <a:t>DELGADO</a:t>
            </a:r>
          </a:p>
          <a:p>
            <a:pPr algn="ctr"/>
            <a:r>
              <a:rPr lang="es-ES" sz="2000" b="1" dirty="0" smtClean="0"/>
              <a:t>DUODENO</a:t>
            </a:r>
            <a:endParaRPr lang="es-ES" sz="2000" b="1" dirty="0"/>
          </a:p>
        </p:txBody>
      </p:sp>
      <p:sp>
        <p:nvSpPr>
          <p:cNvPr id="10" name="9 CuadroTexto"/>
          <p:cNvSpPr txBox="1"/>
          <p:nvPr/>
        </p:nvSpPr>
        <p:spPr>
          <a:xfrm>
            <a:off x="143406" y="5373216"/>
            <a:ext cx="3852530" cy="1015663"/>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s-ES" sz="2000" b="1" dirty="0" smtClean="0"/>
              <a:t>MICROVELLOSIDADES DE LA </a:t>
            </a:r>
          </a:p>
          <a:p>
            <a:pPr algn="ctr"/>
            <a:r>
              <a:rPr lang="es-ES" sz="2000" b="1" dirty="0" smtClean="0"/>
              <a:t>MUCOSA  INTESTINAL</a:t>
            </a:r>
          </a:p>
          <a:p>
            <a:pPr algn="ctr"/>
            <a:r>
              <a:rPr lang="es-ES" sz="2000" b="1" dirty="0" smtClean="0"/>
              <a:t>YEYUNO Y PARTE DEL ILEUM</a:t>
            </a:r>
            <a:endParaRPr lang="es-ES" sz="2000" b="1" dirty="0"/>
          </a:p>
        </p:txBody>
      </p:sp>
      <p:sp>
        <p:nvSpPr>
          <p:cNvPr id="11" name="10 CuadroTexto"/>
          <p:cNvSpPr txBox="1"/>
          <p:nvPr/>
        </p:nvSpPr>
        <p:spPr>
          <a:xfrm>
            <a:off x="3183703" y="4511353"/>
            <a:ext cx="2776594"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s-ES" sz="2000" b="1" dirty="0" smtClean="0"/>
              <a:t>OLIGOSACARIDASAS</a:t>
            </a:r>
            <a:endParaRPr lang="es-ES" sz="2000" b="1" dirty="0"/>
          </a:p>
        </p:txBody>
      </p:sp>
      <p:sp>
        <p:nvSpPr>
          <p:cNvPr id="12" name="11 CuadroTexto"/>
          <p:cNvSpPr txBox="1"/>
          <p:nvPr/>
        </p:nvSpPr>
        <p:spPr>
          <a:xfrm>
            <a:off x="5837796" y="5423335"/>
            <a:ext cx="2982676" cy="461665"/>
          </a:xfrm>
          <a:prstGeom prst="rect">
            <a:avLst/>
          </a:prstGeom>
          <a:solidFill>
            <a:srgbClr val="CC99FF"/>
          </a:solidFill>
        </p:spPr>
        <p:style>
          <a:lnRef idx="1">
            <a:schemeClr val="dk1"/>
          </a:lnRef>
          <a:fillRef idx="2">
            <a:schemeClr val="dk1"/>
          </a:fillRef>
          <a:effectRef idx="1">
            <a:schemeClr val="dk1"/>
          </a:effectRef>
          <a:fontRef idx="minor">
            <a:schemeClr val="dk1"/>
          </a:fontRef>
        </p:style>
        <p:txBody>
          <a:bodyPr wrap="none" rtlCol="0">
            <a:spAutoFit/>
          </a:bodyPr>
          <a:lstStyle/>
          <a:p>
            <a:r>
              <a:rPr lang="es-ES" sz="2400" b="1" dirty="0" smtClean="0"/>
              <a:t>MONOSACÁRIDOS</a:t>
            </a:r>
          </a:p>
        </p:txBody>
      </p:sp>
      <p:sp>
        <p:nvSpPr>
          <p:cNvPr id="14" name="13 CuadroTexto"/>
          <p:cNvSpPr txBox="1"/>
          <p:nvPr/>
        </p:nvSpPr>
        <p:spPr>
          <a:xfrm>
            <a:off x="5200668" y="6453336"/>
            <a:ext cx="3036793" cy="369332"/>
          </a:xfrm>
          <a:prstGeom prst="rect">
            <a:avLst/>
          </a:prstGeom>
          <a:noFill/>
        </p:spPr>
        <p:txBody>
          <a:bodyPr wrap="none" rtlCol="0">
            <a:spAutoFit/>
          </a:bodyPr>
          <a:lstStyle/>
          <a:p>
            <a:pPr algn="ctr"/>
            <a:r>
              <a:rPr lang="es-ES" b="1" dirty="0">
                <a:solidFill>
                  <a:prstClr val="black"/>
                </a:solidFill>
              </a:rPr>
              <a:t>MSc. Gleymis Venet Cadet </a:t>
            </a:r>
            <a:endParaRPr lang="es-ES" dirty="0">
              <a:solidFill>
                <a:prstClr val="black"/>
              </a:solidFill>
            </a:endParaRPr>
          </a:p>
        </p:txBody>
      </p:sp>
      <p:sp>
        <p:nvSpPr>
          <p:cNvPr id="15" name="14 Elipse"/>
          <p:cNvSpPr/>
          <p:nvPr/>
        </p:nvSpPr>
        <p:spPr>
          <a:xfrm>
            <a:off x="5508104" y="2981518"/>
            <a:ext cx="3312368" cy="13835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MALTOSA</a:t>
            </a:r>
          </a:p>
          <a:p>
            <a:pPr algn="ctr"/>
            <a:r>
              <a:rPr lang="es-ES" b="1" dirty="0" smtClean="0">
                <a:solidFill>
                  <a:schemeClr val="tx1"/>
                </a:solidFill>
              </a:rPr>
              <a:t>DEXTRINA LÍMITE </a:t>
            </a:r>
            <a:endParaRPr lang="es-ES" b="1" dirty="0">
              <a:solidFill>
                <a:schemeClr val="tx1"/>
              </a:solidFill>
            </a:endParaRPr>
          </a:p>
          <a:p>
            <a:pPr algn="ctr"/>
            <a:r>
              <a:rPr lang="es-ES" b="1" dirty="0" smtClean="0">
                <a:solidFill>
                  <a:schemeClr val="tx1"/>
                </a:solidFill>
              </a:rPr>
              <a:t>MALTOTRIOSA</a:t>
            </a:r>
            <a:endParaRPr lang="es-ES" b="1" dirty="0">
              <a:solidFill>
                <a:schemeClr val="tx1"/>
              </a:solidFill>
            </a:endParaRPr>
          </a:p>
        </p:txBody>
      </p:sp>
      <p:cxnSp>
        <p:nvCxnSpPr>
          <p:cNvPr id="17" name="16 Conector recto de flecha"/>
          <p:cNvCxnSpPr/>
          <p:nvPr/>
        </p:nvCxnSpPr>
        <p:spPr>
          <a:xfrm>
            <a:off x="1387072" y="1881154"/>
            <a:ext cx="808664" cy="43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1679620" y="3039598"/>
            <a:ext cx="64259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4392004" y="2708920"/>
            <a:ext cx="808664" cy="5387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V="1">
            <a:off x="4707686" y="3896430"/>
            <a:ext cx="808664" cy="5387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3721373" y="1901708"/>
            <a:ext cx="916363" cy="3031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Flecha doblada hacia arriba"/>
          <p:cNvSpPr/>
          <p:nvPr/>
        </p:nvSpPr>
        <p:spPr>
          <a:xfrm flipV="1">
            <a:off x="6673936" y="2361390"/>
            <a:ext cx="1210432" cy="551041"/>
          </a:xfrm>
          <a:prstGeom prst="bent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27 Conector recto de flecha"/>
          <p:cNvCxnSpPr/>
          <p:nvPr/>
        </p:nvCxnSpPr>
        <p:spPr>
          <a:xfrm>
            <a:off x="7499177" y="4572579"/>
            <a:ext cx="0" cy="7505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V="1">
            <a:off x="4117288" y="4947842"/>
            <a:ext cx="520448" cy="9757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67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par>
                                <p:cTn id="47" presetID="22" presetClass="entr" presetSubtype="4"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5"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5087" y="278541"/>
            <a:ext cx="8229600" cy="927100"/>
          </a:xfrm>
        </p:spPr>
        <p:txBody>
          <a:bodyPr/>
          <a:lstStyle/>
          <a:p>
            <a:r>
              <a:rPr lang="es-ES" b="1" dirty="0" smtClean="0"/>
              <a:t>TAREA 1</a:t>
            </a:r>
            <a:endParaRPr lang="es-ES" b="1" dirty="0"/>
          </a:p>
        </p:txBody>
      </p:sp>
      <p:sp>
        <p:nvSpPr>
          <p:cNvPr id="3" name="2 Marcador de contenido"/>
          <p:cNvSpPr>
            <a:spLocks noGrp="1"/>
          </p:cNvSpPr>
          <p:nvPr>
            <p:ph idx="1"/>
          </p:nvPr>
        </p:nvSpPr>
        <p:spPr>
          <a:xfrm>
            <a:off x="455087" y="1185474"/>
            <a:ext cx="8229600" cy="5483885"/>
          </a:xfrm>
          <a:solidFill>
            <a:schemeClr val="accent2">
              <a:lumMod val="40000"/>
              <a:lumOff val="60000"/>
            </a:schemeClr>
          </a:solidFill>
        </p:spPr>
        <p:txBody>
          <a:bodyPr>
            <a:noAutofit/>
          </a:bodyPr>
          <a:lstStyle/>
          <a:p>
            <a:pPr marL="0" indent="0" algn="just">
              <a:buNone/>
            </a:pPr>
            <a:r>
              <a:rPr lang="es-ES" sz="2400" b="1" dirty="0"/>
              <a:t>1. Sobre la glucólisis responde:</a:t>
            </a:r>
          </a:p>
          <a:p>
            <a:pPr marL="0" indent="0" algn="just">
              <a:buNone/>
            </a:pPr>
            <a:r>
              <a:rPr lang="es-ES" sz="2400" b="1" dirty="0"/>
              <a:t>a) Metabolito inicial. </a:t>
            </a:r>
          </a:p>
          <a:p>
            <a:pPr marL="0" indent="0" algn="just">
              <a:buNone/>
            </a:pPr>
            <a:r>
              <a:rPr lang="es-ES" sz="2400" b="1" dirty="0"/>
              <a:t>b) Metabolito final en presencia y ausencia de oxígeno. </a:t>
            </a:r>
          </a:p>
          <a:p>
            <a:pPr marL="0" indent="0" algn="just">
              <a:buNone/>
            </a:pPr>
            <a:r>
              <a:rPr lang="es-ES" sz="2400" b="1" dirty="0"/>
              <a:t>c) Importancia biológica. </a:t>
            </a:r>
          </a:p>
          <a:p>
            <a:pPr marL="0" indent="0" algn="just">
              <a:buNone/>
            </a:pPr>
            <a:r>
              <a:rPr lang="es-ES" sz="2400" b="1" dirty="0"/>
              <a:t>d) Localización celular y tisular. </a:t>
            </a:r>
          </a:p>
          <a:p>
            <a:pPr marL="0" indent="0" algn="just">
              <a:buNone/>
            </a:pPr>
            <a:r>
              <a:rPr lang="es-ES" sz="2400" b="1" dirty="0"/>
              <a:t>2. Marca con una cruz (X) cuál de las siguientes enzimas cataliza la reacción oxidativa de la glicólisis. </a:t>
            </a:r>
          </a:p>
          <a:p>
            <a:pPr marL="0" indent="0" algn="just">
              <a:buNone/>
            </a:pPr>
            <a:r>
              <a:rPr lang="es-ES" sz="2400" b="1" dirty="0"/>
              <a:t>a) __ </a:t>
            </a:r>
            <a:r>
              <a:rPr lang="es-ES" sz="2400" b="1" dirty="0" err="1"/>
              <a:t>Fosfofructo</a:t>
            </a:r>
            <a:r>
              <a:rPr lang="es-ES" sz="2400" b="1" dirty="0"/>
              <a:t> quinasa.</a:t>
            </a:r>
          </a:p>
          <a:p>
            <a:pPr marL="0" indent="0" algn="just">
              <a:buNone/>
            </a:pPr>
            <a:r>
              <a:rPr lang="es-ES" sz="2400" b="1" dirty="0"/>
              <a:t>b) __ </a:t>
            </a:r>
            <a:r>
              <a:rPr lang="es-ES" sz="2400" b="1" dirty="0" err="1"/>
              <a:t>Fosfoglicérico</a:t>
            </a:r>
            <a:r>
              <a:rPr lang="es-ES" sz="2400" b="1" dirty="0"/>
              <a:t> quinasa.</a:t>
            </a:r>
          </a:p>
          <a:p>
            <a:pPr marL="0" indent="0" algn="just">
              <a:buNone/>
            </a:pPr>
            <a:r>
              <a:rPr lang="es-ES" sz="2400" b="1" dirty="0"/>
              <a:t>c) __ Gliceraldehído-3-P-deshidrogenasa.</a:t>
            </a:r>
          </a:p>
          <a:p>
            <a:pPr marL="0" indent="0" algn="just">
              <a:buNone/>
            </a:pPr>
            <a:r>
              <a:rPr lang="es-ES" sz="2400" b="1" dirty="0"/>
              <a:t>d) __ Hexoquinasa.</a:t>
            </a:r>
          </a:p>
          <a:p>
            <a:pPr marL="0" indent="0" algn="just">
              <a:buNone/>
            </a:pPr>
            <a:endParaRPr lang="es-ES" sz="2400" b="1" dirty="0" smtClean="0"/>
          </a:p>
        </p:txBody>
      </p:sp>
      <p:sp>
        <p:nvSpPr>
          <p:cNvPr id="5" name="4 CuadroTexto"/>
          <p:cNvSpPr txBox="1"/>
          <p:nvPr/>
        </p:nvSpPr>
        <p:spPr>
          <a:xfrm>
            <a:off x="5652120" y="6080737"/>
            <a:ext cx="3036793" cy="369332"/>
          </a:xfrm>
          <a:prstGeom prst="rect">
            <a:avLst/>
          </a:prstGeom>
          <a:noFill/>
        </p:spPr>
        <p:txBody>
          <a:bodyPr wrap="none" rtlCol="0">
            <a:spAutoFit/>
          </a:bodyPr>
          <a:lstStyle/>
          <a:p>
            <a:r>
              <a:rPr lang="es-ES" b="1" dirty="0"/>
              <a:t>MSc. Gleymis Venet Cadet </a:t>
            </a:r>
            <a:endParaRPr lang="es-ES" dirty="0"/>
          </a:p>
        </p:txBody>
      </p:sp>
    </p:spTree>
    <p:extLst>
      <p:ext uri="{BB962C8B-B14F-4D97-AF65-F5344CB8AC3E}">
        <p14:creationId xmlns:p14="http://schemas.microsoft.com/office/powerpoint/2010/main" val="3526917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TAREA 1</a:t>
            </a:r>
            <a:endParaRPr lang="es-ES" dirty="0"/>
          </a:p>
        </p:txBody>
      </p:sp>
      <p:sp>
        <p:nvSpPr>
          <p:cNvPr id="3" name="Marcador de contenido 2"/>
          <p:cNvSpPr>
            <a:spLocks noGrp="1"/>
          </p:cNvSpPr>
          <p:nvPr>
            <p:ph idx="1"/>
          </p:nvPr>
        </p:nvSpPr>
        <p:spPr>
          <a:xfrm>
            <a:off x="457200" y="1252538"/>
            <a:ext cx="8229600" cy="5416822"/>
          </a:xfrm>
          <a:solidFill>
            <a:schemeClr val="accent2">
              <a:lumMod val="40000"/>
              <a:lumOff val="60000"/>
            </a:schemeClr>
          </a:solidFill>
        </p:spPr>
        <p:txBody>
          <a:bodyPr/>
          <a:lstStyle/>
          <a:p>
            <a:pPr marL="0" indent="0" algn="just">
              <a:buNone/>
            </a:pPr>
            <a:r>
              <a:rPr lang="es-ES" sz="2000" b="1" dirty="0" smtClean="0"/>
              <a:t>3. </a:t>
            </a:r>
            <a:r>
              <a:rPr lang="es-ES" sz="2000" b="1" dirty="0"/>
              <a:t>Marca con una cruz (X) la energía liberada por la oxidación de la glucosa hasta CO2 y H2O. Argumenta tu selección.</a:t>
            </a:r>
          </a:p>
          <a:p>
            <a:pPr marL="0" indent="0" algn="just">
              <a:buNone/>
            </a:pPr>
            <a:r>
              <a:rPr lang="es-ES" sz="2000" b="1" dirty="0"/>
              <a:t>a) __ 32 ATP</a:t>
            </a:r>
          </a:p>
          <a:p>
            <a:pPr marL="0" indent="0" algn="just">
              <a:buNone/>
            </a:pPr>
            <a:r>
              <a:rPr lang="es-ES" sz="2000" b="1" dirty="0"/>
              <a:t>b) __ 12 ATP</a:t>
            </a:r>
          </a:p>
          <a:p>
            <a:pPr marL="0" indent="0" algn="just">
              <a:buNone/>
            </a:pPr>
            <a:r>
              <a:rPr lang="es-ES" sz="2000" b="1" dirty="0"/>
              <a:t>c) __ 6 ATP</a:t>
            </a:r>
          </a:p>
          <a:p>
            <a:pPr marL="0" indent="0" algn="just">
              <a:buNone/>
            </a:pPr>
            <a:r>
              <a:rPr lang="es-ES" sz="2000" b="1" dirty="0"/>
              <a:t>d) __ 2 ATP</a:t>
            </a:r>
          </a:p>
          <a:p>
            <a:pPr marL="0" indent="0" algn="just">
              <a:buNone/>
            </a:pPr>
            <a:r>
              <a:rPr lang="es-ES" sz="2000" b="1" dirty="0" smtClean="0"/>
              <a:t>4. </a:t>
            </a:r>
            <a:r>
              <a:rPr lang="es-ES" sz="2000" b="1" dirty="0"/>
              <a:t>Marca con una cruz cuál de las siguientes propuestas representa el balance energético de la glicólisis en los eritrocitos teniendo en cuenta que los mismos carecen de mitocondrias. Argumenta tu selección.</a:t>
            </a:r>
          </a:p>
          <a:p>
            <a:pPr marL="0" indent="0" algn="just">
              <a:buNone/>
            </a:pPr>
            <a:r>
              <a:rPr lang="es-ES" sz="2000" b="1" dirty="0"/>
              <a:t>a) __ 32 ATP</a:t>
            </a:r>
          </a:p>
          <a:p>
            <a:pPr marL="0" indent="0" algn="just">
              <a:buNone/>
            </a:pPr>
            <a:r>
              <a:rPr lang="es-ES" sz="2000" b="1" dirty="0"/>
              <a:t>b) __ 10 ATP</a:t>
            </a:r>
          </a:p>
          <a:p>
            <a:pPr marL="0" indent="0" algn="just">
              <a:buNone/>
            </a:pPr>
            <a:r>
              <a:rPr lang="es-ES" sz="2000" b="1" dirty="0"/>
              <a:t>c) __ 8 ATP</a:t>
            </a:r>
          </a:p>
          <a:p>
            <a:pPr marL="0" indent="0" algn="just">
              <a:buNone/>
            </a:pPr>
            <a:r>
              <a:rPr lang="es-ES" sz="2000" b="1" dirty="0"/>
              <a:t>d) __ 2 ATP</a:t>
            </a:r>
          </a:p>
          <a:p>
            <a:pPr marL="0" indent="0" algn="just">
              <a:buNone/>
            </a:pPr>
            <a:endParaRPr lang="es-ES" sz="2000" b="1" dirty="0" smtClean="0"/>
          </a:p>
          <a:p>
            <a:pPr marL="0" indent="0" algn="just">
              <a:buNone/>
            </a:pPr>
            <a:endParaRPr lang="es-ES" sz="2000" b="1" dirty="0"/>
          </a:p>
        </p:txBody>
      </p:sp>
    </p:spTree>
    <p:extLst>
      <p:ext uri="{BB962C8B-B14F-4D97-AF65-F5344CB8AC3E}">
        <p14:creationId xmlns:p14="http://schemas.microsoft.com/office/powerpoint/2010/main" val="214264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TAREA 1</a:t>
            </a:r>
            <a:endParaRPr lang="es-ES" dirty="0"/>
          </a:p>
        </p:txBody>
      </p:sp>
      <p:sp>
        <p:nvSpPr>
          <p:cNvPr id="3" name="Marcador de contenido 2"/>
          <p:cNvSpPr>
            <a:spLocks noGrp="1"/>
          </p:cNvSpPr>
          <p:nvPr>
            <p:ph idx="1"/>
          </p:nvPr>
        </p:nvSpPr>
        <p:spPr>
          <a:xfrm>
            <a:off x="323528" y="1228180"/>
            <a:ext cx="8496944" cy="5297164"/>
          </a:xfrm>
          <a:solidFill>
            <a:schemeClr val="accent2">
              <a:lumMod val="40000"/>
              <a:lumOff val="60000"/>
            </a:schemeClr>
          </a:solidFill>
        </p:spPr>
        <p:txBody>
          <a:bodyPr/>
          <a:lstStyle/>
          <a:p>
            <a:pPr marL="0" indent="0">
              <a:buNone/>
            </a:pPr>
            <a:r>
              <a:rPr lang="es-ES" sz="2800" b="1" dirty="0" smtClean="0"/>
              <a:t>5. </a:t>
            </a:r>
            <a:r>
              <a:rPr lang="es-ES" sz="2800" b="1" dirty="0"/>
              <a:t>Marca con una cruz (X) en cuál de las siguientes condiciones se produce un aumento en la intensidad de las reacciones de la glicólisis. Argumenta tu respuesta.</a:t>
            </a:r>
          </a:p>
          <a:p>
            <a:pPr marL="0" indent="0">
              <a:buNone/>
            </a:pPr>
            <a:r>
              <a:rPr lang="es-ES" sz="2800" b="1" dirty="0"/>
              <a:t>a) __ Concentraciones elevadas de ATP.</a:t>
            </a:r>
          </a:p>
          <a:p>
            <a:pPr marL="0" indent="0">
              <a:buNone/>
            </a:pPr>
            <a:r>
              <a:rPr lang="es-ES" sz="2800" b="1" dirty="0"/>
              <a:t>b) __ Concentraciones elevadas de ácido cítrico.</a:t>
            </a:r>
          </a:p>
          <a:p>
            <a:pPr marL="0" indent="0">
              <a:buNone/>
            </a:pPr>
            <a:r>
              <a:rPr lang="es-ES" sz="2800" b="1" dirty="0"/>
              <a:t>c) __ Concentraciones elevadas de ADP.</a:t>
            </a:r>
          </a:p>
          <a:p>
            <a:pPr marL="0" indent="0">
              <a:buNone/>
            </a:pPr>
            <a:r>
              <a:rPr lang="es-ES" sz="2800" b="1" dirty="0"/>
              <a:t>d) __ Concentraciones elevadas de </a:t>
            </a:r>
            <a:r>
              <a:rPr lang="es-ES" sz="2800" b="1" dirty="0" smtClean="0"/>
              <a:t>fructosa6P</a:t>
            </a:r>
            <a:r>
              <a:rPr lang="es-ES" sz="2800" b="1" dirty="0"/>
              <a:t>.</a:t>
            </a:r>
          </a:p>
          <a:p>
            <a:pPr marL="0" indent="0">
              <a:buNone/>
            </a:pPr>
            <a:endParaRPr lang="es-ES" sz="2800" b="1" dirty="0"/>
          </a:p>
        </p:txBody>
      </p:sp>
    </p:spTree>
    <p:extLst>
      <p:ext uri="{BB962C8B-B14F-4D97-AF65-F5344CB8AC3E}">
        <p14:creationId xmlns:p14="http://schemas.microsoft.com/office/powerpoint/2010/main" val="13217933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577TGp_fruit_light_ani</Template>
  <TotalTime>597</TotalTime>
  <Words>1822</Words>
  <Application>Microsoft Office PowerPoint</Application>
  <PresentationFormat>Presentación en pantalla (4:3)</PresentationFormat>
  <Paragraphs>234</Paragraphs>
  <Slides>25</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1" baseType="lpstr">
      <vt:lpstr>Arial</vt:lpstr>
      <vt:lpstr>Arial Black</vt:lpstr>
      <vt:lpstr>Times New Roman</vt:lpstr>
      <vt:lpstr>Wingdings</vt:lpstr>
      <vt:lpstr>Default Design</vt:lpstr>
      <vt:lpstr>Image</vt:lpstr>
      <vt:lpstr>Metabolismo y Nutrición   Tema III. Metabolismo de los glúcidos </vt:lpstr>
      <vt:lpstr>Clase taller 4:  Metabolismo de la glucosa. </vt:lpstr>
      <vt:lpstr>Objetivos: </vt:lpstr>
      <vt:lpstr>Bibliografía </vt:lpstr>
      <vt:lpstr>Principales glúcidos de la dieta</vt:lpstr>
      <vt:lpstr>DIGESTIÓN DE GLÚCIDOS</vt:lpstr>
      <vt:lpstr>TAREA 1</vt:lpstr>
      <vt:lpstr>TAREA 1</vt:lpstr>
      <vt:lpstr>TAREA 1</vt:lpstr>
      <vt:lpstr>TAREA 1</vt:lpstr>
      <vt:lpstr>TAREA 2</vt:lpstr>
      <vt:lpstr>TAREA 2</vt:lpstr>
      <vt:lpstr>TAREA 2</vt:lpstr>
      <vt:lpstr>TAREA 3</vt:lpstr>
      <vt:lpstr>TAREA 3</vt:lpstr>
      <vt:lpstr>TAREA 3</vt:lpstr>
      <vt:lpstr>TAREA 3</vt:lpstr>
      <vt:lpstr>TAREA 3</vt:lpstr>
      <vt:lpstr>Tarea 4</vt:lpstr>
      <vt:lpstr>Tarea 4:</vt:lpstr>
      <vt:lpstr>Tarea 4</vt:lpstr>
      <vt:lpstr>Hiperglucemia </vt:lpstr>
      <vt:lpstr>Hipoglucemia </vt:lpstr>
      <vt:lpstr>Conclusiones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Metabolismo y Nutrición   Tema III. Metabolismo de los glúcidos</dc:title>
  <dc:creator>Gleymis</dc:creator>
  <cp:lastModifiedBy>Gleymis</cp:lastModifiedBy>
  <cp:revision>57</cp:revision>
  <dcterms:created xsi:type="dcterms:W3CDTF">2018-02-25T23:06:54Z</dcterms:created>
  <dcterms:modified xsi:type="dcterms:W3CDTF">2008-01-06T05:29:27Z</dcterms:modified>
</cp:coreProperties>
</file>