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7" r:id="rId3"/>
    <p:sldId id="271" r:id="rId4"/>
    <p:sldId id="272" r:id="rId5"/>
    <p:sldId id="273" r:id="rId6"/>
    <p:sldId id="274" r:id="rId7"/>
    <p:sldId id="276" r:id="rId8"/>
    <p:sldId id="277" r:id="rId9"/>
    <p:sldId id="278" r:id="rId10"/>
    <p:sldId id="279" r:id="rId11"/>
    <p:sldId id="280" r:id="rId12"/>
    <p:sldId id="281" r:id="rId13"/>
    <p:sldId id="283" r:id="rId14"/>
    <p:sldId id="285" r:id="rId15"/>
    <p:sldId id="286" r:id="rId16"/>
    <p:sldId id="290" r:id="rId17"/>
    <p:sldId id="293" r:id="rId18"/>
    <p:sldId id="294" r:id="rId19"/>
    <p:sldId id="29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16" autoAdjust="0"/>
    <p:restoredTop sz="94660"/>
  </p:normalViewPr>
  <p:slideViewPr>
    <p:cSldViewPr snapToGrid="0">
      <p:cViewPr varScale="1">
        <p:scale>
          <a:sx n="39" d="100"/>
          <a:sy n="39" d="100"/>
        </p:scale>
        <p:origin x="-108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Universidad de Ciencias Médicas de la Habana</a:t>
            </a:r>
            <a:br>
              <a:rPr lang="es-ES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Facultad de Ciencias Médicas “10 de Octubre”</a:t>
            </a:r>
            <a:br>
              <a:rPr lang="es-ES" altLang="es-E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altLang="es-ES" sz="2800" b="1" dirty="0"/>
          </a:p>
        </p:txBody>
      </p:sp>
      <p:sp>
        <p:nvSpPr>
          <p:cNvPr id="717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altLang="es-ES" dirty="0" smtClean="0"/>
          </a:p>
          <a:p>
            <a:pPr algn="ctr">
              <a:buFont typeface="Wingdings 2" panose="05020102010507070707" pitchFamily="18" charset="2"/>
              <a:buNone/>
            </a:pPr>
            <a:r>
              <a:rPr lang="es-ES" alt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Control Interno para las unidades de Salud Pública  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es-ES" altLang="es-E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Tema II</a:t>
            </a:r>
            <a:endParaRPr lang="es-ES" altLang="es-E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es-ES" altLang="es-E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s-ES" alt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Autores: </a:t>
            </a:r>
            <a:r>
              <a:rPr lang="es-ES" alt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MsC</a:t>
            </a:r>
            <a:r>
              <a:rPr lang="es-ES" alt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alt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Fé</a:t>
            </a:r>
            <a:r>
              <a:rPr lang="es-ES" alt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Fernández Hernández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ES" alt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s-ES" alt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MsC</a:t>
            </a:r>
            <a:r>
              <a:rPr lang="es-ES" alt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. Efraín Sánchez González</a:t>
            </a:r>
          </a:p>
          <a:p>
            <a:pPr>
              <a:buFont typeface="Wingdings 2" panose="05020102010507070707" pitchFamily="18" charset="2"/>
              <a:buNone/>
            </a:pPr>
            <a:endParaRPr lang="es-ES" altLang="es-ES" dirty="0" smtClean="0"/>
          </a:p>
          <a:p>
            <a:pPr>
              <a:buFont typeface="Wingdings 2" panose="05020102010507070707" pitchFamily="18" charset="2"/>
              <a:buNone/>
            </a:pPr>
            <a:endParaRPr lang="es-ES" altLang="es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 panose="05020102010507070707" pitchFamily="18" charset="2"/>
              <a:buNone/>
            </a:pPr>
            <a:endParaRPr lang="es-ES" altLang="es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97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77400" cy="936137"/>
          </a:xfrm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Fuentes externas de riesgo</a:t>
            </a:r>
            <a:b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2 Marcador de contenido"/>
          <p:cNvSpPr>
            <a:spLocks noGrp="1"/>
          </p:cNvSpPr>
          <p:nvPr>
            <p:ph idx="1"/>
          </p:nvPr>
        </p:nvSpPr>
        <p:spPr>
          <a:xfrm>
            <a:off x="838200" y="1643063"/>
            <a:ext cx="9677400" cy="4437062"/>
          </a:xfrm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Desarrollos tecnológicos que en caso de no adoptarse, provocarían obsolescencia de la organización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Cambios en las necesidades y expectativas de la población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Modificaciones en la legislación y normas que conduzcan a cambios forzosos en la estrategia y procedimientos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Alteraciones en el escenario económico financiero que impacten en el presupuesto de la entidad, sus fuentes de financiamiento y su posibilidad de expansión.</a:t>
            </a:r>
          </a:p>
          <a:p>
            <a:pPr eaLnBrk="1" hangingPunct="1"/>
            <a:endParaRPr lang="es-ES" alt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45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es-ES" alt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Fuentes internas de riesgo</a:t>
            </a:r>
          </a:p>
        </p:txBody>
      </p:sp>
      <p:sp>
        <p:nvSpPr>
          <p:cNvPr id="26627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estructura de organización adoptada, dada la existencia de riesgos inherentes típicos, tanto en un modelo centralizado como en uno descentralizado. </a:t>
            </a:r>
            <a:endParaRPr lang="es-ES" alt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calidad del personal incorporado, así como los métodos para su instrucción y motivación. </a:t>
            </a:r>
            <a:endParaRPr lang="es-ES" alt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propia naturaleza de las actividades de la entidad.</a:t>
            </a:r>
          </a:p>
        </p:txBody>
      </p:sp>
    </p:spTree>
    <p:extLst>
      <p:ext uri="{BB962C8B-B14F-4D97-AF65-F5344CB8AC3E}">
        <p14:creationId xmlns:p14="http://schemas.microsoft.com/office/powerpoint/2010/main" val="384002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es-ES" alt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III-Actividades de Control</a:t>
            </a:r>
            <a:endParaRPr lang="es-ES" altLang="es-E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Son procedimientos que ayudan a asegurarse que las políticas de la dirección se llevan a cabo, y deben estar relacionadas con los riesgos que ha determinado y asume la dirección. Se ejecutan en todos los niveles de la organización y en cada una de las etapas de la gestión, partiendo de la elaboración de un mapa de riesgos, conociendo los riesgos, se disponen los controles destinados a evitarlos o 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minimizarlos</a:t>
            </a:r>
            <a:r>
              <a:rPr lang="es-ES" alt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alt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</a:t>
            </a:r>
            <a:r>
              <a:rPr lang="es-ES" altLang="es-E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</a:t>
            </a:r>
            <a:r>
              <a:rPr lang="es-ES" altLang="es-E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l:</a:t>
            </a:r>
          </a:p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Preventivo y correctivos. </a:t>
            </a:r>
          </a:p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Manuales, automatizados o informáticos. </a:t>
            </a:r>
          </a:p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Gerenciales o directivos.</a:t>
            </a:r>
          </a:p>
          <a:p>
            <a:endParaRPr lang="es-ES" alt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2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8891" y="562708"/>
            <a:ext cx="10568353" cy="580292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V-Información y Comunicación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9" name="2 Marcador de contenido"/>
          <p:cNvSpPr>
            <a:spLocks noGrp="1"/>
          </p:cNvSpPr>
          <p:nvPr>
            <p:ph idx="1"/>
          </p:nvPr>
        </p:nvSpPr>
        <p:spPr>
          <a:xfrm>
            <a:off x="808892" y="2143126"/>
            <a:ext cx="10568353" cy="4363182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información relevante debe ser captada, procesada y transmitida de tal modo que llegue oportunamente a todos los sectores y permita asumir las responsabilidades individuales.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Las personas deben conocer, en tiempo, las cuestiones relativas a su responsabilidad de gestión y control. </a:t>
            </a:r>
            <a:endParaRPr lang="es-ES" alt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Cada función debe especificarse con claridad, entendiendo como tal las cuestiones relativas a la responsabilidad de los individuos dentro del Sistema de Control Interno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Los informes deben transmitirse adecuadamente a través de una comunicación eficaz, incluyendo una circulación multidireccional de la información: ascendente, descendente y transversal.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46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631" y="365125"/>
            <a:ext cx="10703169" cy="1586767"/>
          </a:xfrm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>N</a:t>
            </a: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ormas de información y comunicación información y responsabilidad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47" name="2 Marcador de contenido"/>
          <p:cNvSpPr>
            <a:spLocks noGrp="1"/>
          </p:cNvSpPr>
          <p:nvPr>
            <p:ph idx="1"/>
          </p:nvPr>
        </p:nvSpPr>
        <p:spPr>
          <a:xfrm>
            <a:off x="650631" y="2500313"/>
            <a:ext cx="10703169" cy="3929062"/>
          </a:xfrm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Contenido y flujo de la información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Calidad de la información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Flexibilidad al cambio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sistema de información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Compromiso de la dirección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Comunicación, valores de la organización y estrategias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Canales de comunicación</a:t>
            </a:r>
          </a:p>
        </p:txBody>
      </p:sp>
    </p:spTree>
    <p:extLst>
      <p:ext uri="{BB962C8B-B14F-4D97-AF65-F5344CB8AC3E}">
        <p14:creationId xmlns:p14="http://schemas.microsoft.com/office/powerpoint/2010/main" val="4621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37490" y="562708"/>
            <a:ext cx="10058401" cy="1055077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 y flujo de la información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71" name="2 Marcador de contenido"/>
          <p:cNvSpPr>
            <a:spLocks noGrp="1"/>
          </p:cNvSpPr>
          <p:nvPr>
            <p:ph idx="1"/>
          </p:nvPr>
        </p:nvSpPr>
        <p:spPr>
          <a:xfrm>
            <a:off x="1037491" y="1793631"/>
            <a:ext cx="10181493" cy="4286494"/>
          </a:xfrm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información debe </a:t>
            </a:r>
            <a:r>
              <a:rPr lang="es-ES" alt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 clara y con un grado de detalle ajustado al nivel de la toma de decisiones</a:t>
            </a: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. Se debe referir tanto a situaciones externas como internas, a cuestiones financieras como operacionales.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Para el caso de los niveles directivo y gerencial, los informes deben relacionar el desempeño con los objetivos y metas fijados.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flujo informativo debe circular en todos los sentidos: ascendente, descendente, horizontal y transversal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información disponible en la entidad debe cumplir con los atributos de: </a:t>
            </a:r>
            <a:r>
              <a:rPr lang="es-ES" altLang="es-ES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contenido apropiado, oportunidad, actualización, exactitud y accesibilidad</a:t>
            </a: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s-ES" alt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9512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7154" y="714375"/>
            <a:ext cx="9700846" cy="928688"/>
          </a:xfrm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s-ES" sz="3200" b="1" dirty="0"/>
              <a:t>        </a:t>
            </a:r>
            <a:br>
              <a:rPr lang="es-ES" sz="3200" b="1" dirty="0"/>
            </a:br>
            <a:r>
              <a:rPr lang="es-ES" sz="3600" b="1" dirty="0">
                <a:latin typeface="Arial" pitchFamily="34" charset="0"/>
                <a:cs typeface="Arial" pitchFamily="34" charset="0"/>
              </a:rPr>
              <a:t>C</a:t>
            </a:r>
            <a:r>
              <a:rPr lang="es-ES" sz="3600" b="1" dirty="0" smtClean="0">
                <a:latin typeface="Arial" pitchFamily="34" charset="0"/>
                <a:cs typeface="Arial" pitchFamily="34" charset="0"/>
              </a:rPr>
              <a:t>ompromiso de la dirección</a:t>
            </a:r>
            <a:endParaRPr lang="es-E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2 Marcador de contenido"/>
          <p:cNvSpPr>
            <a:spLocks noGrp="1"/>
          </p:cNvSpPr>
          <p:nvPr>
            <p:ph idx="1"/>
          </p:nvPr>
        </p:nvSpPr>
        <p:spPr>
          <a:xfrm>
            <a:off x="967154" y="1928813"/>
            <a:ext cx="9548446" cy="4151312"/>
          </a:xfrm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interés y el compromiso de la dirección de la entidad con los sistemas de información se deben explicitar mediante una asignación de recursos suficientes para su funcionamiento eficaz.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 fundamental que la dirección de una entidad tenga cabal comprensión del importante rol que desempeñan los sistemas de información, para el correcto desenvolvimiento de sus deberes y responsabilidades y, en ese sentido, debe mostrar una actitud comprometida hacia éstos.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Esta actitud debe expresarse en declaraciones y acciones que evidencien la atención a la importancia que se otorga a los sistemas de información.</a:t>
            </a:r>
          </a:p>
          <a:p>
            <a:pPr eaLnBrk="1" hangingPunct="1"/>
            <a:endParaRPr lang="es-ES" alt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2916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 eaLnBrk="1" hangingPunct="1"/>
            <a:r>
              <a:rPr lang="es-ES" alt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V-Supervisión o Monitoreo.</a:t>
            </a:r>
            <a:br>
              <a:rPr lang="es-ES" altLang="es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alt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39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 el proceso que evalúa la calidad del control interno en el tiempo. Es importante monitorear el control interno para determinar si éste está operando en la forma esperada y si es necesario hacer modificaciones.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Las actividades de monitoreo permanente incluyen actividades de supervisión realizadas de forma permanente, directamente por las distintas estructuras de dirección. 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41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 eaLnBrk="1" hangingPunct="1"/>
            <a:r>
              <a:rPr lang="es-ES" alt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Aspectos a tener en cuenta </a:t>
            </a:r>
            <a:r>
              <a:rPr lang="es-ES" alt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0963" name="2 Marcador de contenido"/>
          <p:cNvSpPr>
            <a:spLocks noGrp="1"/>
          </p:cNvSpPr>
          <p:nvPr>
            <p:ph idx="1"/>
          </p:nvPr>
        </p:nvSpPr>
        <p:spPr>
          <a:xfrm>
            <a:off x="838199" y="2071689"/>
            <a:ext cx="10345615" cy="3801573"/>
          </a:xfrm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Constitución del comité de control integrado, al menos, por un dirigente del máximo nivel y el auditor interno.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Su objetivo sería la vigilancia del adecuado funcionamiento del Sistema de Control Interno y su mejoramiento continuo.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En las organizaciones que lo justifiquen, la existencia de unidades de auditoría interna con suficiente grado de independencia y calificación profesional.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objetivo es asegurar que el control interno funcione adecuadamente, a través de dos modalidades de supervisión:</a:t>
            </a:r>
          </a:p>
          <a:p>
            <a:pPr eaLnBrk="1" hangingPunct="1"/>
            <a:r>
              <a:rPr lang="es-ES" alt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Actividades continuas o evaluaciones puntuales.</a:t>
            </a:r>
          </a:p>
          <a:p>
            <a:pPr eaLnBrk="1" hangingPunct="1"/>
            <a:endParaRPr lang="es-ES" alt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11901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>
              <a:buClr>
                <a:schemeClr val="accent3"/>
              </a:buClr>
              <a:buNone/>
              <a:defRPr/>
            </a:pPr>
            <a:endParaRPr lang="es-ES" b="1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es-ES" b="1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endParaRPr lang="es-ES" b="1" dirty="0" smtClean="0"/>
          </a:p>
          <a:p>
            <a:pPr marL="274320" indent="-274320" algn="ctr">
              <a:buClr>
                <a:schemeClr val="accent3"/>
              </a:buClr>
              <a:buNone/>
              <a:defRPr/>
            </a:pPr>
            <a:r>
              <a:rPr lang="es-ES" sz="4000" b="1" dirty="0">
                <a:solidFill>
                  <a:schemeClr val="bg2">
                    <a:lumMod val="25000"/>
                  </a:schemeClr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5148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Sumario: Los cinco pilares del control Interno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Objetivo general:</a:t>
            </a:r>
          </a:p>
          <a:p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Caracterizar los cinco pilares del Control Interno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18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 eaLnBrk="1" hangingPunct="1"/>
            <a:r>
              <a:rPr lang="es-ES" altLang="es-ES" b="1" dirty="0" smtClean="0"/>
              <a:t> </a:t>
            </a:r>
            <a:r>
              <a:rPr lang="es-ES" alt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Los 5 pilares del control interno</a:t>
            </a:r>
          </a:p>
        </p:txBody>
      </p:sp>
      <p:sp>
        <p:nvSpPr>
          <p:cNvPr id="17411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s-ES" altLang="es-ES" sz="2400" b="1" dirty="0"/>
              <a:t> </a:t>
            </a: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I-Ambiente de Control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II-Evaluación de Riesgos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III-Actividades de Control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IV-Información y Comunicación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V-Supervisión o Monitoreo.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89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I- Ambiente de Control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ambiente o entorno de control constituye el andamiaje para el desarrollo de las acciones y refleja la actitud asumida por la alta dirección en relación con la importancia del control interno y su incidencia sobre las actividades de la entidad y resultados, por lo que debe tener presente todas las disposiciones, políticas y regulaciones que se consideren necesarias para su implantación y desarrollo exitoso. </a:t>
            </a:r>
          </a:p>
        </p:txBody>
      </p:sp>
    </p:spTree>
    <p:extLst>
      <p:ext uri="{BB962C8B-B14F-4D97-AF65-F5344CB8AC3E}">
        <p14:creationId xmlns:p14="http://schemas.microsoft.com/office/powerpoint/2010/main" val="1763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¿Cómo logra un Ambiente de control adecuado?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2 Marcador de contenido"/>
          <p:cNvSpPr>
            <a:spLocks noGrp="1"/>
          </p:cNvSpPr>
          <p:nvPr>
            <p:ph idx="1"/>
          </p:nvPr>
        </p:nvSpPr>
        <p:spPr>
          <a:xfrm>
            <a:off x="838200" y="2143125"/>
            <a:ext cx="10515600" cy="3937000"/>
          </a:xfrm>
          <a:ln w="5715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 dirección de la entidad y el auditor interno, si lo hubiere, pueden crear un ambiente adecuado si: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Existe una estructura organizativa efectiva.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Se aplican sanas políticas de administración.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Cumplimiento de leyes y políticas que serán asimiladas de mejor forma si el personal la tiene a la vista o por escrito.</a:t>
            </a:r>
          </a:p>
        </p:txBody>
      </p:sp>
    </p:spTree>
    <p:extLst>
      <p:ext uri="{BB962C8B-B14F-4D97-AF65-F5344CB8AC3E}">
        <p14:creationId xmlns:p14="http://schemas.microsoft.com/office/powerpoint/2010/main" val="348661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8893" y="571500"/>
            <a:ext cx="10691444" cy="838200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claves del ambiente de control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2 Marcador de contenido"/>
          <p:cNvSpPr>
            <a:spLocks noGrp="1"/>
          </p:cNvSpPr>
          <p:nvPr>
            <p:ph idx="1"/>
          </p:nvPr>
        </p:nvSpPr>
        <p:spPr>
          <a:xfrm>
            <a:off x="808892" y="1928813"/>
            <a:ext cx="10691445" cy="4525962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/>
            <a:endParaRPr lang="es-ES" alt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alt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Ambiente de Control es, de todos los componentes, la base para el desarrollo del resto de ellos y se basa en otros </a:t>
            </a:r>
            <a:r>
              <a:rPr lang="es-ES" altLang="es-ES" sz="2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fundamentos claves</a:t>
            </a:r>
            <a:r>
              <a:rPr lang="es-ES" alt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, tales como:</a:t>
            </a:r>
          </a:p>
          <a:p>
            <a:pPr eaLnBrk="1" hangingPunct="1"/>
            <a:r>
              <a:rPr lang="es-ES" alt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La filosofía y estilo de dirección.</a:t>
            </a:r>
          </a:p>
          <a:p>
            <a:pPr eaLnBrk="1" hangingPunct="1"/>
            <a:r>
              <a:rPr lang="es-ES" alt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La estructura, el plan de organización, los reglamentos y los manuales de procedimientos</a:t>
            </a:r>
            <a:r>
              <a:rPr lang="es-ES" altLang="es-E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altLang="es-ES" sz="2600" b="1" dirty="0">
                <a:latin typeface="Arial" panose="020B0604020202020204" pitchFamily="34" charset="0"/>
                <a:cs typeface="Arial" panose="020B0604020202020204" pitchFamily="34" charset="0"/>
              </a:rPr>
              <a:t>La integridad, los valores éticos, la competencia profesional y el compromiso de todos los componentes de la organización, así como su adhesión a las políticas y objetivos establecidos</a:t>
            </a:r>
            <a:r>
              <a:rPr lang="es-ES" alt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alt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altLang="es-ES" sz="2400" dirty="0"/>
          </a:p>
          <a:p>
            <a:endParaRPr lang="es-ES" altLang="es-ES" sz="2400" dirty="0"/>
          </a:p>
          <a:p>
            <a:pPr eaLnBrk="1" hangingPunct="1"/>
            <a:endParaRPr lang="es-ES" alt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7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2 Marcador de contenido"/>
          <p:cNvSpPr>
            <a:spLocks noGrp="1"/>
          </p:cNvSpPr>
          <p:nvPr>
            <p:ph idx="1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Las formas de asignación de responsabilidades y de administración y desarrollo del personal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grado de documentación de políticas y decisiones, y de formulación de programas que contengan metas, objetivos e indicadores de rendimiento.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En las organizaciones que lo justifiquen, la existencia de Unidades de Auditoría Interna con suficiente grado de independencia y calificación profesional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1" y="668215"/>
            <a:ext cx="10240108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Cont.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28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II-  Evaluación de Riesgos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5" name="2 Marcador de contenido"/>
          <p:cNvSpPr>
            <a:spLocks noGrp="1"/>
          </p:cNvSpPr>
          <p:nvPr>
            <p:ph idx="1"/>
          </p:nvPr>
        </p:nvSpPr>
        <p:spPr>
          <a:xfrm>
            <a:off x="838200" y="1951892"/>
            <a:ext cx="10697308" cy="4477484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control interno ha sido pensado esencialmente para limitar los riesgos que afectan las actividades de las entidades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s-ES" alt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 través de la investigación y análisis de los riesgos relevantes y el punto hasta el cual el control vigente los neutraliza, se evalúa la vulnerabilidad del sistema. Para ello debe adquirirse un conocimiento práctico de la entidad y sus componentes como manera de identificar los puntos débiles, enfocando los riesgos tanto de la </a:t>
            </a:r>
            <a:r>
              <a:rPr lang="es-ES" alt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entidad (internos </a:t>
            </a:r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y externos) como de la actividad.</a:t>
            </a:r>
          </a:p>
          <a:p>
            <a:pPr eaLnBrk="1" hangingPunct="1"/>
            <a:endParaRPr lang="es-ES" altLang="es-E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>
          <a:xfrm>
            <a:off x="879231" y="404446"/>
            <a:ext cx="9636369" cy="809992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es-ES" alt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de riesgos identificados</a:t>
            </a:r>
          </a:p>
        </p:txBody>
      </p:sp>
      <p:sp>
        <p:nvSpPr>
          <p:cNvPr id="24579" name="2 Marcador de contenido"/>
          <p:cNvSpPr>
            <a:spLocks noGrp="1"/>
          </p:cNvSpPr>
          <p:nvPr>
            <p:ph idx="1"/>
          </p:nvPr>
        </p:nvSpPr>
        <p:spPr>
          <a:xfrm>
            <a:off x="756138" y="1571625"/>
            <a:ext cx="9759462" cy="4508500"/>
          </a:xfrm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Una estimación de su importancia y trascendencia.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Una evaluación de la probabilidad y frecuencia.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Una definición del modo en que habrán de manejarse.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Cambios en el entorno.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Redefinición de la política institucional.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Reorganizaciones o reestructuraciones internas.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Ingreso de empleados nuevos o rotación de los existentes.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Nuevos sistemas, procedimientos y tecnologías.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Aceleración del crecimiento.</a:t>
            </a:r>
          </a:p>
          <a:p>
            <a:pPr eaLnBrk="1" hangingPunct="1"/>
            <a:r>
              <a:rPr lang="es-ES" alt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Nuevos productos, actividades o funciones.</a:t>
            </a:r>
          </a:p>
          <a:p>
            <a:pPr eaLnBrk="1" hangingPunct="1"/>
            <a:endParaRPr lang="es-ES" altLang="es-ES" sz="2000" dirty="0"/>
          </a:p>
        </p:txBody>
      </p:sp>
    </p:spTree>
    <p:extLst>
      <p:ext uri="{BB962C8B-B14F-4D97-AF65-F5344CB8AC3E}">
        <p14:creationId xmlns:p14="http://schemas.microsoft.com/office/powerpoint/2010/main" val="75852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1249</Words>
  <Application>Microsoft Office PowerPoint</Application>
  <PresentationFormat>Personalizado</PresentationFormat>
  <Paragraphs>113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Office Theme</vt:lpstr>
      <vt:lpstr>Universidad de Ciencias Médicas de la Habana Facultad de Ciencias Médicas “10 de Octubre” </vt:lpstr>
      <vt:lpstr>Sumario: Los cinco pilares del control Interno</vt:lpstr>
      <vt:lpstr> Los 5 pilares del control interno</vt:lpstr>
      <vt:lpstr>     I- Ambiente de Control </vt:lpstr>
      <vt:lpstr>¿Cómo logra un Ambiente de control adecuado?</vt:lpstr>
      <vt:lpstr>Fundamentos claves del ambiente de control</vt:lpstr>
      <vt:lpstr>Presentación de PowerPoint</vt:lpstr>
      <vt:lpstr>        II-  Evaluación de Riesgos </vt:lpstr>
      <vt:lpstr>Análisis de riesgos identificados</vt:lpstr>
      <vt:lpstr> Fuentes externas de riesgo </vt:lpstr>
      <vt:lpstr>Fuentes internas de riesgo</vt:lpstr>
      <vt:lpstr>III-Actividades de Control</vt:lpstr>
      <vt:lpstr>IV-Información y Comunicación</vt:lpstr>
      <vt:lpstr> Normas de información y comunicación información y responsabilidad</vt:lpstr>
      <vt:lpstr>Contenido y flujo de la información </vt:lpstr>
      <vt:lpstr>         Compromiso de la dirección</vt:lpstr>
      <vt:lpstr>V-Supervisión o Monitoreo. </vt:lpstr>
      <vt:lpstr>Aspectos a tener en cuenta :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 Fernandez Hernández</dc:creator>
  <cp:lastModifiedBy>PC1</cp:lastModifiedBy>
  <cp:revision>8</cp:revision>
  <dcterms:created xsi:type="dcterms:W3CDTF">2021-05-03T18:46:29Z</dcterms:created>
  <dcterms:modified xsi:type="dcterms:W3CDTF">2021-05-05T15:33:35Z</dcterms:modified>
</cp:coreProperties>
</file>