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8" r:id="rId4"/>
    <p:sldId id="271"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F6E4EE4-3687-4E7A-B9DE-AA4F3F62652D}" type="datetimeFigureOut">
              <a:rPr lang="es-ES" smtClean="0"/>
              <a:pPr/>
              <a:t>07/05/2021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DE2D379-1E7B-48CC-98BE-A4B53E48D902}"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6E4EE4-3687-4E7A-B9DE-AA4F3F62652D}" type="datetimeFigureOut">
              <a:rPr lang="es-ES" smtClean="0"/>
              <a:pPr/>
              <a:t>07/05/2021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2D379-1E7B-48CC-98BE-A4B53E48D90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rtlCol="0">
            <a:normAutofit fontScale="90000"/>
          </a:bodyPr>
          <a:lstStyle/>
          <a:p>
            <a:pPr fontAlgn="auto">
              <a:spcAft>
                <a:spcPts val="0"/>
              </a:spcAft>
              <a:defRPr/>
            </a:pPr>
            <a:r>
              <a:rPr lang="es-ES" sz="2800" b="1" dirty="0" smtClean="0">
                <a:latin typeface="Arial" charset="0"/>
                <a:cs typeface="Arial" charset="0"/>
              </a:rPr>
              <a:t>Universidad de Ciencias Médicas de la Habana</a:t>
            </a:r>
            <a:br>
              <a:rPr lang="es-ES" sz="2800" b="1" dirty="0" smtClean="0">
                <a:latin typeface="Arial" charset="0"/>
                <a:cs typeface="Arial" charset="0"/>
              </a:rPr>
            </a:br>
            <a:r>
              <a:rPr lang="es-ES" sz="2800" b="1" dirty="0" smtClean="0">
                <a:latin typeface="Arial" charset="0"/>
                <a:cs typeface="Arial" charset="0"/>
              </a:rPr>
              <a:t>Facultad de Ciencias Médicas “10 de Octubre”</a:t>
            </a:r>
            <a:br>
              <a:rPr lang="es-ES" sz="2800" b="1" dirty="0" smtClean="0">
                <a:latin typeface="Arial" charset="0"/>
                <a:cs typeface="Arial" charset="0"/>
              </a:rPr>
            </a:br>
            <a:endParaRPr lang="es-ES" sz="2800" b="1" dirty="0" smtClean="0"/>
          </a:p>
        </p:txBody>
      </p:sp>
      <p:sp>
        <p:nvSpPr>
          <p:cNvPr id="2051" name="2 Marcador de contenido"/>
          <p:cNvSpPr>
            <a:spLocks noGrp="1"/>
          </p:cNvSpPr>
          <p:nvPr>
            <p:ph idx="1"/>
          </p:nvPr>
        </p:nvSpPr>
        <p:spPr/>
        <p:txBody>
          <a:bodyPr/>
          <a:lstStyle/>
          <a:p>
            <a:endParaRPr lang="es-ES" dirty="0" smtClean="0"/>
          </a:p>
          <a:p>
            <a:pPr algn="ctr">
              <a:buFont typeface="Wingdings 2" pitchFamily="18" charset="2"/>
              <a:buNone/>
            </a:pPr>
            <a:r>
              <a:rPr lang="es-ES" sz="4000" b="1" dirty="0" smtClean="0">
                <a:latin typeface="Arial" charset="0"/>
                <a:cs typeface="Arial" charset="0"/>
              </a:rPr>
              <a:t>Control Interno para las unidades de Salud Pública  </a:t>
            </a:r>
          </a:p>
          <a:p>
            <a:pPr algn="ctr">
              <a:buFont typeface="Wingdings 2" pitchFamily="18" charset="2"/>
              <a:buNone/>
            </a:pPr>
            <a:r>
              <a:rPr lang="es-ES" b="1" dirty="0" smtClean="0">
                <a:latin typeface="Arial" charset="0"/>
                <a:cs typeface="Arial" charset="0"/>
              </a:rPr>
              <a:t>Tema </a:t>
            </a:r>
            <a:r>
              <a:rPr lang="es-ES" b="1" dirty="0" smtClean="0">
                <a:latin typeface="Arial" charset="0"/>
                <a:cs typeface="Arial" charset="0"/>
              </a:rPr>
              <a:t>III: El Control Interno y seguridad del trabajo</a:t>
            </a:r>
            <a:endParaRPr lang="es-ES" b="1" dirty="0" smtClean="0">
              <a:latin typeface="Arial" charset="0"/>
              <a:cs typeface="Arial" charset="0"/>
            </a:endParaRPr>
          </a:p>
          <a:p>
            <a:pPr algn="ctr">
              <a:buFont typeface="Wingdings 2" pitchFamily="18" charset="2"/>
              <a:buNone/>
            </a:pPr>
            <a:endParaRPr lang="es-ES" b="1" dirty="0" smtClean="0">
              <a:latin typeface="Arial" charset="0"/>
              <a:cs typeface="Arial" charset="0"/>
            </a:endParaRPr>
          </a:p>
          <a:p>
            <a:pPr>
              <a:buFont typeface="Wingdings 2" pitchFamily="18" charset="2"/>
              <a:buNone/>
            </a:pPr>
            <a:r>
              <a:rPr lang="es-ES" sz="1200" b="1" dirty="0" smtClean="0">
                <a:latin typeface="Arial" charset="0"/>
                <a:cs typeface="Arial" charset="0"/>
              </a:rPr>
              <a:t>Autores: </a:t>
            </a:r>
            <a:r>
              <a:rPr lang="es-ES" sz="1200" b="1" dirty="0" err="1" smtClean="0">
                <a:latin typeface="Arial" charset="0"/>
                <a:cs typeface="Arial" charset="0"/>
              </a:rPr>
              <a:t>MsC</a:t>
            </a:r>
            <a:r>
              <a:rPr lang="es-ES" sz="1200" b="1" dirty="0" smtClean="0">
                <a:latin typeface="Arial" charset="0"/>
                <a:cs typeface="Arial" charset="0"/>
              </a:rPr>
              <a:t>. </a:t>
            </a:r>
            <a:r>
              <a:rPr lang="es-ES" sz="1200" b="1" dirty="0" err="1" smtClean="0">
                <a:latin typeface="Arial" charset="0"/>
                <a:cs typeface="Arial" charset="0"/>
              </a:rPr>
              <a:t>Fé</a:t>
            </a:r>
            <a:r>
              <a:rPr lang="es-ES" sz="1200" b="1" dirty="0" smtClean="0">
                <a:latin typeface="Arial" charset="0"/>
                <a:cs typeface="Arial" charset="0"/>
              </a:rPr>
              <a:t> Fernández Hernández</a:t>
            </a:r>
          </a:p>
          <a:p>
            <a:pPr>
              <a:buFont typeface="Wingdings 2" pitchFamily="18" charset="2"/>
              <a:buNone/>
            </a:pPr>
            <a:r>
              <a:rPr lang="es-ES" sz="1200" b="1" dirty="0" smtClean="0">
                <a:latin typeface="Arial" charset="0"/>
                <a:cs typeface="Arial" charset="0"/>
              </a:rPr>
              <a:t>                </a:t>
            </a:r>
            <a:r>
              <a:rPr lang="es-ES" sz="1200" b="1" dirty="0" err="1" smtClean="0">
                <a:latin typeface="Arial" charset="0"/>
                <a:cs typeface="Arial" charset="0"/>
              </a:rPr>
              <a:t>MsC</a:t>
            </a:r>
            <a:r>
              <a:rPr lang="es-ES" sz="1200" b="1" dirty="0" smtClean="0">
                <a:latin typeface="Arial" charset="0"/>
                <a:cs typeface="Arial" charset="0"/>
              </a:rPr>
              <a:t>. Efraín Sánchez González</a:t>
            </a:r>
          </a:p>
          <a:p>
            <a:pPr>
              <a:buFont typeface="Wingdings 2" pitchFamily="18" charset="2"/>
              <a:buNone/>
            </a:pPr>
            <a:endParaRPr lang="es-ES" dirty="0" smtClean="0"/>
          </a:p>
          <a:p>
            <a:pPr>
              <a:buFont typeface="Wingdings 2" pitchFamily="18" charset="2"/>
              <a:buNone/>
            </a:pPr>
            <a:endParaRPr lang="es-ES" b="1" dirty="0" smtClean="0">
              <a:latin typeface="Arial" charset="0"/>
              <a:cs typeface="Arial" charset="0"/>
            </a:endParaRPr>
          </a:p>
          <a:p>
            <a:pPr algn="ctr">
              <a:buFont typeface="Wingdings 2" pitchFamily="18" charset="2"/>
              <a:buNone/>
            </a:pPr>
            <a:endParaRPr lang="es-ES" b="1"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El seguro</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lnSpcReduction="10000"/>
          </a:bodyPr>
          <a:lstStyle/>
          <a:p>
            <a:r>
              <a:rPr lang="es-ES" sz="2400" dirty="0" smtClean="0">
                <a:latin typeface="Arial" pitchFamily="34" charset="0"/>
                <a:cs typeface="Arial" pitchFamily="34" charset="0"/>
              </a:rPr>
              <a:t>Seguro: mecanismo financiero de protección contra riesgos.</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Seguro institucional: cubre contra sucesos que ocurren contra la institución y no son de su responsabilidad.</a:t>
            </a: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Seguro laboral: cubre contra sucesos asociados al desempeño laboral.</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Seguro personal: cubre contra sucesos que ocurren contra el individuo.</a:t>
            </a:r>
            <a:endParaRPr lang="es-ES" sz="24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Estrategias para el control interno de la salud en el trabajo</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Deben basarse en el cumplimiento primario de la legislación vigente.</a:t>
            </a: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Deben constituir un reflejo del interés administrativo por el desempeño laboral y la productividad del trabajo. </a:t>
            </a:r>
            <a:r>
              <a:rPr lang="es-ES" sz="2400" dirty="0" err="1" smtClean="0">
                <a:latin typeface="Arial" pitchFamily="34" charset="0"/>
                <a:cs typeface="Arial" pitchFamily="34" charset="0"/>
              </a:rPr>
              <a:t>Ej</a:t>
            </a:r>
            <a:r>
              <a:rPr lang="es-ES" sz="2400" dirty="0" smtClean="0">
                <a:latin typeface="Arial" pitchFamily="34" charset="0"/>
                <a:cs typeface="Arial" pitchFamily="34" charset="0"/>
              </a:rPr>
              <a:t>: todos los trabajadores que usen PC deben usar protector de pantalla</a:t>
            </a:r>
            <a:endParaRPr lang="es-ES" sz="24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a:latin typeface="Arial" pitchFamily="34" charset="0"/>
                <a:cs typeface="Arial" pitchFamily="34" charset="0"/>
              </a:rPr>
              <a:t>C</a:t>
            </a:r>
            <a:r>
              <a:rPr lang="es-ES" sz="3200" b="1" dirty="0" smtClean="0">
                <a:latin typeface="Arial" pitchFamily="34" charset="0"/>
                <a:cs typeface="Arial" pitchFamily="34" charset="0"/>
              </a:rPr>
              <a:t>hequeo médico periódico</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a:latin typeface="Arial" pitchFamily="34" charset="0"/>
                <a:cs typeface="Arial" pitchFamily="34" charset="0"/>
              </a:rPr>
              <a:t>D</a:t>
            </a:r>
            <a:r>
              <a:rPr lang="es-ES" sz="2400" dirty="0" smtClean="0">
                <a:latin typeface="Arial" pitchFamily="34" charset="0"/>
                <a:cs typeface="Arial" pitchFamily="34" charset="0"/>
              </a:rPr>
              <a:t>ocumento </a:t>
            </a:r>
            <a:r>
              <a:rPr lang="es-ES" sz="2400" dirty="0" smtClean="0">
                <a:solidFill>
                  <a:srgbClr val="FF0000"/>
                </a:solidFill>
                <a:latin typeface="Arial" pitchFamily="34" charset="0"/>
                <a:cs typeface="Arial" pitchFamily="34" charset="0"/>
              </a:rPr>
              <a:t>legal</a:t>
            </a:r>
            <a:r>
              <a:rPr lang="es-ES" sz="2400" dirty="0" smtClean="0">
                <a:latin typeface="Arial" pitchFamily="34" charset="0"/>
                <a:cs typeface="Arial" pitchFamily="34" charset="0"/>
              </a:rPr>
              <a:t> que avala la capacidad física y mental del trabajador para continuar ocupando un puesto laboral.</a:t>
            </a:r>
          </a:p>
          <a:p>
            <a:r>
              <a:rPr lang="es-ES" sz="2400" dirty="0" smtClean="0">
                <a:latin typeface="Arial" pitchFamily="34" charset="0"/>
                <a:cs typeface="Arial" pitchFamily="34" charset="0"/>
              </a:rPr>
              <a:t>Permite evaluar el estado de salud del trabajador y valorar su desempeño laboral.</a:t>
            </a:r>
            <a:endParaRPr lang="es-ES" sz="24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a:latin typeface="Arial" pitchFamily="34" charset="0"/>
                <a:cs typeface="Arial" pitchFamily="34" charset="0"/>
              </a:rPr>
              <a:t>S</a:t>
            </a:r>
            <a:r>
              <a:rPr lang="es-ES" sz="3200" b="1" dirty="0" smtClean="0">
                <a:latin typeface="Arial" pitchFamily="34" charset="0"/>
                <a:cs typeface="Arial" pitchFamily="34" charset="0"/>
              </a:rPr>
              <a:t>ustancias tóxicas</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Uso limitado a las funciones específicas del trabajador.</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Advertencias legibles y detectables a primera vista.</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Mostrar relación de estas con el uso de los medios de protección.</a:t>
            </a: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Establecer protocolo para su uso.</a:t>
            </a:r>
            <a:endParaRPr lang="es-ES" sz="24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Enfermedades comunes y profesionales</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solidFill>
                  <a:srgbClr val="FF0000"/>
                </a:solidFill>
                <a:latin typeface="Arial" pitchFamily="34" charset="0"/>
                <a:cs typeface="Arial" pitchFamily="34" charset="0"/>
              </a:rPr>
              <a:t>Enfermedades profesionales</a:t>
            </a:r>
            <a:r>
              <a:rPr lang="es-ES" sz="2400" dirty="0" smtClean="0">
                <a:latin typeface="Arial" pitchFamily="34" charset="0"/>
                <a:cs typeface="Arial" pitchFamily="34" charset="0"/>
              </a:rPr>
              <a:t>: relacionadas con el desempeño laboral. </a:t>
            </a:r>
            <a:r>
              <a:rPr lang="es-ES" sz="2400" dirty="0" err="1" smtClean="0">
                <a:latin typeface="Arial" pitchFamily="34" charset="0"/>
                <a:cs typeface="Arial" pitchFamily="34" charset="0"/>
              </a:rPr>
              <a:t>Ej</a:t>
            </a:r>
            <a:r>
              <a:rPr lang="es-ES" sz="2400" dirty="0" smtClean="0">
                <a:latin typeface="Arial" pitchFamily="34" charset="0"/>
                <a:cs typeface="Arial" pitchFamily="34" charset="0"/>
              </a:rPr>
              <a:t>: leucemia en pisteros</a:t>
            </a:r>
          </a:p>
          <a:p>
            <a:r>
              <a:rPr lang="es-ES" sz="2400" dirty="0" smtClean="0">
                <a:solidFill>
                  <a:srgbClr val="FF0000"/>
                </a:solidFill>
                <a:latin typeface="Arial" pitchFamily="34" charset="0"/>
                <a:cs typeface="Arial" pitchFamily="34" charset="0"/>
              </a:rPr>
              <a:t>Enfermedades comunes</a:t>
            </a:r>
            <a:r>
              <a:rPr lang="es-ES" sz="2400" dirty="0" smtClean="0">
                <a:latin typeface="Arial" pitchFamily="34" charset="0"/>
                <a:cs typeface="Arial" pitchFamily="34" charset="0"/>
              </a:rPr>
              <a:t>: no asociadas al desempeño laboral.</a:t>
            </a:r>
          </a:p>
          <a:p>
            <a:r>
              <a:rPr lang="es-ES" sz="2400" dirty="0" smtClean="0">
                <a:solidFill>
                  <a:srgbClr val="FF0000"/>
                </a:solidFill>
                <a:latin typeface="Arial" pitchFamily="34" charset="0"/>
                <a:cs typeface="Arial" pitchFamily="34" charset="0"/>
              </a:rPr>
              <a:t>Enfermedades comunes vs enfermedades profesionales</a:t>
            </a:r>
            <a:r>
              <a:rPr lang="es-ES" sz="2400" dirty="0" smtClean="0">
                <a:latin typeface="Arial" pitchFamily="34" charset="0"/>
                <a:cs typeface="Arial" pitchFamily="34" charset="0"/>
              </a:rPr>
              <a:t>: reconocimiento legal vs reconocimiento social, posición razonable de la administración y el trabajador .</a:t>
            </a:r>
            <a:endParaRPr lang="es-ES" sz="2400" dirty="0">
              <a:latin typeface="Arial" pitchFamily="34" charset="0"/>
              <a:cs typeface="Arial" pitchFamily="34" charset="0"/>
            </a:endParaRPr>
          </a:p>
        </p:txBody>
      </p:sp>
      <p:cxnSp>
        <p:nvCxnSpPr>
          <p:cNvPr id="5" name="4 Conector recto de flecha"/>
          <p:cNvCxnSpPr/>
          <p:nvPr/>
        </p:nvCxnSpPr>
        <p:spPr>
          <a:xfrm>
            <a:off x="4643438" y="5000636"/>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Estado de salud</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solidFill>
                  <a:srgbClr val="FF0000"/>
                </a:solidFill>
                <a:latin typeface="Arial" pitchFamily="34" charset="0"/>
                <a:cs typeface="Arial" pitchFamily="34" charset="0"/>
              </a:rPr>
              <a:t>Real: </a:t>
            </a:r>
            <a:r>
              <a:rPr lang="es-ES" sz="2400" dirty="0" smtClean="0">
                <a:latin typeface="Arial" pitchFamily="34" charset="0"/>
                <a:cs typeface="Arial" pitchFamily="34" charset="0"/>
              </a:rPr>
              <a:t>muestra las capacidades reales del trabajador para su desempeño laboral.</a:t>
            </a:r>
          </a:p>
          <a:p>
            <a:r>
              <a:rPr lang="es-ES" sz="2400" dirty="0" smtClean="0">
                <a:solidFill>
                  <a:srgbClr val="FF0000"/>
                </a:solidFill>
                <a:latin typeface="Arial" pitchFamily="34" charset="0"/>
                <a:cs typeface="Arial" pitchFamily="34" charset="0"/>
              </a:rPr>
              <a:t>Mínimo:</a:t>
            </a:r>
            <a:r>
              <a:rPr lang="es-ES" sz="2400" dirty="0" smtClean="0">
                <a:latin typeface="Arial" pitchFamily="34" charset="0"/>
                <a:cs typeface="Arial" pitchFamily="34" charset="0"/>
              </a:rPr>
              <a:t> muestra las mínimas capacidades necesarias para el desempeño laboral.</a:t>
            </a:r>
          </a:p>
          <a:p>
            <a:r>
              <a:rPr lang="es-ES" sz="2400" dirty="0" smtClean="0">
                <a:solidFill>
                  <a:srgbClr val="FF0000"/>
                </a:solidFill>
                <a:latin typeface="Arial" pitchFamily="34" charset="0"/>
                <a:cs typeface="Arial" pitchFamily="34" charset="0"/>
              </a:rPr>
              <a:t>Esperado:</a:t>
            </a:r>
            <a:r>
              <a:rPr lang="es-ES" sz="2400" dirty="0" smtClean="0">
                <a:latin typeface="Arial" pitchFamily="34" charset="0"/>
                <a:cs typeface="Arial" pitchFamily="34" charset="0"/>
              </a:rPr>
              <a:t> muestra las expectativas de la administración respecto al estado de salud del trabajador</a:t>
            </a:r>
          </a:p>
          <a:p>
            <a:pPr algn="ctr"/>
            <a:r>
              <a:rPr lang="es-ES" sz="2400" dirty="0" smtClean="0">
                <a:latin typeface="Arial" pitchFamily="34" charset="0"/>
                <a:cs typeface="Arial" pitchFamily="34" charset="0"/>
              </a:rPr>
              <a:t>Real y esperado &gt; mínimo</a:t>
            </a:r>
            <a:endParaRPr lang="es-ES" sz="24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Objetivos de la clase</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Caracterizar </a:t>
            </a:r>
            <a:r>
              <a:rPr lang="es-ES" sz="2400" dirty="0">
                <a:latin typeface="Arial" pitchFamily="34" charset="0"/>
                <a:cs typeface="Arial" pitchFamily="34" charset="0"/>
              </a:rPr>
              <a:t>los mecanismos existentes para la seguridad laboral</a:t>
            </a:r>
            <a:r>
              <a:rPr lang="es-ES" sz="2400" dirty="0" smtClean="0">
                <a:latin typeface="Arial" pitchFamily="34" charset="0"/>
                <a:cs typeface="Arial" pitchFamily="34" charset="0"/>
              </a:rPr>
              <a:t>.</a:t>
            </a:r>
          </a:p>
          <a:p>
            <a:pPr>
              <a:buNone/>
            </a:pPr>
            <a:endParaRPr lang="es-ES" sz="2400" dirty="0">
              <a:latin typeface="Arial" pitchFamily="34" charset="0"/>
              <a:cs typeface="Arial" pitchFamily="34" charset="0"/>
            </a:endParaRPr>
          </a:p>
          <a:p>
            <a:r>
              <a:rPr lang="es-ES" sz="2400" dirty="0" smtClean="0">
                <a:latin typeface="Arial" pitchFamily="34" charset="0"/>
                <a:cs typeface="Arial" pitchFamily="34" charset="0"/>
              </a:rPr>
              <a:t>Caracterizar </a:t>
            </a:r>
            <a:r>
              <a:rPr lang="es-ES" sz="2400" dirty="0">
                <a:latin typeface="Arial" pitchFamily="34" charset="0"/>
                <a:cs typeface="Arial" pitchFamily="34" charset="0"/>
              </a:rPr>
              <a:t>el uso y disponibilidad de medios de protección y útiles laborales</a:t>
            </a:r>
            <a:r>
              <a:rPr lang="es-ES" sz="2400" dirty="0" smtClean="0">
                <a:latin typeface="Arial" pitchFamily="34" charset="0"/>
                <a:cs typeface="Arial" pitchFamily="34" charset="0"/>
              </a:rPr>
              <a:t>.</a:t>
            </a:r>
          </a:p>
          <a:p>
            <a:endParaRPr lang="es-ES" sz="2400" dirty="0" smtClean="0">
              <a:latin typeface="Arial" pitchFamily="34" charset="0"/>
              <a:cs typeface="Arial" pitchFamily="34" charset="0"/>
            </a:endParaRPr>
          </a:p>
          <a:p>
            <a:pPr>
              <a:buNone/>
            </a:pPr>
            <a:endParaRPr lang="es-ES" sz="2400" dirty="0">
              <a:latin typeface="Arial" pitchFamily="34" charset="0"/>
              <a:cs typeface="Arial" pitchFamily="34" charset="0"/>
            </a:endParaRPr>
          </a:p>
          <a:p>
            <a:r>
              <a:rPr lang="es-ES" sz="2400" dirty="0" smtClean="0">
                <a:latin typeface="Arial" pitchFamily="34" charset="0"/>
                <a:cs typeface="Arial" pitchFamily="34" charset="0"/>
              </a:rPr>
              <a:t>Caracterizar </a:t>
            </a:r>
            <a:r>
              <a:rPr lang="es-ES" sz="2400" dirty="0">
                <a:latin typeface="Arial" pitchFamily="34" charset="0"/>
                <a:cs typeface="Arial" pitchFamily="34" charset="0"/>
              </a:rPr>
              <a:t>los mecanismos existentes para la seguridad laboral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472518" cy="725470"/>
          </a:xfrm>
          <a:ln w="57150">
            <a:solidFill>
              <a:schemeClr val="tx1"/>
            </a:solidFill>
          </a:ln>
        </p:spPr>
        <p:txBody>
          <a:bodyPr>
            <a:normAutofit/>
          </a:bodyPr>
          <a:lstStyle/>
          <a:p>
            <a:r>
              <a:rPr lang="es-ES" sz="3200" b="1" dirty="0" smtClean="0">
                <a:latin typeface="Arial" pitchFamily="34" charset="0"/>
                <a:cs typeface="Arial" pitchFamily="34" charset="0"/>
              </a:rPr>
              <a:t>Sumario</a:t>
            </a:r>
            <a:endParaRPr lang="es-ES" sz="3200" b="1" dirty="0">
              <a:latin typeface="Arial" pitchFamily="34" charset="0"/>
              <a:cs typeface="Arial" pitchFamily="34" charset="0"/>
            </a:endParaRPr>
          </a:p>
        </p:txBody>
      </p:sp>
      <p:sp>
        <p:nvSpPr>
          <p:cNvPr id="3" name="2 Marcador de contenido"/>
          <p:cNvSpPr>
            <a:spLocks noGrp="1"/>
          </p:cNvSpPr>
          <p:nvPr>
            <p:ph idx="1"/>
          </p:nvPr>
        </p:nvSpPr>
        <p:spPr>
          <a:xfrm>
            <a:off x="428564" y="1071546"/>
            <a:ext cx="8501154" cy="5357850"/>
          </a:xfrm>
          <a:ln w="57150">
            <a:solidFill>
              <a:schemeClr val="tx1"/>
            </a:solidFill>
          </a:ln>
        </p:spPr>
        <p:txBody>
          <a:bodyPr>
            <a:noAutofit/>
          </a:bodyPr>
          <a:lstStyle/>
          <a:p>
            <a:r>
              <a:rPr lang="es-ES" sz="2400" dirty="0">
                <a:latin typeface="Arial" pitchFamily="34" charset="0"/>
                <a:cs typeface="Arial" pitchFamily="34" charset="0"/>
              </a:rPr>
              <a:t>Tipo de vulnerabilidad por área de trabajo. Mecanismos de control de visitantes y personal ajeno a la organización. Mecanismo de control contra ilegalidades. Mecanismo de apoyo al reclutamiento de recursos humanos. Existencia de útiles y herramientas y su estado técnico por cada área de trabajo. Medios de protección vinculados a cada área de trabajo y la capacitación adecuada para su uso.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Sumario (Cont.)</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a:latin typeface="Arial" pitchFamily="34" charset="0"/>
                <a:cs typeface="Arial" pitchFamily="34" charset="0"/>
              </a:rPr>
              <a:t>El papel del seguro. Estrategias para el control interno de la salud en el trabajo. El rol del chequeo médico periódico. Las restricciones al uso de sustancias tóxicas durante la jornada laboral. Enfermedades comunes y profesionales más frecuentes asociadas a cada puesto de trabajo. Estado de salud real de cada trabajador y estado de salud mínimo necesario para cada puesto de trabajo.</a:t>
            </a:r>
          </a:p>
          <a:p>
            <a:endParaRPr lang="es-ES" dirty="0"/>
          </a:p>
        </p:txBody>
      </p:sp>
    </p:spTree>
    <p:extLst>
      <p:ext uri="{BB962C8B-B14F-4D97-AF65-F5344CB8AC3E}">
        <p14:creationId xmlns:p14="http://schemas.microsoft.com/office/powerpoint/2010/main" val="3455628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a:latin typeface="Arial" pitchFamily="34" charset="0"/>
                <a:cs typeface="Arial" pitchFamily="34" charset="0"/>
              </a:rPr>
              <a:t>V</a:t>
            </a:r>
            <a:r>
              <a:rPr lang="es-ES" sz="3200" b="1" dirty="0" smtClean="0">
                <a:latin typeface="Arial" pitchFamily="34" charset="0"/>
                <a:cs typeface="Arial" pitchFamily="34" charset="0"/>
              </a:rPr>
              <a:t>ulnerabilidad por área de trabajo</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Identificar, controlar y mitigar los factores que constituyen riesgos al desempeño laboral en cada área de trabajo y para cada trabajador en particular</a:t>
            </a:r>
            <a:endParaRPr lang="es-E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Control de visitantes y personal ajeno a la organización</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La administración es responsable de establecer mecanismos que restrinjan el acceso de visitantes y personal ajeno que pudieran ser portadores de enfermedades contagiosas.</a:t>
            </a:r>
            <a:endParaRPr lang="es-ES" sz="24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a:latin typeface="Arial" pitchFamily="34" charset="0"/>
                <a:cs typeface="Arial" pitchFamily="34" charset="0"/>
              </a:rPr>
              <a:t>R</a:t>
            </a:r>
            <a:r>
              <a:rPr lang="es-ES" sz="3200" b="1" dirty="0" smtClean="0">
                <a:latin typeface="Arial" pitchFamily="34" charset="0"/>
                <a:cs typeface="Arial" pitchFamily="34" charset="0"/>
              </a:rPr>
              <a:t>eclutamiento de recursos humanos</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Chequeo médico pre-empleo: documento </a:t>
            </a:r>
            <a:r>
              <a:rPr lang="es-ES" sz="2400" dirty="0" smtClean="0">
                <a:solidFill>
                  <a:srgbClr val="FF0000"/>
                </a:solidFill>
                <a:latin typeface="Arial" pitchFamily="34" charset="0"/>
                <a:cs typeface="Arial" pitchFamily="34" charset="0"/>
              </a:rPr>
              <a:t>legal</a:t>
            </a:r>
            <a:r>
              <a:rPr lang="es-ES" sz="2400" dirty="0" smtClean="0">
                <a:latin typeface="Arial" pitchFamily="34" charset="0"/>
                <a:cs typeface="Arial" pitchFamily="34" charset="0"/>
              </a:rPr>
              <a:t> que avala la capacidad física y mental del candidato para ocupar un puesto laboral. Puede estar sujeto a verificación y es responsabilidad de la administración constatar su </a:t>
            </a:r>
            <a:r>
              <a:rPr lang="es-ES" sz="2400" dirty="0" smtClean="0">
                <a:solidFill>
                  <a:srgbClr val="FF0000"/>
                </a:solidFill>
                <a:latin typeface="Arial" pitchFamily="34" charset="0"/>
                <a:cs typeface="Arial" pitchFamily="34" charset="0"/>
              </a:rPr>
              <a:t>validez</a:t>
            </a:r>
            <a:r>
              <a:rPr lang="es-ES" sz="2400" dirty="0" smtClean="0">
                <a:latin typeface="Arial" pitchFamily="34" charset="0"/>
                <a:cs typeface="Arial" pitchFamily="34" charset="0"/>
              </a:rPr>
              <a:t> y </a:t>
            </a:r>
            <a:r>
              <a:rPr lang="es-ES" sz="2400" dirty="0" smtClean="0">
                <a:solidFill>
                  <a:srgbClr val="FF0000"/>
                </a:solidFill>
                <a:latin typeface="Arial" pitchFamily="34" charset="0"/>
                <a:cs typeface="Arial" pitchFamily="34" charset="0"/>
              </a:rPr>
              <a:t>veracidad</a:t>
            </a:r>
            <a:r>
              <a:rPr lang="es-ES" sz="2400" dirty="0" smtClean="0">
                <a:latin typeface="Arial" pitchFamily="34" charset="0"/>
                <a:cs typeface="Arial" pitchFamily="34" charset="0"/>
              </a:rPr>
              <a:t>.</a:t>
            </a:r>
          </a:p>
          <a:p>
            <a:endParaRPr lang="es-ES" sz="24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a:latin typeface="Arial" pitchFamily="34" charset="0"/>
                <a:cs typeface="Arial" pitchFamily="34" charset="0"/>
              </a:rPr>
              <a:t>Ú</a:t>
            </a:r>
            <a:r>
              <a:rPr lang="es-ES" sz="3200" b="1" dirty="0" smtClean="0">
                <a:latin typeface="Arial" pitchFamily="34" charset="0"/>
                <a:cs typeface="Arial" pitchFamily="34" charset="0"/>
              </a:rPr>
              <a:t>tiles y herramientas</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Correspondencia entre estos y el desempeño esperado de cada trabajador. </a:t>
            </a: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Implica que la administración debe suplir todos los necesarios y exigir un rendimiento laboral acorde al estado técnico.</a:t>
            </a:r>
            <a:endParaRPr lang="es-ES" sz="24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Medios de protección</a:t>
            </a:r>
            <a:endParaRPr lang="es-ES" sz="3200" b="1" dirty="0">
              <a:latin typeface="Arial" pitchFamily="34" charset="0"/>
              <a:cs typeface="Arial" pitchFamily="34" charset="0"/>
            </a:endParaRPr>
          </a:p>
        </p:txBody>
      </p:sp>
      <p:sp>
        <p:nvSpPr>
          <p:cNvPr id="3" name="2 Marcador de contenido"/>
          <p:cNvSpPr>
            <a:spLocks noGrp="1"/>
          </p:cNvSpPr>
          <p:nvPr>
            <p:ph idx="1"/>
          </p:nvPr>
        </p:nvSpPr>
        <p:spPr>
          <a:xfrm>
            <a:off x="457200" y="1428736"/>
            <a:ext cx="8229600" cy="4697427"/>
          </a:xfrm>
          <a:ln w="57150">
            <a:solidFill>
              <a:schemeClr val="tx1"/>
            </a:solidFill>
          </a:ln>
        </p:spPr>
        <p:txBody>
          <a:bodyPr>
            <a:normAutofit/>
          </a:bodyPr>
          <a:lstStyle/>
          <a:p>
            <a:r>
              <a:rPr lang="es-ES" sz="2400" dirty="0" smtClean="0">
                <a:latin typeface="Arial" pitchFamily="34" charset="0"/>
                <a:cs typeface="Arial" pitchFamily="34" charset="0"/>
              </a:rPr>
              <a:t>Correspondencia entre estos y las características específicas de de cada trabajador de acuerdo a las labores que deba realizar. </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Implica que la administración debe suplir todos los necesarios y establecer mecanismos que lo faciliten.</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También debe garantizar que cada trabajador está suficientemente capacitado para hacer uso óptimo.</a:t>
            </a:r>
            <a:endParaRPr lang="es-ES" sz="24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675</Words>
  <Application>Microsoft Office PowerPoint</Application>
  <PresentationFormat>Presentación en pantalla (4:3)</PresentationFormat>
  <Paragraphs>67</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Universidad de Ciencias Médicas de la Habana Facultad de Ciencias Médicas “10 de Octubre” </vt:lpstr>
      <vt:lpstr>Objetivos de la clase</vt:lpstr>
      <vt:lpstr>Sumario</vt:lpstr>
      <vt:lpstr>Sumario (Cont.)</vt:lpstr>
      <vt:lpstr>Vulnerabilidad por área de trabajo</vt:lpstr>
      <vt:lpstr>Control de visitantes y personal ajeno a la organización</vt:lpstr>
      <vt:lpstr>Reclutamiento de recursos humanos</vt:lpstr>
      <vt:lpstr>Útiles y herramientas</vt:lpstr>
      <vt:lpstr>Medios de protección</vt:lpstr>
      <vt:lpstr>El seguro</vt:lpstr>
      <vt:lpstr>Estrategias para el control interno de la salud en el trabajo</vt:lpstr>
      <vt:lpstr>Chequeo médico periódico</vt:lpstr>
      <vt:lpstr>Sustancias tóxicas</vt:lpstr>
      <vt:lpstr>Enfermedades comunes y profesionales</vt:lpstr>
      <vt:lpstr>Estado de salud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Fe</dc:creator>
  <cp:lastModifiedBy>PC1</cp:lastModifiedBy>
  <cp:revision>10</cp:revision>
  <dcterms:created xsi:type="dcterms:W3CDTF">2021-05-06T12:23:10Z</dcterms:created>
  <dcterms:modified xsi:type="dcterms:W3CDTF">2021-05-07T15:00:46Z</dcterms:modified>
</cp:coreProperties>
</file>