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7" r:id="rId3"/>
    <p:sldId id="258" r:id="rId4"/>
    <p:sldId id="271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FA6CD-6FEB-487D-AE1A-8AAC783556ED}" type="datetimeFigureOut">
              <a:rPr lang="es-ES" smtClean="0"/>
              <a:pPr/>
              <a:t>07/05/2021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B9FD-49B0-4392-BCA6-A2D2AC9FC46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FA6CD-6FEB-487D-AE1A-8AAC783556ED}" type="datetimeFigureOut">
              <a:rPr lang="es-ES" smtClean="0"/>
              <a:pPr/>
              <a:t>07/05/2021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B9FD-49B0-4392-BCA6-A2D2AC9FC46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FA6CD-6FEB-487D-AE1A-8AAC783556ED}" type="datetimeFigureOut">
              <a:rPr lang="es-ES" smtClean="0"/>
              <a:pPr/>
              <a:t>07/05/2021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B9FD-49B0-4392-BCA6-A2D2AC9FC46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FA6CD-6FEB-487D-AE1A-8AAC783556ED}" type="datetimeFigureOut">
              <a:rPr lang="es-ES" smtClean="0"/>
              <a:pPr/>
              <a:t>07/05/2021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B9FD-49B0-4392-BCA6-A2D2AC9FC46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FA6CD-6FEB-487D-AE1A-8AAC783556ED}" type="datetimeFigureOut">
              <a:rPr lang="es-ES" smtClean="0"/>
              <a:pPr/>
              <a:t>07/05/2021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B9FD-49B0-4392-BCA6-A2D2AC9FC46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FA6CD-6FEB-487D-AE1A-8AAC783556ED}" type="datetimeFigureOut">
              <a:rPr lang="es-ES" smtClean="0"/>
              <a:pPr/>
              <a:t>07/05/2021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B9FD-49B0-4392-BCA6-A2D2AC9FC46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FA6CD-6FEB-487D-AE1A-8AAC783556ED}" type="datetimeFigureOut">
              <a:rPr lang="es-ES" smtClean="0"/>
              <a:pPr/>
              <a:t>07/05/2021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B9FD-49B0-4392-BCA6-A2D2AC9FC46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FA6CD-6FEB-487D-AE1A-8AAC783556ED}" type="datetimeFigureOut">
              <a:rPr lang="es-ES" smtClean="0"/>
              <a:pPr/>
              <a:t>07/05/2021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B9FD-49B0-4392-BCA6-A2D2AC9FC46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FA6CD-6FEB-487D-AE1A-8AAC783556ED}" type="datetimeFigureOut">
              <a:rPr lang="es-ES" smtClean="0"/>
              <a:pPr/>
              <a:t>07/05/2021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B9FD-49B0-4392-BCA6-A2D2AC9FC46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FA6CD-6FEB-487D-AE1A-8AAC783556ED}" type="datetimeFigureOut">
              <a:rPr lang="es-ES" smtClean="0"/>
              <a:pPr/>
              <a:t>07/05/2021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B9FD-49B0-4392-BCA6-A2D2AC9FC46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FA6CD-6FEB-487D-AE1A-8AAC783556ED}" type="datetimeFigureOut">
              <a:rPr lang="es-ES" smtClean="0"/>
              <a:pPr/>
              <a:t>07/05/2021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3B9FD-49B0-4392-BCA6-A2D2AC9FC46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FA6CD-6FEB-487D-AE1A-8AAC783556ED}" type="datetimeFigureOut">
              <a:rPr lang="es-ES" smtClean="0"/>
              <a:pPr/>
              <a:t>07/05/2021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3B9FD-49B0-4392-BCA6-A2D2AC9FC46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Título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2800" b="1" dirty="0" smtClean="0">
                <a:latin typeface="Arial" charset="0"/>
                <a:cs typeface="Arial" charset="0"/>
              </a:rPr>
              <a:t>Universidad de Ciencias Médicas de la Habana</a:t>
            </a:r>
            <a:br>
              <a:rPr lang="es-ES" sz="2800" b="1" dirty="0" smtClean="0">
                <a:latin typeface="Arial" charset="0"/>
                <a:cs typeface="Arial" charset="0"/>
              </a:rPr>
            </a:br>
            <a:r>
              <a:rPr lang="es-ES" sz="2800" b="1" dirty="0" smtClean="0">
                <a:latin typeface="Arial" charset="0"/>
                <a:cs typeface="Arial" charset="0"/>
              </a:rPr>
              <a:t>Facultad de Ciencias Médicas “10 de Octubre”</a:t>
            </a:r>
            <a:br>
              <a:rPr lang="es-ES" sz="2800" b="1" dirty="0" smtClean="0">
                <a:latin typeface="Arial" charset="0"/>
                <a:cs typeface="Arial" charset="0"/>
              </a:rPr>
            </a:br>
            <a:endParaRPr lang="es-ES" sz="2800" b="1" dirty="0" smtClean="0"/>
          </a:p>
        </p:txBody>
      </p:sp>
      <p:sp>
        <p:nvSpPr>
          <p:cNvPr id="2051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s-ES" dirty="0" smtClean="0"/>
          </a:p>
          <a:p>
            <a:pPr algn="ctr">
              <a:buFont typeface="Wingdings 2" pitchFamily="18" charset="2"/>
              <a:buNone/>
            </a:pPr>
            <a:r>
              <a:rPr lang="es-ES" sz="4000" b="1" dirty="0" smtClean="0">
                <a:latin typeface="Arial" charset="0"/>
                <a:cs typeface="Arial" charset="0"/>
              </a:rPr>
              <a:t>Control Interno para las unidades de Salud Pública  </a:t>
            </a:r>
          </a:p>
          <a:p>
            <a:pPr algn="ctr">
              <a:buNone/>
            </a:pPr>
            <a:r>
              <a:rPr lang="es-ES" sz="2600" b="1" dirty="0" smtClean="0">
                <a:latin typeface="Arial" charset="0"/>
                <a:cs typeface="Arial" charset="0"/>
              </a:rPr>
              <a:t>Tema </a:t>
            </a:r>
            <a:r>
              <a:rPr lang="es-ES" sz="2600" b="1" dirty="0" smtClean="0">
                <a:latin typeface="Arial" charset="0"/>
                <a:cs typeface="Arial" charset="0"/>
              </a:rPr>
              <a:t>IV: </a:t>
            </a:r>
            <a:r>
              <a:rPr lang="es-ES" sz="2600" b="1" dirty="0" smtClean="0"/>
              <a:t>El </a:t>
            </a:r>
            <a:r>
              <a:rPr lang="es-ES" sz="2600" b="1" dirty="0"/>
              <a:t>control interno y su relación con la Administración Estratégica, con RRHH y Cuadros.</a:t>
            </a:r>
          </a:p>
          <a:p>
            <a:pPr algn="ctr">
              <a:buFont typeface="Wingdings 2" pitchFamily="18" charset="2"/>
              <a:buNone/>
            </a:pPr>
            <a:r>
              <a:rPr lang="es-ES" sz="4000" b="1" dirty="0" smtClean="0">
                <a:latin typeface="Arial" charset="0"/>
                <a:cs typeface="Arial" charset="0"/>
              </a:rPr>
              <a:t> </a:t>
            </a:r>
            <a:endParaRPr lang="es-ES" sz="4000" b="1" dirty="0" smtClean="0">
              <a:latin typeface="Arial" charset="0"/>
              <a:cs typeface="Arial" charset="0"/>
            </a:endParaRPr>
          </a:p>
          <a:p>
            <a:pPr algn="ctr">
              <a:buFont typeface="Wingdings 2" pitchFamily="18" charset="2"/>
              <a:buNone/>
            </a:pPr>
            <a:endParaRPr lang="es-ES" sz="4000" b="1" dirty="0" smtClean="0">
              <a:latin typeface="Arial" charset="0"/>
              <a:cs typeface="Arial" charset="0"/>
            </a:endParaRPr>
          </a:p>
          <a:p>
            <a:pPr>
              <a:buFont typeface="Wingdings 2" pitchFamily="18" charset="2"/>
              <a:buNone/>
            </a:pPr>
            <a:r>
              <a:rPr lang="es-ES" sz="1200" b="1" dirty="0" smtClean="0">
                <a:latin typeface="Arial" charset="0"/>
                <a:cs typeface="Arial" charset="0"/>
              </a:rPr>
              <a:t>Autores: MsC. Fé Fernández Hernández</a:t>
            </a:r>
          </a:p>
          <a:p>
            <a:pPr>
              <a:buFont typeface="Wingdings 2" pitchFamily="18" charset="2"/>
              <a:buNone/>
            </a:pPr>
            <a:r>
              <a:rPr lang="es-ES" sz="1200" b="1" dirty="0" smtClean="0">
                <a:latin typeface="Arial" charset="0"/>
                <a:cs typeface="Arial" charset="0"/>
              </a:rPr>
              <a:t>                MsC. Efraín Sánchez González</a:t>
            </a:r>
          </a:p>
          <a:p>
            <a:pPr>
              <a:buFont typeface="Wingdings 2" pitchFamily="18" charset="2"/>
              <a:buNone/>
            </a:pPr>
            <a:endParaRPr lang="es-ES" dirty="0" smtClean="0"/>
          </a:p>
          <a:p>
            <a:pPr>
              <a:buFont typeface="Wingdings 2" pitchFamily="18" charset="2"/>
              <a:buNone/>
            </a:pPr>
            <a:endParaRPr lang="es-ES" b="1" dirty="0" smtClean="0">
              <a:latin typeface="Arial" charset="0"/>
              <a:cs typeface="Arial" charset="0"/>
            </a:endParaRPr>
          </a:p>
          <a:p>
            <a:pPr algn="ctr">
              <a:buFont typeface="Wingdings 2" pitchFamily="18" charset="2"/>
              <a:buNone/>
            </a:pPr>
            <a:endParaRPr lang="es-ES" b="1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Entrega y recepción de documentos</a:t>
            </a:r>
            <a:endParaRPr lang="es-E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Mecanismo de flujo de la información. Puede ser interno o externo. </a:t>
            </a:r>
          </a:p>
          <a:p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Interno: se establece entre los componentes de la administración.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Ej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entre RRHH y Contabilidad.</a:t>
            </a:r>
          </a:p>
          <a:p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Externo: se establece entre la administración y una persona ajena.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Ej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: ex-empleado y administración.</a:t>
            </a:r>
          </a:p>
          <a:p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En todos los casos debe haber mecanismo de regulación y control correspondiente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274638"/>
            <a:ext cx="8215370" cy="1143000"/>
          </a:xfrm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Documentos primarios de la </a:t>
            </a:r>
            <a:r>
              <a:rPr lang="es-ES" sz="3200" b="1" dirty="0" err="1" smtClean="0">
                <a:latin typeface="Arial" pitchFamily="34" charset="0"/>
                <a:cs typeface="Arial" pitchFamily="34" charset="0"/>
              </a:rPr>
              <a:t>prenómina</a:t>
            </a:r>
            <a:endParaRPr lang="es-E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Prenómina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: orden de pago a la administración emitida por RRHH.</a:t>
            </a:r>
          </a:p>
          <a:p>
            <a:pPr>
              <a:buNone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Se nutre del desempeño laboral avalado y aprobado por el jefe inmediato. </a:t>
            </a:r>
          </a:p>
          <a:p>
            <a:pPr>
              <a:buNone/>
            </a:pP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Debe estar en correspondencia con el plan de trabajo mensual proyectado y el real ejecutado.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3200" dirty="0" smtClean="0">
                <a:latin typeface="Arial" pitchFamily="34" charset="0"/>
                <a:cs typeface="Arial" pitchFamily="34" charset="0"/>
              </a:rPr>
              <a:t>Nómina y pre nómina</a:t>
            </a:r>
            <a:endParaRPr lang="es-E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Pre nómina: orden de pago del salario. Es emitida por RRHH.</a:t>
            </a:r>
          </a:p>
          <a:p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Nómina: documento que cumplimenta la orden emitida por la pre nómina. Es responsabilidad del departamento contable.</a:t>
            </a:r>
          </a:p>
          <a:p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Contiene descuentos adicionales según contrato(s) del trabajador con terceros.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Ej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pensión alimenticia, póliza, depósito bancario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Confiabilidad de la nómina</a:t>
            </a:r>
            <a:endParaRPr lang="es-E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Correspondencia con el número de trabajadores, plaza laboral, cumplimiento del contrato laboral, vigencia de contrato con terceros.</a:t>
            </a:r>
          </a:p>
          <a:p>
            <a:pPr>
              <a:buNone/>
            </a:pP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Cada hoja debe estar aprobada, avalada y certificada por el departamento contable, con todas las firmas correspondientes según proceda.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Cuadros</a:t>
            </a:r>
            <a:endParaRPr lang="es-E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Grupo especial de trabajadores vinculados a funciones particulares de marcado interés social y gubernamental.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Ej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: directivos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y funcionarios. En todos los casos deben estar avalados por un nombramiento.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Convergencia en la capacitación</a:t>
            </a:r>
            <a:endParaRPr lang="es-E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Capacitación: permite crear, ampliar y perfeccionar las capacidades laborales del trabajador. Debe estar en correspondencia con la plaza laboral y los intereses administrativos. La administración debe proveer el respaldo logístico y salarial correspondiente.</a:t>
            </a:r>
          </a:p>
          <a:p>
            <a:pPr>
              <a:buNone/>
            </a:pP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La superación fuera del contexto laboral – administrativo no constituye capacitación.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Objetivos</a:t>
            </a:r>
            <a:endParaRPr lang="es-E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2400" dirty="0">
                <a:latin typeface="Arial" pitchFamily="34" charset="0"/>
                <a:cs typeface="Arial" pitchFamily="34" charset="0"/>
              </a:rPr>
              <a:t>Describir los documentos pertinentes al expediente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laboral.</a:t>
            </a:r>
            <a:endParaRPr lang="es-ES" sz="2400" dirty="0">
              <a:latin typeface="Arial" pitchFamily="34" charset="0"/>
              <a:cs typeface="Arial" pitchFamily="34" charset="0"/>
            </a:endParaRPr>
          </a:p>
          <a:p>
            <a:r>
              <a:rPr lang="es-ES" sz="2400" dirty="0">
                <a:latin typeface="Arial" pitchFamily="34" charset="0"/>
                <a:cs typeface="Arial" pitchFamily="34" charset="0"/>
              </a:rPr>
              <a:t>Caracterizar el rol de los cuadros y funcionarios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s-ES" sz="2400" dirty="0">
              <a:latin typeface="Arial" pitchFamily="34" charset="0"/>
              <a:cs typeface="Arial" pitchFamily="34" charset="0"/>
            </a:endParaRPr>
          </a:p>
          <a:p>
            <a:r>
              <a:rPr lang="es-ES" sz="2400" dirty="0">
                <a:latin typeface="Arial" pitchFamily="34" charset="0"/>
                <a:cs typeface="Arial" pitchFamily="34" charset="0"/>
              </a:rPr>
              <a:t>Describir los sistemas necesarios para la entrega y recepción de documentos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Sumario</a:t>
            </a:r>
            <a:endParaRPr lang="es-E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s-ES" dirty="0">
                <a:latin typeface="Arial" pitchFamily="34" charset="0"/>
                <a:cs typeface="Arial" pitchFamily="34" charset="0"/>
              </a:rPr>
              <a:t>Relación de la Administración Estratégica con RRHH y Cuadros. El convenio colectivo de trabajo. El reglamento disciplinario. El perfil laboral por plaza. El expediente laboral actualizado: EP-1, EP-2, EP-3, EP-4 y documentación necesaria para puesto laboral que ocupa el trabajador Contenido de trabajo aprobado por jefe inmediato superior. Plan de trabajo mensual. Rotación de funciones y desempeño del personal dentro de áreas clave. Control del tiempo laborado: desempeño laboral vs plan de trabajo. Sistema de entrega y recepción de documentos.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Sumario( Cont.)</a:t>
            </a:r>
            <a:endParaRPr lang="es-E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2400" dirty="0">
                <a:latin typeface="Arial" pitchFamily="34" charset="0"/>
                <a:cs typeface="Arial" pitchFamily="34" charset="0"/>
              </a:rPr>
              <a:t>Documentos primarios para la elaboración de la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pre-nómina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y la relación entre ellos. Documentos primarios sujetos a ser auditados. Actualización de documentos primarios. Correspondencia entre la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pre-nómina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y la nómina. Características generales de la confiabilidad de la nómina. Estrategia general para el control interno en RRHH y Cuadros. Convergencia de intereses en la capacitación. Características que distinguen a un cuadro del resto de los trabajadores. Compromiso moral y social del cuadro con la organización y la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sociedad.</a:t>
            </a:r>
            <a:endParaRPr lang="es-ES" sz="2400" dirty="0">
              <a:latin typeface="Arial" pitchFamily="34" charset="0"/>
              <a:cs typeface="Arial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675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3200" b="1" dirty="0">
                <a:latin typeface="Arial" pitchFamily="34" charset="0"/>
                <a:cs typeface="Arial" pitchFamily="34" charset="0"/>
              </a:rPr>
              <a:t>C</a:t>
            </a:r>
            <a:r>
              <a:rPr lang="es-ES" sz="3200" b="1" dirty="0" smtClean="0">
                <a:latin typeface="Arial" pitchFamily="34" charset="0"/>
                <a:cs typeface="Arial" pitchFamily="34" charset="0"/>
              </a:rPr>
              <a:t>onvenio colectivo de trabajo</a:t>
            </a:r>
            <a:endParaRPr lang="es-E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Acuerdo entre la administración y los trabajadores (generalmente representados por el sindicato) que regula las relaciones entre las partes. </a:t>
            </a:r>
          </a:p>
          <a:p>
            <a:pPr>
              <a:buNone/>
            </a:pP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No debe entrar en conflicto con la legislación vigente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El reglamento disciplinario</a:t>
            </a:r>
            <a:endParaRPr lang="es-E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Conjunto de medidas establecidas por la administración para garantizar el control institucional. Es de obligatorio cumplimiento para todas las partes una vez aprobado.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El expediente laboral</a:t>
            </a:r>
            <a:endParaRPr lang="es-E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EP-1, EP-2, EP-3, EP-4: componentes del expediente laboral que muestras los datos personales primarios del trabajador y una pequeña síntesis de su trayectoria laboral.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En el expediente laboral debe haber copia de la documentación necesaria para ocupar puesto laboral, preferentemente cotejada. 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Contenido de trabajo</a:t>
            </a:r>
            <a:endParaRPr lang="es-E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Debe estar aprobado por jefe inmediato.</a:t>
            </a:r>
          </a:p>
          <a:p>
            <a:pPr>
              <a:buNone/>
            </a:pP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Debe estar en correspondencia con la plaza laboral y las funciones generales y específicas.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Plan de trabajo mensual</a:t>
            </a:r>
            <a:endParaRPr lang="es-E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Proyección del desempeño laboral para el mes correspondiente.</a:t>
            </a:r>
          </a:p>
          <a:p>
            <a:pPr>
              <a:buNone/>
            </a:pP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Debe estar aprobado por jefe inmediato.</a:t>
            </a:r>
          </a:p>
          <a:p>
            <a:pPr>
              <a:buNone/>
            </a:pP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Constituye herramienta de evaluación del desempeño laboral.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731</Words>
  <Application>Microsoft Office PowerPoint</Application>
  <PresentationFormat>Presentación en pantalla (4:3)</PresentationFormat>
  <Paragraphs>67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Universidad de Ciencias Médicas de la Habana Facultad de Ciencias Médicas “10 de Octubre” </vt:lpstr>
      <vt:lpstr>Objetivos</vt:lpstr>
      <vt:lpstr>Sumario</vt:lpstr>
      <vt:lpstr>Sumario( Cont.)</vt:lpstr>
      <vt:lpstr>Convenio colectivo de trabajo</vt:lpstr>
      <vt:lpstr>El reglamento disciplinario</vt:lpstr>
      <vt:lpstr>El expediente laboral</vt:lpstr>
      <vt:lpstr>Contenido de trabajo</vt:lpstr>
      <vt:lpstr>Plan de trabajo mensual</vt:lpstr>
      <vt:lpstr>Entrega y recepción de documentos</vt:lpstr>
      <vt:lpstr>Documentos primarios de la prenómina</vt:lpstr>
      <vt:lpstr>Nómina y pre nómina</vt:lpstr>
      <vt:lpstr>Confiabilidad de la nómina</vt:lpstr>
      <vt:lpstr>Cuadros</vt:lpstr>
      <vt:lpstr>Convergencia en la capacitación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Fe</dc:creator>
  <cp:lastModifiedBy>PC1</cp:lastModifiedBy>
  <cp:revision>9</cp:revision>
  <dcterms:created xsi:type="dcterms:W3CDTF">2021-05-06T13:13:51Z</dcterms:created>
  <dcterms:modified xsi:type="dcterms:W3CDTF">2021-05-07T15:18:22Z</dcterms:modified>
</cp:coreProperties>
</file>