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7" r:id="rId3"/>
    <p:sldId id="258" r:id="rId4"/>
    <p:sldId id="265" r:id="rId5"/>
    <p:sldId id="259" r:id="rId6"/>
    <p:sldId id="260" r:id="rId7"/>
    <p:sldId id="261" r:id="rId8"/>
    <p:sldId id="262" r:id="rId9"/>
    <p:sldId id="263" r:id="rId10"/>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654417E6-ECFB-4E73-A0A2-464424E89E85}" type="datetimeFigureOut">
              <a:rPr lang="es-ES" smtClean="0"/>
              <a:pPr/>
              <a:t>07/05/2021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FEA00A0-F238-45A3-8B19-6515B20C9450}"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654417E6-ECFB-4E73-A0A2-464424E89E85}" type="datetimeFigureOut">
              <a:rPr lang="es-ES" smtClean="0"/>
              <a:pPr/>
              <a:t>07/05/2021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FEA00A0-F238-45A3-8B19-6515B20C9450}"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654417E6-ECFB-4E73-A0A2-464424E89E85}" type="datetimeFigureOut">
              <a:rPr lang="es-ES" smtClean="0"/>
              <a:pPr/>
              <a:t>07/05/2021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FEA00A0-F238-45A3-8B19-6515B20C9450}"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654417E6-ECFB-4E73-A0A2-464424E89E85}" type="datetimeFigureOut">
              <a:rPr lang="es-ES" smtClean="0"/>
              <a:pPr/>
              <a:t>07/05/2021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FEA00A0-F238-45A3-8B19-6515B20C9450}"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654417E6-ECFB-4E73-A0A2-464424E89E85}" type="datetimeFigureOut">
              <a:rPr lang="es-ES" smtClean="0"/>
              <a:pPr/>
              <a:t>07/05/2021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FEA00A0-F238-45A3-8B19-6515B20C9450}"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654417E6-ECFB-4E73-A0A2-464424E89E85}" type="datetimeFigureOut">
              <a:rPr lang="es-ES" smtClean="0"/>
              <a:pPr/>
              <a:t>07/05/2021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FEA00A0-F238-45A3-8B19-6515B20C9450}"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654417E6-ECFB-4E73-A0A2-464424E89E85}" type="datetimeFigureOut">
              <a:rPr lang="es-ES" smtClean="0"/>
              <a:pPr/>
              <a:t>07/05/2021</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BFEA00A0-F238-45A3-8B19-6515B20C9450}"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654417E6-ECFB-4E73-A0A2-464424E89E85}" type="datetimeFigureOut">
              <a:rPr lang="es-ES" smtClean="0"/>
              <a:pPr/>
              <a:t>07/05/2021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BFEA00A0-F238-45A3-8B19-6515B20C9450}"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654417E6-ECFB-4E73-A0A2-464424E89E85}" type="datetimeFigureOut">
              <a:rPr lang="es-ES" smtClean="0"/>
              <a:pPr/>
              <a:t>07/05/2021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BFEA00A0-F238-45A3-8B19-6515B20C9450}"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54417E6-ECFB-4E73-A0A2-464424E89E85}" type="datetimeFigureOut">
              <a:rPr lang="es-ES" smtClean="0"/>
              <a:pPr/>
              <a:t>07/05/2021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FEA00A0-F238-45A3-8B19-6515B20C9450}"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654417E6-ECFB-4E73-A0A2-464424E89E85}" type="datetimeFigureOut">
              <a:rPr lang="es-ES" smtClean="0"/>
              <a:pPr/>
              <a:t>07/05/2021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FEA00A0-F238-45A3-8B19-6515B20C9450}"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4417E6-ECFB-4E73-A0A2-464424E89E85}" type="datetimeFigureOut">
              <a:rPr lang="es-ES" smtClean="0"/>
              <a:pPr/>
              <a:t>07/05/2021</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EA00A0-F238-45A3-8B19-6515B20C9450}"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1 Título"/>
          <p:cNvSpPr>
            <a:spLocks noGrp="1"/>
          </p:cNvSpPr>
          <p:nvPr>
            <p:ph type="title"/>
          </p:nvPr>
        </p:nvSpPr>
        <p:spPr/>
        <p:txBody>
          <a:bodyPr rtlCol="0">
            <a:normAutofit fontScale="90000"/>
          </a:bodyPr>
          <a:lstStyle/>
          <a:p>
            <a:pPr fontAlgn="auto">
              <a:spcAft>
                <a:spcPts val="0"/>
              </a:spcAft>
              <a:defRPr/>
            </a:pPr>
            <a:r>
              <a:rPr lang="es-ES" sz="2800" b="1" dirty="0" smtClean="0">
                <a:latin typeface="Arial" charset="0"/>
                <a:cs typeface="Arial" charset="0"/>
              </a:rPr>
              <a:t>Universidad de Ciencias Médicas de la Habana</a:t>
            </a:r>
            <a:br>
              <a:rPr lang="es-ES" sz="2800" b="1" dirty="0" smtClean="0">
                <a:latin typeface="Arial" charset="0"/>
                <a:cs typeface="Arial" charset="0"/>
              </a:rPr>
            </a:br>
            <a:r>
              <a:rPr lang="es-ES" sz="2800" b="1" dirty="0" smtClean="0">
                <a:latin typeface="Arial" charset="0"/>
                <a:cs typeface="Arial" charset="0"/>
              </a:rPr>
              <a:t>Facultad de Ciencias Médicas “10 de Octubre”</a:t>
            </a:r>
            <a:br>
              <a:rPr lang="es-ES" sz="2800" b="1" dirty="0" smtClean="0">
                <a:latin typeface="Arial" charset="0"/>
                <a:cs typeface="Arial" charset="0"/>
              </a:rPr>
            </a:br>
            <a:endParaRPr lang="es-ES" sz="2800" b="1" dirty="0" smtClean="0"/>
          </a:p>
        </p:txBody>
      </p:sp>
      <p:sp>
        <p:nvSpPr>
          <p:cNvPr id="2051" name="2 Marcador de contenido"/>
          <p:cNvSpPr>
            <a:spLocks noGrp="1"/>
          </p:cNvSpPr>
          <p:nvPr>
            <p:ph idx="1"/>
          </p:nvPr>
        </p:nvSpPr>
        <p:spPr/>
        <p:txBody>
          <a:bodyPr/>
          <a:lstStyle/>
          <a:p>
            <a:endParaRPr lang="es-ES" dirty="0" smtClean="0"/>
          </a:p>
          <a:p>
            <a:pPr algn="ctr">
              <a:buFont typeface="Wingdings 2" pitchFamily="18" charset="2"/>
              <a:buNone/>
            </a:pPr>
            <a:r>
              <a:rPr lang="es-ES" sz="4000" b="1" dirty="0" smtClean="0">
                <a:latin typeface="Arial" charset="0"/>
                <a:cs typeface="Arial" charset="0"/>
              </a:rPr>
              <a:t>Control Interno para las unidades de Salud Pública  </a:t>
            </a:r>
          </a:p>
          <a:p>
            <a:pPr algn="ctr">
              <a:buFont typeface="Wingdings 2" pitchFamily="18" charset="2"/>
              <a:buNone/>
            </a:pPr>
            <a:r>
              <a:rPr lang="es-ES" sz="2800" b="1" dirty="0" smtClean="0">
                <a:latin typeface="Arial" charset="0"/>
                <a:cs typeface="Arial" charset="0"/>
              </a:rPr>
              <a:t>Tema </a:t>
            </a:r>
            <a:r>
              <a:rPr lang="es-ES" sz="2800" b="1" dirty="0" smtClean="0">
                <a:latin typeface="Arial" charset="0"/>
                <a:cs typeface="Arial" charset="0"/>
              </a:rPr>
              <a:t>v:El Control Interno y la contabilidad</a:t>
            </a:r>
            <a:endParaRPr lang="es-ES" sz="2800" b="1" dirty="0" smtClean="0">
              <a:latin typeface="Arial" charset="0"/>
              <a:cs typeface="Arial" charset="0"/>
            </a:endParaRPr>
          </a:p>
          <a:p>
            <a:pPr algn="ctr">
              <a:buFont typeface="Wingdings 2" pitchFamily="18" charset="2"/>
              <a:buNone/>
            </a:pPr>
            <a:endParaRPr lang="es-ES" sz="4000" b="1" dirty="0" smtClean="0">
              <a:latin typeface="Arial" charset="0"/>
              <a:cs typeface="Arial" charset="0"/>
            </a:endParaRPr>
          </a:p>
          <a:p>
            <a:pPr>
              <a:buFont typeface="Wingdings 2" pitchFamily="18" charset="2"/>
              <a:buNone/>
            </a:pPr>
            <a:r>
              <a:rPr lang="es-ES" sz="1200" b="1" dirty="0" smtClean="0">
                <a:latin typeface="Arial" charset="0"/>
                <a:cs typeface="Arial" charset="0"/>
              </a:rPr>
              <a:t>Autores: MsC. Fé Fernández Hernández</a:t>
            </a:r>
          </a:p>
          <a:p>
            <a:pPr>
              <a:buFont typeface="Wingdings 2" pitchFamily="18" charset="2"/>
              <a:buNone/>
            </a:pPr>
            <a:r>
              <a:rPr lang="es-ES" sz="1200" b="1" dirty="0" smtClean="0">
                <a:latin typeface="Arial" charset="0"/>
                <a:cs typeface="Arial" charset="0"/>
              </a:rPr>
              <a:t>                MsC. Efraín Sánchez González</a:t>
            </a:r>
          </a:p>
          <a:p>
            <a:pPr>
              <a:buFont typeface="Wingdings 2" pitchFamily="18" charset="2"/>
              <a:buNone/>
            </a:pPr>
            <a:endParaRPr lang="es-ES" dirty="0" smtClean="0"/>
          </a:p>
          <a:p>
            <a:pPr>
              <a:buFont typeface="Wingdings 2" pitchFamily="18" charset="2"/>
              <a:buNone/>
            </a:pPr>
            <a:endParaRPr lang="es-ES" b="1" dirty="0" smtClean="0">
              <a:latin typeface="Arial" charset="0"/>
              <a:cs typeface="Arial" charset="0"/>
            </a:endParaRPr>
          </a:p>
          <a:p>
            <a:pPr algn="ctr">
              <a:buFont typeface="Wingdings 2" pitchFamily="18" charset="2"/>
              <a:buNone/>
            </a:pPr>
            <a:endParaRPr lang="es-ES" b="1" dirty="0" smtClean="0">
              <a:latin typeface="Arial" charset="0"/>
              <a:cs typeface="Arial"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57150">
            <a:solidFill>
              <a:schemeClr val="tx1"/>
            </a:solidFill>
          </a:ln>
        </p:spPr>
        <p:txBody>
          <a:bodyPr>
            <a:normAutofit/>
          </a:bodyPr>
          <a:lstStyle/>
          <a:p>
            <a:r>
              <a:rPr lang="es-ES" sz="3200" b="1" dirty="0" smtClean="0">
                <a:latin typeface="Arial" pitchFamily="34" charset="0"/>
                <a:cs typeface="Arial" pitchFamily="34" charset="0"/>
              </a:rPr>
              <a:t>Objetivos</a:t>
            </a:r>
            <a:endParaRPr lang="es-ES" sz="3200" b="1" dirty="0">
              <a:latin typeface="Arial" pitchFamily="34" charset="0"/>
              <a:cs typeface="Arial" pitchFamily="34" charset="0"/>
            </a:endParaRPr>
          </a:p>
        </p:txBody>
      </p:sp>
      <p:sp>
        <p:nvSpPr>
          <p:cNvPr id="3" name="2 Marcador de contenido"/>
          <p:cNvSpPr>
            <a:spLocks noGrp="1"/>
          </p:cNvSpPr>
          <p:nvPr>
            <p:ph idx="1"/>
          </p:nvPr>
        </p:nvSpPr>
        <p:spPr>
          <a:ln w="57150">
            <a:solidFill>
              <a:schemeClr val="tx1"/>
            </a:solidFill>
          </a:ln>
        </p:spPr>
        <p:txBody>
          <a:bodyPr>
            <a:normAutofit/>
          </a:bodyPr>
          <a:lstStyle/>
          <a:p>
            <a:r>
              <a:rPr lang="es-ES" sz="2400" dirty="0">
                <a:latin typeface="Arial" pitchFamily="34" charset="0"/>
                <a:cs typeface="Arial" pitchFamily="34" charset="0"/>
              </a:rPr>
              <a:t>Describir los procesos de control de cobros y pagos</a:t>
            </a:r>
          </a:p>
          <a:p>
            <a:r>
              <a:rPr lang="es-ES" sz="2400" dirty="0">
                <a:latin typeface="Arial" pitchFamily="34" charset="0"/>
                <a:cs typeface="Arial" pitchFamily="34" charset="0"/>
              </a:rPr>
              <a:t>Describir la relación entre el anteproyecto, el proyecto y la emisión de documentos de valor</a:t>
            </a:r>
            <a:r>
              <a:rPr lang="es-ES" sz="2400" dirty="0" smtClean="0">
                <a:latin typeface="Arial" pitchFamily="34" charset="0"/>
                <a:cs typeface="Arial" pitchFamily="34" charset="0"/>
              </a:rPr>
              <a:t>.</a:t>
            </a:r>
          </a:p>
          <a:p>
            <a:pPr>
              <a:buNone/>
            </a:pPr>
            <a:endParaRPr lang="es-ES" sz="2400" dirty="0">
              <a:latin typeface="Arial" pitchFamily="34" charset="0"/>
              <a:cs typeface="Arial" pitchFamily="34" charset="0"/>
            </a:endParaRPr>
          </a:p>
          <a:p>
            <a:r>
              <a:rPr lang="es-ES" sz="2400" dirty="0">
                <a:latin typeface="Arial" pitchFamily="34" charset="0"/>
                <a:cs typeface="Arial" pitchFamily="34" charset="0"/>
              </a:rPr>
              <a:t>Valorar posibles estrategias de control interno para los </a:t>
            </a:r>
            <a:r>
              <a:rPr lang="es-ES" sz="2400" dirty="0" smtClean="0">
                <a:latin typeface="Arial" pitchFamily="34" charset="0"/>
                <a:cs typeface="Arial" pitchFamily="34" charset="0"/>
              </a:rPr>
              <a:t>inventarios.</a:t>
            </a:r>
          </a:p>
          <a:p>
            <a:pPr>
              <a:buNone/>
            </a:pPr>
            <a:endParaRPr lang="es-ES" sz="2400" dirty="0">
              <a:latin typeface="Arial" pitchFamily="34" charset="0"/>
              <a:cs typeface="Arial" pitchFamily="34" charset="0"/>
            </a:endParaRPr>
          </a:p>
          <a:p>
            <a:r>
              <a:rPr lang="es-ES" sz="2400" dirty="0">
                <a:latin typeface="Arial" pitchFamily="34" charset="0"/>
                <a:cs typeface="Arial" pitchFamily="34" charset="0"/>
              </a:rPr>
              <a:t>Caracterizar los procesos de actualización de información </a:t>
            </a:r>
            <a:r>
              <a:rPr lang="es-ES" sz="2400" dirty="0" smtClean="0">
                <a:latin typeface="Arial" pitchFamily="34" charset="0"/>
                <a:cs typeface="Arial" pitchFamily="34" charset="0"/>
              </a:rPr>
              <a:t>contable.</a:t>
            </a:r>
            <a:endParaRPr lang="es-ES" sz="2400" dirty="0">
              <a:latin typeface="Arial" pitchFamily="34" charset="0"/>
              <a:cs typeface="Arial" pitchFamily="34" charset="0"/>
            </a:endParaRPr>
          </a:p>
          <a:p>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57150">
            <a:solidFill>
              <a:schemeClr val="tx1"/>
            </a:solidFill>
          </a:ln>
        </p:spPr>
        <p:txBody>
          <a:bodyPr>
            <a:normAutofit/>
          </a:bodyPr>
          <a:lstStyle/>
          <a:p>
            <a:r>
              <a:rPr lang="es-ES" sz="3200" b="1" dirty="0" smtClean="0">
                <a:latin typeface="Arial" pitchFamily="34" charset="0"/>
                <a:cs typeface="Arial" pitchFamily="34" charset="0"/>
              </a:rPr>
              <a:t>Contenido</a:t>
            </a:r>
            <a:endParaRPr lang="es-ES" sz="3200" b="1" dirty="0">
              <a:latin typeface="Arial" pitchFamily="34" charset="0"/>
              <a:cs typeface="Arial" pitchFamily="34" charset="0"/>
            </a:endParaRPr>
          </a:p>
        </p:txBody>
      </p:sp>
      <p:sp>
        <p:nvSpPr>
          <p:cNvPr id="3" name="2 Marcador de contenido"/>
          <p:cNvSpPr>
            <a:spLocks noGrp="1"/>
          </p:cNvSpPr>
          <p:nvPr>
            <p:ph idx="1"/>
          </p:nvPr>
        </p:nvSpPr>
        <p:spPr>
          <a:ln w="57150">
            <a:solidFill>
              <a:schemeClr val="tx1"/>
            </a:solidFill>
          </a:ln>
        </p:spPr>
        <p:txBody>
          <a:bodyPr>
            <a:normAutofit/>
          </a:bodyPr>
          <a:lstStyle/>
          <a:p>
            <a:r>
              <a:rPr lang="es-ES" sz="2600" dirty="0">
                <a:latin typeface="Arial" pitchFamily="34" charset="0"/>
                <a:cs typeface="Arial" pitchFamily="34" charset="0"/>
              </a:rPr>
              <a:t>Control de las deudas por cobrar y pagar  por su origen, monto y edad. Conciliaciones con clientes y proveedores. Control de pagos anticipados por proveedor y monto. El anteproyecto y el proyecto del presupuesto de la organización y la emisión de cheques y otros documentos de valor. </a:t>
            </a:r>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57150">
            <a:solidFill>
              <a:schemeClr val="tx1"/>
            </a:solidFill>
          </a:ln>
        </p:spPr>
        <p:txBody>
          <a:bodyPr>
            <a:normAutofit/>
          </a:bodyPr>
          <a:lstStyle/>
          <a:p>
            <a:r>
              <a:rPr lang="es-ES" sz="3200" b="1" dirty="0" smtClean="0">
                <a:latin typeface="Arial" pitchFamily="34" charset="0"/>
                <a:cs typeface="Arial" pitchFamily="34" charset="0"/>
              </a:rPr>
              <a:t>Sumario (Cont.)</a:t>
            </a:r>
            <a:endParaRPr lang="es-ES" sz="3200" b="1" dirty="0">
              <a:latin typeface="Arial" pitchFamily="34" charset="0"/>
              <a:cs typeface="Arial" pitchFamily="34" charset="0"/>
            </a:endParaRPr>
          </a:p>
        </p:txBody>
      </p:sp>
      <p:sp>
        <p:nvSpPr>
          <p:cNvPr id="3" name="2 Marcador de contenido"/>
          <p:cNvSpPr>
            <a:spLocks noGrp="1"/>
          </p:cNvSpPr>
          <p:nvPr>
            <p:ph idx="1"/>
          </p:nvPr>
        </p:nvSpPr>
        <p:spPr>
          <a:ln w="57150">
            <a:solidFill>
              <a:schemeClr val="tx1"/>
            </a:solidFill>
          </a:ln>
        </p:spPr>
        <p:txBody>
          <a:bodyPr>
            <a:normAutofit/>
          </a:bodyPr>
          <a:lstStyle/>
          <a:p>
            <a:r>
              <a:rPr lang="es-ES" sz="2400" dirty="0">
                <a:latin typeface="Arial" pitchFamily="34" charset="0"/>
                <a:cs typeface="Arial" pitchFamily="34" charset="0"/>
              </a:rPr>
              <a:t>Control de la emisión de cheques y otros documentos de valor. Estrategia de control interno para el subsistema banco. Custodia de la caja chica. Custodia de la combinación de la caja fuerte. Separabilidad de funciones necesarias. Estrategia de control interno para la contabilidad.</a:t>
            </a:r>
            <a:endParaRPr lang="es-ES" sz="2400" dirty="0">
              <a:latin typeface="Arial" pitchFamily="34" charset="0"/>
              <a:cs typeface="Arial" pitchFamily="34" charset="0"/>
            </a:endParaRPr>
          </a:p>
        </p:txBody>
      </p:sp>
    </p:spTree>
    <p:extLst>
      <p:ext uri="{BB962C8B-B14F-4D97-AF65-F5344CB8AC3E}">
        <p14:creationId xmlns:p14="http://schemas.microsoft.com/office/powerpoint/2010/main" val="14607789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57150">
            <a:solidFill>
              <a:schemeClr val="tx1"/>
            </a:solidFill>
          </a:ln>
        </p:spPr>
        <p:txBody>
          <a:bodyPr>
            <a:normAutofit/>
          </a:bodyPr>
          <a:lstStyle/>
          <a:p>
            <a:r>
              <a:rPr lang="es-ES" sz="3200" b="1" dirty="0" smtClean="0">
                <a:latin typeface="Arial" pitchFamily="34" charset="0"/>
                <a:cs typeface="Arial" pitchFamily="34" charset="0"/>
              </a:rPr>
              <a:t>Subsistema de cobros y pagos</a:t>
            </a:r>
            <a:endParaRPr lang="es-ES" sz="3200" b="1" dirty="0">
              <a:latin typeface="Arial" pitchFamily="34" charset="0"/>
              <a:cs typeface="Arial" pitchFamily="34" charset="0"/>
            </a:endParaRPr>
          </a:p>
        </p:txBody>
      </p:sp>
      <p:sp>
        <p:nvSpPr>
          <p:cNvPr id="3" name="2 Marcador de contenido"/>
          <p:cNvSpPr>
            <a:spLocks noGrp="1"/>
          </p:cNvSpPr>
          <p:nvPr>
            <p:ph idx="1"/>
          </p:nvPr>
        </p:nvSpPr>
        <p:spPr>
          <a:ln w="57150">
            <a:solidFill>
              <a:schemeClr val="tx1"/>
            </a:solidFill>
          </a:ln>
        </p:spPr>
        <p:txBody>
          <a:bodyPr>
            <a:normAutofit/>
          </a:bodyPr>
          <a:lstStyle/>
          <a:p>
            <a:r>
              <a:rPr lang="es-ES" sz="2400" b="1" dirty="0" smtClean="0">
                <a:latin typeface="Arial" pitchFamily="34" charset="0"/>
                <a:cs typeface="Arial" pitchFamily="34" charset="0"/>
              </a:rPr>
              <a:t>Control de las deudas por cobrar y pagar  por su origen, monto y edad</a:t>
            </a:r>
            <a:r>
              <a:rPr lang="es-ES" sz="2400" dirty="0" smtClean="0">
                <a:latin typeface="Arial" pitchFamily="34" charset="0"/>
                <a:cs typeface="Arial" pitchFamily="34" charset="0"/>
              </a:rPr>
              <a:t>: los cobros y pagos deben honrarse según </a:t>
            </a:r>
            <a:r>
              <a:rPr lang="es-ES" sz="2400" dirty="0" smtClean="0">
                <a:solidFill>
                  <a:srgbClr val="FF0000"/>
                </a:solidFill>
                <a:latin typeface="Arial" pitchFamily="34" charset="0"/>
                <a:cs typeface="Arial" pitchFamily="34" charset="0"/>
              </a:rPr>
              <a:t>contrato</a:t>
            </a:r>
            <a:r>
              <a:rPr lang="es-ES" sz="2400" dirty="0" smtClean="0">
                <a:latin typeface="Arial" pitchFamily="34" charset="0"/>
                <a:cs typeface="Arial" pitchFamily="34" charset="0"/>
              </a:rPr>
              <a:t> entre las partes.  En ambos casos se recomienda un ciclo no mayor de 30 días.</a:t>
            </a:r>
          </a:p>
          <a:p>
            <a:endParaRPr lang="es-ES" sz="2400" dirty="0" smtClean="0">
              <a:latin typeface="Arial" pitchFamily="34" charset="0"/>
              <a:cs typeface="Arial" pitchFamily="34" charset="0"/>
            </a:endParaRPr>
          </a:p>
          <a:p>
            <a:pPr>
              <a:buNone/>
            </a:pPr>
            <a:endParaRPr lang="es-ES" sz="2400" dirty="0" smtClean="0">
              <a:latin typeface="Arial" pitchFamily="34" charset="0"/>
              <a:cs typeface="Arial" pitchFamily="34" charset="0"/>
            </a:endParaRPr>
          </a:p>
          <a:p>
            <a:r>
              <a:rPr lang="es-ES" sz="2400" dirty="0" smtClean="0">
                <a:latin typeface="Arial" pitchFamily="34" charset="0"/>
                <a:cs typeface="Arial" pitchFamily="34" charset="0"/>
              </a:rPr>
              <a:t>Debe quedar constancia de la conciliación entre las partes tanto para las cuentas por cobrar como por pagar.</a:t>
            </a:r>
            <a:endParaRPr lang="es-ES" sz="2400"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96908"/>
          </a:xfrm>
          <a:ln w="57150">
            <a:solidFill>
              <a:schemeClr val="tx1"/>
            </a:solidFill>
          </a:ln>
        </p:spPr>
        <p:txBody>
          <a:bodyPr>
            <a:normAutofit/>
          </a:bodyPr>
          <a:lstStyle/>
          <a:p>
            <a:r>
              <a:rPr lang="es-ES" sz="3200" b="1" dirty="0" smtClean="0">
                <a:latin typeface="Arial" pitchFamily="34" charset="0"/>
                <a:cs typeface="Arial" pitchFamily="34" charset="0"/>
              </a:rPr>
              <a:t>Subsistema de planificación</a:t>
            </a:r>
            <a:endParaRPr lang="es-ES" sz="3200" b="1" dirty="0">
              <a:latin typeface="Arial" pitchFamily="34" charset="0"/>
              <a:cs typeface="Arial" pitchFamily="34" charset="0"/>
            </a:endParaRPr>
          </a:p>
        </p:txBody>
      </p:sp>
      <p:sp>
        <p:nvSpPr>
          <p:cNvPr id="3" name="2 Marcador de contenido"/>
          <p:cNvSpPr>
            <a:spLocks noGrp="1"/>
          </p:cNvSpPr>
          <p:nvPr>
            <p:ph idx="1"/>
          </p:nvPr>
        </p:nvSpPr>
        <p:spPr>
          <a:xfrm>
            <a:off x="428596" y="1428736"/>
            <a:ext cx="8229600" cy="4929222"/>
          </a:xfrm>
          <a:ln w="57150">
            <a:solidFill>
              <a:schemeClr val="tx1"/>
            </a:solidFill>
          </a:ln>
        </p:spPr>
        <p:txBody>
          <a:bodyPr>
            <a:normAutofit/>
          </a:bodyPr>
          <a:lstStyle/>
          <a:p>
            <a:pPr algn="ctr">
              <a:buNone/>
            </a:pPr>
            <a:r>
              <a:rPr lang="es-ES" sz="2400" b="1" dirty="0" smtClean="0">
                <a:latin typeface="Arial" pitchFamily="34" charset="0"/>
                <a:cs typeface="Arial" pitchFamily="34" charset="0"/>
              </a:rPr>
              <a:t>Anteproyecto y proyecto del presupuesto</a:t>
            </a:r>
          </a:p>
          <a:p>
            <a:r>
              <a:rPr lang="es-ES" sz="2400" dirty="0" smtClean="0">
                <a:latin typeface="Arial" pitchFamily="34" charset="0"/>
                <a:cs typeface="Arial" pitchFamily="34" charset="0"/>
              </a:rPr>
              <a:t>Anteproyecto: </a:t>
            </a:r>
            <a:r>
              <a:rPr lang="es-ES" sz="2400" dirty="0" smtClean="0">
                <a:solidFill>
                  <a:srgbClr val="FF0000"/>
                </a:solidFill>
                <a:latin typeface="Arial" pitchFamily="34" charset="0"/>
                <a:cs typeface="Arial" pitchFamily="34" charset="0"/>
              </a:rPr>
              <a:t>propuesta</a:t>
            </a:r>
            <a:r>
              <a:rPr lang="es-ES" sz="2400" dirty="0" smtClean="0">
                <a:latin typeface="Arial" pitchFamily="34" charset="0"/>
                <a:cs typeface="Arial" pitchFamily="34" charset="0"/>
              </a:rPr>
              <a:t> de proyección estratégica institucional para el próximo año fiscal.  </a:t>
            </a:r>
          </a:p>
          <a:p>
            <a:pPr>
              <a:buNone/>
            </a:pPr>
            <a:endParaRPr lang="es-ES" sz="2400" dirty="0">
              <a:latin typeface="Arial" pitchFamily="34" charset="0"/>
              <a:cs typeface="Arial" pitchFamily="34" charset="0"/>
            </a:endParaRPr>
          </a:p>
          <a:p>
            <a:r>
              <a:rPr lang="es-ES" sz="2400" dirty="0" smtClean="0">
                <a:latin typeface="Arial" pitchFamily="34" charset="0"/>
                <a:cs typeface="Arial" pitchFamily="34" charset="0"/>
              </a:rPr>
              <a:t>Proyecto: proyección estratégica institucional para el próximo año fiscal </a:t>
            </a:r>
            <a:r>
              <a:rPr lang="es-ES" sz="2400" dirty="0" smtClean="0">
                <a:solidFill>
                  <a:srgbClr val="FF0000"/>
                </a:solidFill>
                <a:latin typeface="Arial" pitchFamily="34" charset="0"/>
                <a:cs typeface="Arial" pitchFamily="34" charset="0"/>
              </a:rPr>
              <a:t>aprobada</a:t>
            </a:r>
            <a:r>
              <a:rPr lang="es-ES" sz="2400" dirty="0" smtClean="0">
                <a:latin typeface="Arial" pitchFamily="34" charset="0"/>
                <a:cs typeface="Arial" pitchFamily="34" charset="0"/>
              </a:rPr>
              <a:t> por las instancias superiores.</a:t>
            </a:r>
          </a:p>
          <a:p>
            <a:pPr>
              <a:buNone/>
            </a:pPr>
            <a:endParaRPr lang="es-ES" sz="2400" dirty="0" smtClean="0">
              <a:latin typeface="Arial" pitchFamily="34" charset="0"/>
              <a:cs typeface="Arial" pitchFamily="34" charset="0"/>
            </a:endParaRPr>
          </a:p>
          <a:p>
            <a:r>
              <a:rPr lang="es-ES" sz="2400" dirty="0" smtClean="0">
                <a:latin typeface="Arial" pitchFamily="34" charset="0"/>
                <a:cs typeface="Arial" pitchFamily="34" charset="0"/>
              </a:rPr>
              <a:t>Ambos deben ser consecuentes con el objeto social, misión y visión.</a:t>
            </a:r>
            <a:endParaRPr lang="es-ES" sz="2400"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57150">
            <a:solidFill>
              <a:schemeClr val="tx1"/>
            </a:solidFill>
          </a:ln>
        </p:spPr>
        <p:txBody>
          <a:bodyPr>
            <a:normAutofit/>
          </a:bodyPr>
          <a:lstStyle/>
          <a:p>
            <a:r>
              <a:rPr lang="es-ES" sz="3200" b="1" dirty="0" smtClean="0">
                <a:latin typeface="Arial" pitchFamily="34" charset="0"/>
                <a:cs typeface="Arial" pitchFamily="34" charset="0"/>
              </a:rPr>
              <a:t>Subsistema financiero</a:t>
            </a:r>
            <a:endParaRPr lang="es-ES" sz="3200" b="1" dirty="0">
              <a:latin typeface="Arial" pitchFamily="34" charset="0"/>
              <a:cs typeface="Arial" pitchFamily="34" charset="0"/>
            </a:endParaRPr>
          </a:p>
        </p:txBody>
      </p:sp>
      <p:sp>
        <p:nvSpPr>
          <p:cNvPr id="3" name="2 Marcador de contenido"/>
          <p:cNvSpPr>
            <a:spLocks noGrp="1"/>
          </p:cNvSpPr>
          <p:nvPr>
            <p:ph idx="1"/>
          </p:nvPr>
        </p:nvSpPr>
        <p:spPr>
          <a:ln w="57150">
            <a:solidFill>
              <a:schemeClr val="tx1"/>
            </a:solidFill>
          </a:ln>
        </p:spPr>
        <p:txBody>
          <a:bodyPr>
            <a:normAutofit/>
          </a:bodyPr>
          <a:lstStyle/>
          <a:p>
            <a:r>
              <a:rPr lang="es-ES" sz="2400" dirty="0">
                <a:latin typeface="Arial" pitchFamily="34" charset="0"/>
                <a:cs typeface="Arial" pitchFamily="34" charset="0"/>
              </a:rPr>
              <a:t>E</a:t>
            </a:r>
            <a:r>
              <a:rPr lang="es-ES" sz="2400" dirty="0" smtClean="0">
                <a:latin typeface="Arial" pitchFamily="34" charset="0"/>
                <a:cs typeface="Arial" pitchFamily="34" charset="0"/>
              </a:rPr>
              <a:t>misión de documentos de valor: acción de emitir orden de pago por medio de documento de valor reconocido por institución financiera o bancaria donde el emisor está </a:t>
            </a:r>
            <a:r>
              <a:rPr lang="es-ES" sz="2400" dirty="0" smtClean="0">
                <a:solidFill>
                  <a:srgbClr val="FF0000"/>
                </a:solidFill>
                <a:latin typeface="Arial" pitchFamily="34" charset="0"/>
                <a:cs typeface="Arial" pitchFamily="34" charset="0"/>
              </a:rPr>
              <a:t>domiciliado</a:t>
            </a:r>
            <a:r>
              <a:rPr lang="es-ES" sz="2400" dirty="0" smtClean="0">
                <a:latin typeface="Arial" pitchFamily="34" charset="0"/>
                <a:cs typeface="Arial" pitchFamily="34" charset="0"/>
              </a:rPr>
              <a:t>. </a:t>
            </a:r>
            <a:r>
              <a:rPr lang="es-ES" sz="2400" dirty="0" err="1" smtClean="0">
                <a:latin typeface="Arial" pitchFamily="34" charset="0"/>
                <a:cs typeface="Arial" pitchFamily="34" charset="0"/>
              </a:rPr>
              <a:t>Ej</a:t>
            </a:r>
            <a:r>
              <a:rPr lang="es-ES" sz="2400" dirty="0" smtClean="0">
                <a:latin typeface="Arial" pitchFamily="34" charset="0"/>
                <a:cs typeface="Arial" pitchFamily="34" charset="0"/>
              </a:rPr>
              <a:t> cheque, transferencia, giros, bonos, etc.</a:t>
            </a:r>
          </a:p>
          <a:p>
            <a:endParaRPr lang="es-ES" sz="2400" dirty="0" smtClean="0">
              <a:latin typeface="Arial" pitchFamily="34" charset="0"/>
              <a:cs typeface="Arial" pitchFamily="34" charset="0"/>
            </a:endParaRPr>
          </a:p>
          <a:p>
            <a:r>
              <a:rPr lang="es-ES" sz="2400" dirty="0" smtClean="0">
                <a:latin typeface="Arial" pitchFamily="34" charset="0"/>
                <a:cs typeface="Arial" pitchFamily="34" charset="0"/>
              </a:rPr>
              <a:t>Correspondencia entre proyecto de presupuesto, contrato y servicio recibido.</a:t>
            </a:r>
            <a:endParaRPr lang="es-ES" sz="2400" dirty="0">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57150">
            <a:solidFill>
              <a:schemeClr val="tx1"/>
            </a:solidFill>
          </a:ln>
        </p:spPr>
        <p:txBody>
          <a:bodyPr>
            <a:normAutofit/>
          </a:bodyPr>
          <a:lstStyle/>
          <a:p>
            <a:r>
              <a:rPr lang="es-ES" sz="3200" b="1" dirty="0" smtClean="0">
                <a:latin typeface="Arial" pitchFamily="34" charset="0"/>
                <a:cs typeface="Arial" pitchFamily="34" charset="0"/>
              </a:rPr>
              <a:t>Subsistema de caja chica</a:t>
            </a:r>
            <a:endParaRPr lang="es-ES" sz="3200" b="1" dirty="0">
              <a:latin typeface="Arial" pitchFamily="34" charset="0"/>
              <a:cs typeface="Arial" pitchFamily="34" charset="0"/>
            </a:endParaRPr>
          </a:p>
        </p:txBody>
      </p:sp>
      <p:sp>
        <p:nvSpPr>
          <p:cNvPr id="3" name="2 Marcador de contenido"/>
          <p:cNvSpPr>
            <a:spLocks noGrp="1"/>
          </p:cNvSpPr>
          <p:nvPr>
            <p:ph idx="1"/>
          </p:nvPr>
        </p:nvSpPr>
        <p:spPr>
          <a:ln w="57150">
            <a:solidFill>
              <a:schemeClr val="tx1"/>
            </a:solidFill>
          </a:ln>
        </p:spPr>
        <p:txBody>
          <a:bodyPr>
            <a:normAutofit/>
          </a:bodyPr>
          <a:lstStyle/>
          <a:p>
            <a:r>
              <a:rPr lang="es-ES" sz="2400" b="1" dirty="0" smtClean="0">
                <a:latin typeface="Arial" pitchFamily="34" charset="0"/>
                <a:cs typeface="Arial" pitchFamily="34" charset="0"/>
              </a:rPr>
              <a:t>Custodia de la caja chica</a:t>
            </a:r>
            <a:r>
              <a:rPr lang="es-ES" sz="2400" dirty="0" smtClean="0">
                <a:latin typeface="Arial" pitchFamily="34" charset="0"/>
                <a:cs typeface="Arial" pitchFamily="34" charset="0"/>
              </a:rPr>
              <a:t>: responsabilidad del cajero. Acceso exclusivo al cajero y superiores. Custodia exclusiva de efectivo aprobado y documentos que avalan gastos menores pagados en efectivo. Reposición del efectivo lo antes posible.</a:t>
            </a:r>
          </a:p>
          <a:p>
            <a:endParaRPr lang="es-ES" sz="2400" dirty="0" smtClean="0">
              <a:latin typeface="Arial" pitchFamily="34" charset="0"/>
              <a:cs typeface="Arial" pitchFamily="34" charset="0"/>
            </a:endParaRPr>
          </a:p>
          <a:p>
            <a:pPr>
              <a:buNone/>
            </a:pPr>
            <a:endParaRPr lang="es-ES" sz="2400" dirty="0" smtClean="0">
              <a:latin typeface="Arial" pitchFamily="34" charset="0"/>
              <a:cs typeface="Arial" pitchFamily="34" charset="0"/>
            </a:endParaRPr>
          </a:p>
          <a:p>
            <a:r>
              <a:rPr lang="es-ES" sz="2400" dirty="0" smtClean="0">
                <a:latin typeface="Arial" pitchFamily="34" charset="0"/>
                <a:cs typeface="Arial" pitchFamily="34" charset="0"/>
              </a:rPr>
              <a:t>Custodia de la combinación de la caja fuerte: responsabilidad del cajero. En su ausencia solo el máximo responsable de la institución.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57150">
            <a:solidFill>
              <a:schemeClr val="tx1"/>
            </a:solidFill>
          </a:ln>
        </p:spPr>
        <p:txBody>
          <a:bodyPr>
            <a:normAutofit/>
          </a:bodyPr>
          <a:lstStyle/>
          <a:p>
            <a:r>
              <a:rPr lang="es-ES" sz="3200" b="1" dirty="0" smtClean="0">
                <a:latin typeface="Arial" pitchFamily="34" charset="0"/>
                <a:cs typeface="Arial" pitchFamily="34" charset="0"/>
              </a:rPr>
              <a:t>Subsistema contable</a:t>
            </a:r>
            <a:endParaRPr lang="es-ES" sz="3200" b="1" dirty="0">
              <a:latin typeface="Arial" pitchFamily="34" charset="0"/>
              <a:cs typeface="Arial" pitchFamily="34" charset="0"/>
            </a:endParaRPr>
          </a:p>
        </p:txBody>
      </p:sp>
      <p:sp>
        <p:nvSpPr>
          <p:cNvPr id="3" name="2 Marcador de contenido"/>
          <p:cNvSpPr>
            <a:spLocks noGrp="1"/>
          </p:cNvSpPr>
          <p:nvPr>
            <p:ph idx="1"/>
          </p:nvPr>
        </p:nvSpPr>
        <p:spPr>
          <a:ln w="57150">
            <a:solidFill>
              <a:schemeClr val="tx1"/>
            </a:solidFill>
          </a:ln>
        </p:spPr>
        <p:txBody>
          <a:bodyPr>
            <a:normAutofit/>
          </a:bodyPr>
          <a:lstStyle/>
          <a:p>
            <a:r>
              <a:rPr lang="es-ES" sz="2400" dirty="0" smtClean="0">
                <a:latin typeface="Arial" pitchFamily="34" charset="0"/>
                <a:cs typeface="Arial" pitchFamily="34" charset="0"/>
              </a:rPr>
              <a:t>Registro de hechos económicos en el momento en que se producen.</a:t>
            </a:r>
          </a:p>
          <a:p>
            <a:pPr>
              <a:buNone/>
            </a:pPr>
            <a:endParaRPr lang="es-ES" sz="2400" dirty="0" smtClean="0">
              <a:latin typeface="Arial" pitchFamily="34" charset="0"/>
              <a:cs typeface="Arial" pitchFamily="34" charset="0"/>
            </a:endParaRPr>
          </a:p>
          <a:p>
            <a:r>
              <a:rPr lang="es-ES" sz="2400" dirty="0" smtClean="0">
                <a:latin typeface="Arial" pitchFamily="34" charset="0"/>
                <a:cs typeface="Arial" pitchFamily="34" charset="0"/>
              </a:rPr>
              <a:t>Separabilidad de funciones: no asumir funciones donde sea juez y parte. Rotación de funciones. Se sugiere cuatro veces al año.</a:t>
            </a:r>
            <a:endParaRPr lang="es-ES" sz="2400" dirty="0">
              <a:latin typeface="Arial" pitchFamily="34" charset="0"/>
              <a:cs typeface="Arial" pitchFamily="34" charset="0"/>
            </a:endParaRP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461</Words>
  <Application>Microsoft Office PowerPoint</Application>
  <PresentationFormat>Presentación en pantalla (4:3)</PresentationFormat>
  <Paragraphs>44</Paragraphs>
  <Slides>9</Slides>
  <Notes>0</Notes>
  <HiddenSlides>0</HiddenSlides>
  <MMClips>0</MMClips>
  <ScaleCrop>false</ScaleCrop>
  <HeadingPairs>
    <vt:vector size="4" baseType="variant">
      <vt:variant>
        <vt:lpstr>Tema</vt:lpstr>
      </vt:variant>
      <vt:variant>
        <vt:i4>1</vt:i4>
      </vt:variant>
      <vt:variant>
        <vt:lpstr>Títulos de diapositiva</vt:lpstr>
      </vt:variant>
      <vt:variant>
        <vt:i4>9</vt:i4>
      </vt:variant>
    </vt:vector>
  </HeadingPairs>
  <TitlesOfParts>
    <vt:vector size="10" baseType="lpstr">
      <vt:lpstr>Tema de Office</vt:lpstr>
      <vt:lpstr>Universidad de Ciencias Médicas de la Habana Facultad de Ciencias Médicas “10 de Octubre” </vt:lpstr>
      <vt:lpstr>Objetivos</vt:lpstr>
      <vt:lpstr>Contenido</vt:lpstr>
      <vt:lpstr>Sumario (Cont.)</vt:lpstr>
      <vt:lpstr>Subsistema de cobros y pagos</vt:lpstr>
      <vt:lpstr>Subsistema de planificación</vt:lpstr>
      <vt:lpstr>Subsistema financiero</vt:lpstr>
      <vt:lpstr>Subsistema de caja chica</vt:lpstr>
      <vt:lpstr>Subsistema contable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Fe</dc:creator>
  <cp:lastModifiedBy>PC1</cp:lastModifiedBy>
  <cp:revision>10</cp:revision>
  <dcterms:created xsi:type="dcterms:W3CDTF">2021-05-06T17:47:06Z</dcterms:created>
  <dcterms:modified xsi:type="dcterms:W3CDTF">2021-05-07T15:26:18Z</dcterms:modified>
</cp:coreProperties>
</file>