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29D3F4C-24BB-4485-BFAE-1AAEEE562C26}" type="datetimeFigureOut">
              <a:rPr lang="es-ES" smtClean="0"/>
              <a:pPr/>
              <a:t>21/05/2021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98F007-101B-450D-AACF-C1C0B41407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9D3F4C-24BB-4485-BFAE-1AAEEE562C26}" type="datetimeFigureOut">
              <a:rPr lang="es-ES" smtClean="0"/>
              <a:pPr/>
              <a:t>21/05/2021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98F007-101B-450D-AACF-C1C0B41407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9D3F4C-24BB-4485-BFAE-1AAEEE562C26}" type="datetimeFigureOut">
              <a:rPr lang="es-ES" smtClean="0"/>
              <a:pPr/>
              <a:t>21/05/2021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98F007-101B-450D-AACF-C1C0B41407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9D3F4C-24BB-4485-BFAE-1AAEEE562C26}" type="datetimeFigureOut">
              <a:rPr lang="es-ES" smtClean="0"/>
              <a:pPr/>
              <a:t>21/05/2021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98F007-101B-450D-AACF-C1C0B414075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9D3F4C-24BB-4485-BFAE-1AAEEE562C26}" type="datetimeFigureOut">
              <a:rPr lang="es-ES" smtClean="0"/>
              <a:pPr/>
              <a:t>21/05/2021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98F007-101B-450D-AACF-C1C0B414075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9D3F4C-24BB-4485-BFAE-1AAEEE562C26}" type="datetimeFigureOut">
              <a:rPr lang="es-ES" smtClean="0"/>
              <a:pPr/>
              <a:t>21/05/2021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98F007-101B-450D-AACF-C1C0B414075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9D3F4C-24BB-4485-BFAE-1AAEEE562C26}" type="datetimeFigureOut">
              <a:rPr lang="es-ES" smtClean="0"/>
              <a:pPr/>
              <a:t>21/05/2021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98F007-101B-450D-AACF-C1C0B41407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9D3F4C-24BB-4485-BFAE-1AAEEE562C26}" type="datetimeFigureOut">
              <a:rPr lang="es-ES" smtClean="0"/>
              <a:pPr/>
              <a:t>21/05/2021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98F007-101B-450D-AACF-C1C0B414075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9D3F4C-24BB-4485-BFAE-1AAEEE562C26}" type="datetimeFigureOut">
              <a:rPr lang="es-ES" smtClean="0"/>
              <a:pPr/>
              <a:t>21/05/2021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98F007-101B-450D-AACF-C1C0B41407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29D3F4C-24BB-4485-BFAE-1AAEEE562C26}" type="datetimeFigureOut">
              <a:rPr lang="es-ES" smtClean="0"/>
              <a:pPr/>
              <a:t>21/05/2021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98F007-101B-450D-AACF-C1C0B41407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29D3F4C-24BB-4485-BFAE-1AAEEE562C26}" type="datetimeFigureOut">
              <a:rPr lang="es-ES" smtClean="0"/>
              <a:pPr/>
              <a:t>21/05/2021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F98F007-101B-450D-AACF-C1C0B414075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29D3F4C-24BB-4485-BFAE-1AAEEE562C26}" type="datetimeFigureOut">
              <a:rPr lang="es-ES" smtClean="0"/>
              <a:pPr/>
              <a:t>21/05/2021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F98F007-101B-450D-AACF-C1C0B414075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dirty="0" smtClean="0"/>
          </a:p>
          <a:p>
            <a:pPr algn="ctr">
              <a:buFont typeface="Wingdings 2" pitchFamily="18" charset="2"/>
              <a:buNone/>
            </a:pPr>
            <a:r>
              <a:rPr lang="es-ES" sz="4000" b="1" dirty="0" smtClean="0">
                <a:latin typeface="Arial" charset="0"/>
                <a:cs typeface="Arial" charset="0"/>
              </a:rPr>
              <a:t>Control Interno para las unidades de Salud Pública  </a:t>
            </a:r>
          </a:p>
          <a:p>
            <a:pPr algn="ctr">
              <a:buNone/>
            </a:pPr>
            <a:r>
              <a:rPr lang="es-ES" sz="2600" b="1" dirty="0" smtClean="0">
                <a:latin typeface="Arial" charset="0"/>
                <a:cs typeface="Arial" charset="0"/>
              </a:rPr>
              <a:t>T</a:t>
            </a:r>
            <a:r>
              <a:rPr lang="es-ES" sz="2600" b="1" dirty="0" smtClean="0">
                <a:latin typeface="Arial" pitchFamily="34" charset="0"/>
                <a:cs typeface="Arial" pitchFamily="34" charset="0"/>
              </a:rPr>
              <a:t>ema </a:t>
            </a:r>
            <a:r>
              <a:rPr lang="es-ES" sz="2600" b="1" dirty="0" smtClean="0">
                <a:latin typeface="Arial" pitchFamily="34" charset="0"/>
                <a:cs typeface="Arial" pitchFamily="34" charset="0"/>
              </a:rPr>
              <a:t>VI: </a:t>
            </a:r>
            <a:r>
              <a:rPr lang="es-ES" sz="2600" b="1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ES" sz="2600" b="1" dirty="0">
                <a:latin typeface="Arial" pitchFamily="34" charset="0"/>
                <a:cs typeface="Arial" pitchFamily="34" charset="0"/>
              </a:rPr>
              <a:t>control interno y </a:t>
            </a:r>
            <a:r>
              <a:rPr lang="es-ES" sz="2600" b="1" dirty="0" smtClean="0">
                <a:latin typeface="Arial" pitchFamily="34" charset="0"/>
                <a:cs typeface="Arial" pitchFamily="34" charset="0"/>
              </a:rPr>
              <a:t>las Tics</a:t>
            </a:r>
            <a:r>
              <a:rPr lang="es-ES" sz="40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ES" sz="40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Wingdings 2" pitchFamily="18" charset="2"/>
              <a:buNone/>
            </a:pPr>
            <a:endParaRPr lang="es-ES" sz="1400" b="1" dirty="0" smtClean="0">
              <a:latin typeface="Arial" charset="0"/>
              <a:cs typeface="Arial" charset="0"/>
            </a:endParaRPr>
          </a:p>
          <a:p>
            <a:pPr>
              <a:buFont typeface="Wingdings 2" pitchFamily="18" charset="2"/>
              <a:buNone/>
            </a:pPr>
            <a:r>
              <a:rPr lang="es-ES" sz="1400" b="1" dirty="0" smtClean="0">
                <a:latin typeface="Arial" charset="0"/>
                <a:cs typeface="Arial" charset="0"/>
              </a:rPr>
              <a:t>Autores: MsC. Fé Fernández Hernández</a:t>
            </a:r>
          </a:p>
          <a:p>
            <a:pPr>
              <a:buFont typeface="Wingdings 2" pitchFamily="18" charset="2"/>
              <a:buNone/>
            </a:pPr>
            <a:r>
              <a:rPr lang="es-ES" sz="1400" b="1" dirty="0" smtClean="0">
                <a:latin typeface="Arial" charset="0"/>
                <a:cs typeface="Arial" charset="0"/>
              </a:rPr>
              <a:t>                MsC. Efraín Sánchez González</a:t>
            </a:r>
          </a:p>
          <a:p>
            <a:pPr>
              <a:buFont typeface="Wingdings 2" pitchFamily="18" charset="2"/>
              <a:buNone/>
            </a:pPr>
            <a:endParaRPr lang="es-ES" dirty="0" smtClean="0"/>
          </a:p>
          <a:p>
            <a:pPr>
              <a:buFont typeface="Wingdings 2" pitchFamily="18" charset="2"/>
              <a:buNone/>
            </a:pPr>
            <a:endParaRPr lang="es-ES" b="1" dirty="0" smtClean="0">
              <a:latin typeface="Arial" charset="0"/>
              <a:cs typeface="Arial" charset="0"/>
            </a:endParaRPr>
          </a:p>
          <a:p>
            <a:pPr algn="ctr">
              <a:buFont typeface="Wingdings 2" pitchFamily="18" charset="2"/>
              <a:buNone/>
            </a:pPr>
            <a:endParaRPr lang="es-ES" b="1" dirty="0" smtClean="0">
              <a:latin typeface="Arial" charset="0"/>
              <a:cs typeface="Arial" charset="0"/>
            </a:endParaRPr>
          </a:p>
        </p:txBody>
      </p:sp>
      <p:sp>
        <p:nvSpPr>
          <p:cNvPr id="6146" name="1 Título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Universidad de Ciencias Médicas de la Habana</a:t>
            </a:r>
            <a:br>
              <a:rPr lang="es-E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</a:br>
            <a:r>
              <a:rPr lang="es-E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Facultad de Ciencias Médicas “10 de Octubre”</a:t>
            </a:r>
            <a:br>
              <a:rPr lang="es-ES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</a:br>
            <a:endParaRPr lang="es-ES" sz="2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latin typeface="Arial" pitchFamily="34" charset="0"/>
                <a:cs typeface="Arial" pitchFamily="34" charset="0"/>
              </a:rPr>
              <a:t>C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laves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de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acceso: contraseñas diseñadas para restringir y limitar el acceso a servicios digitales.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Control ascendente según niveles de subordinación y según estructura de funciones del departamento responsable de las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TICs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Mecanismo de reedición regular de las claves de acceso </a:t>
            </a:r>
            <a:endParaRPr lang="es-ES" sz="24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 smtClean="0">
                <a:latin typeface="Arial" pitchFamily="34" charset="0"/>
                <a:cs typeface="Arial" pitchFamily="34" charset="0"/>
              </a:rPr>
              <a:t>Control de claves de acceso</a:t>
            </a:r>
            <a:endParaRPr lang="es-E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357298"/>
            <a:ext cx="8501122" cy="45259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Disponibilidad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de PC y sus componentes. 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Estado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técnico de las TIC. 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Uso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de software autorizados. 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El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derecho de autor, la propiedad intelectual y el secreto industrial en las TIC. 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Mecanismos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de control de las TIC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Cota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a la personalización de las TIC. 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Cota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al uso de la telefonía móvil, fija, correo electrónico y servicios de redes: el caso de internet. 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Control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de claves de acceso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>
                <a:latin typeface="Arial" pitchFamily="34" charset="0"/>
                <a:cs typeface="Arial" pitchFamily="34" charset="0"/>
              </a:rPr>
              <a:t>Control interno y las TIC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latin typeface="Arial" pitchFamily="34" charset="0"/>
                <a:cs typeface="Arial" pitchFamily="34" charset="0"/>
              </a:rPr>
              <a:t>D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isponibilidad de PC mínimamente suficiente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Existencia de componentes según puesto laboral y características de equipamiento.</a:t>
            </a:r>
          </a:p>
          <a:p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 smtClean="0">
                <a:latin typeface="Arial" pitchFamily="34" charset="0"/>
                <a:cs typeface="Arial" pitchFamily="34" charset="0"/>
              </a:rPr>
              <a:t>Disponibilidad de PC y sus componentes</a:t>
            </a:r>
            <a:endParaRPr lang="es-ES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Suficiente según desempeño laboral.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Control del estado técnico por equipo.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Control de equipos en reparación.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Sugerente la disponibilidad y desarrollo de capacidades propias de reparación y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mtto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 smtClean="0">
                <a:latin typeface="Arial" pitchFamily="34" charset="0"/>
                <a:cs typeface="Arial" pitchFamily="34" charset="0"/>
              </a:rPr>
              <a:t>Estado técnico de las TIC</a:t>
            </a:r>
            <a:endParaRPr lang="es-ES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Usar solo los </a:t>
            </a:r>
            <a:r>
              <a:rPr lang="es-ES" dirty="0" err="1" smtClean="0"/>
              <a:t>softwares</a:t>
            </a:r>
            <a:r>
              <a:rPr lang="es-ES" dirty="0" smtClean="0"/>
              <a:t> que la institución respalda y reconoce para sus funciones.</a:t>
            </a:r>
          </a:p>
          <a:p>
            <a:r>
              <a:rPr lang="es-ES" dirty="0" smtClean="0"/>
              <a:t>En cada puesto laboral, usar solo los </a:t>
            </a:r>
            <a:r>
              <a:rPr lang="es-ES" dirty="0" err="1" smtClean="0"/>
              <a:t>softwares</a:t>
            </a:r>
            <a:r>
              <a:rPr lang="es-ES" dirty="0" smtClean="0"/>
              <a:t> que se necesitan para el adecuado desempeño laboral.</a:t>
            </a:r>
          </a:p>
          <a:p>
            <a:r>
              <a:rPr lang="es-ES" dirty="0" smtClean="0"/>
              <a:t>Restringir la capacidad de instalación de </a:t>
            </a:r>
            <a:r>
              <a:rPr lang="es-ES" dirty="0" err="1" smtClean="0"/>
              <a:t>sotfwares</a:t>
            </a:r>
            <a:r>
              <a:rPr lang="es-ES" dirty="0" smtClean="0"/>
              <a:t> al administrador de redes.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Uso de software autorizados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b="1" dirty="0">
                <a:latin typeface="Arial" pitchFamily="34" charset="0"/>
                <a:cs typeface="Arial" pitchFamily="34" charset="0"/>
              </a:rPr>
              <a:t>D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erecho de autor y propiedad intelectual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: categorías legales que implican el reconocimiento social (generalmente de manera temporal) de derechos especiales a determinado autor sobre una invención. En el caso de las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TICs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se asocia fundamentalmente al uso de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sotfwares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respaldados por licencias y patentes.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Ej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: Microsoft</a:t>
            </a:r>
          </a:p>
          <a:p>
            <a:r>
              <a:rPr lang="es-ES" sz="2400" b="1" dirty="0">
                <a:latin typeface="Arial" pitchFamily="34" charset="0"/>
                <a:cs typeface="Arial" pitchFamily="34" charset="0"/>
              </a:rPr>
              <a:t>S</a:t>
            </a:r>
            <a:r>
              <a:rPr lang="es-ES" sz="2400" b="1" dirty="0" smtClean="0">
                <a:latin typeface="Arial" pitchFamily="34" charset="0"/>
                <a:cs typeface="Arial" pitchFamily="34" charset="0"/>
              </a:rPr>
              <a:t>ecreto industrial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: categoría legal que implica el reconocimiento restringido de derechos especiales a determinado autor sobre una invención.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Ej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fórmula para fabricar Coca - Cola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200" dirty="0" smtClean="0">
                <a:latin typeface="Arial" pitchFamily="34" charset="0"/>
                <a:cs typeface="Arial" pitchFamily="34" charset="0"/>
              </a:rPr>
              <a:t>El derecho de autor, la propiedad intelectual y el secreto industrial en las TIC</a:t>
            </a:r>
            <a:endParaRPr lang="es-ES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Comprobación frecuente del estado técnico y disponibilidad real.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Vigencia de licencias y permisos para el uso de software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Control de asignación de equipos y dispositivos según nivel de responsabilidad: individuo, área de trabajo, departamento…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Mecanismo de control de secreto industrial según proceda.</a:t>
            </a:r>
          </a:p>
          <a:p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 smtClean="0">
                <a:latin typeface="Arial" pitchFamily="34" charset="0"/>
                <a:cs typeface="Arial" pitchFamily="34" charset="0"/>
              </a:rPr>
              <a:t>Mecanismos de control de las TIC</a:t>
            </a:r>
            <a:endParaRPr lang="es-E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Según funciones laborales y desempeño laboral.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Control de acceso interno al uso de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softwares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según funciones específicas.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Ej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restricciones al uso de software contable o de recursos humanos.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Asignación limitada de equipos y equipamientos según la carga de trabajo por área de trabajo.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Delimitación del uso de determinados equipos según puesto laboral.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 smtClean="0">
                <a:latin typeface="Arial" pitchFamily="34" charset="0"/>
                <a:cs typeface="Arial" pitchFamily="34" charset="0"/>
              </a:rPr>
              <a:t>Cota a la personalización de las TIC</a:t>
            </a:r>
            <a:endParaRPr lang="es-E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Telefonía móvil: asignación personalizada según funciones.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Telefonía fija: uso según funciones y área de trabajo.</a:t>
            </a:r>
          </a:p>
          <a:p>
            <a:r>
              <a:rPr lang="es-ES" sz="2400" dirty="0">
                <a:latin typeface="Arial" pitchFamily="34" charset="0"/>
                <a:cs typeface="Arial" pitchFamily="34" charset="0"/>
              </a:rPr>
              <a:t>C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orreo electrónico: uso intensivo y extensivo según funciones. 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Servicios de redes: tráfico de información entre usuarios limitada a las funciones y el desempeño laboral.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Internet: uso limitado a los intereses institucionales.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200" dirty="0" smtClean="0">
                <a:latin typeface="Arial" pitchFamily="34" charset="0"/>
                <a:cs typeface="Arial" pitchFamily="34" charset="0"/>
              </a:rPr>
              <a:t>Telefonía móvil, fija, correo electrónico y servicios de redes: el caso de internet</a:t>
            </a:r>
            <a:endParaRPr lang="es-ES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69</TotalTime>
  <Words>556</Words>
  <Application>Microsoft Office PowerPoint</Application>
  <PresentationFormat>Presentación en pantalla (4:3)</PresentationFormat>
  <Paragraphs>52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Concurrencia</vt:lpstr>
      <vt:lpstr>Universidad de Ciencias Médicas de la Habana Facultad de Ciencias Médicas “10 de Octubre” </vt:lpstr>
      <vt:lpstr>Control interno y las TIC</vt:lpstr>
      <vt:lpstr>Disponibilidad de PC y sus componentes</vt:lpstr>
      <vt:lpstr>Estado técnico de las TIC</vt:lpstr>
      <vt:lpstr>Uso de software autorizados</vt:lpstr>
      <vt:lpstr>El derecho de autor, la propiedad intelectual y el secreto industrial en las TIC</vt:lpstr>
      <vt:lpstr>Mecanismos de control de las TIC</vt:lpstr>
      <vt:lpstr>Cota a la personalización de las TIC</vt:lpstr>
      <vt:lpstr>Telefonía móvil, fija, correo electrónico y servicios de redes: el caso de internet</vt:lpstr>
      <vt:lpstr>Control de claves de acceso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Fe</dc:creator>
  <cp:lastModifiedBy>Fe</cp:lastModifiedBy>
  <cp:revision>9</cp:revision>
  <dcterms:created xsi:type="dcterms:W3CDTF">2021-05-21T12:51:20Z</dcterms:created>
  <dcterms:modified xsi:type="dcterms:W3CDTF">2021-05-22T00:07:45Z</dcterms:modified>
</cp:coreProperties>
</file>