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66" r:id="rId2"/>
    <p:sldId id="352" r:id="rId3"/>
    <p:sldId id="259" r:id="rId4"/>
    <p:sldId id="260" r:id="rId5"/>
    <p:sldId id="261" r:id="rId6"/>
    <p:sldId id="262" r:id="rId7"/>
    <p:sldId id="263" r:id="rId8"/>
    <p:sldId id="321" r:id="rId9"/>
    <p:sldId id="322" r:id="rId10"/>
    <p:sldId id="323" r:id="rId11"/>
    <p:sldId id="269" r:id="rId12"/>
    <p:sldId id="353" r:id="rId13"/>
    <p:sldId id="324" r:id="rId14"/>
    <p:sldId id="325" r:id="rId15"/>
    <p:sldId id="328" r:id="rId16"/>
    <p:sldId id="327" r:id="rId17"/>
    <p:sldId id="326" r:id="rId18"/>
    <p:sldId id="330" r:id="rId19"/>
    <p:sldId id="331" r:id="rId20"/>
    <p:sldId id="334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DDDDDD"/>
    <a:srgbClr val="C0C0C0"/>
    <a:srgbClr val="FFFFFF"/>
    <a:srgbClr val="99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microsoft.com/office/2007/relationships/hdphoto" Target="../media/hdphoto2.wdp"/><Relationship Id="rId1" Type="http://schemas.openxmlformats.org/officeDocument/2006/relationships/image" Target="../media/image7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microsoft.com/office/2007/relationships/hdphoto" Target="../media/hdphoto2.wdp"/><Relationship Id="rId1" Type="http://schemas.openxmlformats.org/officeDocument/2006/relationships/image" Target="../media/image7.pn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/>
      <dgm:spPr>
        <a:solidFill>
          <a:schemeClr val="bg2">
            <a:lumMod val="20000"/>
            <a:lumOff val="80000"/>
            <a:alpha val="90000"/>
          </a:schemeClr>
        </a:solidFill>
        <a:ln w="38100">
          <a:solidFill>
            <a:srgbClr val="99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2. </a:t>
          </a:r>
          <a:endParaRPr lang="es-ES" dirty="0"/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>
        <a:solidFill>
          <a:schemeClr val="bg2">
            <a:lumMod val="40000"/>
            <a:lumOff val="60000"/>
            <a:alpha val="90000"/>
          </a:schemeClr>
        </a:solidFill>
        <a:ln w="38100">
          <a:solidFill>
            <a:srgbClr val="99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Paradigmas de la investigación científica.</a:t>
          </a: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623FB1-AAED-4A16-AFE1-BDCE33ABFDAE}" type="doc">
      <dgm:prSet loTypeId="urn:microsoft.com/office/officeart/2005/8/layout/hList3" loCatId="list" qsTypeId="urn:microsoft.com/office/officeart/2005/8/quickstyle/3d2#3" qsCatId="3D" csTypeId="urn:microsoft.com/office/officeart/2005/8/colors/accent3_4" csCatId="accent3" phldr="1"/>
      <dgm:spPr/>
      <dgm:t>
        <a:bodyPr/>
        <a:lstStyle/>
        <a:p>
          <a:endParaRPr lang="es-ES"/>
        </a:p>
      </dgm:t>
    </dgm:pt>
    <dgm:pt modelId="{91362B07-4B98-4E52-8CEC-2CC3552A856F}">
      <dgm:prSet phldrT="[Texto]" custT="1"/>
      <dgm:spPr>
        <a:solidFill>
          <a:schemeClr val="accent3">
            <a:lumMod val="85000"/>
          </a:schemeClr>
        </a:solidFill>
        <a:ln w="38100">
          <a:solidFill>
            <a:srgbClr val="CC6600"/>
          </a:solidFill>
        </a:ln>
      </dgm:spPr>
      <dgm:t>
        <a:bodyPr/>
        <a:lstStyle/>
        <a:p>
          <a:r>
            <a: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Paradigma </a:t>
          </a:r>
          <a:r>
            <a:rPr lang="es-ES_tradnl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investigativos es una construcción social (en el ámbito científico) que ofrece un sistema de pautas por lo que el </a:t>
          </a:r>
          <a:r>
            <a: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devenir histórico del proceso de hacer ciencia.</a:t>
          </a:r>
        </a:p>
      </dgm:t>
    </dgm:pt>
    <dgm:pt modelId="{55D8670B-933A-4A96-938A-D1774F6B4524}" type="parTrans" cxnId="{99DA07D2-7901-4E57-A5F1-BA9BF4FBB0CA}">
      <dgm:prSet/>
      <dgm:spPr/>
      <dgm:t>
        <a:bodyPr/>
        <a:lstStyle/>
        <a:p>
          <a:endParaRPr lang="es-ES"/>
        </a:p>
      </dgm:t>
    </dgm:pt>
    <dgm:pt modelId="{47B06597-392F-4CF3-B1B2-B79A7D532CD3}" type="sibTrans" cxnId="{99DA07D2-7901-4E57-A5F1-BA9BF4FBB0CA}">
      <dgm:prSet/>
      <dgm:spPr/>
      <dgm:t>
        <a:bodyPr/>
        <a:lstStyle/>
        <a:p>
          <a:endParaRPr lang="es-ES"/>
        </a:p>
      </dgm:t>
    </dgm:pt>
    <dgm:pt modelId="{C4371327-0B26-4B16-A11B-F4DA7F73DD15}">
      <dgm:prSet phldrT="[Texto]" custT="1"/>
      <dgm:spPr>
        <a:solidFill>
          <a:schemeClr val="bg1">
            <a:lumMod val="85000"/>
          </a:schemeClr>
        </a:solidFill>
        <a:ln w="38100">
          <a:solidFill>
            <a:srgbClr val="CC6600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Positivista, racionalista , cuantitativo</a:t>
          </a:r>
          <a:r>
            <a:rPr lang="es-ES" sz="2400" dirty="0">
              <a:solidFill>
                <a:schemeClr val="tx1"/>
              </a:solidFill>
            </a:rPr>
            <a:t>).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Explicar y predecir hechos a partir de las relaciones causa-efecto(se busca descubrir el conocimiento. Se busca la neutralidad. Predominio de la objetividad</a:t>
          </a:r>
          <a:r>
            <a: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E0402E24-B179-4DAF-89EE-CE386C3141F7}" type="parTrans" cxnId="{126C81BF-9E88-41F8-8C25-B8D4560CEB96}">
      <dgm:prSet/>
      <dgm:spPr/>
      <dgm:t>
        <a:bodyPr/>
        <a:lstStyle/>
        <a:p>
          <a:endParaRPr lang="es-ES"/>
        </a:p>
      </dgm:t>
    </dgm:pt>
    <dgm:pt modelId="{FCE5F43A-70B2-4A1D-AA6C-4E92B41114D0}" type="sibTrans" cxnId="{126C81BF-9E88-41F8-8C25-B8D4560CEB96}">
      <dgm:prSet/>
      <dgm:spPr/>
      <dgm:t>
        <a:bodyPr/>
        <a:lstStyle/>
        <a:p>
          <a:endParaRPr lang="es-ES"/>
        </a:p>
      </dgm:t>
    </dgm:pt>
    <dgm:pt modelId="{7164BD00-F912-413C-B00C-1050CCAE78C4}">
      <dgm:prSet phldrT="[Texto]" custT="1"/>
      <dgm:spPr>
        <a:solidFill>
          <a:schemeClr val="accent3">
            <a:lumMod val="75000"/>
          </a:schemeClr>
        </a:solidFill>
        <a:ln w="38100">
          <a:solidFill>
            <a:srgbClr val="CC6600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Interpretativo o hermenéutico,</a:t>
          </a:r>
          <a:endParaRPr lang="es-ES" sz="2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naturalista , cualitativo. Que pretende interpretar o comprender la realidad, los significados  y las intenciones de las personas(se busca construir nuevos conocimiento. El investigador se implica</a:t>
          </a:r>
          <a:r>
            <a:rPr lang="es-E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AC30D400-1327-4792-992B-5A8CDCDE1A0D}" type="parTrans" cxnId="{7C494A1D-1F18-427B-A623-8812318D7196}">
      <dgm:prSet/>
      <dgm:spPr/>
      <dgm:t>
        <a:bodyPr/>
        <a:lstStyle/>
        <a:p>
          <a:endParaRPr lang="es-ES"/>
        </a:p>
      </dgm:t>
    </dgm:pt>
    <dgm:pt modelId="{D1C0D857-4D79-40E6-A8DF-C206E644E288}" type="sibTrans" cxnId="{7C494A1D-1F18-427B-A623-8812318D7196}">
      <dgm:prSet/>
      <dgm:spPr/>
      <dgm:t>
        <a:bodyPr/>
        <a:lstStyle/>
        <a:p>
          <a:endParaRPr lang="es-ES"/>
        </a:p>
      </dgm:t>
    </dgm:pt>
    <dgm:pt modelId="{D365B35C-BDF9-43C7-808B-A4587E4C893A}">
      <dgm:prSet phldrT="[Texto]" custT="1"/>
      <dgm:spPr>
        <a:solidFill>
          <a:schemeClr val="bg1">
            <a:lumMod val="85000"/>
          </a:schemeClr>
        </a:solidFill>
        <a:ln w="38100">
          <a:solidFill>
            <a:srgbClr val="CC6600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Sociocrítico que pretende ser motor de cambio y transformación social se busca el cambio social)</a:t>
          </a:r>
        </a:p>
      </dgm:t>
    </dgm:pt>
    <dgm:pt modelId="{04FA5349-185E-439E-8878-E594FBED7EFC}" type="sibTrans" cxnId="{7957B021-C3E0-4B7C-8EEF-1BDD19F8CDBD}">
      <dgm:prSet/>
      <dgm:spPr/>
      <dgm:t>
        <a:bodyPr/>
        <a:lstStyle/>
        <a:p>
          <a:endParaRPr lang="es-ES"/>
        </a:p>
      </dgm:t>
    </dgm:pt>
    <dgm:pt modelId="{FB1008E6-BA43-4CAC-8A33-6052C332ADC7}" type="parTrans" cxnId="{7957B021-C3E0-4B7C-8EEF-1BDD19F8CDBD}">
      <dgm:prSet/>
      <dgm:spPr/>
      <dgm:t>
        <a:bodyPr/>
        <a:lstStyle/>
        <a:p>
          <a:endParaRPr lang="es-ES"/>
        </a:p>
      </dgm:t>
    </dgm:pt>
    <dgm:pt modelId="{2CB68CB1-D2CE-4655-A2F8-757EC5456A33}">
      <dgm:prSet phldrT="[Texto]"/>
      <dgm:spPr/>
      <dgm:t>
        <a:bodyPr/>
        <a:lstStyle/>
        <a:p>
          <a:endParaRPr lang="es-ES" dirty="0"/>
        </a:p>
      </dgm:t>
    </dgm:pt>
    <dgm:pt modelId="{2A532B51-BC59-4068-92E5-49697A1B2C83}" type="sibTrans" cxnId="{ED0D4658-CD10-4E7C-8946-0C6F3131A560}">
      <dgm:prSet/>
      <dgm:spPr/>
      <dgm:t>
        <a:bodyPr/>
        <a:lstStyle/>
        <a:p>
          <a:endParaRPr lang="es-ES"/>
        </a:p>
      </dgm:t>
    </dgm:pt>
    <dgm:pt modelId="{36D0177D-DFD3-4F86-AB02-8648A2EEA399}" type="parTrans" cxnId="{ED0D4658-CD10-4E7C-8946-0C6F3131A560}">
      <dgm:prSet/>
      <dgm:spPr/>
      <dgm:t>
        <a:bodyPr/>
        <a:lstStyle/>
        <a:p>
          <a:endParaRPr lang="es-ES"/>
        </a:p>
      </dgm:t>
    </dgm:pt>
    <dgm:pt modelId="{7D42B6A9-F854-4A38-9B05-71E67FD94379}" type="pres">
      <dgm:prSet presAssocID="{8B623FB1-AAED-4A16-AFE1-BDCE33ABFDAE}" presName="composite" presStyleCnt="0">
        <dgm:presLayoutVars>
          <dgm:chMax val="1"/>
          <dgm:dir/>
          <dgm:resizeHandles val="exact"/>
        </dgm:presLayoutVars>
      </dgm:prSet>
      <dgm:spPr/>
    </dgm:pt>
    <dgm:pt modelId="{D7C282C1-377C-46F5-B585-97944C16B07C}" type="pres">
      <dgm:prSet presAssocID="{91362B07-4B98-4E52-8CEC-2CC3552A856F}" presName="roof" presStyleLbl="dkBgShp" presStyleIdx="0" presStyleCnt="2" custScaleY="54830" custLinFactNeighborX="616" custLinFactNeighborY="-3019"/>
      <dgm:spPr/>
    </dgm:pt>
    <dgm:pt modelId="{07EFEF48-DE83-4842-B30C-2045095D3425}" type="pres">
      <dgm:prSet presAssocID="{91362B07-4B98-4E52-8CEC-2CC3552A856F}" presName="pillars" presStyleCnt="0"/>
      <dgm:spPr/>
    </dgm:pt>
    <dgm:pt modelId="{F4A13F91-026A-4C6D-830E-29D4DFC97794}" type="pres">
      <dgm:prSet presAssocID="{91362B07-4B98-4E52-8CEC-2CC3552A856F}" presName="pillar1" presStyleLbl="node1" presStyleIdx="0" presStyleCnt="3" custScaleX="134133" custScaleY="125125" custLinFactNeighborX="2935" custLinFactNeighborY="829">
        <dgm:presLayoutVars>
          <dgm:bulletEnabled val="1"/>
        </dgm:presLayoutVars>
      </dgm:prSet>
      <dgm:spPr/>
    </dgm:pt>
    <dgm:pt modelId="{35CC4D67-2343-41F6-846D-028D574EF82C}" type="pres">
      <dgm:prSet presAssocID="{7164BD00-F912-413C-B00C-1050CCAE78C4}" presName="pillarX" presStyleLbl="node1" presStyleIdx="1" presStyleCnt="3" custScaleX="125444" custScaleY="122957" custLinFactNeighborX="2145" custLinFactNeighborY="-531">
        <dgm:presLayoutVars>
          <dgm:bulletEnabled val="1"/>
        </dgm:presLayoutVars>
      </dgm:prSet>
      <dgm:spPr/>
    </dgm:pt>
    <dgm:pt modelId="{F8D4B650-75EB-43A2-BD78-FFD53AEEA638}" type="pres">
      <dgm:prSet presAssocID="{D365B35C-BDF9-43C7-808B-A4587E4C893A}" presName="pillarX" presStyleLbl="node1" presStyleIdx="2" presStyleCnt="3" custScaleX="104154" custScaleY="125195" custLinFactNeighborX="68" custLinFactNeighborY="444">
        <dgm:presLayoutVars>
          <dgm:bulletEnabled val="1"/>
        </dgm:presLayoutVars>
      </dgm:prSet>
      <dgm:spPr/>
    </dgm:pt>
    <dgm:pt modelId="{E6B394BB-B738-4F27-BA72-D27B82ED49E9}" type="pres">
      <dgm:prSet presAssocID="{91362B07-4B98-4E52-8CEC-2CC3552A856F}" presName="base" presStyleLbl="dkBgShp" presStyleIdx="1" presStyleCnt="2" custFlipVert="1" custScaleY="45558" custLinFactY="6518" custLinFactNeighborX="246" custLinFactNeighborY="100000"/>
      <dgm:spPr>
        <a:ln>
          <a:solidFill>
            <a:srgbClr val="CC6600"/>
          </a:solidFill>
        </a:ln>
      </dgm:spPr>
    </dgm:pt>
  </dgm:ptLst>
  <dgm:cxnLst>
    <dgm:cxn modelId="{86558E04-971B-4229-9CEF-A9793EF82379}" type="presOf" srcId="{7164BD00-F912-413C-B00C-1050CCAE78C4}" destId="{35CC4D67-2343-41F6-846D-028D574EF82C}" srcOrd="0" destOrd="0" presId="urn:microsoft.com/office/officeart/2005/8/layout/hList3"/>
    <dgm:cxn modelId="{A8313208-13B1-4654-B132-6A17FE450A81}" type="presOf" srcId="{91362B07-4B98-4E52-8CEC-2CC3552A856F}" destId="{D7C282C1-377C-46F5-B585-97944C16B07C}" srcOrd="0" destOrd="0" presId="urn:microsoft.com/office/officeart/2005/8/layout/hList3"/>
    <dgm:cxn modelId="{7C494A1D-1F18-427B-A623-8812318D7196}" srcId="{91362B07-4B98-4E52-8CEC-2CC3552A856F}" destId="{7164BD00-F912-413C-B00C-1050CCAE78C4}" srcOrd="1" destOrd="0" parTransId="{AC30D400-1327-4792-992B-5A8CDCDE1A0D}" sibTransId="{D1C0D857-4D79-40E6-A8DF-C206E644E288}"/>
    <dgm:cxn modelId="{7957B021-C3E0-4B7C-8EEF-1BDD19F8CDBD}" srcId="{91362B07-4B98-4E52-8CEC-2CC3552A856F}" destId="{D365B35C-BDF9-43C7-808B-A4587E4C893A}" srcOrd="2" destOrd="0" parTransId="{FB1008E6-BA43-4CAC-8A33-6052C332ADC7}" sibTransId="{04FA5349-185E-439E-8878-E594FBED7EFC}"/>
    <dgm:cxn modelId="{9C652638-23D6-4D8A-A4A2-49C8DDF5BE3E}" type="presOf" srcId="{C4371327-0B26-4B16-A11B-F4DA7F73DD15}" destId="{F4A13F91-026A-4C6D-830E-29D4DFC97794}" srcOrd="0" destOrd="0" presId="urn:microsoft.com/office/officeart/2005/8/layout/hList3"/>
    <dgm:cxn modelId="{E548C556-9B5B-4EB3-ACA3-B53A1C72D6F8}" type="presOf" srcId="{D365B35C-BDF9-43C7-808B-A4587E4C893A}" destId="{F8D4B650-75EB-43A2-BD78-FFD53AEEA638}" srcOrd="0" destOrd="0" presId="urn:microsoft.com/office/officeart/2005/8/layout/hList3"/>
    <dgm:cxn modelId="{ED0D4658-CD10-4E7C-8946-0C6F3131A560}" srcId="{8B623FB1-AAED-4A16-AFE1-BDCE33ABFDAE}" destId="{2CB68CB1-D2CE-4655-A2F8-757EC5456A33}" srcOrd="1" destOrd="0" parTransId="{36D0177D-DFD3-4F86-AB02-8648A2EEA399}" sibTransId="{2A532B51-BC59-4068-92E5-49697A1B2C83}"/>
    <dgm:cxn modelId="{C95E3FB2-C137-42DF-956E-4F318AA6666C}" type="presOf" srcId="{8B623FB1-AAED-4A16-AFE1-BDCE33ABFDAE}" destId="{7D42B6A9-F854-4A38-9B05-71E67FD94379}" srcOrd="0" destOrd="0" presId="urn:microsoft.com/office/officeart/2005/8/layout/hList3"/>
    <dgm:cxn modelId="{126C81BF-9E88-41F8-8C25-B8D4560CEB96}" srcId="{91362B07-4B98-4E52-8CEC-2CC3552A856F}" destId="{C4371327-0B26-4B16-A11B-F4DA7F73DD15}" srcOrd="0" destOrd="0" parTransId="{E0402E24-B179-4DAF-89EE-CE386C3141F7}" sibTransId="{FCE5F43A-70B2-4A1D-AA6C-4E92B41114D0}"/>
    <dgm:cxn modelId="{99DA07D2-7901-4E57-A5F1-BA9BF4FBB0CA}" srcId="{8B623FB1-AAED-4A16-AFE1-BDCE33ABFDAE}" destId="{91362B07-4B98-4E52-8CEC-2CC3552A856F}" srcOrd="0" destOrd="0" parTransId="{55D8670B-933A-4A96-938A-D1774F6B4524}" sibTransId="{47B06597-392F-4CF3-B1B2-B79A7D532CD3}"/>
    <dgm:cxn modelId="{9B0607C3-98C9-49C6-9EDA-438B2665B485}" type="presParOf" srcId="{7D42B6A9-F854-4A38-9B05-71E67FD94379}" destId="{D7C282C1-377C-46F5-B585-97944C16B07C}" srcOrd="0" destOrd="0" presId="urn:microsoft.com/office/officeart/2005/8/layout/hList3"/>
    <dgm:cxn modelId="{F729D5E4-5659-49B9-A911-8B0CCF1F7B0F}" type="presParOf" srcId="{7D42B6A9-F854-4A38-9B05-71E67FD94379}" destId="{07EFEF48-DE83-4842-B30C-2045095D3425}" srcOrd="1" destOrd="0" presId="urn:microsoft.com/office/officeart/2005/8/layout/hList3"/>
    <dgm:cxn modelId="{E3386B65-7E7B-4307-98D1-66B54734F48A}" type="presParOf" srcId="{07EFEF48-DE83-4842-B30C-2045095D3425}" destId="{F4A13F91-026A-4C6D-830E-29D4DFC97794}" srcOrd="0" destOrd="0" presId="urn:microsoft.com/office/officeart/2005/8/layout/hList3"/>
    <dgm:cxn modelId="{0B50BDB4-3889-4DF4-BA89-66F47F32E6D9}" type="presParOf" srcId="{07EFEF48-DE83-4842-B30C-2045095D3425}" destId="{35CC4D67-2343-41F6-846D-028D574EF82C}" srcOrd="1" destOrd="0" presId="urn:microsoft.com/office/officeart/2005/8/layout/hList3"/>
    <dgm:cxn modelId="{CF2D8C01-5736-4040-9F5B-77093E4D1FAB}" type="presParOf" srcId="{07EFEF48-DE83-4842-B30C-2045095D3425}" destId="{F8D4B650-75EB-43A2-BD78-FFD53AEEA638}" srcOrd="2" destOrd="0" presId="urn:microsoft.com/office/officeart/2005/8/layout/hList3"/>
    <dgm:cxn modelId="{32E78A86-D829-44C9-A68D-AC276281E487}" type="presParOf" srcId="{7D42B6A9-F854-4A38-9B05-71E67FD94379}" destId="{E6B394BB-B738-4F27-BA72-D27B82ED49E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1460A0-72FC-4182-9299-4912972BCB7D}" type="doc">
      <dgm:prSet loTypeId="urn:microsoft.com/office/officeart/2005/8/layout/hierarchy3" loCatId="relationship" qsTypeId="urn:microsoft.com/office/officeart/2005/8/quickstyle/3d3" qsCatId="3D" csTypeId="urn:microsoft.com/office/officeart/2005/8/colors/accent4_1" csCatId="accent4" phldr="1"/>
      <dgm:spPr/>
      <dgm:t>
        <a:bodyPr/>
        <a:lstStyle/>
        <a:p>
          <a:endParaRPr lang="es-ES"/>
        </a:p>
      </dgm:t>
    </dgm:pt>
    <dgm:pt modelId="{8381EB26-829A-4C34-9779-F4F157C744A0}">
      <dgm:prSet phldrT="[Texto]" custT="1"/>
      <dgm:spPr>
        <a:noFill/>
        <a:ln w="57150">
          <a:solidFill>
            <a:srgbClr val="CC6600"/>
          </a:solidFill>
        </a:ln>
      </dgm:spPr>
      <dgm:t>
        <a:bodyPr/>
        <a:lstStyle/>
        <a:p>
          <a:r>
            <a:rPr lang="es-ES" sz="2800" dirty="0">
              <a:latin typeface="Arial Black" panose="020B0A04020102020204" pitchFamily="34" charset="0"/>
            </a:rPr>
            <a:t>Según el estado de conocimientos</a:t>
          </a:r>
        </a:p>
      </dgm:t>
    </dgm:pt>
    <dgm:pt modelId="{7808F09C-8D53-4F86-8044-F1E836F87438}" type="parTrans" cxnId="{E88F43C2-2931-4F33-B033-8DF118C9A0F7}">
      <dgm:prSet/>
      <dgm:spPr/>
      <dgm:t>
        <a:bodyPr/>
        <a:lstStyle/>
        <a:p>
          <a:endParaRPr lang="es-ES"/>
        </a:p>
      </dgm:t>
    </dgm:pt>
    <dgm:pt modelId="{719E2828-08E5-4C9E-BB2A-F710483C895F}" type="sibTrans" cxnId="{E88F43C2-2931-4F33-B033-8DF118C9A0F7}">
      <dgm:prSet/>
      <dgm:spPr/>
      <dgm:t>
        <a:bodyPr/>
        <a:lstStyle/>
        <a:p>
          <a:endParaRPr lang="es-ES"/>
        </a:p>
      </dgm:t>
    </dgm:pt>
    <dgm:pt modelId="{916D0163-13B2-4C7D-9E56-B0E82FC4F38A}">
      <dgm:prSet phldrT="[Texto]" custT="1"/>
      <dgm:spPr/>
      <dgm:t>
        <a:bodyPr/>
        <a:lstStyle/>
        <a:p>
          <a:r>
            <a:rPr lang="es-ES" sz="2800" dirty="0">
              <a:latin typeface="Arial Black" panose="020B0A04020102020204" pitchFamily="34" charset="0"/>
            </a:rPr>
            <a:t>Exploratoria</a:t>
          </a:r>
        </a:p>
      </dgm:t>
    </dgm:pt>
    <dgm:pt modelId="{B790A901-2365-46E0-9358-D54E55295D26}" type="parTrans" cxnId="{C97509E9-FB55-49C4-96A4-B89F52FC61B2}">
      <dgm:prSet/>
      <dgm:spPr/>
      <dgm:t>
        <a:bodyPr/>
        <a:lstStyle/>
        <a:p>
          <a:endParaRPr lang="es-ES"/>
        </a:p>
      </dgm:t>
    </dgm:pt>
    <dgm:pt modelId="{8E0679AF-ACB4-4E67-AE31-4E2BCFAAEF38}" type="sibTrans" cxnId="{C97509E9-FB55-49C4-96A4-B89F52FC61B2}">
      <dgm:prSet/>
      <dgm:spPr/>
      <dgm:t>
        <a:bodyPr/>
        <a:lstStyle/>
        <a:p>
          <a:endParaRPr lang="es-ES"/>
        </a:p>
      </dgm:t>
    </dgm:pt>
    <dgm:pt modelId="{91E0EB5A-3107-45CA-BCAC-2603AEB098BD}">
      <dgm:prSet phldrT="[Texto]" custT="1"/>
      <dgm:spPr/>
      <dgm:t>
        <a:bodyPr/>
        <a:lstStyle/>
        <a:p>
          <a:r>
            <a:rPr lang="es-ES" sz="2800" dirty="0">
              <a:latin typeface="Arial Black" panose="020B0A04020102020204" pitchFamily="34" charset="0"/>
            </a:rPr>
            <a:t>Descriptiva.</a:t>
          </a:r>
        </a:p>
      </dgm:t>
    </dgm:pt>
    <dgm:pt modelId="{DD498911-B2B0-4767-AD5B-BD10EA906DFE}" type="parTrans" cxnId="{F81DE5F4-BC7D-427D-B09C-2FC9DB2CD605}">
      <dgm:prSet/>
      <dgm:spPr/>
      <dgm:t>
        <a:bodyPr/>
        <a:lstStyle/>
        <a:p>
          <a:endParaRPr lang="es-ES"/>
        </a:p>
      </dgm:t>
    </dgm:pt>
    <dgm:pt modelId="{955F242B-D5A9-4B17-ADE6-BE75B0283EE5}" type="sibTrans" cxnId="{F81DE5F4-BC7D-427D-B09C-2FC9DB2CD605}">
      <dgm:prSet/>
      <dgm:spPr/>
      <dgm:t>
        <a:bodyPr/>
        <a:lstStyle/>
        <a:p>
          <a:endParaRPr lang="es-ES"/>
        </a:p>
      </dgm:t>
    </dgm:pt>
    <dgm:pt modelId="{28486F67-5845-4695-92A9-CD8898595C51}">
      <dgm:prSet phldrT="[Texto]" custT="1"/>
      <dgm:spPr/>
      <dgm:t>
        <a:bodyPr/>
        <a:lstStyle/>
        <a:p>
          <a:r>
            <a:rPr lang="es-ES" sz="2800" dirty="0">
              <a:latin typeface="Arial Black" panose="020B0A04020102020204" pitchFamily="34" charset="0"/>
            </a:rPr>
            <a:t>Cuasiexperimental</a:t>
          </a:r>
        </a:p>
      </dgm:t>
    </dgm:pt>
    <dgm:pt modelId="{7306E823-C50E-41FC-8614-1AC233F7B130}" type="parTrans" cxnId="{9BF47C12-1585-4E52-ACE2-FFCAF943E204}">
      <dgm:prSet/>
      <dgm:spPr/>
      <dgm:t>
        <a:bodyPr/>
        <a:lstStyle/>
        <a:p>
          <a:endParaRPr lang="es-ES"/>
        </a:p>
      </dgm:t>
    </dgm:pt>
    <dgm:pt modelId="{73B8BB28-3171-4C97-8090-E563552A7259}" type="sibTrans" cxnId="{9BF47C12-1585-4E52-ACE2-FFCAF943E204}">
      <dgm:prSet/>
      <dgm:spPr/>
      <dgm:t>
        <a:bodyPr/>
        <a:lstStyle/>
        <a:p>
          <a:endParaRPr lang="es-ES"/>
        </a:p>
      </dgm:t>
    </dgm:pt>
    <dgm:pt modelId="{D38E7203-866D-428E-93D3-20FB630FADCC}">
      <dgm:prSet phldrT="[Texto]" custT="1"/>
      <dgm:spPr/>
      <dgm:t>
        <a:bodyPr/>
        <a:lstStyle/>
        <a:p>
          <a:r>
            <a:rPr lang="es-ES" sz="2800" dirty="0">
              <a:latin typeface="Arial Black" panose="020B0A04020102020204" pitchFamily="34" charset="0"/>
            </a:rPr>
            <a:t>Experimental</a:t>
          </a:r>
        </a:p>
      </dgm:t>
    </dgm:pt>
    <dgm:pt modelId="{B05C6B61-F5E8-4A78-A5C3-5710E53536E0}" type="parTrans" cxnId="{97BD1490-721A-4C62-8FB6-1B76568EDB5C}">
      <dgm:prSet/>
      <dgm:spPr/>
      <dgm:t>
        <a:bodyPr/>
        <a:lstStyle/>
        <a:p>
          <a:endParaRPr lang="es-ES"/>
        </a:p>
      </dgm:t>
    </dgm:pt>
    <dgm:pt modelId="{4E3A6D71-DE2E-455E-863D-365BDF33E71C}" type="sibTrans" cxnId="{97BD1490-721A-4C62-8FB6-1B76568EDB5C}">
      <dgm:prSet/>
      <dgm:spPr/>
      <dgm:t>
        <a:bodyPr/>
        <a:lstStyle/>
        <a:p>
          <a:endParaRPr lang="es-ES"/>
        </a:p>
      </dgm:t>
    </dgm:pt>
    <dgm:pt modelId="{903DAAFD-A288-4B02-AC28-020A5BE1D69F}" type="pres">
      <dgm:prSet presAssocID="{401460A0-72FC-4182-9299-4912972BCB7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06DFF39-CD3D-42BC-96FF-FB17A3479F84}" type="pres">
      <dgm:prSet presAssocID="{8381EB26-829A-4C34-9779-F4F157C744A0}" presName="root" presStyleCnt="0"/>
      <dgm:spPr/>
    </dgm:pt>
    <dgm:pt modelId="{3157E9AD-1959-4E28-AF0E-5CA386B855F4}" type="pres">
      <dgm:prSet presAssocID="{8381EB26-829A-4C34-9779-F4F157C744A0}" presName="rootComposite" presStyleCnt="0"/>
      <dgm:spPr/>
    </dgm:pt>
    <dgm:pt modelId="{9091476C-E041-42CA-82C3-9B0CD56DC94D}" type="pres">
      <dgm:prSet presAssocID="{8381EB26-829A-4C34-9779-F4F157C744A0}" presName="rootText" presStyleLbl="node1" presStyleIdx="0" presStyleCnt="1" custScaleX="319265"/>
      <dgm:spPr/>
    </dgm:pt>
    <dgm:pt modelId="{F7895032-35BE-4481-B96F-F1D22DC9A444}" type="pres">
      <dgm:prSet presAssocID="{8381EB26-829A-4C34-9779-F4F157C744A0}" presName="rootConnector" presStyleLbl="node1" presStyleIdx="0" presStyleCnt="1"/>
      <dgm:spPr/>
    </dgm:pt>
    <dgm:pt modelId="{D751C178-F741-4990-B51D-754DCC329B06}" type="pres">
      <dgm:prSet presAssocID="{8381EB26-829A-4C34-9779-F4F157C744A0}" presName="childShape" presStyleCnt="0"/>
      <dgm:spPr/>
    </dgm:pt>
    <dgm:pt modelId="{61F0DC29-C0F1-4A9E-93B1-A32CA50409BA}" type="pres">
      <dgm:prSet presAssocID="{B790A901-2365-46E0-9358-D54E55295D26}" presName="Name13" presStyleLbl="parChTrans1D2" presStyleIdx="0" presStyleCnt="4"/>
      <dgm:spPr/>
    </dgm:pt>
    <dgm:pt modelId="{4E278F14-8DDD-46E3-99D1-79A4A2630ED8}" type="pres">
      <dgm:prSet presAssocID="{916D0163-13B2-4C7D-9E56-B0E82FC4F38A}" presName="childText" presStyleLbl="bgAcc1" presStyleIdx="0" presStyleCnt="4" custScaleX="296753">
        <dgm:presLayoutVars>
          <dgm:bulletEnabled val="1"/>
        </dgm:presLayoutVars>
      </dgm:prSet>
      <dgm:spPr/>
    </dgm:pt>
    <dgm:pt modelId="{DB448104-168F-4627-AAF0-05C50E6B3BB5}" type="pres">
      <dgm:prSet presAssocID="{DD498911-B2B0-4767-AD5B-BD10EA906DFE}" presName="Name13" presStyleLbl="parChTrans1D2" presStyleIdx="1" presStyleCnt="4"/>
      <dgm:spPr/>
    </dgm:pt>
    <dgm:pt modelId="{C0076BC1-2187-4B38-8D1D-9B2E27BFDE82}" type="pres">
      <dgm:prSet presAssocID="{91E0EB5A-3107-45CA-BCAC-2603AEB098BD}" presName="childText" presStyleLbl="bgAcc1" presStyleIdx="1" presStyleCnt="4" custScaleX="296716">
        <dgm:presLayoutVars>
          <dgm:bulletEnabled val="1"/>
        </dgm:presLayoutVars>
      </dgm:prSet>
      <dgm:spPr/>
    </dgm:pt>
    <dgm:pt modelId="{FA48DFC1-55B7-489A-B962-14570DEC55B1}" type="pres">
      <dgm:prSet presAssocID="{7306E823-C50E-41FC-8614-1AC233F7B130}" presName="Name13" presStyleLbl="parChTrans1D2" presStyleIdx="2" presStyleCnt="4"/>
      <dgm:spPr/>
    </dgm:pt>
    <dgm:pt modelId="{D3639F01-C56A-4BF8-9CD5-D17832E1A3C4}" type="pres">
      <dgm:prSet presAssocID="{28486F67-5845-4695-92A9-CD8898595C51}" presName="childText" presStyleLbl="bgAcc1" presStyleIdx="2" presStyleCnt="4" custScaleX="305807">
        <dgm:presLayoutVars>
          <dgm:bulletEnabled val="1"/>
        </dgm:presLayoutVars>
      </dgm:prSet>
      <dgm:spPr/>
    </dgm:pt>
    <dgm:pt modelId="{4A470197-F6C4-4DD9-8AA3-AA12541962F0}" type="pres">
      <dgm:prSet presAssocID="{B05C6B61-F5E8-4A78-A5C3-5710E53536E0}" presName="Name13" presStyleLbl="parChTrans1D2" presStyleIdx="3" presStyleCnt="4"/>
      <dgm:spPr/>
    </dgm:pt>
    <dgm:pt modelId="{1ABF3833-DA08-4F3B-AF4D-F4DEAB71C739}" type="pres">
      <dgm:prSet presAssocID="{D38E7203-866D-428E-93D3-20FB630FADCC}" presName="childText" presStyleLbl="bgAcc1" presStyleIdx="3" presStyleCnt="4" custScaleX="300052">
        <dgm:presLayoutVars>
          <dgm:bulletEnabled val="1"/>
        </dgm:presLayoutVars>
      </dgm:prSet>
      <dgm:spPr/>
    </dgm:pt>
  </dgm:ptLst>
  <dgm:cxnLst>
    <dgm:cxn modelId="{D292D70C-BA7E-47D7-93AA-2B188A779D6D}" type="presOf" srcId="{8381EB26-829A-4C34-9779-F4F157C744A0}" destId="{F7895032-35BE-4481-B96F-F1D22DC9A444}" srcOrd="1" destOrd="0" presId="urn:microsoft.com/office/officeart/2005/8/layout/hierarchy3"/>
    <dgm:cxn modelId="{9BF47C12-1585-4E52-ACE2-FFCAF943E204}" srcId="{8381EB26-829A-4C34-9779-F4F157C744A0}" destId="{28486F67-5845-4695-92A9-CD8898595C51}" srcOrd="2" destOrd="0" parTransId="{7306E823-C50E-41FC-8614-1AC233F7B130}" sibTransId="{73B8BB28-3171-4C97-8090-E563552A7259}"/>
    <dgm:cxn modelId="{1DF4FF23-E455-41BD-978B-A16274557804}" type="presOf" srcId="{B05C6B61-F5E8-4A78-A5C3-5710E53536E0}" destId="{4A470197-F6C4-4DD9-8AA3-AA12541962F0}" srcOrd="0" destOrd="0" presId="urn:microsoft.com/office/officeart/2005/8/layout/hierarchy3"/>
    <dgm:cxn modelId="{1DC70F2A-EC74-4297-9217-11A4EB1175EF}" type="presOf" srcId="{DD498911-B2B0-4767-AD5B-BD10EA906DFE}" destId="{DB448104-168F-4627-AAF0-05C50E6B3BB5}" srcOrd="0" destOrd="0" presId="urn:microsoft.com/office/officeart/2005/8/layout/hierarchy3"/>
    <dgm:cxn modelId="{26571A44-3C5F-484A-995B-54B848B9774C}" type="presOf" srcId="{D38E7203-866D-428E-93D3-20FB630FADCC}" destId="{1ABF3833-DA08-4F3B-AF4D-F4DEAB71C739}" srcOrd="0" destOrd="0" presId="urn:microsoft.com/office/officeart/2005/8/layout/hierarchy3"/>
    <dgm:cxn modelId="{BBDB817C-C8E0-419A-804C-5254E53392BD}" type="presOf" srcId="{28486F67-5845-4695-92A9-CD8898595C51}" destId="{D3639F01-C56A-4BF8-9CD5-D17832E1A3C4}" srcOrd="0" destOrd="0" presId="urn:microsoft.com/office/officeart/2005/8/layout/hierarchy3"/>
    <dgm:cxn modelId="{609A8D87-2F01-4965-8D2F-7C50F5A672AC}" type="presOf" srcId="{916D0163-13B2-4C7D-9E56-B0E82FC4F38A}" destId="{4E278F14-8DDD-46E3-99D1-79A4A2630ED8}" srcOrd="0" destOrd="0" presId="urn:microsoft.com/office/officeart/2005/8/layout/hierarchy3"/>
    <dgm:cxn modelId="{97BD1490-721A-4C62-8FB6-1B76568EDB5C}" srcId="{8381EB26-829A-4C34-9779-F4F157C744A0}" destId="{D38E7203-866D-428E-93D3-20FB630FADCC}" srcOrd="3" destOrd="0" parTransId="{B05C6B61-F5E8-4A78-A5C3-5710E53536E0}" sibTransId="{4E3A6D71-DE2E-455E-863D-365BDF33E71C}"/>
    <dgm:cxn modelId="{963AA792-BBFC-412C-A5E7-6F80AC09941E}" type="presOf" srcId="{401460A0-72FC-4182-9299-4912972BCB7D}" destId="{903DAAFD-A288-4B02-AC28-020A5BE1D69F}" srcOrd="0" destOrd="0" presId="urn:microsoft.com/office/officeart/2005/8/layout/hierarchy3"/>
    <dgm:cxn modelId="{4B54189B-BF48-48C2-A79C-DBB554D98A26}" type="presOf" srcId="{91E0EB5A-3107-45CA-BCAC-2603AEB098BD}" destId="{C0076BC1-2187-4B38-8D1D-9B2E27BFDE82}" srcOrd="0" destOrd="0" presId="urn:microsoft.com/office/officeart/2005/8/layout/hierarchy3"/>
    <dgm:cxn modelId="{72E426A8-45CA-4ED0-A6DA-C361DDD0C5D2}" type="presOf" srcId="{8381EB26-829A-4C34-9779-F4F157C744A0}" destId="{9091476C-E041-42CA-82C3-9B0CD56DC94D}" srcOrd="0" destOrd="0" presId="urn:microsoft.com/office/officeart/2005/8/layout/hierarchy3"/>
    <dgm:cxn modelId="{E88F43C2-2931-4F33-B033-8DF118C9A0F7}" srcId="{401460A0-72FC-4182-9299-4912972BCB7D}" destId="{8381EB26-829A-4C34-9779-F4F157C744A0}" srcOrd="0" destOrd="0" parTransId="{7808F09C-8D53-4F86-8044-F1E836F87438}" sibTransId="{719E2828-08E5-4C9E-BB2A-F710483C895F}"/>
    <dgm:cxn modelId="{896A16C9-7A45-4329-93E0-A96B51F3B064}" type="presOf" srcId="{7306E823-C50E-41FC-8614-1AC233F7B130}" destId="{FA48DFC1-55B7-489A-B962-14570DEC55B1}" srcOrd="0" destOrd="0" presId="urn:microsoft.com/office/officeart/2005/8/layout/hierarchy3"/>
    <dgm:cxn modelId="{8ABAF1D3-D901-4D80-B67E-ACC052AF26CA}" type="presOf" srcId="{B790A901-2365-46E0-9358-D54E55295D26}" destId="{61F0DC29-C0F1-4A9E-93B1-A32CA50409BA}" srcOrd="0" destOrd="0" presId="urn:microsoft.com/office/officeart/2005/8/layout/hierarchy3"/>
    <dgm:cxn modelId="{C97509E9-FB55-49C4-96A4-B89F52FC61B2}" srcId="{8381EB26-829A-4C34-9779-F4F157C744A0}" destId="{916D0163-13B2-4C7D-9E56-B0E82FC4F38A}" srcOrd="0" destOrd="0" parTransId="{B790A901-2365-46E0-9358-D54E55295D26}" sibTransId="{8E0679AF-ACB4-4E67-AE31-4E2BCFAAEF38}"/>
    <dgm:cxn modelId="{F81DE5F4-BC7D-427D-B09C-2FC9DB2CD605}" srcId="{8381EB26-829A-4C34-9779-F4F157C744A0}" destId="{91E0EB5A-3107-45CA-BCAC-2603AEB098BD}" srcOrd="1" destOrd="0" parTransId="{DD498911-B2B0-4767-AD5B-BD10EA906DFE}" sibTransId="{955F242B-D5A9-4B17-ADE6-BE75B0283EE5}"/>
    <dgm:cxn modelId="{7C7DE44D-2F93-4ECB-B81D-39E369EE152E}" type="presParOf" srcId="{903DAAFD-A288-4B02-AC28-020A5BE1D69F}" destId="{406DFF39-CD3D-42BC-96FF-FB17A3479F84}" srcOrd="0" destOrd="0" presId="urn:microsoft.com/office/officeart/2005/8/layout/hierarchy3"/>
    <dgm:cxn modelId="{FA290BDE-9ED5-4523-B4CB-D6B053AFC450}" type="presParOf" srcId="{406DFF39-CD3D-42BC-96FF-FB17A3479F84}" destId="{3157E9AD-1959-4E28-AF0E-5CA386B855F4}" srcOrd="0" destOrd="0" presId="urn:microsoft.com/office/officeart/2005/8/layout/hierarchy3"/>
    <dgm:cxn modelId="{C10D16AF-D8C1-4A07-A22A-D9EEFEAE8A47}" type="presParOf" srcId="{3157E9AD-1959-4E28-AF0E-5CA386B855F4}" destId="{9091476C-E041-42CA-82C3-9B0CD56DC94D}" srcOrd="0" destOrd="0" presId="urn:microsoft.com/office/officeart/2005/8/layout/hierarchy3"/>
    <dgm:cxn modelId="{17B33B67-A2D7-4619-864A-5117DB39F000}" type="presParOf" srcId="{3157E9AD-1959-4E28-AF0E-5CA386B855F4}" destId="{F7895032-35BE-4481-B96F-F1D22DC9A444}" srcOrd="1" destOrd="0" presId="urn:microsoft.com/office/officeart/2005/8/layout/hierarchy3"/>
    <dgm:cxn modelId="{644B23E1-D3EC-45D7-B5B8-167F2BCF74D3}" type="presParOf" srcId="{406DFF39-CD3D-42BC-96FF-FB17A3479F84}" destId="{D751C178-F741-4990-B51D-754DCC329B06}" srcOrd="1" destOrd="0" presId="urn:microsoft.com/office/officeart/2005/8/layout/hierarchy3"/>
    <dgm:cxn modelId="{B46765F8-8EFE-49D6-997C-98D596B69F84}" type="presParOf" srcId="{D751C178-F741-4990-B51D-754DCC329B06}" destId="{61F0DC29-C0F1-4A9E-93B1-A32CA50409BA}" srcOrd="0" destOrd="0" presId="urn:microsoft.com/office/officeart/2005/8/layout/hierarchy3"/>
    <dgm:cxn modelId="{471ADABB-221A-4E58-9D48-7A4C77C3E722}" type="presParOf" srcId="{D751C178-F741-4990-B51D-754DCC329B06}" destId="{4E278F14-8DDD-46E3-99D1-79A4A2630ED8}" srcOrd="1" destOrd="0" presId="urn:microsoft.com/office/officeart/2005/8/layout/hierarchy3"/>
    <dgm:cxn modelId="{20E10FB7-2B4E-4E53-96EF-07F7B06AD319}" type="presParOf" srcId="{D751C178-F741-4990-B51D-754DCC329B06}" destId="{DB448104-168F-4627-AAF0-05C50E6B3BB5}" srcOrd="2" destOrd="0" presId="urn:microsoft.com/office/officeart/2005/8/layout/hierarchy3"/>
    <dgm:cxn modelId="{BD6FA89B-7C59-4547-A65F-563FCCBD87CD}" type="presParOf" srcId="{D751C178-F741-4990-B51D-754DCC329B06}" destId="{C0076BC1-2187-4B38-8D1D-9B2E27BFDE82}" srcOrd="3" destOrd="0" presId="urn:microsoft.com/office/officeart/2005/8/layout/hierarchy3"/>
    <dgm:cxn modelId="{ACA0AA70-6F95-4AB9-BF2D-88CD19C15C7D}" type="presParOf" srcId="{D751C178-F741-4990-B51D-754DCC329B06}" destId="{FA48DFC1-55B7-489A-B962-14570DEC55B1}" srcOrd="4" destOrd="0" presId="urn:microsoft.com/office/officeart/2005/8/layout/hierarchy3"/>
    <dgm:cxn modelId="{EBB01A88-7F60-49BD-ACA9-5493A7EBA4E8}" type="presParOf" srcId="{D751C178-F741-4990-B51D-754DCC329B06}" destId="{D3639F01-C56A-4BF8-9CD5-D17832E1A3C4}" srcOrd="5" destOrd="0" presId="urn:microsoft.com/office/officeart/2005/8/layout/hierarchy3"/>
    <dgm:cxn modelId="{863E2730-7C00-4C89-BC79-47D134695571}" type="presParOf" srcId="{D751C178-F741-4990-B51D-754DCC329B06}" destId="{4A470197-F6C4-4DD9-8AA3-AA12541962F0}" srcOrd="6" destOrd="0" presId="urn:microsoft.com/office/officeart/2005/8/layout/hierarchy3"/>
    <dgm:cxn modelId="{2C6A683B-E13C-4BB2-AD52-E77604334D08}" type="presParOf" srcId="{D751C178-F741-4990-B51D-754DCC329B06}" destId="{1ABF3833-DA08-4F3B-AF4D-F4DEAB71C739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0A9631-7E69-4488-A304-C6BD234BE00F}" type="doc">
      <dgm:prSet loTypeId="urn:microsoft.com/office/officeart/2005/8/layout/vList2" loCatId="list" qsTypeId="urn:microsoft.com/office/officeart/2005/8/quickstyle/3d2#5" qsCatId="3D" csTypeId="urn:microsoft.com/office/officeart/2005/8/colors/accent4_3" csCatId="accent4" phldr="1"/>
      <dgm:spPr/>
      <dgm:t>
        <a:bodyPr/>
        <a:lstStyle/>
        <a:p>
          <a:endParaRPr lang="es-ES"/>
        </a:p>
      </dgm:t>
    </dgm:pt>
    <dgm:pt modelId="{7D522F3B-EA5B-4D1B-80B6-14444108AB26}">
      <dgm:prSet phldrT="[Texto]" custT="1"/>
      <dgm:spPr>
        <a:noFill/>
        <a:ln w="38100">
          <a:solidFill>
            <a:srgbClr val="CC6600"/>
          </a:solidFill>
        </a:ln>
      </dgm:spPr>
      <dgm:t>
        <a:bodyPr/>
        <a:lstStyle/>
        <a:p>
          <a:pPr algn="ctr"/>
          <a:r>
            <a:rPr lang="es-E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Investigación Exploratoria</a:t>
          </a:r>
        </a:p>
      </dgm:t>
    </dgm:pt>
    <dgm:pt modelId="{1B9D419A-C49B-40F5-9600-EADA3C4B8E15}" type="parTrans" cxnId="{B54548DB-536D-438F-BB8A-744C49398AD6}">
      <dgm:prSet/>
      <dgm:spPr/>
      <dgm:t>
        <a:bodyPr/>
        <a:lstStyle/>
        <a:p>
          <a:endParaRPr lang="es-ES"/>
        </a:p>
      </dgm:t>
    </dgm:pt>
    <dgm:pt modelId="{792601CE-B219-4D54-8B6F-927768DA1EB4}" type="sibTrans" cxnId="{B54548DB-536D-438F-BB8A-744C49398AD6}">
      <dgm:prSet/>
      <dgm:spPr/>
      <dgm:t>
        <a:bodyPr/>
        <a:lstStyle/>
        <a:p>
          <a:endParaRPr lang="es-ES"/>
        </a:p>
      </dgm:t>
    </dgm:pt>
    <dgm:pt modelId="{DCBD31AD-7740-4679-A1B2-627B348C4334}">
      <dgm:prSet phldrT="[Texto]" custT="1"/>
      <dgm:spPr>
        <a:solidFill>
          <a:schemeClr val="accent3">
            <a:lumMod val="85000"/>
          </a:schemeClr>
        </a:solidFill>
      </dgm:spPr>
      <dgm:t>
        <a:bodyPr/>
        <a:lstStyle/>
        <a:p>
          <a:pPr algn="ctr"/>
          <a:r>
            <a:rPr lang="es-ES_tradnl" sz="24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Los estudios exploratorios sirven para preparar el terreno y por lo común ante­ceden a los otros tres.</a:t>
          </a:r>
        </a:p>
        <a:p>
          <a:pPr algn="ctr"/>
          <a:r>
            <a:rPr lang="es-ES_tradnl" sz="24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El objetivo es examinar un tema o problema de investigación poco estudiado, del cual se tienen muchas dudas o no se ha abordado antes. Es decir, cuando la revisión de la literatura reveló que tan sólo hay guías no investigadas e ideas vagamente relacionadas con el proble­ma de estudio, o bien, si deseamos indagar sobre temas y áreas desde nuevas perspectivas o ampliar las existentes</a:t>
          </a:r>
          <a:r>
            <a:rPr lang="es-ES_tradnl" sz="18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s-ES" sz="1800" b="1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5DF1B3-79AC-4325-8C5D-9A8B01E690DC}" type="parTrans" cxnId="{06E32035-32F8-400F-903B-93A3E4AD9B49}">
      <dgm:prSet/>
      <dgm:spPr/>
      <dgm:t>
        <a:bodyPr/>
        <a:lstStyle/>
        <a:p>
          <a:endParaRPr lang="es-ES"/>
        </a:p>
      </dgm:t>
    </dgm:pt>
    <dgm:pt modelId="{C99CA394-6614-429B-90D8-7EE4DAF3D0AD}" type="sibTrans" cxnId="{06E32035-32F8-400F-903B-93A3E4AD9B49}">
      <dgm:prSet/>
      <dgm:spPr/>
      <dgm:t>
        <a:bodyPr/>
        <a:lstStyle/>
        <a:p>
          <a:endParaRPr lang="es-ES"/>
        </a:p>
      </dgm:t>
    </dgm:pt>
    <dgm:pt modelId="{FB712E20-BA93-49F6-8D94-5683F83C7385}" type="pres">
      <dgm:prSet presAssocID="{970A9631-7E69-4488-A304-C6BD234BE00F}" presName="linear" presStyleCnt="0">
        <dgm:presLayoutVars>
          <dgm:animLvl val="lvl"/>
          <dgm:resizeHandles val="exact"/>
        </dgm:presLayoutVars>
      </dgm:prSet>
      <dgm:spPr/>
    </dgm:pt>
    <dgm:pt modelId="{20C4A8B2-4926-4F2D-994D-5ABE827AAD86}" type="pres">
      <dgm:prSet presAssocID="{7D522F3B-EA5B-4D1B-80B6-14444108AB26}" presName="parentText" presStyleLbl="node1" presStyleIdx="0" presStyleCnt="2" custScaleX="46441" custScaleY="32580">
        <dgm:presLayoutVars>
          <dgm:chMax val="0"/>
          <dgm:bulletEnabled val="1"/>
        </dgm:presLayoutVars>
      </dgm:prSet>
      <dgm:spPr/>
    </dgm:pt>
    <dgm:pt modelId="{E31773B8-CDBC-4F3C-9397-34A7D1BE7831}" type="pres">
      <dgm:prSet presAssocID="{792601CE-B219-4D54-8B6F-927768DA1EB4}" presName="spacer" presStyleCnt="0"/>
      <dgm:spPr/>
    </dgm:pt>
    <dgm:pt modelId="{D9AC3A6A-036A-415F-8E25-4D3F9187D4AF}" type="pres">
      <dgm:prSet presAssocID="{DCBD31AD-7740-4679-A1B2-627B348C4334}" presName="parentText" presStyleLbl="node1" presStyleIdx="1" presStyleCnt="2" custScaleY="134364" custLinFactY="2301" custLinFactNeighborX="403" custLinFactNeighborY="100000">
        <dgm:presLayoutVars>
          <dgm:chMax val="0"/>
          <dgm:bulletEnabled val="1"/>
        </dgm:presLayoutVars>
      </dgm:prSet>
      <dgm:spPr/>
    </dgm:pt>
  </dgm:ptLst>
  <dgm:cxnLst>
    <dgm:cxn modelId="{06E32035-32F8-400F-903B-93A3E4AD9B49}" srcId="{970A9631-7E69-4488-A304-C6BD234BE00F}" destId="{DCBD31AD-7740-4679-A1B2-627B348C4334}" srcOrd="1" destOrd="0" parTransId="{A05DF1B3-79AC-4325-8C5D-9A8B01E690DC}" sibTransId="{C99CA394-6614-429B-90D8-7EE4DAF3D0AD}"/>
    <dgm:cxn modelId="{B67D4056-0587-42B6-AD55-830EA41B3044}" type="presOf" srcId="{7D522F3B-EA5B-4D1B-80B6-14444108AB26}" destId="{20C4A8B2-4926-4F2D-994D-5ABE827AAD86}" srcOrd="0" destOrd="0" presId="urn:microsoft.com/office/officeart/2005/8/layout/vList2"/>
    <dgm:cxn modelId="{29A3485A-826F-4295-A6D7-FD877EF2516B}" type="presOf" srcId="{DCBD31AD-7740-4679-A1B2-627B348C4334}" destId="{D9AC3A6A-036A-415F-8E25-4D3F9187D4AF}" srcOrd="0" destOrd="0" presId="urn:microsoft.com/office/officeart/2005/8/layout/vList2"/>
    <dgm:cxn modelId="{B54548DB-536D-438F-BB8A-744C49398AD6}" srcId="{970A9631-7E69-4488-A304-C6BD234BE00F}" destId="{7D522F3B-EA5B-4D1B-80B6-14444108AB26}" srcOrd="0" destOrd="0" parTransId="{1B9D419A-C49B-40F5-9600-EADA3C4B8E15}" sibTransId="{792601CE-B219-4D54-8B6F-927768DA1EB4}"/>
    <dgm:cxn modelId="{C8E41CF9-58A9-4085-B0C2-556436306FCB}" type="presOf" srcId="{970A9631-7E69-4488-A304-C6BD234BE00F}" destId="{FB712E20-BA93-49F6-8D94-5683F83C7385}" srcOrd="0" destOrd="0" presId="urn:microsoft.com/office/officeart/2005/8/layout/vList2"/>
    <dgm:cxn modelId="{9F6A6FFE-7CA9-43AC-8604-DF92234BDEA8}" type="presParOf" srcId="{FB712E20-BA93-49F6-8D94-5683F83C7385}" destId="{20C4A8B2-4926-4F2D-994D-5ABE827AAD86}" srcOrd="0" destOrd="0" presId="urn:microsoft.com/office/officeart/2005/8/layout/vList2"/>
    <dgm:cxn modelId="{6B359165-53EA-4900-B0B4-06353503C737}" type="presParOf" srcId="{FB712E20-BA93-49F6-8D94-5683F83C7385}" destId="{E31773B8-CDBC-4F3C-9397-34A7D1BE7831}" srcOrd="1" destOrd="0" presId="urn:microsoft.com/office/officeart/2005/8/layout/vList2"/>
    <dgm:cxn modelId="{99861366-5A5C-41A1-8BE1-F4C425BF7BEC}" type="presParOf" srcId="{FB712E20-BA93-49F6-8D94-5683F83C7385}" destId="{D9AC3A6A-036A-415F-8E25-4D3F9187D4A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B272EB-92BD-45F0-9A8F-8090873698C4}" type="doc">
      <dgm:prSet loTypeId="urn:microsoft.com/office/officeart/2008/layout/PictureStrips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0A21C4B7-F973-4E28-A9D2-8356AE450F08}">
      <dgm:prSet phldrT="[Texto]" custT="1"/>
      <dgm:spPr>
        <a:noFill/>
        <a:ln w="38100">
          <a:solidFill>
            <a:srgbClr val="CC6600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Básica o  Fundamental.</a:t>
          </a:r>
          <a:r>
            <a:rPr lang="es-ES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ES" sz="2400" b="1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latin typeface="Arial" panose="020B0604020202020204" pitchFamily="34" charset="0"/>
              <a:cs typeface="Arial" panose="020B0604020202020204" pitchFamily="34" charset="0"/>
            </a:rPr>
            <a:t>Puede ser teórica o práctica, y es aquella que se emprende para adquirir nuevos conocimientos sobre los fundamentos de los fenómenos y de los hechos observables, sin perseguir de antemano ninguna aplicación o uso particular del proceso.</a:t>
          </a:r>
        </a:p>
      </dgm:t>
    </dgm:pt>
    <dgm:pt modelId="{389A9CE0-EC53-430E-A87B-AEE8A197CD1E}" type="parTrans" cxnId="{94856A67-840E-4864-A71E-53448E8E6832}">
      <dgm:prSet/>
      <dgm:spPr/>
      <dgm:t>
        <a:bodyPr/>
        <a:lstStyle/>
        <a:p>
          <a:endParaRPr lang="es-ES"/>
        </a:p>
      </dgm:t>
    </dgm:pt>
    <dgm:pt modelId="{5D15CF21-87CC-41BA-83FC-28558B789672}" type="sibTrans" cxnId="{94856A67-840E-4864-A71E-53448E8E6832}">
      <dgm:prSet/>
      <dgm:spPr/>
      <dgm:t>
        <a:bodyPr/>
        <a:lstStyle/>
        <a:p>
          <a:endParaRPr lang="es-ES"/>
        </a:p>
      </dgm:t>
    </dgm:pt>
    <dgm:pt modelId="{30D271B8-3A39-43CA-A17C-8B192959FF63}">
      <dgm:prSet phldrT="[Texto]" custT="1"/>
      <dgm:spPr>
        <a:ln w="38100">
          <a:solidFill>
            <a:srgbClr val="CC6600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s-E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Aplicada. </a:t>
          </a:r>
        </a:p>
        <a:p>
          <a:pPr>
            <a:spcAft>
              <a:spcPts val="0"/>
            </a:spcAft>
          </a:pPr>
          <a:r>
            <a:rPr lang="es-ES" sz="2400" b="1" dirty="0">
              <a:latin typeface="Arial" panose="020B0604020202020204" pitchFamily="34" charset="0"/>
              <a:cs typeface="Arial" panose="020B0604020202020204" pitchFamily="34" charset="0"/>
            </a:rPr>
            <a:t>Encaminada a desarrollar aplicaciones prácticas para la investigación fundamental. Más utilizada en la APS</a:t>
          </a:r>
        </a:p>
      </dgm:t>
    </dgm:pt>
    <dgm:pt modelId="{9FB653CF-8650-42C7-922D-9B73D320C365}" type="parTrans" cxnId="{D6D11A34-ABC2-4D01-8725-9EE5516BD0BE}">
      <dgm:prSet/>
      <dgm:spPr/>
      <dgm:t>
        <a:bodyPr/>
        <a:lstStyle/>
        <a:p>
          <a:endParaRPr lang="es-ES"/>
        </a:p>
      </dgm:t>
    </dgm:pt>
    <dgm:pt modelId="{4042BB26-6EEA-4314-840F-44877406B0F1}" type="sibTrans" cxnId="{D6D11A34-ABC2-4D01-8725-9EE5516BD0BE}">
      <dgm:prSet/>
      <dgm:spPr/>
      <dgm:t>
        <a:bodyPr/>
        <a:lstStyle/>
        <a:p>
          <a:endParaRPr lang="es-ES"/>
        </a:p>
      </dgm:t>
    </dgm:pt>
    <dgm:pt modelId="{F50D5EE8-4C99-401F-8273-B02150152EAD}">
      <dgm:prSet phldrT="[Texto]" custT="1"/>
      <dgm:spPr>
        <a:solidFill>
          <a:schemeClr val="bg1">
            <a:lumMod val="75000"/>
            <a:alpha val="40000"/>
          </a:schemeClr>
        </a:solidFill>
        <a:ln w="38100">
          <a:solidFill>
            <a:srgbClr val="CC6600"/>
          </a:solidFill>
        </a:ln>
      </dgm:spPr>
      <dgm:t>
        <a:bodyPr/>
        <a:lstStyle/>
        <a:p>
          <a:pPr>
            <a:lnSpc>
              <a:spcPct val="90000"/>
            </a:lnSpc>
            <a:spcAft>
              <a:spcPts val="0"/>
            </a:spcAft>
          </a:pPr>
          <a:r>
            <a:rPr lang="es-E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    Investigación y desarrollo.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latin typeface="Arial" panose="020B0604020202020204" pitchFamily="34" charset="0"/>
              <a:cs typeface="Arial" panose="020B0604020202020204" pitchFamily="34" charset="0"/>
            </a:rPr>
            <a:t>    La combinación de la investigación científica y el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latin typeface="Arial" panose="020B0604020202020204" pitchFamily="34" charset="0"/>
              <a:cs typeface="Arial" panose="020B0604020202020204" pitchFamily="34" charset="0"/>
            </a:rPr>
            <a:t>desarrollo tecnológico que conduce a un nuevo proceso o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ES" sz="2400" b="1" dirty="0">
              <a:latin typeface="Arial" panose="020B0604020202020204" pitchFamily="34" charset="0"/>
              <a:cs typeface="Arial" panose="020B0604020202020204" pitchFamily="34" charset="0"/>
            </a:rPr>
            <a:t>producto, y por extensión, a su realización a escala comercial.</a:t>
          </a:r>
        </a:p>
      </dgm:t>
    </dgm:pt>
    <dgm:pt modelId="{A19C9913-686B-478D-8402-5A379E301356}" type="parTrans" cxnId="{9EB8399E-5DA4-444E-98F6-73AD2FD7D5F4}">
      <dgm:prSet/>
      <dgm:spPr/>
      <dgm:t>
        <a:bodyPr/>
        <a:lstStyle/>
        <a:p>
          <a:endParaRPr lang="es-ES"/>
        </a:p>
      </dgm:t>
    </dgm:pt>
    <dgm:pt modelId="{A77F6865-02BD-4785-847F-FE9E6D3BF686}" type="sibTrans" cxnId="{9EB8399E-5DA4-444E-98F6-73AD2FD7D5F4}">
      <dgm:prSet/>
      <dgm:spPr/>
      <dgm:t>
        <a:bodyPr/>
        <a:lstStyle/>
        <a:p>
          <a:endParaRPr lang="es-ES"/>
        </a:p>
      </dgm:t>
    </dgm:pt>
    <dgm:pt modelId="{D196867D-CA98-4A6F-BBAF-0E0AFFA133BD}" type="pres">
      <dgm:prSet presAssocID="{45B272EB-92BD-45F0-9A8F-8090873698C4}" presName="Name0" presStyleCnt="0">
        <dgm:presLayoutVars>
          <dgm:dir/>
          <dgm:resizeHandles val="exact"/>
        </dgm:presLayoutVars>
      </dgm:prSet>
      <dgm:spPr/>
    </dgm:pt>
    <dgm:pt modelId="{5A78755D-F5D4-4F72-910E-C0908D5E0A87}" type="pres">
      <dgm:prSet presAssocID="{0A21C4B7-F973-4E28-A9D2-8356AE450F08}" presName="composite" presStyleCnt="0"/>
      <dgm:spPr/>
    </dgm:pt>
    <dgm:pt modelId="{803DF528-82AF-41A1-B3BC-CC51A2B91AFB}" type="pres">
      <dgm:prSet presAssocID="{0A21C4B7-F973-4E28-A9D2-8356AE450F08}" presName="rect1" presStyleLbl="trAlignAcc1" presStyleIdx="0" presStyleCnt="3" custScaleX="217680" custScaleY="122267" custLinFactNeighborX="202" custLinFactNeighborY="11437">
        <dgm:presLayoutVars>
          <dgm:bulletEnabled val="1"/>
        </dgm:presLayoutVars>
      </dgm:prSet>
      <dgm:spPr/>
    </dgm:pt>
    <dgm:pt modelId="{D7747B05-15C4-47A4-B880-F8A78C7726C6}" type="pres">
      <dgm:prSet presAssocID="{0A21C4B7-F973-4E28-A9D2-8356AE450F08}" presName="rect2" presStyleLbl="fgImgPlace1" presStyleIdx="0" presStyleCnt="3" custLinFactX="-100000" custLinFactNeighborX="-179218" custLinFactNeighborY="-32083"/>
      <dgm:spPr>
        <a:blipFill rotWithShape="1"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6400"/>
                    </a14:imgEffect>
                    <a14:imgEffect>
                      <a14:saturation sat="66000"/>
                    </a14:imgEffect>
                    <a14:imgEffect>
                      <a14:brightnessContrast contrast="37000"/>
                    </a14:imgEffect>
                  </a14:imgLayer>
                </a14:imgProps>
              </a:ext>
            </a:extLst>
          </a:blip>
          <a:srcRect/>
          <a:stretch>
            <a:fillRect l="-22000" r="-22000"/>
          </a:stretch>
        </a:blipFill>
      </dgm:spPr>
    </dgm:pt>
    <dgm:pt modelId="{65F09277-4940-4489-A97B-FB02BDD8D1D6}" type="pres">
      <dgm:prSet presAssocID="{5D15CF21-87CC-41BA-83FC-28558B789672}" presName="sibTrans" presStyleCnt="0"/>
      <dgm:spPr/>
    </dgm:pt>
    <dgm:pt modelId="{6DE76CAA-83C9-4560-B4D6-2E210F009E0F}" type="pres">
      <dgm:prSet presAssocID="{30D271B8-3A39-43CA-A17C-8B192959FF63}" presName="composite" presStyleCnt="0"/>
      <dgm:spPr/>
    </dgm:pt>
    <dgm:pt modelId="{8CC9D6FA-ACF4-4B3F-B2C4-714E5A43607F}" type="pres">
      <dgm:prSet presAssocID="{30D271B8-3A39-43CA-A17C-8B192959FF63}" presName="rect1" presStyleLbl="trAlignAcc1" presStyleIdx="1" presStyleCnt="3" custScaleX="197723" custLinFactNeighborX="8978" custLinFactNeighborY="117">
        <dgm:presLayoutVars>
          <dgm:bulletEnabled val="1"/>
        </dgm:presLayoutVars>
      </dgm:prSet>
      <dgm:spPr/>
    </dgm:pt>
    <dgm:pt modelId="{FEB2DC40-B0F9-4817-B975-BAA47ABA0F94}" type="pres">
      <dgm:prSet presAssocID="{30D271B8-3A39-43CA-A17C-8B192959FF63}" presName="rect2" presStyleLbl="fgImgPlace1" presStyleIdx="1" presStyleCnt="3" custLinFactX="-100000" custLinFactNeighborX="-161453" custLinFactNeighborY="-24518"/>
      <dgm:spPr>
        <a:blipFill rotWithShape="1">
          <a:blip xmlns:r="http://schemas.openxmlformats.org/officeDocument/2006/relationships" r:embed="rId3"/>
          <a:srcRect/>
          <a:stretch>
            <a:fillRect l="-22000" r="-22000"/>
          </a:stretch>
        </a:blipFill>
      </dgm:spPr>
    </dgm:pt>
    <dgm:pt modelId="{99DB5154-2150-4CA0-938D-C1E430E5846C}" type="pres">
      <dgm:prSet presAssocID="{4042BB26-6EEA-4314-840F-44877406B0F1}" presName="sibTrans" presStyleCnt="0"/>
      <dgm:spPr/>
    </dgm:pt>
    <dgm:pt modelId="{E82B9463-F367-47AA-BF4E-8CC9A26F0497}" type="pres">
      <dgm:prSet presAssocID="{F50D5EE8-4C99-401F-8273-B02150152EAD}" presName="composite" presStyleCnt="0"/>
      <dgm:spPr/>
    </dgm:pt>
    <dgm:pt modelId="{82EC79F8-6BE0-4C7F-B8CB-C4F13C0B7778}" type="pres">
      <dgm:prSet presAssocID="{F50D5EE8-4C99-401F-8273-B02150152EAD}" presName="rect1" presStyleLbl="trAlignAcc1" presStyleIdx="2" presStyleCnt="3" custScaleX="219128" custScaleY="118298">
        <dgm:presLayoutVars>
          <dgm:bulletEnabled val="1"/>
        </dgm:presLayoutVars>
      </dgm:prSet>
      <dgm:spPr/>
    </dgm:pt>
    <dgm:pt modelId="{82992B91-77B8-4A0C-8F70-C882208C4390}" type="pres">
      <dgm:prSet presAssocID="{F50D5EE8-4C99-401F-8273-B02150152EAD}" presName="rect2" presStyleLbl="fgImgPlace1" presStyleIdx="2" presStyleCnt="3" custLinFactX="-121359" custLinFactNeighborX="-200000" custLinFactNeighborY="-37446"/>
      <dgm:spPr>
        <a:blipFill rotWithShape="1">
          <a:blip xmlns:r="http://schemas.openxmlformats.org/officeDocument/2006/relationships" r:embed="rId3"/>
          <a:srcRect/>
          <a:stretch>
            <a:fillRect l="-22000" r="-22000"/>
          </a:stretch>
        </a:blipFill>
      </dgm:spPr>
    </dgm:pt>
  </dgm:ptLst>
  <dgm:cxnLst>
    <dgm:cxn modelId="{EB5E0B15-EEFA-4D0B-B39F-EE43C1F29ACE}" type="presOf" srcId="{0A21C4B7-F973-4E28-A9D2-8356AE450F08}" destId="{803DF528-82AF-41A1-B3BC-CC51A2B91AFB}" srcOrd="0" destOrd="0" presId="urn:microsoft.com/office/officeart/2008/layout/PictureStrips"/>
    <dgm:cxn modelId="{D6D11A34-ABC2-4D01-8725-9EE5516BD0BE}" srcId="{45B272EB-92BD-45F0-9A8F-8090873698C4}" destId="{30D271B8-3A39-43CA-A17C-8B192959FF63}" srcOrd="1" destOrd="0" parTransId="{9FB653CF-8650-42C7-922D-9B73D320C365}" sibTransId="{4042BB26-6EEA-4314-840F-44877406B0F1}"/>
    <dgm:cxn modelId="{80990861-4E0D-4B3E-8CB5-7821A676C327}" type="presOf" srcId="{45B272EB-92BD-45F0-9A8F-8090873698C4}" destId="{D196867D-CA98-4A6F-BBAF-0E0AFFA133BD}" srcOrd="0" destOrd="0" presId="urn:microsoft.com/office/officeart/2008/layout/PictureStrips"/>
    <dgm:cxn modelId="{94856A67-840E-4864-A71E-53448E8E6832}" srcId="{45B272EB-92BD-45F0-9A8F-8090873698C4}" destId="{0A21C4B7-F973-4E28-A9D2-8356AE450F08}" srcOrd="0" destOrd="0" parTransId="{389A9CE0-EC53-430E-A87B-AEE8A197CD1E}" sibTransId="{5D15CF21-87CC-41BA-83FC-28558B789672}"/>
    <dgm:cxn modelId="{399A1780-E758-403F-B0BA-25E5627E98F1}" type="presOf" srcId="{F50D5EE8-4C99-401F-8273-B02150152EAD}" destId="{82EC79F8-6BE0-4C7F-B8CB-C4F13C0B7778}" srcOrd="0" destOrd="0" presId="urn:microsoft.com/office/officeart/2008/layout/PictureStrips"/>
    <dgm:cxn modelId="{FCB5D08C-9917-457B-8D25-24E67EB7AA53}" type="presOf" srcId="{30D271B8-3A39-43CA-A17C-8B192959FF63}" destId="{8CC9D6FA-ACF4-4B3F-B2C4-714E5A43607F}" srcOrd="0" destOrd="0" presId="urn:microsoft.com/office/officeart/2008/layout/PictureStrips"/>
    <dgm:cxn modelId="{9EB8399E-5DA4-444E-98F6-73AD2FD7D5F4}" srcId="{45B272EB-92BD-45F0-9A8F-8090873698C4}" destId="{F50D5EE8-4C99-401F-8273-B02150152EAD}" srcOrd="2" destOrd="0" parTransId="{A19C9913-686B-478D-8402-5A379E301356}" sibTransId="{A77F6865-02BD-4785-847F-FE9E6D3BF686}"/>
    <dgm:cxn modelId="{8099F7A8-DB33-4A0D-AA62-60F78D27DF87}" type="presParOf" srcId="{D196867D-CA98-4A6F-BBAF-0E0AFFA133BD}" destId="{5A78755D-F5D4-4F72-910E-C0908D5E0A87}" srcOrd="0" destOrd="0" presId="urn:microsoft.com/office/officeart/2008/layout/PictureStrips"/>
    <dgm:cxn modelId="{64396F5E-7BF9-4D13-82EC-4FC53A005C67}" type="presParOf" srcId="{5A78755D-F5D4-4F72-910E-C0908D5E0A87}" destId="{803DF528-82AF-41A1-B3BC-CC51A2B91AFB}" srcOrd="0" destOrd="0" presId="urn:microsoft.com/office/officeart/2008/layout/PictureStrips"/>
    <dgm:cxn modelId="{B6FF5C04-502F-4A20-B21D-6C818EBD3654}" type="presParOf" srcId="{5A78755D-F5D4-4F72-910E-C0908D5E0A87}" destId="{D7747B05-15C4-47A4-B880-F8A78C7726C6}" srcOrd="1" destOrd="0" presId="urn:microsoft.com/office/officeart/2008/layout/PictureStrips"/>
    <dgm:cxn modelId="{5E0632B5-7625-41E2-95DB-34FD10111FD8}" type="presParOf" srcId="{D196867D-CA98-4A6F-BBAF-0E0AFFA133BD}" destId="{65F09277-4940-4489-A97B-FB02BDD8D1D6}" srcOrd="1" destOrd="0" presId="urn:microsoft.com/office/officeart/2008/layout/PictureStrips"/>
    <dgm:cxn modelId="{4E4B4DB0-CC18-4B2E-A706-0B361D3D8563}" type="presParOf" srcId="{D196867D-CA98-4A6F-BBAF-0E0AFFA133BD}" destId="{6DE76CAA-83C9-4560-B4D6-2E210F009E0F}" srcOrd="2" destOrd="0" presId="urn:microsoft.com/office/officeart/2008/layout/PictureStrips"/>
    <dgm:cxn modelId="{ABB43433-833B-490C-A20C-BCD79708006F}" type="presParOf" srcId="{6DE76CAA-83C9-4560-B4D6-2E210F009E0F}" destId="{8CC9D6FA-ACF4-4B3F-B2C4-714E5A43607F}" srcOrd="0" destOrd="0" presId="urn:microsoft.com/office/officeart/2008/layout/PictureStrips"/>
    <dgm:cxn modelId="{4B196C73-E9AB-4D37-A041-A964C3620146}" type="presParOf" srcId="{6DE76CAA-83C9-4560-B4D6-2E210F009E0F}" destId="{FEB2DC40-B0F9-4817-B975-BAA47ABA0F94}" srcOrd="1" destOrd="0" presId="urn:microsoft.com/office/officeart/2008/layout/PictureStrips"/>
    <dgm:cxn modelId="{6C70C0DC-FBB2-496A-BA55-7F52C29F7FF5}" type="presParOf" srcId="{D196867D-CA98-4A6F-BBAF-0E0AFFA133BD}" destId="{99DB5154-2150-4CA0-938D-C1E430E5846C}" srcOrd="3" destOrd="0" presId="urn:microsoft.com/office/officeart/2008/layout/PictureStrips"/>
    <dgm:cxn modelId="{7A7FA585-6C0F-4814-A7D4-0EA6233A3CF2}" type="presParOf" srcId="{D196867D-CA98-4A6F-BBAF-0E0AFFA133BD}" destId="{E82B9463-F367-47AA-BF4E-8CC9A26F0497}" srcOrd="4" destOrd="0" presId="urn:microsoft.com/office/officeart/2008/layout/PictureStrips"/>
    <dgm:cxn modelId="{4C64866D-95FF-4BC9-A227-E74BC63DC0C3}" type="presParOf" srcId="{E82B9463-F367-47AA-BF4E-8CC9A26F0497}" destId="{82EC79F8-6BE0-4C7F-B8CB-C4F13C0B7778}" srcOrd="0" destOrd="0" presId="urn:microsoft.com/office/officeart/2008/layout/PictureStrips"/>
    <dgm:cxn modelId="{4DB0CD02-9098-4B5B-A49E-B865917A6F17}" type="presParOf" srcId="{E82B9463-F367-47AA-BF4E-8CC9A26F0497}" destId="{82992B91-77B8-4A0C-8F70-C882208C4390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FB469A-08FD-493F-AD8E-25E266525EEA}" type="doc">
      <dgm:prSet loTypeId="urn:microsoft.com/office/officeart/2008/layout/PictureStrips" loCatId="list" qsTypeId="urn:microsoft.com/office/officeart/2005/8/quickstyle/3d2#7" qsCatId="3D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B9CF1B01-8871-471F-8777-73482D61347A}">
      <dgm:prSet phldrT="[Texto]" custT="1"/>
      <dgm:spPr/>
      <dgm:t>
        <a:bodyPr/>
        <a:lstStyle/>
        <a:p>
          <a:r>
            <a:rPr lang="es-ES" sz="2000" b="1" dirty="0">
              <a:latin typeface="Arial" panose="020B0604020202020204" pitchFamily="34" charset="0"/>
              <a:cs typeface="Arial" panose="020B0604020202020204" pitchFamily="34" charset="0"/>
            </a:rPr>
            <a:t>Correlacional. Determina la relación de unos factores  en relación con otros (covariación)</a:t>
          </a:r>
        </a:p>
      </dgm:t>
    </dgm:pt>
    <dgm:pt modelId="{B5349345-59D9-4819-B17E-E246A3B8A702}" type="parTrans" cxnId="{EC66BDB2-D3E5-43AB-BF16-E8AB0425A642}">
      <dgm:prSet/>
      <dgm:spPr/>
      <dgm:t>
        <a:bodyPr/>
        <a:lstStyle/>
        <a:p>
          <a:endParaRPr lang="es-ES"/>
        </a:p>
      </dgm:t>
    </dgm:pt>
    <dgm:pt modelId="{79DD12C2-CE95-44C9-9C16-5B042454E20A}" type="sibTrans" cxnId="{EC66BDB2-D3E5-43AB-BF16-E8AB0425A642}">
      <dgm:prSet/>
      <dgm:spPr/>
      <dgm:t>
        <a:bodyPr/>
        <a:lstStyle/>
        <a:p>
          <a:endParaRPr lang="es-ES"/>
        </a:p>
      </dgm:t>
    </dgm:pt>
    <dgm:pt modelId="{914E57BC-A983-445D-AAD1-B1B53222E5C9}">
      <dgm:prSet phldrT="[Texto]" custT="1"/>
      <dgm:spPr/>
      <dgm:t>
        <a:bodyPr/>
        <a:lstStyle/>
        <a:p>
          <a:r>
            <a:rPr lang="es-ES" sz="2000" b="1" dirty="0">
              <a:latin typeface="Arial" panose="020B0604020202020204" pitchFamily="34" charset="0"/>
              <a:cs typeface="Arial" panose="020B0604020202020204" pitchFamily="34" charset="0"/>
            </a:rPr>
            <a:t>Histórica. Busca construir el estado  de forma objetiva, basada en evidencias  documentales confiables.</a:t>
          </a:r>
        </a:p>
      </dgm:t>
    </dgm:pt>
    <dgm:pt modelId="{78C7123D-6FFC-4581-8216-C3FBCB4D6B25}" type="parTrans" cxnId="{3B9B94D8-4DD6-496F-B4FF-970BE1B5459B}">
      <dgm:prSet/>
      <dgm:spPr/>
      <dgm:t>
        <a:bodyPr/>
        <a:lstStyle/>
        <a:p>
          <a:endParaRPr lang="es-ES"/>
        </a:p>
      </dgm:t>
    </dgm:pt>
    <dgm:pt modelId="{E1EEFEFC-A8F3-4951-B160-3D1EFEDCB5B8}" type="sibTrans" cxnId="{3B9B94D8-4DD6-496F-B4FF-970BE1B5459B}">
      <dgm:prSet/>
      <dgm:spPr/>
      <dgm:t>
        <a:bodyPr/>
        <a:lstStyle/>
        <a:p>
          <a:endParaRPr lang="es-ES"/>
        </a:p>
      </dgm:t>
    </dgm:pt>
    <dgm:pt modelId="{A7E1E0A0-750E-4CF8-9AEF-40E1A3A98D88}">
      <dgm:prSet phldrT="[Texto]" custT="1"/>
      <dgm:spPr/>
      <dgm:t>
        <a:bodyPr/>
        <a:lstStyle/>
        <a:p>
          <a:r>
            <a:rPr lang="es-ES" sz="2000" b="1" dirty="0">
              <a:latin typeface="Arial" panose="020B0604020202020204" pitchFamily="34" charset="0"/>
              <a:cs typeface="Arial" panose="020B0604020202020204" pitchFamily="34" charset="0"/>
            </a:rPr>
            <a:t>Ex </a:t>
          </a:r>
          <a:r>
            <a:rPr lang="es-ES" sz="2000" b="1" dirty="0" err="1">
              <a:latin typeface="Arial" panose="020B0604020202020204" pitchFamily="34" charset="0"/>
              <a:cs typeface="Arial" panose="020B0604020202020204" pitchFamily="34" charset="0"/>
            </a:rPr>
            <a:t>post-facto</a:t>
          </a:r>
          <a:r>
            <a:rPr lang="es-ES" sz="2000" b="1" dirty="0">
              <a:latin typeface="Arial" panose="020B0604020202020204" pitchFamily="34" charset="0"/>
              <a:cs typeface="Arial" panose="020B0604020202020204" pitchFamily="34" charset="0"/>
            </a:rPr>
            <a:t>. A  partir de un efecto observado se indaga su causa en  el pasado. Busca establecer causa- efecto después  que este último ha ocurrido y su causa se ubica en el pasado</a:t>
          </a:r>
        </a:p>
      </dgm:t>
    </dgm:pt>
    <dgm:pt modelId="{37A30059-0BA4-461B-B5C9-A7982A10757F}" type="parTrans" cxnId="{F984BF20-1885-491C-886B-74CEDF9DCCD8}">
      <dgm:prSet/>
      <dgm:spPr/>
      <dgm:t>
        <a:bodyPr/>
        <a:lstStyle/>
        <a:p>
          <a:endParaRPr lang="es-ES"/>
        </a:p>
      </dgm:t>
    </dgm:pt>
    <dgm:pt modelId="{CCECAAED-04D9-47FA-A334-742C478F0D83}" type="sibTrans" cxnId="{F984BF20-1885-491C-886B-74CEDF9DCCD8}">
      <dgm:prSet/>
      <dgm:spPr/>
      <dgm:t>
        <a:bodyPr/>
        <a:lstStyle/>
        <a:p>
          <a:endParaRPr lang="es-ES"/>
        </a:p>
      </dgm:t>
    </dgm:pt>
    <dgm:pt modelId="{E1BEE4AC-FF2A-486C-880E-A7C19156124A}" type="pres">
      <dgm:prSet presAssocID="{4BFB469A-08FD-493F-AD8E-25E266525EEA}" presName="Name0" presStyleCnt="0">
        <dgm:presLayoutVars>
          <dgm:dir/>
          <dgm:resizeHandles val="exact"/>
        </dgm:presLayoutVars>
      </dgm:prSet>
      <dgm:spPr/>
    </dgm:pt>
    <dgm:pt modelId="{343570E8-997D-43CA-B375-99E3ACFA047F}" type="pres">
      <dgm:prSet presAssocID="{B9CF1B01-8871-471F-8777-73482D61347A}" presName="composite" presStyleCnt="0"/>
      <dgm:spPr/>
    </dgm:pt>
    <dgm:pt modelId="{F5943DCA-8B4C-45BA-94BF-F68786A72DC1}" type="pres">
      <dgm:prSet presAssocID="{B9CF1B01-8871-471F-8777-73482D61347A}" presName="rect1" presStyleLbl="trAlignAcc1" presStyleIdx="0" presStyleCnt="3">
        <dgm:presLayoutVars>
          <dgm:bulletEnabled val="1"/>
        </dgm:presLayoutVars>
      </dgm:prSet>
      <dgm:spPr/>
    </dgm:pt>
    <dgm:pt modelId="{940F2DC3-2665-4B6F-9555-8E936B3DD910}" type="pres">
      <dgm:prSet presAssocID="{B9CF1B01-8871-471F-8777-73482D61347A}" presName="rect2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46B40C12-4AF4-467B-AFA3-DA256B4D6578}" type="pres">
      <dgm:prSet presAssocID="{79DD12C2-CE95-44C9-9C16-5B042454E20A}" presName="sibTrans" presStyleCnt="0"/>
      <dgm:spPr/>
    </dgm:pt>
    <dgm:pt modelId="{77A01F7E-5402-40C7-A082-9B391B1C2D46}" type="pres">
      <dgm:prSet presAssocID="{914E57BC-A983-445D-AAD1-B1B53222E5C9}" presName="composite" presStyleCnt="0"/>
      <dgm:spPr/>
    </dgm:pt>
    <dgm:pt modelId="{8ABBD44C-3C06-45ED-8B0D-95E5E9DC6734}" type="pres">
      <dgm:prSet presAssocID="{914E57BC-A983-445D-AAD1-B1B53222E5C9}" presName="rect1" presStyleLbl="trAlignAcc1" presStyleIdx="1" presStyleCnt="3">
        <dgm:presLayoutVars>
          <dgm:bulletEnabled val="1"/>
        </dgm:presLayoutVars>
      </dgm:prSet>
      <dgm:spPr/>
    </dgm:pt>
    <dgm:pt modelId="{B8EF7A7C-A521-486E-B279-047192653418}" type="pres">
      <dgm:prSet presAssocID="{914E57BC-A983-445D-AAD1-B1B53222E5C9}" presName="rect2" presStyleLbl="fgImgPlace1" presStyleIdx="1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6111D711-E5CE-467F-BF01-97A6AE6662F3}" type="pres">
      <dgm:prSet presAssocID="{E1EEFEFC-A8F3-4951-B160-3D1EFEDCB5B8}" presName="sibTrans" presStyleCnt="0"/>
      <dgm:spPr/>
    </dgm:pt>
    <dgm:pt modelId="{4CF02EF6-0FCD-44AB-BAAD-4028F8AD673C}" type="pres">
      <dgm:prSet presAssocID="{A7E1E0A0-750E-4CF8-9AEF-40E1A3A98D88}" presName="composite" presStyleCnt="0"/>
      <dgm:spPr/>
    </dgm:pt>
    <dgm:pt modelId="{7E2B3B64-7A9B-41B5-8DA5-2F904E3D4DC5}" type="pres">
      <dgm:prSet presAssocID="{A7E1E0A0-750E-4CF8-9AEF-40E1A3A98D88}" presName="rect1" presStyleLbl="trAlignAcc1" presStyleIdx="2" presStyleCnt="3" custScaleY="149211">
        <dgm:presLayoutVars>
          <dgm:bulletEnabled val="1"/>
        </dgm:presLayoutVars>
      </dgm:prSet>
      <dgm:spPr/>
    </dgm:pt>
    <dgm:pt modelId="{C40D25C3-7E40-430F-AE24-50BAE1E0303E}" type="pres">
      <dgm:prSet presAssocID="{A7E1E0A0-750E-4CF8-9AEF-40E1A3A98D88}" presName="rect2" presStyleLbl="fgImgPlace1" presStyleIdx="2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F984BF20-1885-491C-886B-74CEDF9DCCD8}" srcId="{4BFB469A-08FD-493F-AD8E-25E266525EEA}" destId="{A7E1E0A0-750E-4CF8-9AEF-40E1A3A98D88}" srcOrd="2" destOrd="0" parTransId="{37A30059-0BA4-461B-B5C9-A7982A10757F}" sibTransId="{CCECAAED-04D9-47FA-A334-742C478F0D83}"/>
    <dgm:cxn modelId="{6DB3768D-CA19-426F-A7DB-848BFD7453CA}" type="presOf" srcId="{A7E1E0A0-750E-4CF8-9AEF-40E1A3A98D88}" destId="{7E2B3B64-7A9B-41B5-8DA5-2F904E3D4DC5}" srcOrd="0" destOrd="0" presId="urn:microsoft.com/office/officeart/2008/layout/PictureStrips"/>
    <dgm:cxn modelId="{EC66BDB2-D3E5-43AB-BF16-E8AB0425A642}" srcId="{4BFB469A-08FD-493F-AD8E-25E266525EEA}" destId="{B9CF1B01-8871-471F-8777-73482D61347A}" srcOrd="0" destOrd="0" parTransId="{B5349345-59D9-4819-B17E-E246A3B8A702}" sibTransId="{79DD12C2-CE95-44C9-9C16-5B042454E20A}"/>
    <dgm:cxn modelId="{7DEA0FC7-0A66-45A1-A680-6EB0A1B00B67}" type="presOf" srcId="{914E57BC-A983-445D-AAD1-B1B53222E5C9}" destId="{8ABBD44C-3C06-45ED-8B0D-95E5E9DC6734}" srcOrd="0" destOrd="0" presId="urn:microsoft.com/office/officeart/2008/layout/PictureStrips"/>
    <dgm:cxn modelId="{6A446DCE-6407-404E-8D7C-1ABF80851747}" type="presOf" srcId="{4BFB469A-08FD-493F-AD8E-25E266525EEA}" destId="{E1BEE4AC-FF2A-486C-880E-A7C19156124A}" srcOrd="0" destOrd="0" presId="urn:microsoft.com/office/officeart/2008/layout/PictureStrips"/>
    <dgm:cxn modelId="{3B9B94D8-4DD6-496F-B4FF-970BE1B5459B}" srcId="{4BFB469A-08FD-493F-AD8E-25E266525EEA}" destId="{914E57BC-A983-445D-AAD1-B1B53222E5C9}" srcOrd="1" destOrd="0" parTransId="{78C7123D-6FFC-4581-8216-C3FBCB4D6B25}" sibTransId="{E1EEFEFC-A8F3-4951-B160-3D1EFEDCB5B8}"/>
    <dgm:cxn modelId="{AE1FD2E0-FE67-4B3B-A937-7B1A67866309}" type="presOf" srcId="{B9CF1B01-8871-471F-8777-73482D61347A}" destId="{F5943DCA-8B4C-45BA-94BF-F68786A72DC1}" srcOrd="0" destOrd="0" presId="urn:microsoft.com/office/officeart/2008/layout/PictureStrips"/>
    <dgm:cxn modelId="{744D7D13-D442-46D1-ADD9-1E43F70EEB70}" type="presParOf" srcId="{E1BEE4AC-FF2A-486C-880E-A7C19156124A}" destId="{343570E8-997D-43CA-B375-99E3ACFA047F}" srcOrd="0" destOrd="0" presId="urn:microsoft.com/office/officeart/2008/layout/PictureStrips"/>
    <dgm:cxn modelId="{9EFC9184-95A3-48EE-979B-0807A2F36893}" type="presParOf" srcId="{343570E8-997D-43CA-B375-99E3ACFA047F}" destId="{F5943DCA-8B4C-45BA-94BF-F68786A72DC1}" srcOrd="0" destOrd="0" presId="urn:microsoft.com/office/officeart/2008/layout/PictureStrips"/>
    <dgm:cxn modelId="{C5240D37-EC8B-4C6E-A83A-4BAC47276CA7}" type="presParOf" srcId="{343570E8-997D-43CA-B375-99E3ACFA047F}" destId="{940F2DC3-2665-4B6F-9555-8E936B3DD910}" srcOrd="1" destOrd="0" presId="urn:microsoft.com/office/officeart/2008/layout/PictureStrips"/>
    <dgm:cxn modelId="{C4B15414-18CE-43FE-AB41-F6F116F8A687}" type="presParOf" srcId="{E1BEE4AC-FF2A-486C-880E-A7C19156124A}" destId="{46B40C12-4AF4-467B-AFA3-DA256B4D6578}" srcOrd="1" destOrd="0" presId="urn:microsoft.com/office/officeart/2008/layout/PictureStrips"/>
    <dgm:cxn modelId="{6350851D-EADA-4C1B-926A-633242E93F60}" type="presParOf" srcId="{E1BEE4AC-FF2A-486C-880E-A7C19156124A}" destId="{77A01F7E-5402-40C7-A082-9B391B1C2D46}" srcOrd="2" destOrd="0" presId="urn:microsoft.com/office/officeart/2008/layout/PictureStrips"/>
    <dgm:cxn modelId="{F586797C-6D43-4FCD-A833-59B5CC3BE4A3}" type="presParOf" srcId="{77A01F7E-5402-40C7-A082-9B391B1C2D46}" destId="{8ABBD44C-3C06-45ED-8B0D-95E5E9DC6734}" srcOrd="0" destOrd="0" presId="urn:microsoft.com/office/officeart/2008/layout/PictureStrips"/>
    <dgm:cxn modelId="{40AA0FF5-B697-4582-8806-5DF4B37054AB}" type="presParOf" srcId="{77A01F7E-5402-40C7-A082-9B391B1C2D46}" destId="{B8EF7A7C-A521-486E-B279-047192653418}" srcOrd="1" destOrd="0" presId="urn:microsoft.com/office/officeart/2008/layout/PictureStrips"/>
    <dgm:cxn modelId="{6D289D61-CB0A-4C59-A9D7-5BF806DE97FF}" type="presParOf" srcId="{E1BEE4AC-FF2A-486C-880E-A7C19156124A}" destId="{6111D711-E5CE-467F-BF01-97A6AE6662F3}" srcOrd="3" destOrd="0" presId="urn:microsoft.com/office/officeart/2008/layout/PictureStrips"/>
    <dgm:cxn modelId="{5ED9879F-7F74-46CC-9B1F-D34A8CCFA6BE}" type="presParOf" srcId="{E1BEE4AC-FF2A-486C-880E-A7C19156124A}" destId="{4CF02EF6-0FCD-44AB-BAAD-4028F8AD673C}" srcOrd="4" destOrd="0" presId="urn:microsoft.com/office/officeart/2008/layout/PictureStrips"/>
    <dgm:cxn modelId="{0160E4F7-4B1B-4F38-A578-5779E66BC5B7}" type="presParOf" srcId="{4CF02EF6-0FCD-44AB-BAAD-4028F8AD673C}" destId="{7E2B3B64-7A9B-41B5-8DA5-2F904E3D4DC5}" srcOrd="0" destOrd="0" presId="urn:microsoft.com/office/officeart/2008/layout/PictureStrips"/>
    <dgm:cxn modelId="{A7601D7C-7BF9-41F6-845F-4B2A4B6862F1}" type="presParOf" srcId="{4CF02EF6-0FCD-44AB-BAAD-4028F8AD673C}" destId="{C40D25C3-7E40-430F-AE24-50BAE1E0303E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735685" y="675905"/>
          <a:ext cx="4849872" cy="1671318"/>
        </a:xfrm>
        <a:prstGeom prst="roundRect">
          <a:avLst/>
        </a:prstGeom>
        <a:solidFill>
          <a:schemeClr val="bg2">
            <a:lumMod val="20000"/>
            <a:lumOff val="80000"/>
            <a:alpha val="90000"/>
          </a:schemeClr>
        </a:solidFill>
        <a:ln w="38100" cap="flat" cmpd="sng" algn="ctr">
          <a:solidFill>
            <a:srgbClr val="99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2. </a:t>
          </a:r>
          <a:endParaRPr lang="es-ES" sz="3200" kern="1200" dirty="0"/>
        </a:p>
      </dsp:txBody>
      <dsp:txXfrm>
        <a:off x="2817272" y="757492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bg2">
            <a:lumMod val="40000"/>
            <a:lumOff val="60000"/>
            <a:alpha val="90000"/>
          </a:schemeClr>
        </a:solidFill>
        <a:ln w="38100" cap="flat" cmpd="sng" algn="ctr">
          <a:solidFill>
            <a:srgbClr val="99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2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Paradigmas de la investigación científica.</a:t>
          </a:r>
        </a:p>
      </dsp:txBody>
      <dsp:txXfrm>
        <a:off x="3461940" y="2584256"/>
        <a:ext cx="3314239" cy="19214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C282C1-377C-46F5-B585-97944C16B07C}">
      <dsp:nvSpPr>
        <dsp:cNvPr id="0" name=""/>
        <dsp:cNvSpPr/>
      </dsp:nvSpPr>
      <dsp:spPr>
        <a:xfrm>
          <a:off x="0" y="121874"/>
          <a:ext cx="11658857" cy="995472"/>
        </a:xfrm>
        <a:prstGeom prst="rect">
          <a:avLst/>
        </a:prstGeom>
        <a:solidFill>
          <a:schemeClr val="accent3">
            <a:lumMod val="85000"/>
          </a:schemeClr>
        </a:solidFill>
        <a:ln w="38100">
          <a:solidFill>
            <a:srgbClr val="CC660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Paradigma </a:t>
          </a:r>
          <a:r>
            <a:rPr lang="es-ES_tradnl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investigativos es una construcción social (en el ámbito científico) que ofrece un sistema de pautas por lo que el </a:t>
          </a:r>
          <a:r>
            <a:rPr lang="es-ES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devenir histórico del proceso de hacer ciencia.</a:t>
          </a:r>
        </a:p>
      </dsp:txBody>
      <dsp:txXfrm>
        <a:off x="0" y="121874"/>
        <a:ext cx="11658857" cy="995472"/>
      </dsp:txXfrm>
    </dsp:sp>
    <dsp:sp modelId="{F4A13F91-026A-4C6D-830E-29D4DFC97794}">
      <dsp:nvSpPr>
        <dsp:cNvPr id="0" name=""/>
        <dsp:cNvSpPr/>
      </dsp:nvSpPr>
      <dsp:spPr>
        <a:xfrm>
          <a:off x="94621" y="1134842"/>
          <a:ext cx="4299025" cy="4770614"/>
        </a:xfrm>
        <a:prstGeom prst="rect">
          <a:avLst/>
        </a:prstGeom>
        <a:solidFill>
          <a:schemeClr val="bg1">
            <a:lumMod val="85000"/>
          </a:schemeClr>
        </a:solidFill>
        <a:ln w="38100">
          <a:solidFill>
            <a:srgbClr val="CC660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Positivista, racionalista , cuantitativo</a:t>
          </a:r>
          <a:r>
            <a:rPr lang="es-ES" sz="2400" kern="1200" dirty="0">
              <a:solidFill>
                <a:schemeClr val="tx1"/>
              </a:solidFill>
            </a:rPr>
            <a:t>).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Explicar y predecir hechos a partir de las relaciones causa-efecto(se busca descubrir el conocimiento. Se busca la neutralidad. Predominio de la objetividad</a:t>
          </a:r>
          <a:r>
            <a:rPr lang="es-ES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94621" y="1134842"/>
        <a:ext cx="4299025" cy="4770614"/>
      </dsp:txXfrm>
    </dsp:sp>
    <dsp:sp modelId="{35CC4D67-2343-41F6-846D-028D574EF82C}">
      <dsp:nvSpPr>
        <dsp:cNvPr id="0" name=""/>
        <dsp:cNvSpPr/>
      </dsp:nvSpPr>
      <dsp:spPr>
        <a:xfrm>
          <a:off x="4368327" y="1124319"/>
          <a:ext cx="4020539" cy="4687955"/>
        </a:xfrm>
        <a:prstGeom prst="rect">
          <a:avLst/>
        </a:prstGeom>
        <a:solidFill>
          <a:schemeClr val="accent3">
            <a:lumMod val="75000"/>
          </a:schemeClr>
        </a:solidFill>
        <a:ln w="38100">
          <a:solidFill>
            <a:srgbClr val="CC660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Interpretativo o hermenéutico,</a:t>
          </a:r>
          <a:endParaRPr lang="es-ES" sz="2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naturalista , cualitativo. Que pretende interpretar o comprender la realidad, los significados  y las intenciones de las personas(se busca construir nuevos conocimiento. El investigador se implica</a:t>
          </a:r>
          <a:r>
            <a:rPr lang="es-ES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>
        <a:off x="4368327" y="1124319"/>
        <a:ext cx="4020539" cy="4687955"/>
      </dsp:txXfrm>
    </dsp:sp>
    <dsp:sp modelId="{F8D4B650-75EB-43A2-BD78-FFD53AEEA638}">
      <dsp:nvSpPr>
        <dsp:cNvPr id="0" name=""/>
        <dsp:cNvSpPr/>
      </dsp:nvSpPr>
      <dsp:spPr>
        <a:xfrm>
          <a:off x="8320672" y="1118829"/>
          <a:ext cx="3338184" cy="4773283"/>
        </a:xfrm>
        <a:prstGeom prst="rect">
          <a:avLst/>
        </a:prstGeom>
        <a:solidFill>
          <a:schemeClr val="bg1">
            <a:lumMod val="85000"/>
          </a:schemeClr>
        </a:solidFill>
        <a:ln w="38100">
          <a:solidFill>
            <a:srgbClr val="CC660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Sociocrítico que pretende ser motor de cambio y transformación social se busca el cambio social)</a:t>
          </a:r>
        </a:p>
      </dsp:txBody>
      <dsp:txXfrm>
        <a:off x="8320672" y="1118829"/>
        <a:ext cx="3338184" cy="4773283"/>
      </dsp:txXfrm>
    </dsp:sp>
    <dsp:sp modelId="{E6B394BB-B738-4F27-BA72-D27B82ED49E9}">
      <dsp:nvSpPr>
        <dsp:cNvPr id="0" name=""/>
        <dsp:cNvSpPr/>
      </dsp:nvSpPr>
      <dsp:spPr>
        <a:xfrm flipV="1">
          <a:off x="0" y="5858873"/>
          <a:ext cx="11658857" cy="192997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solidFill>
            <a:srgbClr val="CC660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91476C-E041-42CA-82C3-9B0CD56DC94D}">
      <dsp:nvSpPr>
        <dsp:cNvPr id="0" name=""/>
        <dsp:cNvSpPr/>
      </dsp:nvSpPr>
      <dsp:spPr>
        <a:xfrm>
          <a:off x="1042273" y="286"/>
          <a:ext cx="6145607" cy="962461"/>
        </a:xfrm>
        <a:prstGeom prst="roundRect">
          <a:avLst>
            <a:gd name="adj" fmla="val 10000"/>
          </a:avLst>
        </a:prstGeom>
        <a:noFill/>
        <a:ln w="57150">
          <a:solidFill>
            <a:srgbClr val="CC66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>
              <a:latin typeface="Arial Black" panose="020B0A04020102020204" pitchFamily="34" charset="0"/>
            </a:rPr>
            <a:t>Según el estado de conocimientos</a:t>
          </a:r>
        </a:p>
      </dsp:txBody>
      <dsp:txXfrm>
        <a:off x="1070463" y="28476"/>
        <a:ext cx="6089227" cy="906081"/>
      </dsp:txXfrm>
    </dsp:sp>
    <dsp:sp modelId="{61F0DC29-C0F1-4A9E-93B1-A32CA50409BA}">
      <dsp:nvSpPr>
        <dsp:cNvPr id="0" name=""/>
        <dsp:cNvSpPr/>
      </dsp:nvSpPr>
      <dsp:spPr>
        <a:xfrm>
          <a:off x="1656833" y="962748"/>
          <a:ext cx="614560" cy="721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1846"/>
              </a:lnTo>
              <a:lnTo>
                <a:pt x="614560" y="721846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78F14-8DDD-46E3-99D1-79A4A2630ED8}">
      <dsp:nvSpPr>
        <dsp:cNvPr id="0" name=""/>
        <dsp:cNvSpPr/>
      </dsp:nvSpPr>
      <dsp:spPr>
        <a:xfrm>
          <a:off x="2271394" y="1203363"/>
          <a:ext cx="4569815" cy="962461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>
              <a:latin typeface="Arial Black" panose="020B0A04020102020204" pitchFamily="34" charset="0"/>
            </a:rPr>
            <a:t>Exploratoria</a:t>
          </a:r>
        </a:p>
      </dsp:txBody>
      <dsp:txXfrm>
        <a:off x="2299584" y="1231553"/>
        <a:ext cx="4513435" cy="906081"/>
      </dsp:txXfrm>
    </dsp:sp>
    <dsp:sp modelId="{DB448104-168F-4627-AAF0-05C50E6B3BB5}">
      <dsp:nvSpPr>
        <dsp:cNvPr id="0" name=""/>
        <dsp:cNvSpPr/>
      </dsp:nvSpPr>
      <dsp:spPr>
        <a:xfrm>
          <a:off x="1656833" y="962748"/>
          <a:ext cx="614560" cy="1924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4923"/>
              </a:lnTo>
              <a:lnTo>
                <a:pt x="614560" y="1924923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076BC1-2187-4B38-8D1D-9B2E27BFDE82}">
      <dsp:nvSpPr>
        <dsp:cNvPr id="0" name=""/>
        <dsp:cNvSpPr/>
      </dsp:nvSpPr>
      <dsp:spPr>
        <a:xfrm>
          <a:off x="2271394" y="2406441"/>
          <a:ext cx="4569245" cy="962461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>
              <a:latin typeface="Arial Black" panose="020B0A04020102020204" pitchFamily="34" charset="0"/>
            </a:rPr>
            <a:t>Descriptiva.</a:t>
          </a:r>
        </a:p>
      </dsp:txBody>
      <dsp:txXfrm>
        <a:off x="2299584" y="2434631"/>
        <a:ext cx="4512865" cy="906081"/>
      </dsp:txXfrm>
    </dsp:sp>
    <dsp:sp modelId="{FA48DFC1-55B7-489A-B962-14570DEC55B1}">
      <dsp:nvSpPr>
        <dsp:cNvPr id="0" name=""/>
        <dsp:cNvSpPr/>
      </dsp:nvSpPr>
      <dsp:spPr>
        <a:xfrm>
          <a:off x="1656833" y="962748"/>
          <a:ext cx="614560" cy="3128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8001"/>
              </a:lnTo>
              <a:lnTo>
                <a:pt x="614560" y="312800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39F01-C56A-4BF8-9CD5-D17832E1A3C4}">
      <dsp:nvSpPr>
        <dsp:cNvPr id="0" name=""/>
        <dsp:cNvSpPr/>
      </dsp:nvSpPr>
      <dsp:spPr>
        <a:xfrm>
          <a:off x="2271394" y="3609518"/>
          <a:ext cx="4709241" cy="962461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>
              <a:latin typeface="Arial Black" panose="020B0A04020102020204" pitchFamily="34" charset="0"/>
            </a:rPr>
            <a:t>Cuasiexperimental</a:t>
          </a:r>
        </a:p>
      </dsp:txBody>
      <dsp:txXfrm>
        <a:off x="2299584" y="3637708"/>
        <a:ext cx="4652861" cy="906081"/>
      </dsp:txXfrm>
    </dsp:sp>
    <dsp:sp modelId="{4A470197-F6C4-4DD9-8AA3-AA12541962F0}">
      <dsp:nvSpPr>
        <dsp:cNvPr id="0" name=""/>
        <dsp:cNvSpPr/>
      </dsp:nvSpPr>
      <dsp:spPr>
        <a:xfrm>
          <a:off x="1656833" y="962748"/>
          <a:ext cx="614560" cy="4331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1078"/>
              </a:lnTo>
              <a:lnTo>
                <a:pt x="614560" y="4331078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BF3833-DA08-4F3B-AF4D-F4DEAB71C739}">
      <dsp:nvSpPr>
        <dsp:cNvPr id="0" name=""/>
        <dsp:cNvSpPr/>
      </dsp:nvSpPr>
      <dsp:spPr>
        <a:xfrm>
          <a:off x="2271394" y="4812595"/>
          <a:ext cx="4620617" cy="962461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>
              <a:latin typeface="Arial Black" panose="020B0A04020102020204" pitchFamily="34" charset="0"/>
            </a:rPr>
            <a:t>Experimental</a:t>
          </a:r>
        </a:p>
      </dsp:txBody>
      <dsp:txXfrm>
        <a:off x="2299584" y="4840785"/>
        <a:ext cx="4564237" cy="9060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4A8B2-4926-4F2D-994D-5ABE827AAD86}">
      <dsp:nvSpPr>
        <dsp:cNvPr id="0" name=""/>
        <dsp:cNvSpPr/>
      </dsp:nvSpPr>
      <dsp:spPr>
        <a:xfrm>
          <a:off x="2760372" y="587581"/>
          <a:ext cx="4787037" cy="1024627"/>
        </a:xfrm>
        <a:prstGeom prst="roundRect">
          <a:avLst/>
        </a:prstGeom>
        <a:noFill/>
        <a:ln w="38100">
          <a:solidFill>
            <a:srgbClr val="CC660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Investigación Exploratoria</a:t>
          </a:r>
        </a:p>
      </dsp:txBody>
      <dsp:txXfrm>
        <a:off x="2810390" y="637599"/>
        <a:ext cx="4687001" cy="924591"/>
      </dsp:txXfrm>
    </dsp:sp>
    <dsp:sp modelId="{D9AC3A6A-036A-415F-8E25-4D3F9187D4AF}">
      <dsp:nvSpPr>
        <dsp:cNvPr id="0" name=""/>
        <dsp:cNvSpPr/>
      </dsp:nvSpPr>
      <dsp:spPr>
        <a:xfrm>
          <a:off x="0" y="2053214"/>
          <a:ext cx="10307782" cy="4225694"/>
        </a:xfrm>
        <a:prstGeom prst="roundRect">
          <a:avLst/>
        </a:prstGeom>
        <a:solidFill>
          <a:schemeClr val="accent3">
            <a:lumMod val="8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Los estudios exploratorios sirven para preparar el terreno y por lo común ante­ceden a los otros tres.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4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El objetivo es examinar un tema o problema de investigación poco estudiado, del cual se tienen muchas dudas o no se ha abordado antes. Es decir, cuando la revisión de la literatura reveló que tan sólo hay guías no investigadas e ideas vagamente relacionadas con el proble­ma de estudio, o bien, si deseamos indagar sobre temas y áreas desde nuevas perspectivas o ampliar las existentes</a:t>
          </a:r>
          <a:r>
            <a:rPr lang="es-ES_tradnl" sz="18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s-ES" sz="1800" b="1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6281" y="2259495"/>
        <a:ext cx="9895220" cy="38131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3DF528-82AF-41A1-B3BC-CC51A2B91AFB}">
      <dsp:nvSpPr>
        <dsp:cNvPr id="0" name=""/>
        <dsp:cNvSpPr/>
      </dsp:nvSpPr>
      <dsp:spPr>
        <a:xfrm>
          <a:off x="543488" y="309870"/>
          <a:ext cx="10426237" cy="1830072"/>
        </a:xfrm>
        <a:prstGeom prst="rect">
          <a:avLst/>
        </a:prstGeom>
        <a:noFill/>
        <a:ln w="38100">
          <a:solidFill>
            <a:srgbClr val="CC66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13822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Básica o  Fundamental.</a:t>
          </a:r>
          <a:r>
            <a:rPr lang="es-ES" sz="240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s-ES" sz="2400" b="1" kern="1200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latin typeface="Arial" panose="020B0604020202020204" pitchFamily="34" charset="0"/>
              <a:cs typeface="Arial" panose="020B0604020202020204" pitchFamily="34" charset="0"/>
            </a:rPr>
            <a:t>Puede ser teórica o práctica, y es aquella que se emprende para adquirir nuevos conocimientos sobre los fundamentos de los fenómenos y de los hechos observables, sin perseguir de antemano ninguna aplicación o uso particular del proceso.</a:t>
          </a:r>
        </a:p>
      </dsp:txBody>
      <dsp:txXfrm>
        <a:off x="543488" y="309870"/>
        <a:ext cx="10426237" cy="1830072"/>
      </dsp:txXfrm>
    </dsp:sp>
    <dsp:sp modelId="{D7747B05-15C4-47A4-B880-F8A78C7726C6}">
      <dsp:nvSpPr>
        <dsp:cNvPr id="0" name=""/>
        <dsp:cNvSpPr/>
      </dsp:nvSpPr>
      <dsp:spPr>
        <a:xfrm>
          <a:off x="227003" y="0"/>
          <a:ext cx="1047748" cy="1571623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6400"/>
                    </a14:imgEffect>
                    <a14:imgEffect>
                      <a14:saturation sat="66000"/>
                    </a14:imgEffect>
                    <a14:imgEffect>
                      <a14:brightnessContrast contrast="37000"/>
                    </a14:imgEffect>
                  </a14:imgLayer>
                </a14:imgProps>
              </a:ext>
            </a:extLst>
          </a:blip>
          <a:srcRect/>
          <a:stretch>
            <a:fillRect l="-22000" r="-22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CC9D6FA-ACF4-4B3F-B2C4-714E5A43607F}">
      <dsp:nvSpPr>
        <dsp:cNvPr id="0" name=""/>
        <dsp:cNvSpPr/>
      </dsp:nvSpPr>
      <dsp:spPr>
        <a:xfrm>
          <a:off x="1441774" y="2358008"/>
          <a:ext cx="9470355" cy="1496783"/>
        </a:xfrm>
        <a:prstGeom prst="rect">
          <a:avLst/>
        </a:prstGeom>
        <a:solidFill>
          <a:schemeClr val="lt2">
            <a:alpha val="40000"/>
            <a:hueOff val="0"/>
            <a:satOff val="0"/>
            <a:lumOff val="0"/>
            <a:alphaOff val="0"/>
          </a:schemeClr>
        </a:solidFill>
        <a:ln w="38100">
          <a:solidFill>
            <a:srgbClr val="CC66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13822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Aplicada.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latin typeface="Arial" panose="020B0604020202020204" pitchFamily="34" charset="0"/>
              <a:cs typeface="Arial" panose="020B0604020202020204" pitchFamily="34" charset="0"/>
            </a:rPr>
            <a:t>Encaminada a desarrollar aplicaciones prácticas para la investigación fundamental. Más utilizada en la APS</a:t>
          </a:r>
        </a:p>
      </dsp:txBody>
      <dsp:txXfrm>
        <a:off x="1441774" y="2358008"/>
        <a:ext cx="9470355" cy="1496783"/>
      </dsp:txXfrm>
    </dsp:sp>
    <dsp:sp modelId="{FEB2DC40-B0F9-4817-B975-BAA47ABA0F94}">
      <dsp:nvSpPr>
        <dsp:cNvPr id="0" name=""/>
        <dsp:cNvSpPr/>
      </dsp:nvSpPr>
      <dsp:spPr>
        <a:xfrm>
          <a:off x="413135" y="1754724"/>
          <a:ext cx="1047748" cy="1571623"/>
        </a:xfrm>
        <a:prstGeom prst="rect">
          <a:avLst/>
        </a:prstGeom>
        <a:blipFill rotWithShape="1">
          <a:blip xmlns:r="http://schemas.openxmlformats.org/officeDocument/2006/relationships" r:embed="rId3"/>
          <a:srcRect/>
          <a:stretch>
            <a:fillRect l="-22000" r="-22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2EC79F8-6BE0-4C7F-B8CB-C4F13C0B7778}">
      <dsp:nvSpPr>
        <dsp:cNvPr id="0" name=""/>
        <dsp:cNvSpPr/>
      </dsp:nvSpPr>
      <dsp:spPr>
        <a:xfrm>
          <a:off x="499135" y="4103600"/>
          <a:ext cx="10495592" cy="1770665"/>
        </a:xfrm>
        <a:prstGeom prst="rect">
          <a:avLst/>
        </a:prstGeom>
        <a:solidFill>
          <a:schemeClr val="bg1">
            <a:lumMod val="75000"/>
            <a:alpha val="40000"/>
          </a:schemeClr>
        </a:solidFill>
        <a:ln w="38100">
          <a:solidFill>
            <a:srgbClr val="CC660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13822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     Investigación y desarrollo. 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latin typeface="Arial" panose="020B0604020202020204" pitchFamily="34" charset="0"/>
              <a:cs typeface="Arial" panose="020B0604020202020204" pitchFamily="34" charset="0"/>
            </a:rPr>
            <a:t>    La combinación de la investigación científica y el 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latin typeface="Arial" panose="020B0604020202020204" pitchFamily="34" charset="0"/>
              <a:cs typeface="Arial" panose="020B0604020202020204" pitchFamily="34" charset="0"/>
            </a:rPr>
            <a:t>desarrollo tecnológico que conduce a un nuevo proceso o 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s-ES" sz="2400" b="1" kern="1200" dirty="0">
              <a:latin typeface="Arial" panose="020B0604020202020204" pitchFamily="34" charset="0"/>
              <a:cs typeface="Arial" panose="020B0604020202020204" pitchFamily="34" charset="0"/>
            </a:rPr>
            <a:t>producto, y por extensión, a su realización a escala comercial.</a:t>
          </a:r>
        </a:p>
      </dsp:txBody>
      <dsp:txXfrm>
        <a:off x="499135" y="4103600"/>
        <a:ext cx="10495592" cy="1770665"/>
      </dsp:txXfrm>
    </dsp:sp>
    <dsp:sp modelId="{82992B91-77B8-4A0C-8F70-C882208C4390}">
      <dsp:nvSpPr>
        <dsp:cNvPr id="0" name=""/>
        <dsp:cNvSpPr/>
      </dsp:nvSpPr>
      <dsp:spPr>
        <a:xfrm>
          <a:off x="0" y="3435829"/>
          <a:ext cx="1047748" cy="1571623"/>
        </a:xfrm>
        <a:prstGeom prst="rect">
          <a:avLst/>
        </a:prstGeom>
        <a:blipFill rotWithShape="1">
          <a:blip xmlns:r="http://schemas.openxmlformats.org/officeDocument/2006/relationships" r:embed="rId3"/>
          <a:srcRect/>
          <a:stretch>
            <a:fillRect l="-22000" r="-22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43DCA-8B4C-45BA-94BF-F68786A72DC1}">
      <dsp:nvSpPr>
        <dsp:cNvPr id="0" name=""/>
        <dsp:cNvSpPr/>
      </dsp:nvSpPr>
      <dsp:spPr>
        <a:xfrm>
          <a:off x="205807" y="1297624"/>
          <a:ext cx="4937903" cy="154309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3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5189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>
              <a:latin typeface="Arial" panose="020B0604020202020204" pitchFamily="34" charset="0"/>
              <a:cs typeface="Arial" panose="020B0604020202020204" pitchFamily="34" charset="0"/>
            </a:rPr>
            <a:t>Correlacional. Determina la relación de unos factores  en relación con otros (covariación)</a:t>
          </a:r>
        </a:p>
      </dsp:txBody>
      <dsp:txXfrm>
        <a:off x="205807" y="1297624"/>
        <a:ext cx="4937903" cy="1543094"/>
      </dsp:txXfrm>
    </dsp:sp>
    <dsp:sp modelId="{940F2DC3-2665-4B6F-9555-8E936B3DD910}">
      <dsp:nvSpPr>
        <dsp:cNvPr id="0" name=""/>
        <dsp:cNvSpPr/>
      </dsp:nvSpPr>
      <dsp:spPr>
        <a:xfrm>
          <a:off x="61" y="1074732"/>
          <a:ext cx="1080166" cy="1620249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BBD44C-3C06-45ED-8B0D-95E5E9DC6734}">
      <dsp:nvSpPr>
        <dsp:cNvPr id="0" name=""/>
        <dsp:cNvSpPr/>
      </dsp:nvSpPr>
      <dsp:spPr>
        <a:xfrm>
          <a:off x="5659815" y="1297624"/>
          <a:ext cx="4937903" cy="154309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3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5189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>
              <a:latin typeface="Arial" panose="020B0604020202020204" pitchFamily="34" charset="0"/>
              <a:cs typeface="Arial" panose="020B0604020202020204" pitchFamily="34" charset="0"/>
            </a:rPr>
            <a:t>Histórica. Busca construir el estado  de forma objetiva, basada en evidencias  documentales confiables.</a:t>
          </a:r>
        </a:p>
      </dsp:txBody>
      <dsp:txXfrm>
        <a:off x="5659815" y="1297624"/>
        <a:ext cx="4937903" cy="1543094"/>
      </dsp:txXfrm>
    </dsp:sp>
    <dsp:sp modelId="{B8EF7A7C-A521-486E-B279-047192653418}">
      <dsp:nvSpPr>
        <dsp:cNvPr id="0" name=""/>
        <dsp:cNvSpPr/>
      </dsp:nvSpPr>
      <dsp:spPr>
        <a:xfrm>
          <a:off x="5454069" y="1074732"/>
          <a:ext cx="1080166" cy="1620249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2B3B64-7A9B-41B5-8DA5-2F904E3D4DC5}">
      <dsp:nvSpPr>
        <dsp:cNvPr id="0" name=""/>
        <dsp:cNvSpPr/>
      </dsp:nvSpPr>
      <dsp:spPr>
        <a:xfrm>
          <a:off x="2932811" y="3017317"/>
          <a:ext cx="4937903" cy="230246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3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5189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b="1" kern="1200" dirty="0">
              <a:latin typeface="Arial" panose="020B0604020202020204" pitchFamily="34" charset="0"/>
              <a:cs typeface="Arial" panose="020B0604020202020204" pitchFamily="34" charset="0"/>
            </a:rPr>
            <a:t>Ex </a:t>
          </a:r>
          <a:r>
            <a:rPr lang="es-ES" sz="2000" b="1" kern="1200" dirty="0" err="1">
              <a:latin typeface="Arial" panose="020B0604020202020204" pitchFamily="34" charset="0"/>
              <a:cs typeface="Arial" panose="020B0604020202020204" pitchFamily="34" charset="0"/>
            </a:rPr>
            <a:t>post-facto</a:t>
          </a:r>
          <a:r>
            <a:rPr lang="es-ES" sz="2000" b="1" kern="1200" dirty="0">
              <a:latin typeface="Arial" panose="020B0604020202020204" pitchFamily="34" charset="0"/>
              <a:cs typeface="Arial" panose="020B0604020202020204" pitchFamily="34" charset="0"/>
            </a:rPr>
            <a:t>. A  partir de un efecto observado se indaga su causa en  el pasado. Busca establecer causa- efecto después  que este último ha ocurrido y su causa se ubica en el pasado</a:t>
          </a:r>
        </a:p>
      </dsp:txBody>
      <dsp:txXfrm>
        <a:off x="2932811" y="3017317"/>
        <a:ext cx="4937903" cy="2302467"/>
      </dsp:txXfrm>
    </dsp:sp>
    <dsp:sp modelId="{C40D25C3-7E40-430F-AE24-50BAE1E0303E}">
      <dsp:nvSpPr>
        <dsp:cNvPr id="0" name=""/>
        <dsp:cNvSpPr/>
      </dsp:nvSpPr>
      <dsp:spPr>
        <a:xfrm>
          <a:off x="2727065" y="3174112"/>
          <a:ext cx="1080166" cy="1620249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5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#7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A3DD5-61ED-43E3-89A3-E00BC96A2137}" type="datetimeFigureOut">
              <a:rPr lang="es-ES" smtClean="0"/>
              <a:t>11/06/2021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C4E6A-A496-4F44-858C-7233E11414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513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647698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964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986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970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436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22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37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481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08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2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461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39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78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75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375030"/>
              </p:ext>
            </p:extLst>
          </p:nvPr>
        </p:nvGraphicFramePr>
        <p:xfrm>
          <a:off x="169333" y="159657"/>
          <a:ext cx="11312752" cy="634834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656376">
                  <a:extLst>
                    <a:ext uri="{9D8B030D-6E8A-4147-A177-3AD203B41FA5}">
                      <a16:colId xmlns:a16="http://schemas.microsoft.com/office/drawing/2014/main" val="2602344526"/>
                    </a:ext>
                  </a:extLst>
                </a:gridCol>
                <a:gridCol w="5656376">
                  <a:extLst>
                    <a:ext uri="{9D8B030D-6E8A-4147-A177-3AD203B41FA5}">
                      <a16:colId xmlns:a16="http://schemas.microsoft.com/office/drawing/2014/main" val="3291410897"/>
                    </a:ext>
                  </a:extLst>
                </a:gridCol>
              </a:tblGrid>
              <a:tr h="40209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2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</a:rPr>
                        <a:t>PARADIGMAS CONTEMPORÁNEOS.</a:t>
                      </a:r>
                      <a:endParaRPr kumimoji="0" lang="es-ES" altLang="es-E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gradFill flip="none" rotWithShape="1">
                      <a:gsLst>
                        <a:gs pos="0">
                          <a:schemeClr val="accent2">
                            <a:lumMod val="67000"/>
                          </a:schemeClr>
                        </a:gs>
                        <a:gs pos="48000">
                          <a:schemeClr val="accent2">
                            <a:lumMod val="97000"/>
                            <a:lumOff val="3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22188429"/>
                  </a:ext>
                </a:extLst>
              </a:tr>
              <a:tr h="711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2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PARADIGMA CUANTITATIVA</a:t>
                      </a:r>
                      <a:endParaRPr kumimoji="0" lang="es-ES" altLang="es-E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es-ES" sz="2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PARADIGMA CUALITATIVA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529064413"/>
                  </a:ext>
                </a:extLst>
              </a:tr>
              <a:tr h="472666"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Nivel de Frecuencia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Profundidad de comprensión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417286302"/>
                  </a:ext>
                </a:extLst>
              </a:tr>
              <a:tr h="402093"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Perspectiva desde fuera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Perspectiva desde dentro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860068481"/>
                  </a:ext>
                </a:extLst>
              </a:tr>
              <a:tr h="755020"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Estadísticamente representativas del  Universo   (múltiples casos)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No representativos</a:t>
                      </a:r>
                    </a:p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(casos aislados, incluso únicos) 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785888761"/>
                  </a:ext>
                </a:extLst>
              </a:tr>
              <a:tr h="402093"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Orientada al resultado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Orientada al proceso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909176643"/>
                  </a:ext>
                </a:extLst>
              </a:tr>
              <a:tr h="402093"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¿Cuántos? ¿Con qué frecuencia?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¿Por qué? Significaciones atribuidas 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314661318"/>
                  </a:ext>
                </a:extLst>
              </a:tr>
              <a:tr h="402093"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Datos sólidos y repetibles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Datos ricos y profundos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516392644"/>
                  </a:ext>
                </a:extLst>
              </a:tr>
              <a:tr h="711396"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Medición de acciones y conductas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     (Descriptiva) 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Estudio de motivaciones, percepciones,   significados (Interpretativa)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96337013"/>
                  </a:ext>
                </a:extLst>
              </a:tr>
              <a:tr h="4079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Condiciones de laboratorio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Condiciones naturales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250664513"/>
                  </a:ext>
                </a:extLst>
              </a:tr>
              <a:tr h="4580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Escasa atención al contexto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Alta atención al contexto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541456631"/>
                  </a:ext>
                </a:extLst>
              </a:tr>
              <a:tr h="4020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Diseño rígida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Diseño flexible e interactivo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708618357"/>
                  </a:ext>
                </a:extLst>
              </a:tr>
              <a:tr h="4192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Deductiva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0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Inductiva</a:t>
                      </a:r>
                      <a:endParaRPr kumimoji="0" lang="es-ES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42616923"/>
                  </a:ext>
                </a:extLst>
              </a:tr>
            </a:tbl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10602409" y="613307"/>
          <a:ext cx="879676" cy="89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Imagen" r:id="rId3" imgW="1738155" imgH="2221594" progId="">
                  <p:embed/>
                </p:oleObj>
              </mc:Choice>
              <mc:Fallback>
                <p:oleObj name="Imagen" r:id="rId3" imgW="1738155" imgH="2221594" progId="">
                  <p:embed/>
                  <p:pic>
                    <p:nvPicPr>
                      <p:cNvPr id="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2409" y="613307"/>
                        <a:ext cx="879676" cy="89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771699" y="685118"/>
          <a:ext cx="1054010" cy="882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Imagen" r:id="rId5" imgW="715061" imgH="715975" progId="">
                  <p:embed/>
                </p:oleObj>
              </mc:Choice>
              <mc:Fallback>
                <p:oleObj name="Imagen" r:id="rId5" imgW="715061" imgH="715975" progId="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1699" y="685118"/>
                        <a:ext cx="1054010" cy="8822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4562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4FC46B56-85A0-4161-AA0C-D1DA25FCE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872" y="999053"/>
            <a:ext cx="7495309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s-ES" altLang="es-ES" sz="2800" dirty="0">
              <a:solidFill>
                <a:srgbClr val="FFFF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es-ES" altLang="es-ES" sz="2800" dirty="0">
              <a:solidFill>
                <a:srgbClr val="FFFF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ES" altLang="es-ES" sz="2800" dirty="0">
                <a:latin typeface="Arial Black" panose="020B0A04020102020204" pitchFamily="34" charset="0"/>
                <a:cs typeface="Times New Roman" panose="02020603050405020304" pitchFamily="18" charset="0"/>
              </a:rPr>
              <a:t>ALVIRA crítica a los autores que han presentado ambas perspectivas como contrarias, utilizando un inventario de rasgos y características opuestas para cada uno, planteando la articulación entre ambos enfoques. </a:t>
            </a:r>
            <a:endParaRPr lang="es-ES" altLang="es-E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98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D7BF95AF-73FA-4C50-A9D9-DB9D5174AE2D}"/>
              </a:ext>
            </a:extLst>
          </p:cNvPr>
          <p:cNvSpPr/>
          <p:nvPr/>
        </p:nvSpPr>
        <p:spPr>
          <a:xfrm>
            <a:off x="2275888" y="2967335"/>
            <a:ext cx="76402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s-ES" sz="5400" b="1" cap="none" spc="0" dirty="0">
                <a:ln/>
                <a:solidFill>
                  <a:schemeClr val="accent4"/>
                </a:solidFill>
                <a:effectLst/>
              </a:rPr>
              <a:t>Tipos de Investigación</a:t>
            </a:r>
          </a:p>
        </p:txBody>
      </p:sp>
    </p:spTree>
    <p:extLst>
      <p:ext uri="{BB962C8B-B14F-4D97-AF65-F5344CB8AC3E}">
        <p14:creationId xmlns:p14="http://schemas.microsoft.com/office/powerpoint/2010/main" val="3653801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452972536"/>
              </p:ext>
            </p:extLst>
          </p:nvPr>
        </p:nvGraphicFramePr>
        <p:xfrm>
          <a:off x="1307386" y="613459"/>
          <a:ext cx="8230154" cy="577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71536" y="1298222"/>
          <a:ext cx="1994889" cy="4617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Imagen" r:id="rId8" imgW="3848100" imgH="5478463" progId="">
                  <p:embed/>
                </p:oleObj>
              </mc:Choice>
              <mc:Fallback>
                <p:oleObj name="Imagen" r:id="rId8" imgW="3848100" imgH="5478463" progId="">
                  <p:embed/>
                  <p:pic>
                    <p:nvPicPr>
                      <p:cNvPr id="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36" y="1298222"/>
                        <a:ext cx="1994889" cy="46171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1951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910399657"/>
              </p:ext>
            </p:extLst>
          </p:nvPr>
        </p:nvGraphicFramePr>
        <p:xfrm>
          <a:off x="1330036" y="124097"/>
          <a:ext cx="10307782" cy="6609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lecha abajo 2"/>
          <p:cNvSpPr/>
          <p:nvPr/>
        </p:nvSpPr>
        <p:spPr>
          <a:xfrm>
            <a:off x="5372582" y="1765880"/>
            <a:ext cx="1446836" cy="801961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 prst="angle"/>
            <a:bevelB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3498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868216"/>
              </p:ext>
            </p:extLst>
          </p:nvPr>
        </p:nvGraphicFramePr>
        <p:xfrm>
          <a:off x="262360" y="228600"/>
          <a:ext cx="11667279" cy="61264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889093">
                  <a:extLst>
                    <a:ext uri="{9D8B030D-6E8A-4147-A177-3AD203B41FA5}">
                      <a16:colId xmlns:a16="http://schemas.microsoft.com/office/drawing/2014/main" val="2583793506"/>
                    </a:ext>
                  </a:extLst>
                </a:gridCol>
                <a:gridCol w="3889093">
                  <a:extLst>
                    <a:ext uri="{9D8B030D-6E8A-4147-A177-3AD203B41FA5}">
                      <a16:colId xmlns:a16="http://schemas.microsoft.com/office/drawing/2014/main" val="1829974954"/>
                    </a:ext>
                  </a:extLst>
                </a:gridCol>
                <a:gridCol w="3889093">
                  <a:extLst>
                    <a:ext uri="{9D8B030D-6E8A-4147-A177-3AD203B41FA5}">
                      <a16:colId xmlns:a16="http://schemas.microsoft.com/office/drawing/2014/main" val="2341283406"/>
                    </a:ext>
                  </a:extLst>
                </a:gridCol>
              </a:tblGrid>
              <a:tr h="384371">
                <a:tc>
                  <a:txBody>
                    <a:bodyPr/>
                    <a:lstStyle/>
                    <a:p>
                      <a:r>
                        <a:rPr lang="es-ES" sz="2400" b="1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</a:t>
                      </a:r>
                      <a:endParaRPr lang="es-E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Subtipo</a:t>
                      </a:r>
                      <a:endParaRPr lang="es-E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Objetivos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361225"/>
                  </a:ext>
                </a:extLst>
              </a:tr>
              <a:tr h="2197723">
                <a:tc rowSpan="2">
                  <a:txBody>
                    <a:bodyPr/>
                    <a:lstStyle/>
                    <a:p>
                      <a:pPr algn="l"/>
                      <a:r>
                        <a:rPr lang="es-ES" sz="1800" b="1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OBSERVACIONALES</a:t>
                      </a:r>
                    </a:p>
                    <a:p>
                      <a:pPr algn="l"/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 se manipula el</a:t>
                      </a:r>
                    </a:p>
                    <a:p>
                      <a:pPr algn="l"/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 en estudio)</a:t>
                      </a:r>
                      <a:endParaRPr lang="es-E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Estimar la frecuencia de ciertas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enfermedades o características, tendencias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temporales e identificar individuos enfermos.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8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Generar nuevas hipótesis y sugerir la racionalidad de nuevos estudios.</a:t>
                      </a:r>
                    </a:p>
                    <a:p>
                      <a:endParaRPr lang="es-E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139434"/>
                  </a:ext>
                </a:extLst>
              </a:tr>
              <a:tr h="2938069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2400" b="1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Analíticos</a:t>
                      </a:r>
                      <a:endParaRPr lang="es-E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Probar hipótesis etiológicas específicas y estimar efectos crónicos en la salud.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s-ES" sz="1800" b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Generar nuevas hipótesis etiológicas y sugerir mecanismos de causalidad.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s-ES" sz="1800" b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Generar hipótesis y sugerir su potencial</a:t>
                      </a:r>
                    </a:p>
                    <a:p>
                      <a:pPr algn="l"/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 prevenir enfermedades.</a:t>
                      </a:r>
                      <a:endParaRPr lang="es-E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728179"/>
                  </a:ext>
                </a:extLst>
              </a:tr>
            </a:tbl>
          </a:graphicData>
        </a:graphic>
      </p:graphicFrame>
      <p:pic>
        <p:nvPicPr>
          <p:cNvPr id="3" name="Picture 10" descr="examin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542" y="2365829"/>
            <a:ext cx="1335315" cy="20465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18999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908465"/>
              </p:ext>
            </p:extLst>
          </p:nvPr>
        </p:nvGraphicFramePr>
        <p:xfrm>
          <a:off x="616857" y="110526"/>
          <a:ext cx="10958286" cy="605443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52762">
                  <a:extLst>
                    <a:ext uri="{9D8B030D-6E8A-4147-A177-3AD203B41FA5}">
                      <a16:colId xmlns:a16="http://schemas.microsoft.com/office/drawing/2014/main" val="2007837955"/>
                    </a:ext>
                  </a:extLst>
                </a:gridCol>
                <a:gridCol w="3652762">
                  <a:extLst>
                    <a:ext uri="{9D8B030D-6E8A-4147-A177-3AD203B41FA5}">
                      <a16:colId xmlns:a16="http://schemas.microsoft.com/office/drawing/2014/main" val="3839456998"/>
                    </a:ext>
                  </a:extLst>
                </a:gridCol>
                <a:gridCol w="3652762">
                  <a:extLst>
                    <a:ext uri="{9D8B030D-6E8A-4147-A177-3AD203B41FA5}">
                      <a16:colId xmlns:a16="http://schemas.microsoft.com/office/drawing/2014/main" val="616459989"/>
                    </a:ext>
                  </a:extLst>
                </a:gridCol>
              </a:tblGrid>
              <a:tr h="623840">
                <a:tc>
                  <a:txBody>
                    <a:bodyPr/>
                    <a:lstStyle/>
                    <a:p>
                      <a:r>
                        <a:rPr lang="es-ES" sz="2400" b="1" u="none" strike="noStrike" baseline="0" dirty="0">
                          <a:solidFill>
                            <a:schemeClr val="tx1"/>
                          </a:solidFill>
                        </a:rPr>
                        <a:t>Tipo</a:t>
                      </a:r>
                      <a:endParaRPr lang="es-E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Subtipo</a:t>
                      </a:r>
                      <a:endParaRPr lang="es-E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2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Objetivos</a:t>
                      </a:r>
                      <a:endParaRPr kumimoji="0" lang="es-E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67544"/>
                  </a:ext>
                </a:extLst>
              </a:tr>
              <a:tr h="983908">
                <a:tc rowSpan="2">
                  <a:txBody>
                    <a:bodyPr/>
                    <a:lstStyle/>
                    <a:p>
                      <a:pPr algn="l"/>
                      <a:r>
                        <a:rPr lang="es-ES" sz="1800" b="1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CUASIEXPERIMENTALES</a:t>
                      </a:r>
                    </a:p>
                    <a:p>
                      <a:pPr algn="l"/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(Manipulación del</a:t>
                      </a:r>
                    </a:p>
                    <a:p>
                      <a:pPr algn="l"/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factor en estudio sin</a:t>
                      </a:r>
                    </a:p>
                    <a:p>
                      <a:pPr algn="l"/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aleatorización)</a:t>
                      </a:r>
                      <a:endParaRPr lang="es-E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400" b="1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Ensayos Clínicos y</a:t>
                      </a:r>
                    </a:p>
                    <a:p>
                      <a:pPr algn="l"/>
                      <a:r>
                        <a:rPr lang="es-ES" sz="2400" b="1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Laboratorio</a:t>
                      </a:r>
                      <a:endParaRPr lang="es-E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mismos objetivos que los estudios experimentales</a:t>
                      </a:r>
                      <a:endParaRPr lang="es-E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326742"/>
                  </a:ext>
                </a:extLst>
              </a:tr>
              <a:tr h="4446689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2400" b="1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Programas y</a:t>
                      </a:r>
                    </a:p>
                    <a:p>
                      <a:pPr algn="l"/>
                      <a:r>
                        <a:rPr lang="es-ES" sz="2400" b="1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Políticas</a:t>
                      </a:r>
                      <a:endParaRPr lang="es-E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Evaluar el alcance de los objetivos de la salud pública.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s-ES" sz="1800" b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pt-BR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Determinar problemas no anticipados o </a:t>
                      </a:r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consecuencias de implementar y las razones para el éxito o fracaso de una intervención.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s-ES" sz="1800" b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Comparar costos y beneficios de una intervención.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s-ES" sz="1800" b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s-ES" sz="1800" b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Sugerir cambios en las actuales políticas y programas de salud.</a:t>
                      </a:r>
                      <a:endParaRPr lang="es-E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878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553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869296"/>
              </p:ext>
            </p:extLst>
          </p:nvPr>
        </p:nvGraphicFramePr>
        <p:xfrm>
          <a:off x="145472" y="152400"/>
          <a:ext cx="11901055" cy="6553199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346883">
                  <a:extLst>
                    <a:ext uri="{9D8B030D-6E8A-4147-A177-3AD203B41FA5}">
                      <a16:colId xmlns:a16="http://schemas.microsoft.com/office/drawing/2014/main" val="1786937678"/>
                    </a:ext>
                  </a:extLst>
                </a:gridCol>
                <a:gridCol w="5118324">
                  <a:extLst>
                    <a:ext uri="{9D8B030D-6E8A-4147-A177-3AD203B41FA5}">
                      <a16:colId xmlns:a16="http://schemas.microsoft.com/office/drawing/2014/main" val="4032397383"/>
                    </a:ext>
                  </a:extLst>
                </a:gridCol>
                <a:gridCol w="4435848">
                  <a:extLst>
                    <a:ext uri="{9D8B030D-6E8A-4147-A177-3AD203B41FA5}">
                      <a16:colId xmlns:a16="http://schemas.microsoft.com/office/drawing/2014/main" val="1321384214"/>
                    </a:ext>
                  </a:extLst>
                </a:gridCol>
              </a:tblGrid>
              <a:tr h="372214">
                <a:tc>
                  <a:txBody>
                    <a:bodyPr/>
                    <a:lstStyle/>
                    <a:p>
                      <a:r>
                        <a:rPr lang="es-ES" sz="1800" b="1" u="none" strike="noStrike" baseline="0" dirty="0">
                          <a:solidFill>
                            <a:schemeClr val="tx1"/>
                          </a:solidFill>
                        </a:rPr>
                        <a:t>Tipo</a:t>
                      </a:r>
                      <a:endParaRPr lang="es-E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Subtipo</a:t>
                      </a:r>
                      <a:endParaRPr lang="es-ES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Objetivos</a:t>
                      </a:r>
                      <a:endParaRPr kumimoji="0" lang="es-E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425247"/>
                  </a:ext>
                </a:extLst>
              </a:tr>
              <a:tr h="1813089">
                <a:tc rowSpan="3">
                  <a:txBody>
                    <a:bodyPr/>
                    <a:lstStyle/>
                    <a:p>
                      <a:pPr algn="l"/>
                      <a:r>
                        <a:rPr lang="es-ES" sz="1600" b="1" u="none" strike="noStrike" baseline="0" dirty="0">
                          <a:solidFill>
                            <a:schemeClr val="tx1"/>
                          </a:solidFill>
                        </a:rPr>
                        <a:t>EXPERIMENTALES</a:t>
                      </a:r>
                    </a:p>
                    <a:p>
                      <a:pPr algn="l"/>
                      <a:r>
                        <a:rPr lang="es-ES" sz="1600" b="1" u="none" strike="noStrike" baseline="0" dirty="0">
                          <a:solidFill>
                            <a:schemeClr val="tx1"/>
                          </a:solidFill>
                        </a:rPr>
                        <a:t>(Manipulación del</a:t>
                      </a:r>
                    </a:p>
                    <a:p>
                      <a:pPr algn="l"/>
                      <a:r>
                        <a:rPr lang="es-ES" sz="1600" b="1" u="none" strike="noStrike" baseline="0" dirty="0">
                          <a:solidFill>
                            <a:schemeClr val="tx1"/>
                          </a:solidFill>
                        </a:rPr>
                        <a:t>factor en estudio con</a:t>
                      </a:r>
                    </a:p>
                    <a:p>
                      <a:pPr algn="l"/>
                      <a:r>
                        <a:rPr lang="es-ES" sz="1600" b="1" u="none" strike="noStrike" baseline="0" dirty="0">
                          <a:solidFill>
                            <a:schemeClr val="tx1"/>
                          </a:solidFill>
                        </a:rPr>
                        <a:t>aleatorización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600" b="1" u="none" strike="noStrike" baseline="0" dirty="0"/>
                        <a:t>Laboratorio</a:t>
                      </a:r>
                    </a:p>
                    <a:p>
                      <a:pPr algn="just"/>
                      <a:r>
                        <a:rPr lang="es-ES" sz="1600" b="0" u="none" strike="noStrike" baseline="0" dirty="0"/>
                        <a:t>- </a:t>
                      </a:r>
                      <a:r>
                        <a:rPr lang="es-ES" sz="1600" b="1" u="none" strike="noStrike" baseline="0" dirty="0"/>
                        <a:t>Probar hipótesis etiológicas, estimar comportamientos agudos y efectos biológicos.</a:t>
                      </a:r>
                    </a:p>
                    <a:p>
                      <a:pPr algn="just"/>
                      <a:r>
                        <a:rPr lang="es-ES" sz="1600" b="1" u="none" strike="noStrike" baseline="0" dirty="0"/>
                        <a:t>- Sugerir la eficacia de intervenciones para modificar factores de riesgo en una población.</a:t>
                      </a:r>
                      <a:endParaRPr lang="es-ES" sz="1600" b="1" i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600" b="1" u="none" strike="noStrike" baseline="0" dirty="0"/>
                        <a:t>Probar hipótesis etiológicas, estimar comportamientos agudos y efectos biológicos.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- Sugerir la eficacia de intervenciones para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modificar factores de riesgo en una población</a:t>
                      </a:r>
                      <a:endParaRPr lang="es-E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239466"/>
                  </a:ext>
                </a:extLst>
              </a:tr>
              <a:tr h="181308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Ensayos Clínicos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- Probar hipótesis etiológicas y estimar efectos en la salud a largo plazo.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- Probar eficacia de intervenciones para modificar el estado de salud.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- Sugerir factibilidad de intervenciones poblacionales.</a:t>
                      </a:r>
                      <a:endParaRPr kumimoji="0" lang="es-E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600" b="1" u="none" strike="noStrike" baseline="0" dirty="0"/>
                        <a:t>Probar hipótesis etiológicas y estimar efectos en la salud a largo plazo.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- Probar eficacia de intervenciones para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modificar el estado de salud.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- Sugerir factibilidad de intervenciones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poblacionales.</a:t>
                      </a:r>
                      <a:endParaRPr lang="es-E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852297"/>
                  </a:ext>
                </a:extLst>
              </a:tr>
              <a:tr h="255480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Intervenciones Comunitarias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- Identificar personas o grupos con “alto riesgo”.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- Probar eficacia y efectividad de intervenciones clínicas / en sociedad para modificar el estado de salud de determinadas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poblaciones.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- Sugerir políticas y programas de salud pública.</a:t>
                      </a:r>
                      <a:endParaRPr lang="es-E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600" b="1" u="none" strike="noStrike" baseline="0" dirty="0"/>
                        <a:t>Identificar personas o grupos con “alto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riesgo”.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- Probar eficacia y efectividad de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intervenciones clínicas / en sociedad para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modificar el estado de salud de determinadas poblaciones.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- Sugerir políticas y programas de salud</a:t>
                      </a:r>
                    </a:p>
                    <a:p>
                      <a:pPr algn="l"/>
                      <a:r>
                        <a:rPr lang="es-ES" sz="1600" b="1" u="none" strike="noStrike" baseline="0" dirty="0"/>
                        <a:t>pública.</a:t>
                      </a:r>
                      <a:endParaRPr lang="es-ES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301589"/>
                  </a:ext>
                </a:extLst>
              </a:tr>
            </a:tbl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749986" y="2464806"/>
          <a:ext cx="1397865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Imagen" r:id="rId3" imgW="2712985" imgH="3310923" progId="">
                  <p:embed/>
                </p:oleObj>
              </mc:Choice>
              <mc:Fallback>
                <p:oleObj name="Imagen" r:id="rId3" imgW="2712985" imgH="3310923" progId="">
                  <p:embed/>
                  <p:pic>
                    <p:nvPicPr>
                      <p:cNvPr id="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986" y="2464806"/>
                        <a:ext cx="1397865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5826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01E961B-BB2C-4A15-B314-F8C59AE717C4}"/>
              </a:ext>
            </a:extLst>
          </p:cNvPr>
          <p:cNvSpPr/>
          <p:nvPr/>
        </p:nvSpPr>
        <p:spPr>
          <a:xfrm>
            <a:off x="578723" y="447304"/>
            <a:ext cx="11034553" cy="59633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0931048"/>
              </p:ext>
            </p:extLst>
          </p:nvPr>
        </p:nvGraphicFramePr>
        <p:xfrm>
          <a:off x="698136" y="894608"/>
          <a:ext cx="11493864" cy="5963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90251BEF-7C8F-40BB-9C32-2140C4D5DAE8}"/>
              </a:ext>
            </a:extLst>
          </p:cNvPr>
          <p:cNvSpPr txBox="1"/>
          <p:nvPr/>
        </p:nvSpPr>
        <p:spPr>
          <a:xfrm>
            <a:off x="1898073" y="124138"/>
            <a:ext cx="9715203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CC660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Según el alcance de los resultados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23921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09127874"/>
              </p:ext>
            </p:extLst>
          </p:nvPr>
        </p:nvGraphicFramePr>
        <p:xfrm>
          <a:off x="548641" y="156754"/>
          <a:ext cx="10597780" cy="6394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2687147" y="248195"/>
            <a:ext cx="6528120" cy="775504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Otros tipos de investigaciones.</a:t>
            </a:r>
          </a:p>
        </p:txBody>
      </p:sp>
    </p:spTree>
    <p:extLst>
      <p:ext uri="{BB962C8B-B14F-4D97-AF65-F5344CB8AC3E}">
        <p14:creationId xmlns:p14="http://schemas.microsoft.com/office/powerpoint/2010/main" val="1449221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5150617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82054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6578"/>
            <a:ext cx="6728178" cy="376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86360" y="4184131"/>
            <a:ext cx="6778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1132841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ED32193-B15A-4778-AD99-8B46B74FB830}"/>
              </a:ext>
            </a:extLst>
          </p:cNvPr>
          <p:cNvSpPr/>
          <p:nvPr/>
        </p:nvSpPr>
        <p:spPr>
          <a:xfrm>
            <a:off x="1052945" y="1008929"/>
            <a:ext cx="10571018" cy="53641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98" name="1 Título">
            <a:extLst>
              <a:ext uri="{FF2B5EF4-FFF2-40B4-BE49-F238E27FC236}">
                <a16:creationId xmlns:a16="http://schemas.microsoft.com/office/drawing/2014/main" id="{2473FA54-3E74-4F91-A0B7-FEDCF959E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3855" y="277091"/>
            <a:ext cx="3865417" cy="731838"/>
          </a:xfrm>
          <a:ln w="57150">
            <a:solidFill>
              <a:srgbClr val="993300"/>
            </a:solidFill>
          </a:ln>
        </p:spPr>
        <p:txBody>
          <a:bodyPr/>
          <a:lstStyle/>
          <a:p>
            <a:pPr algn="ctr"/>
            <a:r>
              <a:rPr lang="es-ES_tradnl" altLang="es-ES" b="1" dirty="0">
                <a:solidFill>
                  <a:schemeClr val="tx1"/>
                </a:solidFill>
              </a:rPr>
              <a:t>PARADIGMA</a:t>
            </a:r>
          </a:p>
        </p:txBody>
      </p:sp>
      <p:sp>
        <p:nvSpPr>
          <p:cNvPr id="4099" name="2 Marcador de contenido">
            <a:extLst>
              <a:ext uri="{FF2B5EF4-FFF2-40B4-BE49-F238E27FC236}">
                <a16:creationId xmlns:a16="http://schemas.microsoft.com/office/drawing/2014/main" id="{A89A4E9E-BBAE-49A3-81BB-43B7CDB49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178" y="1036638"/>
            <a:ext cx="10533785" cy="5347855"/>
          </a:xfrm>
          <a:ln w="38100">
            <a:solidFill>
              <a:srgbClr val="993300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s-ES" altLang="es-ES" sz="2400" b="1" dirty="0">
                <a:latin typeface="Arial Black" panose="020B0A04020102020204" pitchFamily="34" charset="0"/>
              </a:rPr>
              <a:t>Un paradigma es una imagen básica del objeto de una ciencia. Sirve para definir lo que debe estudiarse, las preguntas que es necesario responder, cómo deben preguntarse y qué reglas es preciso seguir para interpretar las respuestas obtenidas. </a:t>
            </a:r>
          </a:p>
          <a:p>
            <a:pPr marL="0" indent="0" algn="just">
              <a:buNone/>
            </a:pPr>
            <a:endParaRPr lang="es-ES" altLang="es-ES" sz="2400" b="1" dirty="0">
              <a:latin typeface="Arial Black" panose="020B0A04020102020204" pitchFamily="34" charset="0"/>
            </a:endParaRPr>
          </a:p>
          <a:p>
            <a:pPr marL="0" indent="0" algn="just">
              <a:buNone/>
            </a:pPr>
            <a:r>
              <a:rPr lang="es-ES" altLang="es-ES" sz="2400" b="1" dirty="0">
                <a:latin typeface="Arial Black" panose="020B0A04020102020204" pitchFamily="34" charset="0"/>
              </a:rPr>
              <a:t>El paradigma es la unidad más general de consenso dentro de una ciencia y sirve para diferenciar una comunidad científica  de otra. Subsume, define e interrelaciona los ejemplares, las teorías y los métodos e instrumentos disponibles”</a:t>
            </a:r>
          </a:p>
          <a:p>
            <a:pPr marL="0" indent="0" algn="r">
              <a:buNone/>
            </a:pPr>
            <a:r>
              <a:rPr lang="es-ES" altLang="es-ES" sz="2400" b="1" dirty="0">
                <a:latin typeface="Arial Black" panose="020B0A04020102020204" pitchFamily="34" charset="0"/>
              </a:rPr>
              <a:t>(Ritzer. 1993:598)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A7E58EA-1756-42E5-9B26-1481CEE8A3C5}"/>
              </a:ext>
            </a:extLst>
          </p:cNvPr>
          <p:cNvSpPr/>
          <p:nvPr/>
        </p:nvSpPr>
        <p:spPr>
          <a:xfrm>
            <a:off x="1290396" y="1690255"/>
            <a:ext cx="10292004" cy="4659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22" name="1 Título">
            <a:extLst>
              <a:ext uri="{FF2B5EF4-FFF2-40B4-BE49-F238E27FC236}">
                <a16:creationId xmlns:a16="http://schemas.microsoft.com/office/drawing/2014/main" id="{47040099-BF57-47A6-A8E0-ACC0D95BF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0396" y="508145"/>
            <a:ext cx="10292004" cy="731838"/>
          </a:xfrm>
          <a:ln w="38100">
            <a:solidFill>
              <a:srgbClr val="993300"/>
            </a:solidFill>
          </a:ln>
        </p:spPr>
        <p:txBody>
          <a:bodyPr/>
          <a:lstStyle/>
          <a:p>
            <a:pPr algn="ctr"/>
            <a:br>
              <a:rPr lang="es-ES_tradnl" altLang="es-ES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es-ES_tradnl" altLang="es-ES" sz="2400" dirty="0">
                <a:solidFill>
                  <a:schemeClr val="tx1"/>
                </a:solidFill>
                <a:latin typeface="Arial Black" panose="020B0A04020102020204" pitchFamily="34" charset="0"/>
              </a:rPr>
              <a:t>Los paradigmas son sistemas de creencias o supuestos sobre:</a:t>
            </a:r>
            <a:br>
              <a:rPr lang="es-ES_tradnl" altLang="es-ES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s-ES_tradnl" altLang="es-ES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123" name="2 Marcador de contenido">
            <a:extLst>
              <a:ext uri="{FF2B5EF4-FFF2-40B4-BE49-F238E27FC236}">
                <a16:creationId xmlns:a16="http://schemas.microsoft.com/office/drawing/2014/main" id="{EA335939-292A-4114-97F6-27E3D4635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396" y="1614055"/>
            <a:ext cx="10319713" cy="4735800"/>
          </a:xfrm>
          <a:ln w="38100">
            <a:solidFill>
              <a:srgbClr val="993300"/>
            </a:solidFill>
          </a:ln>
        </p:spPr>
        <p:txBody>
          <a:bodyPr/>
          <a:lstStyle/>
          <a:p>
            <a:pPr algn="just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s-ES" altLang="es-ES" sz="2400" dirty="0">
                <a:latin typeface="Arial Black" panose="020B0A04020102020204" pitchFamily="34" charset="0"/>
                <a:ea typeface="+mj-ea"/>
                <a:cs typeface="+mj-cs"/>
              </a:rPr>
              <a:t>La naturaleza de la realidad investigada (supuesto ontológico).</a:t>
            </a:r>
            <a:endParaRPr lang="es-ES_tradnl" altLang="es-ES" sz="2400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es-ES" altLang="es-ES" sz="2400" dirty="0">
                <a:latin typeface="Arial Black" panose="020B0A04020102020204" pitchFamily="34" charset="0"/>
                <a:ea typeface="+mj-ea"/>
                <a:cs typeface="+mj-cs"/>
              </a:rPr>
              <a:t> </a:t>
            </a:r>
            <a:endParaRPr lang="es-ES_tradnl" altLang="es-ES" sz="2400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algn="just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s-ES" altLang="es-ES" sz="2400" dirty="0">
                <a:latin typeface="Arial Black" panose="020B0A04020102020204" pitchFamily="34" charset="0"/>
                <a:ea typeface="+mj-ea"/>
                <a:cs typeface="+mj-cs"/>
              </a:rPr>
              <a:t>Sobre el modelo de relación entre el investigador y lo investigado (supuesto epistemológico).</a:t>
            </a:r>
            <a:endParaRPr lang="es-ES_tradnl" altLang="es-ES" sz="2400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es-ES" altLang="es-ES" sz="2400" dirty="0">
                <a:latin typeface="Arial Black" panose="020B0A04020102020204" pitchFamily="34" charset="0"/>
                <a:ea typeface="+mj-ea"/>
                <a:cs typeface="+mj-cs"/>
              </a:rPr>
              <a:t> </a:t>
            </a:r>
            <a:endParaRPr lang="es-ES_tradnl" altLang="es-ES" sz="2400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algn="just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s-ES" altLang="es-ES" sz="2400" dirty="0">
                <a:latin typeface="Arial Black" panose="020B0A04020102020204" pitchFamily="34" charset="0"/>
                <a:ea typeface="+mj-ea"/>
                <a:cs typeface="+mj-cs"/>
              </a:rPr>
              <a:t> Sobre el modo en que podemos obtener conocimiento de dicha realidad (supuesto metodológico).</a:t>
            </a:r>
          </a:p>
          <a:p>
            <a:pPr algn="just">
              <a:spcBef>
                <a:spcPct val="0"/>
              </a:spcBef>
              <a:buFont typeface="Courier New" panose="02070309020205020404" pitchFamily="49" charset="0"/>
              <a:buChar char="o"/>
            </a:pPr>
            <a:endParaRPr lang="es-ES" altLang="es-ES" sz="2000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marL="0" indent="0" algn="r">
              <a:spcBef>
                <a:spcPct val="0"/>
              </a:spcBef>
              <a:buNone/>
            </a:pPr>
            <a:r>
              <a:rPr lang="es-ES" altLang="es-ES" sz="2000" dirty="0">
                <a:latin typeface="Arial Black" panose="020B0A04020102020204" pitchFamily="34" charset="0"/>
                <a:ea typeface="+mj-ea"/>
                <a:cs typeface="+mj-cs"/>
              </a:rPr>
              <a:t>                            (Lincoln y Guba, 1985)</a:t>
            </a:r>
            <a:endParaRPr lang="es-ES_tradnl" altLang="es-ES" sz="2000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s-ES" altLang="es-ES" sz="2000" dirty="0">
                <a:latin typeface="Arial Black" panose="020B0A04020102020204" pitchFamily="34" charset="0"/>
                <a:ea typeface="+mj-ea"/>
                <a:cs typeface="+mj-cs"/>
              </a:rPr>
              <a:t> </a:t>
            </a:r>
            <a:endParaRPr lang="es-ES_tradnl" altLang="es-ES" sz="2000" dirty="0"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6AD09DD-A5A3-4770-8103-6EDC7D7F0654}"/>
              </a:ext>
            </a:extLst>
          </p:cNvPr>
          <p:cNvSpPr/>
          <p:nvPr/>
        </p:nvSpPr>
        <p:spPr>
          <a:xfrm>
            <a:off x="1415085" y="1276854"/>
            <a:ext cx="10153458" cy="51239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362" name="1 Título">
            <a:extLst>
              <a:ext uri="{FF2B5EF4-FFF2-40B4-BE49-F238E27FC236}">
                <a16:creationId xmlns:a16="http://schemas.microsoft.com/office/drawing/2014/main" id="{E7E78491-C929-44BF-A3C2-3E7E08611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086" y="545016"/>
            <a:ext cx="10153457" cy="731838"/>
          </a:xfrm>
          <a:ln w="38100">
            <a:solidFill>
              <a:srgbClr val="993300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b="1" dirty="0">
                <a:solidFill>
                  <a:schemeClr val="tx1"/>
                </a:solidFill>
                <a:latin typeface="Arial Black" panose="020B0A04020102020204" pitchFamily="34" charset="0"/>
              </a:rPr>
              <a:t>TIPOS DE PARADIGMAS</a:t>
            </a:r>
          </a:p>
        </p:txBody>
      </p:sp>
      <p:sp>
        <p:nvSpPr>
          <p:cNvPr id="6147" name="2 Marcador de contenido">
            <a:extLst>
              <a:ext uri="{FF2B5EF4-FFF2-40B4-BE49-F238E27FC236}">
                <a16:creationId xmlns:a16="http://schemas.microsoft.com/office/drawing/2014/main" id="{FF1A7DE0-3587-414A-BF16-FFD92CBB2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087" y="1276854"/>
            <a:ext cx="10153458" cy="5123946"/>
          </a:xfrm>
          <a:ln w="57150">
            <a:solidFill>
              <a:srgbClr val="993300"/>
            </a:solidFill>
          </a:ln>
        </p:spPr>
        <p:txBody>
          <a:bodyPr/>
          <a:lstStyle/>
          <a:p>
            <a:pPr>
              <a:buFontTx/>
              <a:buNone/>
            </a:pPr>
            <a:endParaRPr lang="es-ES_tradnl" altLang="es-ES" sz="2000" dirty="0"/>
          </a:p>
          <a:p>
            <a:pPr>
              <a:spcBef>
                <a:spcPts val="0"/>
              </a:spcBef>
              <a:buFontTx/>
              <a:buNone/>
            </a:pPr>
            <a:r>
              <a:rPr lang="es-ES_tradnl" altLang="es-ES" sz="2400" dirty="0">
                <a:latin typeface="Arial Black" panose="020B0A04020102020204" pitchFamily="34" charset="0"/>
              </a:rPr>
              <a:t>Según versión tricotómica los paradigmas pueden ser:</a:t>
            </a:r>
          </a:p>
          <a:p>
            <a:pPr>
              <a:spcBef>
                <a:spcPts val="0"/>
              </a:spcBef>
            </a:pPr>
            <a:endParaRPr lang="es-ES_tradnl" altLang="es-ES" dirty="0">
              <a:latin typeface="Arial Black" panose="020B0A04020102020204" pitchFamily="34" charset="0"/>
            </a:endParaRP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s-ES" altLang="es-ES" sz="2400" dirty="0">
                <a:latin typeface="Arial Black" panose="020B0A04020102020204" pitchFamily="34" charset="0"/>
              </a:rPr>
              <a:t>Positivismo y el modelo biomédico.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s-ES" altLang="es-ES" sz="2400" dirty="0">
              <a:latin typeface="Arial Black" panose="020B0A04020102020204" pitchFamily="34" charset="0"/>
            </a:endParaRP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s-ES" altLang="es-ES" sz="2400" dirty="0">
                <a:latin typeface="Arial Black" panose="020B0A04020102020204" pitchFamily="34" charset="0"/>
              </a:rPr>
              <a:t>Constructivista, naturalista, hermenéutica.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s-ES" altLang="es-ES" sz="2400" dirty="0">
              <a:latin typeface="Arial Black" panose="020B0A04020102020204" pitchFamily="34" charset="0"/>
            </a:endParaRP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s-ES" altLang="es-ES" sz="2400" dirty="0">
                <a:latin typeface="Arial Black" panose="020B0A04020102020204" pitchFamily="34" charset="0"/>
              </a:rPr>
              <a:t>Sociocrítico.</a:t>
            </a:r>
            <a:endParaRPr lang="es-ES_tradnl" altLang="es-ES" sz="24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807C44E-AD17-4103-9F53-81A8FDCBE6F6}"/>
              </a:ext>
            </a:extLst>
          </p:cNvPr>
          <p:cNvSpPr/>
          <p:nvPr/>
        </p:nvSpPr>
        <p:spPr>
          <a:xfrm>
            <a:off x="1330035" y="1643063"/>
            <a:ext cx="10280074" cy="47148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338" name="1 Título">
            <a:extLst>
              <a:ext uri="{FF2B5EF4-FFF2-40B4-BE49-F238E27FC236}">
                <a16:creationId xmlns:a16="http://schemas.microsoft.com/office/drawing/2014/main" id="{790AB83F-0C1A-49C1-9337-310DE5850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035" y="500063"/>
            <a:ext cx="10280074" cy="1143000"/>
          </a:xfrm>
          <a:ln w="38100">
            <a:solidFill>
              <a:srgbClr val="993300"/>
            </a:solidFill>
          </a:ln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_tradnl" b="1" dirty="0">
                <a:solidFill>
                  <a:schemeClr val="tx1"/>
                </a:solidFill>
                <a:latin typeface="Arial Black" panose="020B0A04020102020204" pitchFamily="34" charset="0"/>
              </a:rPr>
              <a:t>TIPOS DE PARADIGMAS</a:t>
            </a:r>
          </a:p>
        </p:txBody>
      </p:sp>
      <p:sp>
        <p:nvSpPr>
          <p:cNvPr id="7171" name="2 Marcador de contenido">
            <a:extLst>
              <a:ext uri="{FF2B5EF4-FFF2-40B4-BE49-F238E27FC236}">
                <a16:creationId xmlns:a16="http://schemas.microsoft.com/office/drawing/2014/main" id="{A1321AFE-3F50-46D8-84A6-6F694C033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0035" y="1643063"/>
            <a:ext cx="10280074" cy="4714874"/>
          </a:xfrm>
          <a:ln w="38100">
            <a:solidFill>
              <a:srgbClr val="993300"/>
            </a:solidFill>
          </a:ln>
        </p:spPr>
        <p:txBody>
          <a:bodyPr/>
          <a:lstStyle/>
          <a:p>
            <a:pPr>
              <a:buFontTx/>
              <a:buNone/>
            </a:pPr>
            <a:endParaRPr lang="es-ES_tradnl" altLang="es-ES" sz="2000" dirty="0"/>
          </a:p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s-ES_tradnl" altLang="es-ES" sz="2400" b="1" dirty="0">
                <a:latin typeface="Arial Black" panose="020B0A04020102020204" pitchFamily="34" charset="0"/>
                <a:ea typeface="+mj-ea"/>
                <a:cs typeface="+mj-cs"/>
              </a:rPr>
              <a:t>Según la versión dicotómica los paradigmas pueden ser:</a:t>
            </a:r>
          </a:p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s-ES_tradnl" altLang="es-ES" sz="2400" b="1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-ES_tradnl" altLang="es-ES" sz="2400" b="1" dirty="0">
                <a:latin typeface="Arial Black" panose="020B0A04020102020204" pitchFamily="34" charset="0"/>
                <a:ea typeface="+mj-ea"/>
                <a:cs typeface="+mj-cs"/>
              </a:rPr>
              <a:t>Paradigma clásico o positivista. (Cuantitativo)</a:t>
            </a:r>
          </a:p>
          <a:p>
            <a:pPr marL="0" indent="0" fontAlgn="auto">
              <a:spcBef>
                <a:spcPct val="0"/>
              </a:spcBef>
              <a:spcAft>
                <a:spcPts val="0"/>
              </a:spcAft>
              <a:buNone/>
              <a:defRPr/>
            </a:pPr>
            <a:endParaRPr lang="es-ES_tradnl" altLang="es-ES" sz="2400" b="1" dirty="0">
              <a:latin typeface="Arial Black" panose="020B0A04020102020204" pitchFamily="34" charset="0"/>
              <a:ea typeface="+mj-ea"/>
              <a:cs typeface="+mj-cs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-ES_tradnl" altLang="es-ES" sz="2400" b="1" dirty="0">
                <a:latin typeface="Arial Black" panose="020B0A04020102020204" pitchFamily="34" charset="0"/>
                <a:ea typeface="+mj-ea"/>
                <a:cs typeface="+mj-cs"/>
              </a:rPr>
              <a:t>Paradigma</a:t>
            </a:r>
            <a:r>
              <a:rPr lang="es-ES" altLang="es-ES" sz="2400" b="1" dirty="0">
                <a:latin typeface="Arial Black" panose="020B0A04020102020204" pitchFamily="34" charset="0"/>
                <a:ea typeface="+mj-ea"/>
                <a:cs typeface="+mj-cs"/>
              </a:rPr>
              <a:t> “emergente”, “naturalista”, “constructivista”, “interpretativo¨. (Cualitativo)</a:t>
            </a:r>
            <a:r>
              <a:rPr lang="es-ES_tradnl" altLang="es-ES" sz="2400" b="1" dirty="0">
                <a:latin typeface="Arial Black" panose="020B0A04020102020204" pitchFamily="34" charset="0"/>
                <a:ea typeface="+mj-ea"/>
                <a:cs typeface="+mj-cs"/>
              </a:rPr>
              <a:t>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2356927-2059-4743-A5BD-BC031B2E629D}"/>
              </a:ext>
            </a:extLst>
          </p:cNvPr>
          <p:cNvSpPr/>
          <p:nvPr/>
        </p:nvSpPr>
        <p:spPr>
          <a:xfrm>
            <a:off x="1357745" y="493714"/>
            <a:ext cx="10280073" cy="5894963"/>
          </a:xfrm>
          <a:prstGeom prst="rect">
            <a:avLst/>
          </a:prstGeom>
          <a:solidFill>
            <a:srgbClr val="DDDDDD"/>
          </a:solidFill>
          <a:ln w="38100"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5910F612-8C6F-44BE-A9BA-93885936E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0488" y="988746"/>
            <a:ext cx="2663825" cy="561975"/>
          </a:xfrm>
          <a:prstGeom prst="rect">
            <a:avLst/>
          </a:prstGeom>
          <a:solidFill>
            <a:srgbClr val="FFFF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tIns="152352" bIns="38088"/>
          <a:lstStyle/>
          <a:p>
            <a:pPr>
              <a:defRPr/>
            </a:pPr>
            <a:r>
              <a:rPr lang="es-ES" sz="1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        </a:t>
            </a:r>
            <a:endParaRPr lang="es-ES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eaLnBrk="0" hangingPunct="0">
              <a:defRPr/>
            </a:pPr>
            <a:r>
              <a:rPr lang="es-ES" dirty="0">
                <a:latin typeface="Arial" charset="0"/>
              </a:rPr>
              <a:t>     </a:t>
            </a:r>
          </a:p>
        </p:txBody>
      </p:sp>
      <p:sp>
        <p:nvSpPr>
          <p:cNvPr id="8195" name="Line 3">
            <a:extLst>
              <a:ext uri="{FF2B5EF4-FFF2-40B4-BE49-F238E27FC236}">
                <a16:creationId xmlns:a16="http://schemas.microsoft.com/office/drawing/2014/main" id="{90467EC6-D6BE-4602-9AF0-18CD6EF67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5603" y="1533960"/>
            <a:ext cx="0" cy="377825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D5BADCD5-C018-429F-BB74-78F429742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436" y="1911785"/>
            <a:ext cx="3857625" cy="373062"/>
          </a:xfrm>
          <a:prstGeom prst="rect">
            <a:avLst/>
          </a:prstGeom>
          <a:solidFill>
            <a:srgbClr val="FFFF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/>
            <a:r>
              <a:rPr lang="es-ES" altLang="es-ES" sz="1200" b="1" dirty="0">
                <a:latin typeface="Arial" panose="020B0604020202020204" pitchFamily="34" charset="0"/>
              </a:rPr>
              <a:t>  </a:t>
            </a:r>
            <a:r>
              <a:rPr lang="es-ES" altLang="es-ES" sz="2000" b="1" dirty="0">
                <a:latin typeface="Arial" panose="020B0604020202020204" pitchFamily="34" charset="0"/>
              </a:rPr>
              <a:t>APLICADA A LA REALIDAD</a:t>
            </a:r>
          </a:p>
        </p:txBody>
      </p:sp>
      <p:sp>
        <p:nvSpPr>
          <p:cNvPr id="20485" name="Text Box 5">
            <a:extLst>
              <a:ext uri="{FF2B5EF4-FFF2-40B4-BE49-F238E27FC236}">
                <a16:creationId xmlns:a16="http://schemas.microsoft.com/office/drawing/2014/main" id="{9E8F8EF5-E5D3-455D-97B9-15AA021D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7683" y="2682342"/>
            <a:ext cx="3200400" cy="450850"/>
          </a:xfrm>
          <a:prstGeom prst="rect">
            <a:avLst/>
          </a:prstGeom>
          <a:solidFill>
            <a:srgbClr val="FFFF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E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Investigación Social</a:t>
            </a:r>
            <a:endParaRPr lang="es-ES" sz="2000" b="1" dirty="0">
              <a:latin typeface="Arial" charset="0"/>
            </a:endParaRPr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E3D08B9D-0ECC-4DA9-864B-BFCDD942FD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7883" y="2291673"/>
            <a:ext cx="0" cy="376237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EA154497-D020-4DC0-BE96-379E8E060F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2519" y="3118760"/>
            <a:ext cx="0" cy="377825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00" name="Line 8">
            <a:extLst>
              <a:ext uri="{FF2B5EF4-FFF2-40B4-BE49-F238E27FC236}">
                <a16:creationId xmlns:a16="http://schemas.microsoft.com/office/drawing/2014/main" id="{F5A89C32-3537-4606-ACC8-542AD2CF9E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7240" y="3488792"/>
            <a:ext cx="6442395" cy="30263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01" name="Line 9">
            <a:extLst>
              <a:ext uri="{FF2B5EF4-FFF2-40B4-BE49-F238E27FC236}">
                <a16:creationId xmlns:a16="http://schemas.microsoft.com/office/drawing/2014/main" id="{8A48255E-8312-4FCB-AD22-156CABDAE1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24168" y="3507615"/>
            <a:ext cx="1" cy="284162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02" name="Line 10">
            <a:extLst>
              <a:ext uri="{FF2B5EF4-FFF2-40B4-BE49-F238E27FC236}">
                <a16:creationId xmlns:a16="http://schemas.microsoft.com/office/drawing/2014/main" id="{40B72E45-1E31-4D54-9839-FB9629ECB473}"/>
              </a:ext>
            </a:extLst>
          </p:cNvPr>
          <p:cNvSpPr>
            <a:spLocks noChangeShapeType="1"/>
          </p:cNvSpPr>
          <p:nvPr/>
        </p:nvSpPr>
        <p:spPr bwMode="auto">
          <a:xfrm>
            <a:off x="9553575" y="3532833"/>
            <a:ext cx="0" cy="284162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C4BDFB63-672F-4A26-8793-82D22A3FF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3087" y="3770670"/>
            <a:ext cx="2746375" cy="857250"/>
          </a:xfrm>
          <a:prstGeom prst="rect">
            <a:avLst/>
          </a:prstGeom>
          <a:solidFill>
            <a:srgbClr val="FFFF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Paradigma </a:t>
            </a:r>
          </a:p>
          <a:p>
            <a:pPr algn="ctr" eaLnBrk="0" hangingPunct="0">
              <a:defRPr/>
            </a:pP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Positivista</a:t>
            </a:r>
            <a:endParaRPr lang="es-ES" b="1" dirty="0">
              <a:latin typeface="Arial" charset="0"/>
            </a:endParaRPr>
          </a:p>
          <a:p>
            <a:pPr>
              <a:defRPr/>
            </a:pPr>
            <a:endParaRPr lang="es-ES" dirty="0">
              <a:latin typeface="Arial" charset="0"/>
            </a:endParaRPr>
          </a:p>
        </p:txBody>
      </p:sp>
      <p:sp>
        <p:nvSpPr>
          <p:cNvPr id="20492" name="Text Box 12">
            <a:extLst>
              <a:ext uri="{FF2B5EF4-FFF2-40B4-BE49-F238E27FC236}">
                <a16:creationId xmlns:a16="http://schemas.microsoft.com/office/drawing/2014/main" id="{CFEDA578-6C52-4022-9A2C-56B540975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4061" y="3926536"/>
            <a:ext cx="2819400" cy="823913"/>
          </a:xfrm>
          <a:prstGeom prst="rect">
            <a:avLst/>
          </a:prstGeom>
          <a:solidFill>
            <a:srgbClr val="FFFF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Paradigma </a:t>
            </a:r>
          </a:p>
          <a:p>
            <a:pPr algn="ctr" eaLnBrk="0" hangingPunct="0">
              <a:defRPr/>
            </a:pP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Interpretativo</a:t>
            </a:r>
            <a:endParaRPr lang="es-ES" b="1" dirty="0">
              <a:latin typeface="Arial" charset="0"/>
            </a:endParaRPr>
          </a:p>
          <a:p>
            <a:pPr>
              <a:defRPr/>
            </a:pPr>
            <a:endParaRPr lang="es-ES" dirty="0">
              <a:latin typeface="Arial" charset="0"/>
            </a:endParaRPr>
          </a:p>
        </p:txBody>
      </p:sp>
      <p:sp>
        <p:nvSpPr>
          <p:cNvPr id="8205" name="Line 13">
            <a:extLst>
              <a:ext uri="{FF2B5EF4-FFF2-40B4-BE49-F238E27FC236}">
                <a16:creationId xmlns:a16="http://schemas.microsoft.com/office/drawing/2014/main" id="{422C2746-9F2D-4316-8F71-FF213555C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6838" y="4092285"/>
            <a:ext cx="20113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06" name="Line 14">
            <a:extLst>
              <a:ext uri="{FF2B5EF4-FFF2-40B4-BE49-F238E27FC236}">
                <a16:creationId xmlns:a16="http://schemas.microsoft.com/office/drawing/2014/main" id="{CB7D0860-ED58-42C0-BE9A-E93D4BB802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6485" y="4338492"/>
            <a:ext cx="20113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07" name="Line 15">
            <a:extLst>
              <a:ext uri="{FF2B5EF4-FFF2-40B4-BE49-F238E27FC236}">
                <a16:creationId xmlns:a16="http://schemas.microsoft.com/office/drawing/2014/main" id="{A37133E8-E049-464B-B231-199CFD8F56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7241" y="4655848"/>
            <a:ext cx="0" cy="326375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8208" name="Line 16">
            <a:extLst>
              <a:ext uri="{FF2B5EF4-FFF2-40B4-BE49-F238E27FC236}">
                <a16:creationId xmlns:a16="http://schemas.microsoft.com/office/drawing/2014/main" id="{F7174313-EA57-4293-A213-306BD3530F07}"/>
              </a:ext>
            </a:extLst>
          </p:cNvPr>
          <p:cNvSpPr>
            <a:spLocks noChangeShapeType="1"/>
          </p:cNvSpPr>
          <p:nvPr/>
        </p:nvSpPr>
        <p:spPr bwMode="auto">
          <a:xfrm>
            <a:off x="9543761" y="4760768"/>
            <a:ext cx="0" cy="377825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0497" name="Text Box 17">
            <a:extLst>
              <a:ext uri="{FF2B5EF4-FFF2-40B4-BE49-F238E27FC236}">
                <a16:creationId xmlns:a16="http://schemas.microsoft.com/office/drawing/2014/main" id="{82D2E0BC-D54B-456A-B948-7B75FFB9F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9712" y="5000625"/>
            <a:ext cx="2728913" cy="1362075"/>
          </a:xfrm>
          <a:prstGeom prst="rect">
            <a:avLst/>
          </a:prstGeom>
          <a:solidFill>
            <a:srgbClr val="FFFF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Refleja lo objetivo, lo preciso, lo útil, lo real</a:t>
            </a:r>
            <a:endParaRPr lang="es-ES" b="1" dirty="0">
              <a:latin typeface="Arial" charset="0"/>
            </a:endParaRPr>
          </a:p>
          <a:p>
            <a:pPr>
              <a:defRPr/>
            </a:pPr>
            <a:endParaRPr lang="es-ES" dirty="0">
              <a:latin typeface="Arial" charset="0"/>
            </a:endParaRPr>
          </a:p>
        </p:txBody>
      </p:sp>
      <p:sp>
        <p:nvSpPr>
          <p:cNvPr id="20498" name="Text Box 18">
            <a:extLst>
              <a:ext uri="{FF2B5EF4-FFF2-40B4-BE49-F238E27FC236}">
                <a16:creationId xmlns:a16="http://schemas.microsoft.com/office/drawing/2014/main" id="{F5EB480D-0B03-4458-8810-BD77C7877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76" y="5138593"/>
            <a:ext cx="3571875" cy="1224539"/>
          </a:xfrm>
          <a:prstGeom prst="rect">
            <a:avLst/>
          </a:prstGeom>
          <a:solidFill>
            <a:srgbClr val="FFFFFF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s-E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Refleja lo subjetivo, los valores, percepciones y representaciones </a:t>
            </a:r>
            <a:endParaRPr lang="es-ES" b="1" dirty="0">
              <a:latin typeface="Arial" charset="0"/>
            </a:endParaRPr>
          </a:p>
          <a:p>
            <a:pPr>
              <a:defRPr/>
            </a:pPr>
            <a:endParaRPr lang="es-ES" dirty="0">
              <a:latin typeface="Arial" charset="0"/>
            </a:endParaRPr>
          </a:p>
        </p:txBody>
      </p:sp>
      <p:sp>
        <p:nvSpPr>
          <p:cNvPr id="20503" name="Rectangle 23">
            <a:extLst>
              <a:ext uri="{FF2B5EF4-FFF2-40B4-BE49-F238E27FC236}">
                <a16:creationId xmlns:a16="http://schemas.microsoft.com/office/drawing/2014/main" id="{89F6C4C0-6393-478D-BE8F-F42B30B83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93714"/>
            <a:ext cx="18415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s-ES" sz="120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eaLnBrk="0" hangingPunct="0">
              <a:defRPr/>
            </a:pPr>
            <a:br>
              <a:rPr lang="es-ES" sz="1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</a:br>
            <a:endParaRPr lang="es-ES">
              <a:latin typeface="Arial" charset="0"/>
            </a:endParaRPr>
          </a:p>
        </p:txBody>
      </p:sp>
      <p:sp>
        <p:nvSpPr>
          <p:cNvPr id="8212" name="25 CuadroTexto">
            <a:extLst>
              <a:ext uri="{FF2B5EF4-FFF2-40B4-BE49-F238E27FC236}">
                <a16:creationId xmlns:a16="http://schemas.microsoft.com/office/drawing/2014/main" id="{2F383A43-ED83-44D5-8565-40911596F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0030" y="1075530"/>
            <a:ext cx="19319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s-ES_tradnl" altLang="es-ES" sz="2000" b="1" dirty="0"/>
              <a:t>INVESTIGACION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42348444"/>
              </p:ext>
            </p:extLst>
          </p:nvPr>
        </p:nvGraphicFramePr>
        <p:xfrm>
          <a:off x="266571" y="250664"/>
          <a:ext cx="11658857" cy="6051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8664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18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268116"/>
              </p:ext>
            </p:extLst>
          </p:nvPr>
        </p:nvGraphicFramePr>
        <p:xfrm>
          <a:off x="598371" y="408255"/>
          <a:ext cx="11239018" cy="6061819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255609">
                  <a:extLst>
                    <a:ext uri="{9D8B030D-6E8A-4147-A177-3AD203B41FA5}">
                      <a16:colId xmlns:a16="http://schemas.microsoft.com/office/drawing/2014/main" val="1281651847"/>
                    </a:ext>
                  </a:extLst>
                </a:gridCol>
                <a:gridCol w="3145039">
                  <a:extLst>
                    <a:ext uri="{9D8B030D-6E8A-4147-A177-3AD203B41FA5}">
                      <a16:colId xmlns:a16="http://schemas.microsoft.com/office/drawing/2014/main" val="2482637891"/>
                    </a:ext>
                  </a:extLst>
                </a:gridCol>
                <a:gridCol w="3297382">
                  <a:extLst>
                    <a:ext uri="{9D8B030D-6E8A-4147-A177-3AD203B41FA5}">
                      <a16:colId xmlns:a16="http://schemas.microsoft.com/office/drawing/2014/main" val="3384326313"/>
                    </a:ext>
                  </a:extLst>
                </a:gridCol>
                <a:gridCol w="2540988">
                  <a:extLst>
                    <a:ext uri="{9D8B030D-6E8A-4147-A177-3AD203B41FA5}">
                      <a16:colId xmlns:a16="http://schemas.microsoft.com/office/drawing/2014/main" val="741678513"/>
                    </a:ext>
                  </a:extLst>
                </a:gridCol>
              </a:tblGrid>
              <a:tr h="92895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Enfoques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Positivista </a:t>
                      </a:r>
                      <a:endParaRPr kumimoji="0" lang="es-ES" altLang="es-ES" sz="24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Interpretativo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Hermenéutico </a:t>
                      </a:r>
                      <a:endParaRPr kumimoji="0" lang="es-ES" altLang="es-E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Sociocríticos</a:t>
                      </a:r>
                      <a:r>
                        <a:rPr kumimoji="0" lang="es-ES" altLang="es-ES" sz="2400" b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kumimoji="0" lang="es-ES" altLang="es-E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6463619"/>
                  </a:ext>
                </a:extLst>
              </a:tr>
              <a:tr h="170492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"¿Para qué se conoce?"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Describir, explicar y predecir.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Para comprender e interpretar.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Para transformar, cambiar.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645665"/>
                  </a:ext>
                </a:extLst>
              </a:tr>
              <a:tr h="105817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Método. </a:t>
                      </a:r>
                      <a:endParaRPr kumimoji="0" lang="es-ES" altLang="es-E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Hipotético – deductivo.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Descriptivo e inductivo.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Método histórico – dialéctico.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053160"/>
                  </a:ext>
                </a:extLst>
              </a:tr>
              <a:tr h="23697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Finalidad del enfoque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Explica  los fenómenos con procedimientos  empleados en  las ciencias naturales.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Comprender el mundo,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" sz="2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Describir y transformar el mundo, reconociendo la singularidad del fenómeno. </a:t>
                      </a:r>
                      <a:endParaRPr kumimoji="0" lang="es-ES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067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90184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1312</Words>
  <Application>Microsoft Office PowerPoint</Application>
  <PresentationFormat>Panorámica</PresentationFormat>
  <Paragraphs>200</Paragraphs>
  <Slides>20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Century Gothic</vt:lpstr>
      <vt:lpstr>Courier New</vt:lpstr>
      <vt:lpstr>Stack of books design template</vt:lpstr>
      <vt:lpstr>Imagen</vt:lpstr>
      <vt:lpstr>   FACULTAD DE CIENCIAS MÉDICAS DE MAYABEQUE.  CURSO DE METODOLOGÍA DE LA INVESTIGACIÓN.  </vt:lpstr>
      <vt:lpstr>Presentación de PowerPoint</vt:lpstr>
      <vt:lpstr>PARADIGMA</vt:lpstr>
      <vt:lpstr> Los paradigmas son sistemas de creencias o supuestos sobre: </vt:lpstr>
      <vt:lpstr>TIPOS DE PARADIGMAS</vt:lpstr>
      <vt:lpstr>TIPOS DE PARADIGMAS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FACULTAD DE CIENCIAS MÉDICAS DE MAYABEQUE.  CURSO DE METODOLOGÍA DE LA INVESTIGACIÓN.  </dc:title>
  <dc:creator>Norma</dc:creator>
  <cp:lastModifiedBy>Norma</cp:lastModifiedBy>
  <cp:revision>47</cp:revision>
  <dcterms:created xsi:type="dcterms:W3CDTF">2021-05-14T15:01:45Z</dcterms:created>
  <dcterms:modified xsi:type="dcterms:W3CDTF">2021-06-11T22:15:52Z</dcterms:modified>
</cp:coreProperties>
</file>