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44" r:id="rId2"/>
    <p:sldId id="352" r:id="rId3"/>
    <p:sldId id="354" r:id="rId4"/>
    <p:sldId id="355" r:id="rId5"/>
    <p:sldId id="342" r:id="rId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20AEDA-2F96-4B70-9568-F45CF352A59B}" type="doc">
      <dgm:prSet loTypeId="urn:microsoft.com/office/officeart/2005/8/layout/pyramid2" loCatId="pyramid" qsTypeId="urn:microsoft.com/office/officeart/2005/8/quickstyle/simple1" qsCatId="simple" csTypeId="urn:microsoft.com/office/officeart/2005/8/colors/accent5_4" csCatId="accent5" phldr="1"/>
      <dgm:spPr/>
    </dgm:pt>
    <dgm:pt modelId="{698FB91D-0A95-4FBF-BE6B-7829849B5038}">
      <dgm:prSet phldrT="[Texto]"/>
      <dgm:spPr>
        <a:solidFill>
          <a:schemeClr val="bg1">
            <a:lumMod val="85000"/>
            <a:alpha val="90000"/>
          </a:schemeClr>
        </a:solidFill>
        <a:ln w="38100">
          <a:solidFill>
            <a:srgbClr val="CC3300"/>
          </a:solidFill>
        </a:ln>
      </dgm:spPr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Lección 3. </a:t>
          </a:r>
          <a:endParaRPr lang="es-ES" dirty="0"/>
        </a:p>
      </dgm:t>
    </dgm:pt>
    <dgm:pt modelId="{0605BD51-AAA9-4C46-91D3-CBA4B219FAD2}" type="parTrans" cxnId="{6889D816-B035-4E64-9062-5324D644C57B}">
      <dgm:prSet/>
      <dgm:spPr/>
      <dgm:t>
        <a:bodyPr/>
        <a:lstStyle/>
        <a:p>
          <a:endParaRPr lang="es-ES"/>
        </a:p>
      </dgm:t>
    </dgm:pt>
    <dgm:pt modelId="{75C6BAA0-D7EC-4BB4-8F1E-5148FA19E60B}" type="sibTrans" cxnId="{6889D816-B035-4E64-9062-5324D644C57B}">
      <dgm:prSet/>
      <dgm:spPr/>
      <dgm:t>
        <a:bodyPr/>
        <a:lstStyle/>
        <a:p>
          <a:endParaRPr lang="es-ES"/>
        </a:p>
      </dgm:t>
    </dgm:pt>
    <dgm:pt modelId="{A3E8ED6B-FF6F-46B9-9344-B89C402603E8}">
      <dgm:prSet phldrT="[Texto]"/>
      <dgm:spPr>
        <a:solidFill>
          <a:schemeClr val="bg1">
            <a:lumMod val="85000"/>
            <a:alpha val="90000"/>
          </a:schemeClr>
        </a:solidFill>
        <a:ln w="38100">
          <a:solidFill>
            <a:srgbClr val="CC3300"/>
          </a:solidFill>
        </a:ln>
      </dgm:spPr>
      <dgm:t>
        <a:bodyPr/>
        <a:lstStyle/>
        <a:p>
          <a:r>
            <a:rPr lang="es-ES" b="1" dirty="0">
              <a:effectLst/>
              <a:latin typeface="Arial" panose="020B0604020202020204" pitchFamily="34" charset="0"/>
              <a:cs typeface="Arial" panose="020B0604020202020204" pitchFamily="34" charset="0"/>
            </a:rPr>
            <a:t>Elaboración del Marco Teórico</a:t>
          </a:r>
        </a:p>
      </dgm:t>
    </dgm:pt>
    <dgm:pt modelId="{AD068C69-7F29-40F4-9B5B-83DA5038088B}" type="parTrans" cxnId="{8CF21EAF-6277-4DB5-9B26-77C99C985D91}">
      <dgm:prSet/>
      <dgm:spPr/>
      <dgm:t>
        <a:bodyPr/>
        <a:lstStyle/>
        <a:p>
          <a:endParaRPr lang="es-ES"/>
        </a:p>
      </dgm:t>
    </dgm:pt>
    <dgm:pt modelId="{E6F5D67D-C101-4473-A01F-66F04953140A}" type="sibTrans" cxnId="{8CF21EAF-6277-4DB5-9B26-77C99C985D91}">
      <dgm:prSet/>
      <dgm:spPr/>
      <dgm:t>
        <a:bodyPr/>
        <a:lstStyle/>
        <a:p>
          <a:endParaRPr lang="es-ES"/>
        </a:p>
      </dgm:t>
    </dgm:pt>
    <dgm:pt modelId="{0D760595-8A0D-4F3F-82BF-F30044ECBE9A}" type="pres">
      <dgm:prSet presAssocID="{0820AEDA-2F96-4B70-9568-F45CF352A59B}" presName="compositeShape" presStyleCnt="0">
        <dgm:presLayoutVars>
          <dgm:dir/>
          <dgm:resizeHandles/>
        </dgm:presLayoutVars>
      </dgm:prSet>
      <dgm:spPr/>
    </dgm:pt>
    <dgm:pt modelId="{9ED373F3-32F5-4365-9362-80F4E92AB0A9}" type="pres">
      <dgm:prSet presAssocID="{0820AEDA-2F96-4B70-9568-F45CF352A59B}" presName="pyramid" presStyleLbl="node1" presStyleIdx="0" presStyleCnt="1"/>
      <dgm:spPr/>
    </dgm:pt>
    <dgm:pt modelId="{CEBBDE55-BC56-4EB4-BF33-5CF8C6C0C1BC}" type="pres">
      <dgm:prSet presAssocID="{0820AEDA-2F96-4B70-9568-F45CF352A59B}" presName="theList" presStyleCnt="0"/>
      <dgm:spPr/>
    </dgm:pt>
    <dgm:pt modelId="{D2B64C3B-1342-4B6F-A6EF-30BB83D79F99}" type="pres">
      <dgm:prSet presAssocID="{698FB91D-0A95-4FBF-BE6B-7829849B5038}" presName="aNode" presStyleLbl="fgAcc1" presStyleIdx="0" presStyleCnt="2" custScaleX="137697" custScaleY="78489" custLinFactNeighborX="1180" custLinFactNeighborY="50000">
        <dgm:presLayoutVars>
          <dgm:bulletEnabled val="1"/>
        </dgm:presLayoutVars>
      </dgm:prSet>
      <dgm:spPr/>
    </dgm:pt>
    <dgm:pt modelId="{C9717B5B-FCAD-4B78-9645-4BDC11DC0B69}" type="pres">
      <dgm:prSet presAssocID="{698FB91D-0A95-4FBF-BE6B-7829849B5038}" presName="aSpace" presStyleCnt="0"/>
      <dgm:spPr/>
    </dgm:pt>
    <dgm:pt modelId="{77D3ECB8-4569-49CE-AD7F-68ACBAF0F3E9}" type="pres">
      <dgm:prSet presAssocID="{A3E8ED6B-FF6F-46B9-9344-B89C402603E8}" presName="aNode" presStyleLbl="fgAcc1" presStyleIdx="1" presStyleCnt="2">
        <dgm:presLayoutVars>
          <dgm:bulletEnabled val="1"/>
        </dgm:presLayoutVars>
      </dgm:prSet>
      <dgm:spPr/>
    </dgm:pt>
    <dgm:pt modelId="{07D16703-42B7-4A64-A10E-8C319FB724E3}" type="pres">
      <dgm:prSet presAssocID="{A3E8ED6B-FF6F-46B9-9344-B89C402603E8}" presName="aSpace" presStyleCnt="0"/>
      <dgm:spPr/>
    </dgm:pt>
  </dgm:ptLst>
  <dgm:cxnLst>
    <dgm:cxn modelId="{6889D816-B035-4E64-9062-5324D644C57B}" srcId="{0820AEDA-2F96-4B70-9568-F45CF352A59B}" destId="{698FB91D-0A95-4FBF-BE6B-7829849B5038}" srcOrd="0" destOrd="0" parTransId="{0605BD51-AAA9-4C46-91D3-CBA4B219FAD2}" sibTransId="{75C6BAA0-D7EC-4BB4-8F1E-5148FA19E60B}"/>
    <dgm:cxn modelId="{B1FA4941-1A32-4C00-8F1A-EE3CB006FDEE}" type="presOf" srcId="{A3E8ED6B-FF6F-46B9-9344-B89C402603E8}" destId="{77D3ECB8-4569-49CE-AD7F-68ACBAF0F3E9}" srcOrd="0" destOrd="0" presId="urn:microsoft.com/office/officeart/2005/8/layout/pyramid2"/>
    <dgm:cxn modelId="{64086B49-734F-4EFE-9FAA-2D1113A3B095}" type="presOf" srcId="{0820AEDA-2F96-4B70-9568-F45CF352A59B}" destId="{0D760595-8A0D-4F3F-82BF-F30044ECBE9A}" srcOrd="0" destOrd="0" presId="urn:microsoft.com/office/officeart/2005/8/layout/pyramid2"/>
    <dgm:cxn modelId="{9E1A748E-02B3-407A-93A9-6B3AA7A99934}" type="presOf" srcId="{698FB91D-0A95-4FBF-BE6B-7829849B5038}" destId="{D2B64C3B-1342-4B6F-A6EF-30BB83D79F99}" srcOrd="0" destOrd="0" presId="urn:microsoft.com/office/officeart/2005/8/layout/pyramid2"/>
    <dgm:cxn modelId="{8CF21EAF-6277-4DB5-9B26-77C99C985D91}" srcId="{0820AEDA-2F96-4B70-9568-F45CF352A59B}" destId="{A3E8ED6B-FF6F-46B9-9344-B89C402603E8}" srcOrd="1" destOrd="0" parTransId="{AD068C69-7F29-40F4-9B5B-83DA5038088B}" sibTransId="{E6F5D67D-C101-4473-A01F-66F04953140A}"/>
    <dgm:cxn modelId="{67E7085D-D681-410C-B229-043720514F0F}" type="presParOf" srcId="{0D760595-8A0D-4F3F-82BF-F30044ECBE9A}" destId="{9ED373F3-32F5-4365-9362-80F4E92AB0A9}" srcOrd="0" destOrd="0" presId="urn:microsoft.com/office/officeart/2005/8/layout/pyramid2"/>
    <dgm:cxn modelId="{8A0D7381-B6E5-4E62-96B8-E08A95197B69}" type="presParOf" srcId="{0D760595-8A0D-4F3F-82BF-F30044ECBE9A}" destId="{CEBBDE55-BC56-4EB4-BF33-5CF8C6C0C1BC}" srcOrd="1" destOrd="0" presId="urn:microsoft.com/office/officeart/2005/8/layout/pyramid2"/>
    <dgm:cxn modelId="{A88E0119-C394-4D2F-9957-12AD3492001F}" type="presParOf" srcId="{CEBBDE55-BC56-4EB4-BF33-5CF8C6C0C1BC}" destId="{D2B64C3B-1342-4B6F-A6EF-30BB83D79F99}" srcOrd="0" destOrd="0" presId="urn:microsoft.com/office/officeart/2005/8/layout/pyramid2"/>
    <dgm:cxn modelId="{D662C3BD-AD88-49A8-AEE7-2F72C671FB41}" type="presParOf" srcId="{CEBBDE55-BC56-4EB4-BF33-5CF8C6C0C1BC}" destId="{C9717B5B-FCAD-4B78-9645-4BDC11DC0B69}" srcOrd="1" destOrd="0" presId="urn:microsoft.com/office/officeart/2005/8/layout/pyramid2"/>
    <dgm:cxn modelId="{D1310570-A318-465C-A300-21D65220AE37}" type="presParOf" srcId="{CEBBDE55-BC56-4EB4-BF33-5CF8C6C0C1BC}" destId="{77D3ECB8-4569-49CE-AD7F-68ACBAF0F3E9}" srcOrd="2" destOrd="0" presId="urn:microsoft.com/office/officeart/2005/8/layout/pyramid2"/>
    <dgm:cxn modelId="{56F89F1D-1047-4823-A68B-CAB568F67974}" type="presParOf" srcId="{CEBBDE55-BC56-4EB4-BF33-5CF8C6C0C1BC}" destId="{07D16703-42B7-4A64-A10E-8C319FB724E3}" srcOrd="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D373F3-32F5-4365-9362-80F4E92AB0A9}">
      <dsp:nvSpPr>
        <dsp:cNvPr id="0" name=""/>
        <dsp:cNvSpPr/>
      </dsp:nvSpPr>
      <dsp:spPr>
        <a:xfrm>
          <a:off x="648659" y="0"/>
          <a:ext cx="5418667" cy="5418667"/>
        </a:xfrm>
        <a:prstGeom prst="triangle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64C3B-1342-4B6F-A6EF-30BB83D79F99}">
      <dsp:nvSpPr>
        <dsp:cNvPr id="0" name=""/>
        <dsp:cNvSpPr/>
      </dsp:nvSpPr>
      <dsp:spPr>
        <a:xfrm>
          <a:off x="2735685" y="675905"/>
          <a:ext cx="4849872" cy="1671318"/>
        </a:xfrm>
        <a:prstGeom prst="roundRect">
          <a:avLst/>
        </a:prstGeom>
        <a:solidFill>
          <a:schemeClr val="bg1">
            <a:lumMod val="85000"/>
            <a:alpha val="90000"/>
          </a:schemeClr>
        </a:solidFill>
        <a:ln w="38100" cap="flat" cmpd="sng" algn="ctr">
          <a:solidFill>
            <a:srgbClr val="CC33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9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Lección 3. </a:t>
          </a:r>
          <a:endParaRPr lang="es-ES" sz="3900" kern="1200" dirty="0"/>
        </a:p>
      </dsp:txBody>
      <dsp:txXfrm>
        <a:off x="2817272" y="757492"/>
        <a:ext cx="4686698" cy="1508144"/>
      </dsp:txXfrm>
    </dsp:sp>
    <dsp:sp modelId="{77D3ECB8-4569-49CE-AD7F-68ACBAF0F3E9}">
      <dsp:nvSpPr>
        <dsp:cNvPr id="0" name=""/>
        <dsp:cNvSpPr/>
      </dsp:nvSpPr>
      <dsp:spPr>
        <a:xfrm>
          <a:off x="3357993" y="2480309"/>
          <a:ext cx="3522133" cy="2129366"/>
        </a:xfrm>
        <a:prstGeom prst="roundRect">
          <a:avLst/>
        </a:prstGeom>
        <a:solidFill>
          <a:schemeClr val="bg1">
            <a:lumMod val="85000"/>
            <a:alpha val="90000"/>
          </a:schemeClr>
        </a:solidFill>
        <a:ln w="38100" cap="flat" cmpd="sng" algn="ctr">
          <a:solidFill>
            <a:srgbClr val="CC33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900" b="1" kern="1200" dirty="0">
              <a:effectLst/>
              <a:latin typeface="Arial" panose="020B0604020202020204" pitchFamily="34" charset="0"/>
              <a:cs typeface="Arial" panose="020B0604020202020204" pitchFamily="34" charset="0"/>
            </a:rPr>
            <a:t>Elaboración del Marco Teórico</a:t>
          </a:r>
        </a:p>
      </dsp:txBody>
      <dsp:txXfrm>
        <a:off x="3461940" y="2584256"/>
        <a:ext cx="3314239" cy="19214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F86338-2E11-4C97-80DF-C0E239C33D0C}" type="datetimeFigureOut">
              <a:rPr lang="es-ES" smtClean="0"/>
              <a:t>13/06/2021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82619A-1C59-46BB-AA9D-C2DFA378404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5855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44029BE-53A6-4627-ADE5-F7ED7489DC92}" type="slidenum">
              <a:rPr kumimoji="0" lang="en-US" altLang="es-E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s-E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es-ES"/>
          </a:p>
        </p:txBody>
      </p:sp>
    </p:spTree>
    <p:extLst>
      <p:ext uri="{BB962C8B-B14F-4D97-AF65-F5344CB8AC3E}">
        <p14:creationId xmlns:p14="http://schemas.microsoft.com/office/powerpoint/2010/main" val="1207974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06034" y="1600200"/>
            <a:ext cx="9446684" cy="1066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s-E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06034" y="2819400"/>
            <a:ext cx="7008284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es-ES" noProof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639F167-9EA9-4907-9AD0-87C37A7C8A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465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DF39E5-31E9-4D90-B3FC-C067BD06E9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0345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92633" y="685801"/>
            <a:ext cx="2362200" cy="544036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706033" y="685801"/>
            <a:ext cx="6883400" cy="5440363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92E87D-8F76-42A0-BB75-B39B6E320285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543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1A48746-610A-40AD-928A-9790BE4B793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289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937E23F-5A9E-48DD-8389-1B77F9052812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338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7060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5312833" y="1600201"/>
            <a:ext cx="3403600" cy="4525963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C69C259-49EF-4615-A312-B64A8EF2E2E3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047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411624-3380-4BFE-BD8A-B8F6BCF4428C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149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8CE23F0-3202-4DE9-83FE-6B2668BE88E9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3068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8EA1A9-603E-43DD-A415-7062463687C1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018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CABDF2-CBA1-47C9-BB01-151F1CA4325B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273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8F76325-D088-4134-842B-E6619F3F414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88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-20000" contrast="2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06033" y="685800"/>
            <a:ext cx="94488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06033" y="1600201"/>
            <a:ext cx="7010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ES"/>
              <a:t>Click to edit Master text styles</a:t>
            </a:r>
          </a:p>
          <a:p>
            <a:pPr lvl="1"/>
            <a:r>
              <a:rPr lang="en-US" altLang="es-ES"/>
              <a:t>Second level</a:t>
            </a:r>
          </a:p>
          <a:p>
            <a:pPr lvl="2"/>
            <a:r>
              <a:rPr lang="en-US" altLang="es-ES"/>
              <a:t>Third level</a:t>
            </a:r>
          </a:p>
          <a:p>
            <a:pPr lvl="3"/>
            <a:r>
              <a:rPr lang="en-US" altLang="es-ES"/>
              <a:t>Fourth level</a:t>
            </a:r>
          </a:p>
          <a:p>
            <a:pPr lvl="4"/>
            <a:r>
              <a:rPr lang="en-US" altLang="es-E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429375"/>
            <a:ext cx="3860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s-ES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429375"/>
            <a:ext cx="28448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7130CE3-81A2-4CC9-A650-B41B70FE2956}" type="slidenum">
              <a:rPr lang="en-US" altLang="es-E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‹Nº›</a:t>
            </a:fld>
            <a:endParaRPr lang="en-US" alt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593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anose="020B0502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64567" y="937419"/>
            <a:ext cx="10128738" cy="1980028"/>
          </a:xfrm>
        </p:spPr>
        <p:txBody>
          <a:bodyPr/>
          <a:lstStyle/>
          <a:p>
            <a:pPr lvl="0" algn="ctr" fontAlgn="auto">
              <a:spcBef>
                <a:spcPts val="0"/>
              </a:spcBef>
              <a:spcAft>
                <a:spcPts val="0"/>
              </a:spcAft>
              <a:defRPr/>
            </a:pP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FACULTAD DE CIENCIAS MÉDICAS DE MAYABEQUE.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  <a:t>CURSO DE METODOLOGÍA DE LA INVESTIGACIÓN. </a:t>
            </a:r>
            <a:br>
              <a:rPr lang="es-ES" sz="24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ea typeface="+mn-ea"/>
                <a:cs typeface="Arial" charset="0"/>
              </a:rPr>
            </a:br>
            <a:endParaRPr lang="en-US" altLang="es-E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4567" y="3429000"/>
            <a:ext cx="9469688" cy="2310618"/>
          </a:xfrm>
          <a:effectLst/>
        </p:spPr>
        <p:txBody>
          <a:bodyPr/>
          <a:lstStyle/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PROFESOR. </a:t>
            </a:r>
            <a:r>
              <a:rPr lang="es-ES" sz="2000" b="1" kern="0" cap="all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Li</a:t>
            </a: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c. Norma Esther Álvarez Morales.</a:t>
            </a:r>
          </a:p>
          <a:p>
            <a:pPr lvl="0" algn="just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Especialista de I Grado en Psicología de la Salud.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MSc. Psicología Social y Comunitaria.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Profesora Auxiliar.</a:t>
            </a:r>
          </a:p>
          <a:p>
            <a:pPr lvl="0">
              <a:spcBef>
                <a:spcPct val="0"/>
              </a:spcBef>
              <a:defRPr/>
            </a:pPr>
            <a:r>
              <a:rPr lang="es-ES" sz="2000" b="1" kern="0" dirty="0">
                <a:ln w="0">
                  <a:solidFill>
                    <a:srgbClr val="4F81BD">
                      <a:lumMod val="50000"/>
                    </a:srgbClr>
                  </a:solidFill>
                </a:ln>
                <a:solidFill>
                  <a:prstClr val="black"/>
                </a:solidFill>
                <a:effectLst>
                  <a:reflection blurRad="12700" stA="50000" endPos="50000" dist="5000" dir="5400000" sy="-100000" rotWithShape="0"/>
                </a:effectLst>
                <a:latin typeface="Arial" charset="0"/>
                <a:cs typeface="Arial" charset="0"/>
              </a:rPr>
              <a:t>                       Investigador Agregado.</a:t>
            </a:r>
          </a:p>
          <a:p>
            <a:pPr lvl="0">
              <a:spcBef>
                <a:spcPct val="0"/>
              </a:spcBef>
              <a:defRPr/>
            </a:pPr>
            <a:endParaRPr lang="es-ES" sz="2000" b="1" kern="0" dirty="0">
              <a:ln w="0">
                <a:solidFill>
                  <a:srgbClr val="4F81BD">
                    <a:lumMod val="50000"/>
                  </a:srgbClr>
                </a:solidFill>
              </a:ln>
              <a:solidFill>
                <a:prstClr val="black"/>
              </a:solidFill>
              <a:effectLst>
                <a:reflection blurRad="12700" stA="50000" endPos="50000" dist="5000" dir="5400000" sy="-100000" rotWithShape="0"/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7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8AA9833A-2C5D-4995-9BEF-F053E9353D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5667840"/>
              </p:ext>
            </p:extLst>
          </p:nvPr>
        </p:nvGraphicFramePr>
        <p:xfrm>
          <a:off x="979053" y="719666"/>
          <a:ext cx="819265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50508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940031" y="855641"/>
            <a:ext cx="9546808" cy="5343507"/>
            <a:chOff x="-922" y="328"/>
            <a:chExt cx="3507" cy="1696"/>
          </a:xfrm>
          <a:solidFill>
            <a:schemeClr val="bg1">
              <a:lumMod val="85000"/>
            </a:schemeClr>
          </a:solidFill>
        </p:grpSpPr>
        <p:pic>
          <p:nvPicPr>
            <p:cNvPr id="3" name="Picture 10" descr="014"/>
            <p:cNvPicPr>
              <a:picLocks noChangeAspect="1" noChangeArrowheads="1"/>
            </p:cNvPicPr>
            <p:nvPr/>
          </p:nvPicPr>
          <p:blipFill>
            <a:blip r:embed="rId2"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653"/>
              <a:ext cx="2381" cy="1371"/>
            </a:xfrm>
            <a:prstGeom prst="rect">
              <a:avLst/>
            </a:prstGeom>
            <a:grpFill/>
          </p:spPr>
        </p:pic>
        <p:pic>
          <p:nvPicPr>
            <p:cNvPr id="4" name="Picture 13" descr="original_pencil_w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22" y="328"/>
              <a:ext cx="1126" cy="1109"/>
            </a:xfrm>
            <a:prstGeom prst="rect">
              <a:avLst/>
            </a:prstGeom>
            <a:grpFill/>
          </p:spPr>
        </p:pic>
      </p:grpSp>
      <p:sp>
        <p:nvSpPr>
          <p:cNvPr id="6" name="CuadroTexto 5">
            <a:extLst>
              <a:ext uri="{FF2B5EF4-FFF2-40B4-BE49-F238E27FC236}">
                <a16:creationId xmlns:a16="http://schemas.microsoft.com/office/drawing/2014/main" id="{AB4D46A1-53A2-4AFF-B3B1-FA86E1F16617}"/>
              </a:ext>
            </a:extLst>
          </p:cNvPr>
          <p:cNvSpPr txBox="1"/>
          <p:nvPr/>
        </p:nvSpPr>
        <p:spPr>
          <a:xfrm rot="20455959">
            <a:off x="5877315" y="2921168"/>
            <a:ext cx="43521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Evaluación</a:t>
            </a:r>
          </a:p>
        </p:txBody>
      </p:sp>
    </p:spTree>
    <p:extLst>
      <p:ext uri="{BB962C8B-B14F-4D97-AF65-F5344CB8AC3E}">
        <p14:creationId xmlns:p14="http://schemas.microsoft.com/office/powerpoint/2010/main" val="606414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E91627A-4BCF-46B8-84EC-345755EE464C}"/>
              </a:ext>
            </a:extLst>
          </p:cNvPr>
          <p:cNvSpPr txBox="1"/>
          <p:nvPr/>
        </p:nvSpPr>
        <p:spPr>
          <a:xfrm>
            <a:off x="1302327" y="2305615"/>
            <a:ext cx="7661563" cy="2246769"/>
          </a:xfrm>
          <a:prstGeom prst="rect">
            <a:avLst/>
          </a:prstGeom>
          <a:noFill/>
          <a:ln w="76200">
            <a:solidFill>
              <a:srgbClr val="CC6600"/>
            </a:solidFill>
          </a:ln>
        </p:spPr>
        <p:txBody>
          <a:bodyPr wrap="square" rtlCol="0">
            <a:spAutoFit/>
          </a:bodyPr>
          <a:lstStyle/>
          <a:p>
            <a:pPr algn="just"/>
            <a:endParaRPr lang="es-ES" sz="2800" dirty="0">
              <a:latin typeface="Arial Black" panose="020B0A04020102020204" pitchFamily="34" charset="0"/>
            </a:endParaRPr>
          </a:p>
          <a:p>
            <a:pPr algn="just"/>
            <a:r>
              <a:rPr lang="es-ES" sz="2800" dirty="0">
                <a:latin typeface="Arial Black" panose="020B0A04020102020204" pitchFamily="34" charset="0"/>
              </a:rPr>
              <a:t>Presente un algoritmo de pasos que usted seguiría para la elaboración del Marco Teórico Conceptual.</a:t>
            </a:r>
          </a:p>
          <a:p>
            <a:pPr algn="just"/>
            <a:endParaRPr lang="es-ES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1088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 descr="5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46578"/>
            <a:ext cx="6728178" cy="3762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ángulo 2"/>
          <p:cNvSpPr/>
          <p:nvPr/>
        </p:nvSpPr>
        <p:spPr>
          <a:xfrm>
            <a:off x="1786360" y="4184131"/>
            <a:ext cx="67789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6000" b="1" i="0" u="none" strike="noStrike" kern="1200" cap="none" spc="0" normalizeH="0" baseline="0" noProof="0" dirty="0">
                <a:ln w="12700">
                  <a:solidFill>
                    <a:srgbClr val="3366FF"/>
                  </a:solidFill>
                  <a:prstDash val="solid"/>
                </a:ln>
                <a:solidFill>
                  <a:srgbClr val="C00000"/>
                </a:solidFill>
                <a:effectLst>
                  <a:outerShdw dist="38100" dir="2640000" algn="bl" rotWithShape="0">
                    <a:srgbClr val="3366FF"/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Muchas Gracias.</a:t>
            </a:r>
          </a:p>
        </p:txBody>
      </p:sp>
    </p:spTree>
    <p:extLst>
      <p:ext uri="{BB962C8B-B14F-4D97-AF65-F5344CB8AC3E}">
        <p14:creationId xmlns:p14="http://schemas.microsoft.com/office/powerpoint/2010/main" val="2164856944"/>
      </p:ext>
    </p:extLst>
  </p:cSld>
  <p:clrMapOvr>
    <a:masterClrMapping/>
  </p:clrMapOvr>
</p:sld>
</file>

<file path=ppt/theme/theme1.xml><?xml version="1.0" encoding="utf-8"?>
<a:theme xmlns:a="http://schemas.openxmlformats.org/drawingml/2006/main" name="Stack of books design template">
  <a:themeElements>
    <a:clrScheme name="Stack of books desig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ck of books design template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ck of book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ck of book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ck of book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84</Words>
  <Application>Microsoft Office PowerPoint</Application>
  <PresentationFormat>Panorámica</PresentationFormat>
  <Paragraphs>13</Paragraphs>
  <Slides>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Century Gothic</vt:lpstr>
      <vt:lpstr>Stack of books design template</vt:lpstr>
      <vt:lpstr>   FACULTAD DE CIENCIAS MÉDICAS DE MAYABEQUE.  CURSO DE METODOLOGÍA DE LA INVESTIGACIÓN. 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FACULTAD DE CIENCIAS MÉDICAS DE MAYABEQUE.  CURSO DE METODOLOGÍA DE LA INVESTIGACIÓN.</dc:title>
  <dc:creator>Norma</dc:creator>
  <cp:lastModifiedBy>Norma</cp:lastModifiedBy>
  <cp:revision>4</cp:revision>
  <dcterms:created xsi:type="dcterms:W3CDTF">2021-06-06T22:49:14Z</dcterms:created>
  <dcterms:modified xsi:type="dcterms:W3CDTF">2021-06-14T00:52:58Z</dcterms:modified>
</cp:coreProperties>
</file>