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344" r:id="rId2"/>
    <p:sldId id="352" r:id="rId3"/>
    <p:sldId id="261" r:id="rId4"/>
    <p:sldId id="301" r:id="rId5"/>
    <p:sldId id="302" r:id="rId6"/>
    <p:sldId id="350" r:id="rId7"/>
    <p:sldId id="303" r:id="rId8"/>
    <p:sldId id="304" r:id="rId9"/>
    <p:sldId id="269" r:id="rId10"/>
    <p:sldId id="267" r:id="rId11"/>
    <p:sldId id="351" r:id="rId12"/>
    <p:sldId id="258" r:id="rId13"/>
    <p:sldId id="347" r:id="rId14"/>
    <p:sldId id="264" r:id="rId15"/>
    <p:sldId id="265" r:id="rId16"/>
    <p:sldId id="348" r:id="rId17"/>
    <p:sldId id="342" r:id="rId1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66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20AEDA-2F96-4B70-9568-F45CF352A59B}" type="doc">
      <dgm:prSet loTypeId="urn:microsoft.com/office/officeart/2005/8/layout/pyramid2" loCatId="pyramid" qsTypeId="urn:microsoft.com/office/officeart/2005/8/quickstyle/simple1" qsCatId="simple" csTypeId="urn:microsoft.com/office/officeart/2005/8/colors/accent5_4" csCatId="accent5" phldr="1"/>
      <dgm:spPr/>
    </dgm:pt>
    <dgm:pt modelId="{698FB91D-0A95-4FBF-BE6B-7829849B5038}">
      <dgm:prSet phldrT="[Texto]"/>
      <dgm:spPr>
        <a:solidFill>
          <a:schemeClr val="bg1">
            <a:lumMod val="85000"/>
            <a:alpha val="90000"/>
          </a:schemeClr>
        </a:solidFill>
        <a:ln w="38100">
          <a:solidFill>
            <a:srgbClr val="CC3300"/>
          </a:solidFill>
        </a:ln>
      </dgm:spPr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Tema 3. </a:t>
          </a:r>
          <a:endParaRPr lang="es-ES" dirty="0"/>
        </a:p>
      </dgm:t>
    </dgm:pt>
    <dgm:pt modelId="{0605BD51-AAA9-4C46-91D3-CBA4B219FAD2}" type="parTrans" cxnId="{6889D816-B035-4E64-9062-5324D644C57B}">
      <dgm:prSet/>
      <dgm:spPr/>
      <dgm:t>
        <a:bodyPr/>
        <a:lstStyle/>
        <a:p>
          <a:endParaRPr lang="es-ES"/>
        </a:p>
      </dgm:t>
    </dgm:pt>
    <dgm:pt modelId="{75C6BAA0-D7EC-4BB4-8F1E-5148FA19E60B}" type="sibTrans" cxnId="{6889D816-B035-4E64-9062-5324D644C57B}">
      <dgm:prSet/>
      <dgm:spPr/>
      <dgm:t>
        <a:bodyPr/>
        <a:lstStyle/>
        <a:p>
          <a:endParaRPr lang="es-ES"/>
        </a:p>
      </dgm:t>
    </dgm:pt>
    <dgm:pt modelId="{A3E8ED6B-FF6F-46B9-9344-B89C402603E8}">
      <dgm:prSet phldrT="[Texto]"/>
      <dgm:spPr>
        <a:solidFill>
          <a:schemeClr val="bg1">
            <a:lumMod val="85000"/>
            <a:alpha val="90000"/>
          </a:schemeClr>
        </a:solidFill>
        <a:ln w="38100">
          <a:solidFill>
            <a:srgbClr val="CC3300"/>
          </a:solidFill>
        </a:ln>
      </dgm:spPr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Elaboración del Marco Teórico</a:t>
          </a:r>
        </a:p>
      </dgm:t>
    </dgm:pt>
    <dgm:pt modelId="{AD068C69-7F29-40F4-9B5B-83DA5038088B}" type="parTrans" cxnId="{8CF21EAF-6277-4DB5-9B26-77C99C985D91}">
      <dgm:prSet/>
      <dgm:spPr/>
      <dgm:t>
        <a:bodyPr/>
        <a:lstStyle/>
        <a:p>
          <a:endParaRPr lang="es-ES"/>
        </a:p>
      </dgm:t>
    </dgm:pt>
    <dgm:pt modelId="{E6F5D67D-C101-4473-A01F-66F04953140A}" type="sibTrans" cxnId="{8CF21EAF-6277-4DB5-9B26-77C99C985D91}">
      <dgm:prSet/>
      <dgm:spPr/>
      <dgm:t>
        <a:bodyPr/>
        <a:lstStyle/>
        <a:p>
          <a:endParaRPr lang="es-ES"/>
        </a:p>
      </dgm:t>
    </dgm:pt>
    <dgm:pt modelId="{0D760595-8A0D-4F3F-82BF-F30044ECBE9A}" type="pres">
      <dgm:prSet presAssocID="{0820AEDA-2F96-4B70-9568-F45CF352A59B}" presName="compositeShape" presStyleCnt="0">
        <dgm:presLayoutVars>
          <dgm:dir/>
          <dgm:resizeHandles/>
        </dgm:presLayoutVars>
      </dgm:prSet>
      <dgm:spPr/>
    </dgm:pt>
    <dgm:pt modelId="{9ED373F3-32F5-4365-9362-80F4E92AB0A9}" type="pres">
      <dgm:prSet presAssocID="{0820AEDA-2F96-4B70-9568-F45CF352A59B}" presName="pyramid" presStyleLbl="node1" presStyleIdx="0" presStyleCnt="1"/>
      <dgm:spPr/>
    </dgm:pt>
    <dgm:pt modelId="{CEBBDE55-BC56-4EB4-BF33-5CF8C6C0C1BC}" type="pres">
      <dgm:prSet presAssocID="{0820AEDA-2F96-4B70-9568-F45CF352A59B}" presName="theList" presStyleCnt="0"/>
      <dgm:spPr/>
    </dgm:pt>
    <dgm:pt modelId="{D2B64C3B-1342-4B6F-A6EF-30BB83D79F99}" type="pres">
      <dgm:prSet presAssocID="{698FB91D-0A95-4FBF-BE6B-7829849B5038}" presName="aNode" presStyleLbl="fgAcc1" presStyleIdx="0" presStyleCnt="2" custScaleX="137697" custScaleY="78489" custLinFactNeighborX="1180" custLinFactNeighborY="50000">
        <dgm:presLayoutVars>
          <dgm:bulletEnabled val="1"/>
        </dgm:presLayoutVars>
      </dgm:prSet>
      <dgm:spPr/>
    </dgm:pt>
    <dgm:pt modelId="{C9717B5B-FCAD-4B78-9645-4BDC11DC0B69}" type="pres">
      <dgm:prSet presAssocID="{698FB91D-0A95-4FBF-BE6B-7829849B5038}" presName="aSpace" presStyleCnt="0"/>
      <dgm:spPr/>
    </dgm:pt>
    <dgm:pt modelId="{77D3ECB8-4569-49CE-AD7F-68ACBAF0F3E9}" type="pres">
      <dgm:prSet presAssocID="{A3E8ED6B-FF6F-46B9-9344-B89C402603E8}" presName="aNode" presStyleLbl="fgAcc1" presStyleIdx="1" presStyleCnt="2">
        <dgm:presLayoutVars>
          <dgm:bulletEnabled val="1"/>
        </dgm:presLayoutVars>
      </dgm:prSet>
      <dgm:spPr/>
    </dgm:pt>
    <dgm:pt modelId="{07D16703-42B7-4A64-A10E-8C319FB724E3}" type="pres">
      <dgm:prSet presAssocID="{A3E8ED6B-FF6F-46B9-9344-B89C402603E8}" presName="aSpace" presStyleCnt="0"/>
      <dgm:spPr/>
    </dgm:pt>
  </dgm:ptLst>
  <dgm:cxnLst>
    <dgm:cxn modelId="{6889D816-B035-4E64-9062-5324D644C57B}" srcId="{0820AEDA-2F96-4B70-9568-F45CF352A59B}" destId="{698FB91D-0A95-4FBF-BE6B-7829849B5038}" srcOrd="0" destOrd="0" parTransId="{0605BD51-AAA9-4C46-91D3-CBA4B219FAD2}" sibTransId="{75C6BAA0-D7EC-4BB4-8F1E-5148FA19E60B}"/>
    <dgm:cxn modelId="{B1FA4941-1A32-4C00-8F1A-EE3CB006FDEE}" type="presOf" srcId="{A3E8ED6B-FF6F-46B9-9344-B89C402603E8}" destId="{77D3ECB8-4569-49CE-AD7F-68ACBAF0F3E9}" srcOrd="0" destOrd="0" presId="urn:microsoft.com/office/officeart/2005/8/layout/pyramid2"/>
    <dgm:cxn modelId="{64086B49-734F-4EFE-9FAA-2D1113A3B095}" type="presOf" srcId="{0820AEDA-2F96-4B70-9568-F45CF352A59B}" destId="{0D760595-8A0D-4F3F-82BF-F30044ECBE9A}" srcOrd="0" destOrd="0" presId="urn:microsoft.com/office/officeart/2005/8/layout/pyramid2"/>
    <dgm:cxn modelId="{9E1A748E-02B3-407A-93A9-6B3AA7A99934}" type="presOf" srcId="{698FB91D-0A95-4FBF-BE6B-7829849B5038}" destId="{D2B64C3B-1342-4B6F-A6EF-30BB83D79F99}" srcOrd="0" destOrd="0" presId="urn:microsoft.com/office/officeart/2005/8/layout/pyramid2"/>
    <dgm:cxn modelId="{8CF21EAF-6277-4DB5-9B26-77C99C985D91}" srcId="{0820AEDA-2F96-4B70-9568-F45CF352A59B}" destId="{A3E8ED6B-FF6F-46B9-9344-B89C402603E8}" srcOrd="1" destOrd="0" parTransId="{AD068C69-7F29-40F4-9B5B-83DA5038088B}" sibTransId="{E6F5D67D-C101-4473-A01F-66F04953140A}"/>
    <dgm:cxn modelId="{67E7085D-D681-410C-B229-043720514F0F}" type="presParOf" srcId="{0D760595-8A0D-4F3F-82BF-F30044ECBE9A}" destId="{9ED373F3-32F5-4365-9362-80F4E92AB0A9}" srcOrd="0" destOrd="0" presId="urn:microsoft.com/office/officeart/2005/8/layout/pyramid2"/>
    <dgm:cxn modelId="{8A0D7381-B6E5-4E62-96B8-E08A95197B69}" type="presParOf" srcId="{0D760595-8A0D-4F3F-82BF-F30044ECBE9A}" destId="{CEBBDE55-BC56-4EB4-BF33-5CF8C6C0C1BC}" srcOrd="1" destOrd="0" presId="urn:microsoft.com/office/officeart/2005/8/layout/pyramid2"/>
    <dgm:cxn modelId="{A88E0119-C394-4D2F-9957-12AD3492001F}" type="presParOf" srcId="{CEBBDE55-BC56-4EB4-BF33-5CF8C6C0C1BC}" destId="{D2B64C3B-1342-4B6F-A6EF-30BB83D79F99}" srcOrd="0" destOrd="0" presId="urn:microsoft.com/office/officeart/2005/8/layout/pyramid2"/>
    <dgm:cxn modelId="{D662C3BD-AD88-49A8-AEE7-2F72C671FB41}" type="presParOf" srcId="{CEBBDE55-BC56-4EB4-BF33-5CF8C6C0C1BC}" destId="{C9717B5B-FCAD-4B78-9645-4BDC11DC0B69}" srcOrd="1" destOrd="0" presId="urn:microsoft.com/office/officeart/2005/8/layout/pyramid2"/>
    <dgm:cxn modelId="{D1310570-A318-465C-A300-21D65220AE37}" type="presParOf" srcId="{CEBBDE55-BC56-4EB4-BF33-5CF8C6C0C1BC}" destId="{77D3ECB8-4569-49CE-AD7F-68ACBAF0F3E9}" srcOrd="2" destOrd="0" presId="urn:microsoft.com/office/officeart/2005/8/layout/pyramid2"/>
    <dgm:cxn modelId="{56F89F1D-1047-4823-A68B-CAB568F67974}" type="presParOf" srcId="{CEBBDE55-BC56-4EB4-BF33-5CF8C6C0C1BC}" destId="{07D16703-42B7-4A64-A10E-8C319FB724E3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D373F3-32F5-4365-9362-80F4E92AB0A9}">
      <dsp:nvSpPr>
        <dsp:cNvPr id="0" name=""/>
        <dsp:cNvSpPr/>
      </dsp:nvSpPr>
      <dsp:spPr>
        <a:xfrm>
          <a:off x="648659" y="0"/>
          <a:ext cx="5418667" cy="5418667"/>
        </a:xfrm>
        <a:prstGeom prst="triangl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64C3B-1342-4B6F-A6EF-30BB83D79F99}">
      <dsp:nvSpPr>
        <dsp:cNvPr id="0" name=""/>
        <dsp:cNvSpPr/>
      </dsp:nvSpPr>
      <dsp:spPr>
        <a:xfrm>
          <a:off x="2735685" y="675905"/>
          <a:ext cx="4849872" cy="1671318"/>
        </a:xfrm>
        <a:prstGeom prst="roundRect">
          <a:avLst/>
        </a:prstGeom>
        <a:solidFill>
          <a:schemeClr val="bg1">
            <a:lumMod val="85000"/>
            <a:alpha val="90000"/>
          </a:schemeClr>
        </a:solidFill>
        <a:ln w="38100" cap="flat" cmpd="sng" algn="ctr">
          <a:solidFill>
            <a:srgbClr val="CC33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9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Tema 3. </a:t>
          </a:r>
          <a:endParaRPr lang="es-ES" sz="3900" kern="1200" dirty="0"/>
        </a:p>
      </dsp:txBody>
      <dsp:txXfrm>
        <a:off x="2817272" y="757492"/>
        <a:ext cx="4686698" cy="1508144"/>
      </dsp:txXfrm>
    </dsp:sp>
    <dsp:sp modelId="{77D3ECB8-4569-49CE-AD7F-68ACBAF0F3E9}">
      <dsp:nvSpPr>
        <dsp:cNvPr id="0" name=""/>
        <dsp:cNvSpPr/>
      </dsp:nvSpPr>
      <dsp:spPr>
        <a:xfrm>
          <a:off x="3357993" y="2480309"/>
          <a:ext cx="3522133" cy="2129366"/>
        </a:xfrm>
        <a:prstGeom prst="roundRect">
          <a:avLst/>
        </a:prstGeom>
        <a:solidFill>
          <a:schemeClr val="bg1">
            <a:lumMod val="85000"/>
            <a:alpha val="90000"/>
          </a:schemeClr>
        </a:solidFill>
        <a:ln w="38100" cap="flat" cmpd="sng" algn="ctr">
          <a:solidFill>
            <a:srgbClr val="CC33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9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Elaboración del Marco Teórico</a:t>
          </a:r>
        </a:p>
      </dsp:txBody>
      <dsp:txXfrm>
        <a:off x="3461940" y="2584256"/>
        <a:ext cx="3314239" cy="1921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62428-F7AA-4EC4-B304-79F68DA4AD9A}" type="datetimeFigureOut">
              <a:rPr lang="es-ES" smtClean="0"/>
              <a:t>06/06/2021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3CA39C-58AC-441B-A918-B892AA5E9C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1566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4029BE-53A6-4627-ADE5-F7ED7489DC92}" type="slidenum">
              <a:rPr kumimoji="0" lang="en-U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s-E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s-ES"/>
          </a:p>
        </p:txBody>
      </p:sp>
    </p:spTree>
    <p:extLst>
      <p:ext uri="{BB962C8B-B14F-4D97-AF65-F5344CB8AC3E}">
        <p14:creationId xmlns:p14="http://schemas.microsoft.com/office/powerpoint/2010/main" val="1207974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4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s-E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4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s-E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39F167-9EA9-4907-9AD0-87C37A7C8A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04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DF39E5-31E9-4D90-B3FC-C067BD06E9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9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92633" y="685801"/>
            <a:ext cx="2362200" cy="54403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706033" y="685801"/>
            <a:ext cx="6883400" cy="5440363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92E87D-8F76-42A0-BB75-B39B6E320285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130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1A48746-610A-40AD-928A-9790BE4B793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34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37E23F-5A9E-48DD-8389-1B77F9052812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42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7060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3128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69C259-49EF-4615-A312-B64A8EF2E2E3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357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411624-3380-4BFE-BD8A-B8F6BCF442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407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CE23F0-3202-4DE9-83FE-6B2668BE88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5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8EA1A9-603E-43DD-A415-7062463687C1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267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DCABDF2-CBA1-47C9-BB01-151F1CA4325B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85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8F76325-D088-4134-842B-E6619F3F414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003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1"/>
            <a:ext cx="7010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text styles</a:t>
            </a:r>
          </a:p>
          <a:p>
            <a:pPr lvl="1"/>
            <a:r>
              <a:rPr lang="en-US" altLang="es-ES"/>
              <a:t>Second level</a:t>
            </a:r>
          </a:p>
          <a:p>
            <a:pPr lvl="2"/>
            <a:r>
              <a:rPr lang="en-US" altLang="es-ES"/>
              <a:t>Third level</a:t>
            </a:r>
          </a:p>
          <a:p>
            <a:pPr lvl="3"/>
            <a:r>
              <a:rPr lang="en-US" altLang="es-ES"/>
              <a:t>Fourth level</a:t>
            </a:r>
          </a:p>
          <a:p>
            <a:pPr lvl="4"/>
            <a:r>
              <a:rPr lang="en-US" altLang="es-E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7130CE3-81A2-4CC9-A650-B41B70FE295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420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64567" y="937419"/>
            <a:ext cx="10128738" cy="1980028"/>
          </a:xfrm>
        </p:spPr>
        <p:txBody>
          <a:bodyPr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FACULTAD DE CIENCIAS MÉDICAS DE MAYABEQUE.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CURSO DE METODOLOGÍA DE LA INVESTIGACIÓN. 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endParaRPr lang="en-US" altLang="es-E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64567" y="3429000"/>
            <a:ext cx="9469688" cy="2310618"/>
          </a:xfrm>
          <a:effectLst/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PROFESOR. </a:t>
            </a:r>
            <a:r>
              <a:rPr lang="es-ES" sz="2000" b="1" kern="0" cap="all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Li</a:t>
            </a: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c. Norma Esther Álvarez Morales.</a:t>
            </a:r>
          </a:p>
          <a:p>
            <a:pPr lvl="0" algn="just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Especialista de I Grado en Psicología de la Salud.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MSc. Psicología Social y Comunitaria.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Profesora Auxiliar.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Investigador Agregado.</a:t>
            </a:r>
          </a:p>
          <a:p>
            <a:pPr lvl="0">
              <a:spcBef>
                <a:spcPct val="0"/>
              </a:spcBef>
              <a:defRPr/>
            </a:pPr>
            <a:endParaRPr lang="es-ES" sz="2000" b="1" kern="0" dirty="0">
              <a:ln w="0">
                <a:solidFill>
                  <a:srgbClr val="4F81BD">
                    <a:lumMod val="50000"/>
                  </a:srgbClr>
                </a:solidFill>
              </a:ln>
              <a:solidFill>
                <a:prstClr val="black"/>
              </a:solidFill>
              <a:effectLst>
                <a:reflection blurRad="12700" stA="50000" endPos="50000" dist="5000" dir="5400000" sy="-100000" rotWithShape="0"/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7297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82437" y="1888781"/>
            <a:ext cx="9947564" cy="4339650"/>
          </a:xfrm>
          <a:prstGeom prst="rect">
            <a:avLst/>
          </a:prstGeom>
          <a:solidFill>
            <a:schemeClr val="bg1">
              <a:lumMod val="85000"/>
            </a:schemeClr>
          </a:solidFill>
          <a:ln w="76200">
            <a:noFill/>
          </a:ln>
        </p:spPr>
        <p:txBody>
          <a:bodyPr wrap="square">
            <a:spAutoFit/>
          </a:bodyPr>
          <a:lstStyle/>
          <a:p>
            <a:pPr algn="just" defTabSz="457200">
              <a:lnSpc>
                <a:spcPct val="150000"/>
              </a:lnSpc>
              <a:defRPr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Es la exposición de una recopilación que el/la investigador/a realiza sobre los enfoques teóricos relacionado con el problema de investigación y que incorpora los aportes originales que el investigador o investigadora hace para enriquecer las propuestas teóricas sobre el tema.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82BC569-8164-4B78-8B63-7FDF8AAF8294}"/>
              </a:ext>
            </a:extLst>
          </p:cNvPr>
          <p:cNvSpPr/>
          <p:nvPr/>
        </p:nvSpPr>
        <p:spPr>
          <a:xfrm>
            <a:off x="3403422" y="867889"/>
            <a:ext cx="4914102" cy="523220"/>
          </a:xfrm>
          <a:prstGeom prst="rect">
            <a:avLst/>
          </a:prstGeom>
          <a:ln w="76200">
            <a:solidFill>
              <a:srgbClr val="CC3300"/>
            </a:solidFill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Marco Teórico y conceptual</a:t>
            </a:r>
          </a:p>
        </p:txBody>
      </p:sp>
    </p:spTree>
    <p:extLst>
      <p:ext uri="{BB962C8B-B14F-4D97-AF65-F5344CB8AC3E}">
        <p14:creationId xmlns:p14="http://schemas.microsoft.com/office/powerpoint/2010/main" val="804642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CBC25DE0-D381-451E-9248-A3C858621096}"/>
              </a:ext>
            </a:extLst>
          </p:cNvPr>
          <p:cNvSpPr txBox="1"/>
          <p:nvPr/>
        </p:nvSpPr>
        <p:spPr>
          <a:xfrm>
            <a:off x="1870363" y="1677880"/>
            <a:ext cx="9587345" cy="453681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Es una recreación basada en el análisis y discusión de las ideas recopiladas; el establecimiento de conexiones entre las propuestas teóricas y el problema de investigación; la confrontación entre distintas perspectivas teóricas con relación al tema de la investigación; o la discrepancia fundamentada con las proposiciones teóricas.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E843BF61-E4C7-4B92-9D2F-261CB3A56A4F}"/>
              </a:ext>
            </a:extLst>
          </p:cNvPr>
          <p:cNvSpPr/>
          <p:nvPr/>
        </p:nvSpPr>
        <p:spPr>
          <a:xfrm>
            <a:off x="3638949" y="1003380"/>
            <a:ext cx="4914102" cy="523220"/>
          </a:xfrm>
          <a:prstGeom prst="rect">
            <a:avLst/>
          </a:prstGeom>
          <a:ln w="76200">
            <a:solidFill>
              <a:srgbClr val="CC3300"/>
            </a:solidFill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Marco Teórico y conceptual</a:t>
            </a:r>
          </a:p>
        </p:txBody>
      </p:sp>
    </p:spTree>
    <p:extLst>
      <p:ext uri="{BB962C8B-B14F-4D97-AF65-F5344CB8AC3E}">
        <p14:creationId xmlns:p14="http://schemas.microsoft.com/office/powerpoint/2010/main" val="1914457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43499" y="502426"/>
            <a:ext cx="10283483" cy="57484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El marco conceptual esta constituido por el cuerpo de teorías, conceptos, referentes y supuestos donde se inscribe el estudio que se pretende abordar. En este acápite se trata de mostrar la existencia de una construcción teórico conceptual donde el problema detectado puede inscribirse.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En este punto es el acápite el instrumento de mayor utilidad para poder establecer las categorías de análisis y su relación, así como la definición de las preguntas claves, las hipótesis y las variables de estudio</a:t>
            </a: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4" name="Flecha abajo 3"/>
          <p:cNvSpPr/>
          <p:nvPr/>
        </p:nvSpPr>
        <p:spPr>
          <a:xfrm flipH="1">
            <a:off x="4682837" y="2929171"/>
            <a:ext cx="2092888" cy="1055077"/>
          </a:xfrm>
          <a:prstGeom prst="downArrow">
            <a:avLst/>
          </a:prstGeom>
          <a:noFill/>
          <a:ln w="28575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8721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15299" y="2237127"/>
            <a:ext cx="9645428" cy="3901261"/>
          </a:xfrm>
          <a:prstGeom prst="rect">
            <a:avLst/>
          </a:prstGeom>
          <a:solidFill>
            <a:schemeClr val="bg1">
              <a:lumMod val="85000"/>
            </a:schemeClr>
          </a:solidFill>
          <a:ln w="76200">
            <a:noFill/>
          </a:ln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En el marco conceptual debe quedar claramente delimitado la inconsistencia en el proceso del conocimiento del que deriva el problema de investigación enunciado.</a:t>
            </a:r>
          </a:p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El investigador en su fundamentación debe aportar luces y evaluar el impacto a obtener por el conocimiento alcanzado, si la investigación llega a cumplir sus objetivos.</a:t>
            </a:r>
            <a:endParaRPr kumimoji="0" lang="es-E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417277" y="1204521"/>
            <a:ext cx="4914102" cy="523220"/>
          </a:xfrm>
          <a:prstGeom prst="rect">
            <a:avLst/>
          </a:prstGeom>
          <a:ln w="76200">
            <a:solidFill>
              <a:srgbClr val="CC3300"/>
            </a:solidFill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Marco Teórico y conceptual</a:t>
            </a:r>
          </a:p>
        </p:txBody>
      </p:sp>
    </p:spTree>
    <p:extLst>
      <p:ext uri="{BB962C8B-B14F-4D97-AF65-F5344CB8AC3E}">
        <p14:creationId xmlns:p14="http://schemas.microsoft.com/office/powerpoint/2010/main" val="1058088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496289" y="2181924"/>
            <a:ext cx="10027707" cy="39703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 marco teórico tiene las funciones de: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Integrar dentro de las teorías ya existentes el nuevo conocimiento que la investigación generará.</a:t>
            </a:r>
          </a:p>
          <a:p>
            <a:pPr marL="457200" marR="0" lvl="0" indent="-4572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Ubicar el problema planteado en el contexto de los principales debates teóricos en la disciplina y muestra cómo la investigación propuesta pone a prueba ideas establecidas u ofrece nuevas.</a:t>
            </a:r>
          </a:p>
        </p:txBody>
      </p:sp>
      <p:sp>
        <p:nvSpPr>
          <p:cNvPr id="4" name="Rectángulo 3"/>
          <p:cNvSpPr/>
          <p:nvPr/>
        </p:nvSpPr>
        <p:spPr>
          <a:xfrm>
            <a:off x="3154039" y="1287648"/>
            <a:ext cx="4914102" cy="523220"/>
          </a:xfrm>
          <a:prstGeom prst="rect">
            <a:avLst/>
          </a:prstGeom>
          <a:ln w="76200">
            <a:solidFill>
              <a:srgbClr val="CC6600"/>
            </a:solidFill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Marco Teórico y conceptual</a:t>
            </a:r>
          </a:p>
        </p:txBody>
      </p:sp>
    </p:spTree>
    <p:extLst>
      <p:ext uri="{BB962C8B-B14F-4D97-AF65-F5344CB8AC3E}">
        <p14:creationId xmlns:p14="http://schemas.microsoft.com/office/powerpoint/2010/main" val="25441230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40873" y="1306296"/>
            <a:ext cx="10086110" cy="4832092"/>
          </a:xfrm>
          <a:prstGeom prst="rect">
            <a:avLst/>
          </a:prstGeom>
          <a:solidFill>
            <a:schemeClr val="bg1">
              <a:lumMod val="85000"/>
            </a:schemeClr>
          </a:solidFill>
          <a:ln w="76200">
            <a:noFill/>
          </a:ln>
        </p:spPr>
        <p:txBody>
          <a:bodyPr wrap="square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Clarificar la visión del problema de investigación formulado, ayudando a precisar los aspectos que se estudiarán; de esta manera, afina la pregunta de investigación.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Orientar la búsqueda de respuestas a la pregunta de investigación, sugiriendo nuevas Hipótesis.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Proporciona bases conceptuales para interpretar la información recogida en el desarrollo de la investigación.</a:t>
            </a:r>
          </a:p>
        </p:txBody>
      </p:sp>
      <p:sp>
        <p:nvSpPr>
          <p:cNvPr id="5" name="Rectángulo 4"/>
          <p:cNvSpPr/>
          <p:nvPr/>
        </p:nvSpPr>
        <p:spPr>
          <a:xfrm>
            <a:off x="2724549" y="719612"/>
            <a:ext cx="4914102" cy="523220"/>
          </a:xfrm>
          <a:prstGeom prst="rect">
            <a:avLst/>
          </a:prstGeom>
          <a:ln w="76200">
            <a:solidFill>
              <a:srgbClr val="CC6600"/>
            </a:solidFill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Marco Teórico y conceptual</a:t>
            </a:r>
          </a:p>
        </p:txBody>
      </p:sp>
    </p:spTree>
    <p:extLst>
      <p:ext uri="{BB962C8B-B14F-4D97-AF65-F5344CB8AC3E}">
        <p14:creationId xmlns:p14="http://schemas.microsoft.com/office/powerpoint/2010/main" val="6088049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68437" y="1898141"/>
            <a:ext cx="8665272" cy="3970318"/>
          </a:xfrm>
          <a:prstGeom prst="rect">
            <a:avLst/>
          </a:prstGeom>
          <a:ln w="76200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 la presentación del estado del conocimiento acerca del problema de investigación, resultado de investigaciones previas.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¿Qué se conoce acerca del problema de investigación?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¿Qué se ha escrito y/o investigado al respecto, en el país y en otros países?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700741" y="989541"/>
            <a:ext cx="5388181" cy="523220"/>
          </a:xfrm>
          <a:prstGeom prst="rect">
            <a:avLst/>
          </a:prstGeom>
          <a:ln w="7620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Antecedentes</a:t>
            </a:r>
          </a:p>
        </p:txBody>
      </p:sp>
    </p:spTree>
    <p:extLst>
      <p:ext uri="{BB962C8B-B14F-4D97-AF65-F5344CB8AC3E}">
        <p14:creationId xmlns:p14="http://schemas.microsoft.com/office/powerpoint/2010/main" val="18513515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46578"/>
            <a:ext cx="6728178" cy="3762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1786360" y="4184131"/>
            <a:ext cx="67789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 w="12700">
                  <a:solidFill>
                    <a:srgbClr val="3366FF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640000" algn="bl" rotWithShape="0">
                    <a:srgbClr val="3366FF"/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Muchas Gracias.</a:t>
            </a:r>
          </a:p>
        </p:txBody>
      </p:sp>
    </p:spTree>
    <p:extLst>
      <p:ext uri="{BB962C8B-B14F-4D97-AF65-F5344CB8AC3E}">
        <p14:creationId xmlns:p14="http://schemas.microsoft.com/office/powerpoint/2010/main" val="2164856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AA9833A-2C5D-4995-9BEF-F053E9353D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2511709"/>
              </p:ext>
            </p:extLst>
          </p:nvPr>
        </p:nvGraphicFramePr>
        <p:xfrm>
          <a:off x="979053" y="719666"/>
          <a:ext cx="81926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0508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508600" y="2695623"/>
            <a:ext cx="10046090" cy="3442765"/>
          </a:xfrm>
          <a:prstGeom prst="rect">
            <a:avLst/>
          </a:prstGeom>
          <a:solidFill>
            <a:schemeClr val="bg1">
              <a:lumMod val="8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El desarrollo del marco conceptual exige una exhaustiva revisión bibliográfica a través del cual se muestra el dominio de la literatura que versa sobre el tema, se crean o construyen propuestas teóricas alternativas para explicar el fenómeno que se pretende estudiar.</a:t>
            </a:r>
          </a:p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166F2BB-E900-4A3B-A702-EF26BEBC7D67}"/>
              </a:ext>
            </a:extLst>
          </p:cNvPr>
          <p:cNvSpPr/>
          <p:nvPr/>
        </p:nvSpPr>
        <p:spPr>
          <a:xfrm>
            <a:off x="3472694" y="1502144"/>
            <a:ext cx="4914102" cy="523220"/>
          </a:xfrm>
          <a:prstGeom prst="rect">
            <a:avLst/>
          </a:prstGeom>
          <a:ln w="76200">
            <a:solidFill>
              <a:srgbClr val="CC3300"/>
            </a:solidFill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Marco Teórico y conceptual</a:t>
            </a:r>
          </a:p>
        </p:txBody>
      </p:sp>
    </p:spTree>
    <p:extLst>
      <p:ext uri="{BB962C8B-B14F-4D97-AF65-F5344CB8AC3E}">
        <p14:creationId xmlns:p14="http://schemas.microsoft.com/office/powerpoint/2010/main" val="240822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814945" y="2483255"/>
            <a:ext cx="9626444" cy="378565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400" dirty="0">
                <a:latin typeface="Arial Black" pitchFamily="34" charset="0"/>
              </a:rPr>
              <a:t> Estructurar la búsqueda de información y actualización en los recursos que pone a nuestra disposición internet (en la Web 1.0 y 2.0) y poder responder a 3 preguntas:  </a:t>
            </a:r>
          </a:p>
          <a:p>
            <a:pPr marL="342900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" sz="2400" dirty="0">
                <a:latin typeface="Arial Black" pitchFamily="34" charset="0"/>
              </a:rPr>
              <a:t>¿Dónde buscar? </a:t>
            </a:r>
          </a:p>
          <a:p>
            <a:pPr marL="342900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" sz="2400" dirty="0">
                <a:latin typeface="Arial Black" pitchFamily="34" charset="0"/>
              </a:rPr>
              <a:t>¿Cómo buscar ? </a:t>
            </a:r>
          </a:p>
          <a:p>
            <a:pPr marL="342900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" sz="2400" dirty="0">
                <a:latin typeface="Arial Black" pitchFamily="34" charset="0"/>
              </a:rPr>
              <a:t>¿Cómo mantenerse actualizado?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endParaRPr lang="es-ES" sz="2400" dirty="0">
              <a:latin typeface="Arial Black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840112F-60C3-4C71-A335-467EED89131A}"/>
              </a:ext>
            </a:extLst>
          </p:cNvPr>
          <p:cNvSpPr/>
          <p:nvPr/>
        </p:nvSpPr>
        <p:spPr>
          <a:xfrm>
            <a:off x="2365260" y="916863"/>
            <a:ext cx="6893234" cy="1077218"/>
          </a:xfrm>
          <a:prstGeom prst="rect">
            <a:avLst/>
          </a:prstGeom>
          <a:noFill/>
          <a:ln w="38100">
            <a:solidFill>
              <a:srgbClr val="CC3300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s-ES" sz="3200" dirty="0">
                <a:latin typeface="Arial Black" pitchFamily="34" charset="0"/>
              </a:rPr>
              <a:t>Para la fundamentación de la </a:t>
            </a:r>
          </a:p>
          <a:p>
            <a:pPr algn="ctr"/>
            <a:r>
              <a:rPr lang="es-ES" sz="3200" dirty="0">
                <a:latin typeface="Arial Black" pitchFamily="34" charset="0"/>
              </a:rPr>
              <a:t>investigación es necesario:</a:t>
            </a:r>
          </a:p>
        </p:txBody>
      </p:sp>
    </p:spTree>
    <p:extLst>
      <p:ext uri="{BB962C8B-B14F-4D97-AF65-F5344CB8AC3E}">
        <p14:creationId xmlns:p14="http://schemas.microsoft.com/office/powerpoint/2010/main" val="3137443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99309" y="1660470"/>
            <a:ext cx="10114214" cy="44668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" sz="2400" b="1" dirty="0">
                <a:latin typeface="Arial Black" pitchFamily="34" charset="0"/>
                <a:cs typeface="Arial" pitchFamily="34" charset="0"/>
              </a:rPr>
              <a:t>Formulación efectiva de una pregunta o cuestionamiento.</a:t>
            </a:r>
          </a:p>
          <a:p>
            <a:pPr algn="just">
              <a:lnSpc>
                <a:spcPct val="150000"/>
              </a:lnSpc>
            </a:pPr>
            <a:r>
              <a:rPr lang="es-ES" sz="2400" b="1" dirty="0">
                <a:latin typeface="Arial Black" pitchFamily="34" charset="0"/>
                <a:cs typeface="Arial" pitchFamily="34" charset="0"/>
              </a:rPr>
              <a:t>Reconocer la importancia de la información médica relevante.</a:t>
            </a:r>
          </a:p>
          <a:p>
            <a:pPr algn="just">
              <a:lnSpc>
                <a:spcPct val="150000"/>
              </a:lnSpc>
            </a:pPr>
            <a:r>
              <a:rPr lang="es-ES" sz="2400" b="1" dirty="0">
                <a:latin typeface="Arial Black" pitchFamily="34" charset="0"/>
                <a:cs typeface="Arial" pitchFamily="34" charset="0"/>
              </a:rPr>
              <a:t>Organización de las ideas y el conocimiento previo.</a:t>
            </a:r>
          </a:p>
          <a:p>
            <a:pPr marL="342900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" sz="2400" b="1" dirty="0">
                <a:latin typeface="Arial Black" pitchFamily="34" charset="0"/>
                <a:cs typeface="Arial" pitchFamily="34" charset="0"/>
              </a:rPr>
              <a:t>La evaluación de los recursos de información (utilizando  parámetros objetivos). </a:t>
            </a:r>
          </a:p>
          <a:p>
            <a:pPr marL="342900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es-ES" sz="2400" b="1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55765" y="593946"/>
            <a:ext cx="10280469" cy="830997"/>
          </a:xfrm>
          <a:prstGeom prst="rect">
            <a:avLst/>
          </a:prstGeom>
          <a:ln w="38100">
            <a:solidFill>
              <a:srgbClr val="CC33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latin typeface="Arial Black" pitchFamily="34" charset="0"/>
                <a:cs typeface="Arial" pitchFamily="34" charset="0"/>
              </a:rPr>
              <a:t>Habilidades más importantes a desarrollar para realizar búsqueda de información  efectivas son:</a:t>
            </a:r>
            <a:endParaRPr lang="es-ES" sz="2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747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86BB31E-68AA-4B44-8D02-19D95DCF4770}"/>
              </a:ext>
            </a:extLst>
          </p:cNvPr>
          <p:cNvSpPr txBox="1"/>
          <p:nvPr/>
        </p:nvSpPr>
        <p:spPr>
          <a:xfrm>
            <a:off x="1399309" y="1088247"/>
            <a:ext cx="10107326" cy="526297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s-ES" sz="2400" b="1" dirty="0">
                <a:latin typeface="Arial Black" pitchFamily="34" charset="0"/>
                <a:cs typeface="Arial" pitchFamily="34" charset="0"/>
              </a:rPr>
              <a:t>Modificar los hábitos de búsqueda existentes. </a:t>
            </a:r>
          </a:p>
          <a:p>
            <a:pPr algn="just"/>
            <a:endParaRPr lang="es-ES" sz="2400" b="1" dirty="0">
              <a:latin typeface="Arial Black" pitchFamily="34" charset="0"/>
              <a:cs typeface="Arial" pitchFamily="34" charset="0"/>
            </a:endParaRPr>
          </a:p>
          <a:p>
            <a:pPr algn="just"/>
            <a:r>
              <a:rPr lang="es-ES" sz="2400" b="1" dirty="0">
                <a:latin typeface="Arial Black" pitchFamily="34" charset="0"/>
                <a:cs typeface="Arial" pitchFamily="34" charset="0"/>
              </a:rPr>
              <a:t>-Identificar, de forma general, las fuentes de información del área.</a:t>
            </a:r>
          </a:p>
          <a:p>
            <a:pPr algn="just"/>
            <a:endParaRPr lang="es-ES" sz="2400" b="1" dirty="0">
              <a:latin typeface="Arial Black" pitchFamily="34" charset="0"/>
              <a:cs typeface="Arial" pitchFamily="34" charset="0"/>
            </a:endParaRPr>
          </a:p>
          <a:p>
            <a:pPr algn="just"/>
            <a:r>
              <a:rPr lang="es-ES" sz="2400" b="1" dirty="0">
                <a:latin typeface="Arial Black" pitchFamily="34" charset="0"/>
                <a:cs typeface="Arial" pitchFamily="34" charset="0"/>
              </a:rPr>
              <a:t>-Identificando la fuente pertinente.</a:t>
            </a:r>
          </a:p>
          <a:p>
            <a:pPr algn="just"/>
            <a:endParaRPr lang="es-ES" sz="2400" b="1" dirty="0">
              <a:latin typeface="Arial Black" pitchFamily="34" charset="0"/>
              <a:cs typeface="Arial" pitchFamily="34" charset="0"/>
            </a:endParaRPr>
          </a:p>
          <a:p>
            <a:pPr algn="just"/>
            <a:r>
              <a:rPr lang="es-ES" sz="2400" b="1" dirty="0">
                <a:latin typeface="Arial Black" pitchFamily="34" charset="0"/>
                <a:cs typeface="Arial" pitchFamily="34" charset="0"/>
              </a:rPr>
              <a:t>-Incrementando la necesidad de consultar fuentes</a:t>
            </a:r>
          </a:p>
          <a:p>
            <a:pPr algn="just"/>
            <a:r>
              <a:rPr lang="es-ES" sz="2400" b="1" dirty="0">
                <a:latin typeface="Arial Black" pitchFamily="34" charset="0"/>
                <a:cs typeface="Arial" pitchFamily="34" charset="0"/>
              </a:rPr>
              <a:t>confiables. </a:t>
            </a:r>
          </a:p>
          <a:p>
            <a:pPr algn="just"/>
            <a:endParaRPr lang="es-ES" sz="2400" b="1" dirty="0">
              <a:latin typeface="Arial Black" pitchFamily="34" charset="0"/>
              <a:cs typeface="Arial" pitchFamily="34" charset="0"/>
            </a:endParaRPr>
          </a:p>
          <a:p>
            <a:pPr algn="just"/>
            <a:r>
              <a:rPr lang="es-ES" sz="2400" b="1" dirty="0">
                <a:latin typeface="Arial Black" pitchFamily="34" charset="0"/>
                <a:cs typeface="Arial" pitchFamily="34" charset="0"/>
              </a:rPr>
              <a:t>-Selección puntual de las bases de datos y recursos de información, así como conocer el acceso.</a:t>
            </a:r>
          </a:p>
          <a:p>
            <a:pPr algn="just"/>
            <a:endParaRPr lang="es-ES" sz="2400" b="1" dirty="0">
              <a:latin typeface="Arial Black" pitchFamily="34" charset="0"/>
              <a:cs typeface="Arial" pitchFamily="34" charset="0"/>
            </a:endParaRPr>
          </a:p>
          <a:p>
            <a:pPr algn="just"/>
            <a:endParaRPr lang="es-ES" sz="2400" b="1" dirty="0"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072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39090" y="612844"/>
            <a:ext cx="10543309" cy="563231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marL="342900" lvl="0" indent="-342900" algn="just">
              <a:buFont typeface="Courier New" panose="02070309020205020404" pitchFamily="49" charset="0"/>
              <a:buChar char="o"/>
            </a:pPr>
            <a:r>
              <a:rPr lang="es-ES" sz="2400" dirty="0">
                <a:solidFill>
                  <a:prstClr val="black"/>
                </a:solidFill>
                <a:latin typeface="Arial Black" pitchFamily="34" charset="0"/>
              </a:rPr>
              <a:t>Construcción de la búsqueda experta.</a:t>
            </a:r>
          </a:p>
          <a:p>
            <a:pPr lvl="0" algn="just"/>
            <a:endParaRPr lang="es-ES" sz="2400" dirty="0">
              <a:solidFill>
                <a:prstClr val="black"/>
              </a:solidFill>
              <a:latin typeface="Arial Black" pitchFamily="34" charset="0"/>
            </a:endParaRPr>
          </a:p>
          <a:p>
            <a:pPr lvl="0" algn="just"/>
            <a:r>
              <a:rPr lang="es-ES" sz="2400" dirty="0">
                <a:solidFill>
                  <a:prstClr val="black"/>
                </a:solidFill>
                <a:latin typeface="Arial Black" pitchFamily="34" charset="0"/>
              </a:rPr>
              <a:t>-Conocer profundamente las técnicas de búsqueda aplicables a los sistemas de búsqueda de   información. </a:t>
            </a:r>
          </a:p>
          <a:p>
            <a:pPr lvl="0" algn="just"/>
            <a:endParaRPr lang="es-ES" sz="2400" dirty="0">
              <a:solidFill>
                <a:prstClr val="black"/>
              </a:solidFill>
              <a:latin typeface="Arial Black" pitchFamily="34" charset="0"/>
            </a:endParaRPr>
          </a:p>
          <a:p>
            <a:pPr lvl="0" algn="just"/>
            <a:r>
              <a:rPr lang="es-ES" sz="2400" dirty="0">
                <a:solidFill>
                  <a:prstClr val="black"/>
                </a:solidFill>
                <a:latin typeface="Arial Black" pitchFamily="34" charset="0"/>
              </a:rPr>
              <a:t>–Construir consultas ágilmente, y sus alternativas.</a:t>
            </a:r>
          </a:p>
          <a:p>
            <a:pPr lvl="0" algn="just"/>
            <a:endParaRPr lang="es-ES" sz="2400" dirty="0">
              <a:solidFill>
                <a:prstClr val="black"/>
              </a:solidFill>
              <a:latin typeface="Arial Black" pitchFamily="34" charset="0"/>
            </a:endParaRPr>
          </a:p>
          <a:p>
            <a:pPr marL="342900" lvl="0" indent="-342900" algn="just">
              <a:buFont typeface="Courier New" panose="02070309020205020404" pitchFamily="49" charset="0"/>
              <a:buChar char="o"/>
            </a:pPr>
            <a:r>
              <a:rPr lang="es-ES" sz="2400" dirty="0">
                <a:solidFill>
                  <a:prstClr val="black"/>
                </a:solidFill>
                <a:latin typeface="Arial Black" pitchFamily="34" charset="0"/>
              </a:rPr>
              <a:t> Evaluación y análisis de los resultados.</a:t>
            </a:r>
          </a:p>
          <a:p>
            <a:pPr lvl="0" algn="just"/>
            <a:r>
              <a:rPr lang="es-ES" sz="2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  <a:p>
            <a:pPr lvl="0" algn="just"/>
            <a:r>
              <a:rPr lang="es-ES" sz="2400" dirty="0">
                <a:solidFill>
                  <a:prstClr val="black"/>
                </a:solidFill>
                <a:latin typeface="Arial Black" pitchFamily="34" charset="0"/>
              </a:rPr>
              <a:t>-Facilitando el aprendizaje activo y autodirigido. Ser capaz de analizar y dirigir el contenido a la necesidad de información.</a:t>
            </a:r>
          </a:p>
          <a:p>
            <a:pPr lvl="0" algn="just"/>
            <a:endParaRPr lang="es-ES" sz="2400" dirty="0">
              <a:solidFill>
                <a:prstClr val="black"/>
              </a:solidFill>
              <a:latin typeface="Arial Black" pitchFamily="34" charset="0"/>
            </a:endParaRPr>
          </a:p>
          <a:p>
            <a:pPr lvl="0" algn="just"/>
            <a:r>
              <a:rPr lang="es-ES" sz="2400" dirty="0">
                <a:solidFill>
                  <a:prstClr val="black"/>
                </a:solidFill>
                <a:latin typeface="Arial Black" pitchFamily="34" charset="0"/>
              </a:rPr>
              <a:t>-Sistematización de la información para la construcción de nuevo conocimiento como en el caso de las revisiones sistemáticas.</a:t>
            </a:r>
            <a:r>
              <a:rPr lang="es-ES" sz="2400" dirty="0">
                <a:latin typeface="Arial Black" pitchFamily="34" charset="0"/>
              </a:rPr>
              <a:t> Valoración crítica del contenido obtenido.</a:t>
            </a:r>
          </a:p>
        </p:txBody>
      </p:sp>
    </p:spTree>
    <p:extLst>
      <p:ext uri="{BB962C8B-B14F-4D97-AF65-F5344CB8AC3E}">
        <p14:creationId xmlns:p14="http://schemas.microsoft.com/office/powerpoint/2010/main" val="1645478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17121" y="982176"/>
            <a:ext cx="10265279" cy="526297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es-ES" sz="2400" b="1" dirty="0">
                <a:latin typeface="Arial Black" pitchFamily="34" charset="0"/>
              </a:rPr>
              <a:t>Seleccionar la información pertinente para</a:t>
            </a:r>
          </a:p>
          <a:p>
            <a:pPr algn="just"/>
            <a:r>
              <a:rPr lang="es-ES" sz="2400" b="1" dirty="0">
                <a:latin typeface="Arial Black" pitchFamily="34" charset="0"/>
              </a:rPr>
              <a:t>el proceso de obtención del conocimiento.</a:t>
            </a:r>
          </a:p>
          <a:p>
            <a:pPr algn="just"/>
            <a:endParaRPr lang="es-ES" sz="2400" b="1" dirty="0">
              <a:latin typeface="Arial Black" pitchFamily="34" charset="0"/>
            </a:endParaRP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es-ES" sz="2400" b="1" dirty="0">
                <a:latin typeface="Arial Black" pitchFamily="34" charset="0"/>
              </a:rPr>
              <a:t>Evaluación crítica del proceso de búsqueda,</a:t>
            </a:r>
          </a:p>
          <a:p>
            <a:pPr algn="just"/>
            <a:r>
              <a:rPr lang="es-ES" sz="2400" b="1" dirty="0">
                <a:latin typeface="Arial Black" pitchFamily="34" charset="0"/>
              </a:rPr>
              <a:t>refinamiento de la misma y evaluación de los resultados obtenidos. Creando nuevas estrategias si es necesario.</a:t>
            </a:r>
          </a:p>
          <a:p>
            <a:pPr algn="just"/>
            <a:endParaRPr lang="es-ES" sz="2400" b="1" dirty="0">
              <a:latin typeface="Arial Black" pitchFamily="34" charset="0"/>
            </a:endParaRP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es-ES" sz="2400" b="1" dirty="0">
                <a:latin typeface="Arial Black" pitchFamily="34" charset="0"/>
              </a:rPr>
              <a:t>Gestión y uso de la información. 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endParaRPr lang="es-ES" sz="2400" b="1" dirty="0">
              <a:latin typeface="Arial Black" pitchFamily="34" charset="0"/>
            </a:endParaRPr>
          </a:p>
          <a:p>
            <a:pPr algn="just"/>
            <a:r>
              <a:rPr lang="es-ES" sz="2400" b="1" dirty="0">
                <a:latin typeface="Arial Black" pitchFamily="34" charset="0"/>
              </a:rPr>
              <a:t>-Uso de herramientas de apoyo para la administración de citas, contenidos, así como actualización del área específica.</a:t>
            </a:r>
          </a:p>
          <a:p>
            <a:pPr algn="just"/>
            <a:endParaRPr lang="es-ES" sz="2400" b="1" dirty="0">
              <a:solidFill>
                <a:prstClr val="black"/>
              </a:solidFill>
              <a:latin typeface="Arial Black" pitchFamily="34" charset="0"/>
            </a:endParaRPr>
          </a:p>
          <a:p>
            <a:pPr algn="just"/>
            <a:endParaRPr lang="es-ES" sz="2400" b="1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82" y="398797"/>
            <a:ext cx="11042073" cy="598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551485"/>
      </p:ext>
    </p:extLst>
  </p:cSld>
  <p:clrMapOvr>
    <a:masterClrMapping/>
  </p:clrMapOvr>
</p:sld>
</file>

<file path=ppt/theme/theme1.xml><?xml version="1.0" encoding="utf-8"?>
<a:theme xmlns:a="http://schemas.openxmlformats.org/drawingml/2006/main" name="Stack of books design template">
  <a:themeElements>
    <a:clrScheme name="Stack of book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 of book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ck of book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842</Words>
  <Application>Microsoft Office PowerPoint</Application>
  <PresentationFormat>Panorámica</PresentationFormat>
  <Paragraphs>83</Paragraphs>
  <Slides>17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Calibri</vt:lpstr>
      <vt:lpstr>Century Gothic</vt:lpstr>
      <vt:lpstr>Courier New</vt:lpstr>
      <vt:lpstr>Stack of books design template</vt:lpstr>
      <vt:lpstr>   FACULTAD DE CIENCIAS MÉDICAS DE MAYABEQUE.  CURSO DE METODOLOGÍA DE LA INVESTIGACIÓN.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FACULTAD DE CIENCIAS MÉDICAS DE MAYABEQUE.  CURSO DE METODOLOGÍA DE LA INVESTIGACIÓN.  </dc:title>
  <dc:creator>Norma</dc:creator>
  <cp:lastModifiedBy>Norma</cp:lastModifiedBy>
  <cp:revision>26</cp:revision>
  <dcterms:created xsi:type="dcterms:W3CDTF">2021-05-14T16:18:46Z</dcterms:created>
  <dcterms:modified xsi:type="dcterms:W3CDTF">2021-06-07T00:51:21Z</dcterms:modified>
</cp:coreProperties>
</file>