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44" r:id="rId2"/>
    <p:sldId id="352" r:id="rId3"/>
    <p:sldId id="261" r:id="rId4"/>
    <p:sldId id="301" r:id="rId5"/>
    <p:sldId id="302" r:id="rId6"/>
    <p:sldId id="350" r:id="rId7"/>
    <p:sldId id="303" r:id="rId8"/>
    <p:sldId id="304" r:id="rId9"/>
    <p:sldId id="269" r:id="rId10"/>
    <p:sldId id="267" r:id="rId11"/>
    <p:sldId id="351" r:id="rId12"/>
    <p:sldId id="258" r:id="rId13"/>
    <p:sldId id="347" r:id="rId14"/>
    <p:sldId id="264" r:id="rId15"/>
    <p:sldId id="265" r:id="rId16"/>
    <p:sldId id="348" r:id="rId17"/>
    <p:sldId id="34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rgbClr val="CC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Tema 3. 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rgbClr val="CC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Elaboración del Marco Teórico</a:t>
          </a: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rgbClr val="CC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Tema 3. </a:t>
          </a:r>
          <a:endParaRPr lang="es-ES" sz="3900" kern="1200" dirty="0"/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rgbClr val="CC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Elaboración del Marco Teórico</a:t>
          </a: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62428-F7AA-4EC4-B304-79F68DA4AD9A}" type="datetimeFigureOut">
              <a:rPr lang="es-ES" smtClean="0"/>
              <a:t>06/06/2021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CA39C-58AC-441B-A918-B892AA5E9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5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20797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4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13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4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5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4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6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5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0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2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29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82437" y="1888781"/>
            <a:ext cx="9947564" cy="433965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txBody>
          <a:bodyPr wrap="square">
            <a:spAutoFit/>
          </a:bodyPr>
          <a:lstStyle/>
          <a:p>
            <a:pPr algn="just" defTabSz="457200">
              <a:lnSpc>
                <a:spcPct val="150000"/>
              </a:lnSpc>
              <a:defRPr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Es la exposición de una recopilación que el/la investigador/a realiza sobre los enfoques teóricos relacionado con el problema de investigación y que incorpora los aportes originales que el investigador o investigadora hace para enriquecer las propuestas teóricas sobre el tema.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82BC569-8164-4B78-8B63-7FDF8AAF8294}"/>
              </a:ext>
            </a:extLst>
          </p:cNvPr>
          <p:cNvSpPr/>
          <p:nvPr/>
        </p:nvSpPr>
        <p:spPr>
          <a:xfrm>
            <a:off x="3403422" y="867889"/>
            <a:ext cx="4914102" cy="523220"/>
          </a:xfrm>
          <a:prstGeom prst="rect">
            <a:avLst/>
          </a:prstGeom>
          <a:ln w="76200">
            <a:solidFill>
              <a:srgbClr val="CC33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Marco Teórico y conceptual</a:t>
            </a:r>
          </a:p>
        </p:txBody>
      </p:sp>
    </p:spTree>
    <p:extLst>
      <p:ext uri="{BB962C8B-B14F-4D97-AF65-F5344CB8AC3E}">
        <p14:creationId xmlns:p14="http://schemas.microsoft.com/office/powerpoint/2010/main" val="804642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BC25DE0-D381-451E-9248-A3C858621096}"/>
              </a:ext>
            </a:extLst>
          </p:cNvPr>
          <p:cNvSpPr txBox="1"/>
          <p:nvPr/>
        </p:nvSpPr>
        <p:spPr>
          <a:xfrm>
            <a:off x="1870363" y="1677880"/>
            <a:ext cx="9587345" cy="45368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Es una recreación basada en el análisis y discusión de las ideas recopiladas; el establecimiento de conexiones entre las propuestas teóricas y el problema de investigación; la confrontación entre distintas perspectivas teóricas con relación al tema de la investigación; o la discrepancia fundamentada con las proposiciones teóricas.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843BF61-E4C7-4B92-9D2F-261CB3A56A4F}"/>
              </a:ext>
            </a:extLst>
          </p:cNvPr>
          <p:cNvSpPr/>
          <p:nvPr/>
        </p:nvSpPr>
        <p:spPr>
          <a:xfrm>
            <a:off x="3638949" y="1003380"/>
            <a:ext cx="4914102" cy="523220"/>
          </a:xfrm>
          <a:prstGeom prst="rect">
            <a:avLst/>
          </a:prstGeom>
          <a:ln w="76200">
            <a:solidFill>
              <a:srgbClr val="CC33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Marco Teórico y conceptual</a:t>
            </a:r>
          </a:p>
        </p:txBody>
      </p:sp>
    </p:spTree>
    <p:extLst>
      <p:ext uri="{BB962C8B-B14F-4D97-AF65-F5344CB8AC3E}">
        <p14:creationId xmlns:p14="http://schemas.microsoft.com/office/powerpoint/2010/main" val="191445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3499" y="502426"/>
            <a:ext cx="10283483" cy="57484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 marco conceptual esta constituido por el cuerpo de teorías, conceptos, referentes y supuestos donde se inscribe el estudio que se pretende abordar. En este acápite se trata de mostrar la existencia de una construcción teórico conceptual donde el problema detectado puede inscribirse.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este punto es el acápite el instrumento de mayor utilidad para poder establecer las categorías de análisis y su relación, así como la definición de las preguntas claves, las hipótesis y las variables de estudio</a:t>
            </a: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Flecha abajo 3"/>
          <p:cNvSpPr/>
          <p:nvPr/>
        </p:nvSpPr>
        <p:spPr>
          <a:xfrm flipH="1">
            <a:off x="4682837" y="2929171"/>
            <a:ext cx="2092888" cy="1055077"/>
          </a:xfrm>
          <a:prstGeom prst="downArrow">
            <a:avLst/>
          </a:prstGeom>
          <a:noFill/>
          <a:ln w="285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72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15299" y="2237127"/>
            <a:ext cx="9645428" cy="3901261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 el marco conceptual debe quedar claramente delimitado la inconsistencia en el proceso del conocimiento del que deriva el problema de investigación enunciado.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 investigador en su fundamentación debe aportar luces y evaluar el impacto a obtener por el conocimiento alcanzado, si la investigación llega a cumplir sus objetivos.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17277" y="1204521"/>
            <a:ext cx="4914102" cy="523220"/>
          </a:xfrm>
          <a:prstGeom prst="rect">
            <a:avLst/>
          </a:prstGeom>
          <a:ln w="76200">
            <a:solidFill>
              <a:srgbClr val="CC33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Marco Teórico y conceptual</a:t>
            </a:r>
          </a:p>
        </p:txBody>
      </p:sp>
    </p:spTree>
    <p:extLst>
      <p:ext uri="{BB962C8B-B14F-4D97-AF65-F5344CB8AC3E}">
        <p14:creationId xmlns:p14="http://schemas.microsoft.com/office/powerpoint/2010/main" val="105808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96289" y="2181924"/>
            <a:ext cx="10027707" cy="39703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marco teórico tiene las funciones de: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Integrar dentro de las teorías ya existentes el nuevo conocimiento que la investigación generará.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Ubicar el problema planteado en el contexto de los principales debates teóricos en la disciplina y muestra cómo la investigación propuesta pone a prueba ideas establecidas u ofrece nuevas.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154039" y="1287648"/>
            <a:ext cx="4914102" cy="523220"/>
          </a:xfrm>
          <a:prstGeom prst="rect">
            <a:avLst/>
          </a:prstGeom>
          <a:ln w="76200">
            <a:solidFill>
              <a:srgbClr val="CC66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Marco Teórico y conceptual</a:t>
            </a:r>
          </a:p>
        </p:txBody>
      </p:sp>
    </p:spTree>
    <p:extLst>
      <p:ext uri="{BB962C8B-B14F-4D97-AF65-F5344CB8AC3E}">
        <p14:creationId xmlns:p14="http://schemas.microsoft.com/office/powerpoint/2010/main" val="254412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40873" y="1306296"/>
            <a:ext cx="10086110" cy="4832092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Clarificar la visión del problema de investigación formulado, ayudando a precisar los aspectos que se estudiarán; de esta manera, afina la pregunta de investigación.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Orientar la búsqueda de respuestas a la pregunta de investigación, sugiriendo nuevas Hipótesis.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Proporciona bases conceptuales para interpretar la información recogida en el desarrollo de la investigación.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24549" y="719612"/>
            <a:ext cx="4914102" cy="523220"/>
          </a:xfrm>
          <a:prstGeom prst="rect">
            <a:avLst/>
          </a:prstGeom>
          <a:ln w="76200">
            <a:solidFill>
              <a:srgbClr val="CC66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Marco Teórico y conceptual</a:t>
            </a:r>
          </a:p>
        </p:txBody>
      </p:sp>
    </p:spTree>
    <p:extLst>
      <p:ext uri="{BB962C8B-B14F-4D97-AF65-F5344CB8AC3E}">
        <p14:creationId xmlns:p14="http://schemas.microsoft.com/office/powerpoint/2010/main" val="608804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68437" y="1898141"/>
            <a:ext cx="8665272" cy="3970318"/>
          </a:xfrm>
          <a:prstGeom prst="rect">
            <a:avLst/>
          </a:prstGeom>
          <a:ln w="762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 la presentación del estado del conocimiento acerca del problema de investigación, resultado de investigaciones previas.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¿Qué se conoce acerca del problema de investigación?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¿Qué se ha escrito y/o investigado al respecto, en el país y en otros países?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700741" y="989541"/>
            <a:ext cx="5388181" cy="523220"/>
          </a:xfrm>
          <a:prstGeom prst="rect">
            <a:avLst/>
          </a:prstGeom>
          <a:ln w="76200">
            <a:solidFill>
              <a:srgbClr val="CC66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Antecedentes</a:t>
            </a:r>
          </a:p>
        </p:txBody>
      </p:sp>
    </p:spTree>
    <p:extLst>
      <p:ext uri="{BB962C8B-B14F-4D97-AF65-F5344CB8AC3E}">
        <p14:creationId xmlns:p14="http://schemas.microsoft.com/office/powerpoint/2010/main" val="1851351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16485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2511709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08600" y="2695623"/>
            <a:ext cx="10046090" cy="3442765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 desarrollo del marco conceptual exige una exhaustiva revisión bibliográfica a través del cual se muestra el dominio de la literatura que versa sobre el tema, se crean o construyen propuestas teóricas alternativas para explicar el fenómeno que se pretende estudiar.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166F2BB-E900-4A3B-A702-EF26BEBC7D67}"/>
              </a:ext>
            </a:extLst>
          </p:cNvPr>
          <p:cNvSpPr/>
          <p:nvPr/>
        </p:nvSpPr>
        <p:spPr>
          <a:xfrm>
            <a:off x="3472694" y="1502144"/>
            <a:ext cx="4914102" cy="523220"/>
          </a:xfrm>
          <a:prstGeom prst="rect">
            <a:avLst/>
          </a:prstGeom>
          <a:ln w="76200">
            <a:solidFill>
              <a:srgbClr val="CC3300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Marco Teórico y conceptual</a:t>
            </a:r>
          </a:p>
        </p:txBody>
      </p:sp>
    </p:spTree>
    <p:extLst>
      <p:ext uri="{BB962C8B-B14F-4D97-AF65-F5344CB8AC3E}">
        <p14:creationId xmlns:p14="http://schemas.microsoft.com/office/powerpoint/2010/main" val="24082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14945" y="2483255"/>
            <a:ext cx="9626444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latin typeface="Arial Black" pitchFamily="34" charset="0"/>
              </a:rPr>
              <a:t> Estructurar la búsqueda de información y actualización en los recursos que pone a nuestra disposición internet (en la Web 1.0 y 2.0) y poder responder a 3 preguntas: 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>
                <a:latin typeface="Arial Black" pitchFamily="34" charset="0"/>
              </a:rPr>
              <a:t>¿Dónde buscar?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>
                <a:latin typeface="Arial Black" pitchFamily="34" charset="0"/>
              </a:rPr>
              <a:t>¿Cómo buscar ?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dirty="0">
                <a:latin typeface="Arial Black" pitchFamily="34" charset="0"/>
              </a:rPr>
              <a:t>¿Cómo mantenerse actualizado?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s-ES" sz="2400" dirty="0">
              <a:latin typeface="Arial Black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840112F-60C3-4C71-A335-467EED89131A}"/>
              </a:ext>
            </a:extLst>
          </p:cNvPr>
          <p:cNvSpPr/>
          <p:nvPr/>
        </p:nvSpPr>
        <p:spPr>
          <a:xfrm>
            <a:off x="2365260" y="916863"/>
            <a:ext cx="6893234" cy="1077218"/>
          </a:xfrm>
          <a:prstGeom prst="rect">
            <a:avLst/>
          </a:prstGeom>
          <a:noFill/>
          <a:ln w="38100">
            <a:solidFill>
              <a:srgbClr val="CC33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3200" dirty="0">
                <a:latin typeface="Arial Black" pitchFamily="34" charset="0"/>
              </a:rPr>
              <a:t>Para la fundamentación de la </a:t>
            </a:r>
          </a:p>
          <a:p>
            <a:pPr algn="ctr"/>
            <a:r>
              <a:rPr lang="es-ES" sz="3200" dirty="0">
                <a:latin typeface="Arial Black" pitchFamily="34" charset="0"/>
              </a:rPr>
              <a:t>investigación es necesario:</a:t>
            </a:r>
          </a:p>
        </p:txBody>
      </p:sp>
    </p:spTree>
    <p:extLst>
      <p:ext uri="{BB962C8B-B14F-4D97-AF65-F5344CB8AC3E}">
        <p14:creationId xmlns:p14="http://schemas.microsoft.com/office/powerpoint/2010/main" val="313744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99309" y="1660470"/>
            <a:ext cx="10114214" cy="4466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 Black" pitchFamily="34" charset="0"/>
                <a:cs typeface="Arial" pitchFamily="34" charset="0"/>
              </a:rPr>
              <a:t>Formulación efectiva de una pregunta o cuestionamiento.</a:t>
            </a:r>
          </a:p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 Black" pitchFamily="34" charset="0"/>
                <a:cs typeface="Arial" pitchFamily="34" charset="0"/>
              </a:rPr>
              <a:t>Reconocer la importancia de la información médica relevante.</a:t>
            </a:r>
          </a:p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 Black" pitchFamily="34" charset="0"/>
                <a:cs typeface="Arial" pitchFamily="34" charset="0"/>
              </a:rPr>
              <a:t>Organización de las ideas y el conocimiento previo.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 Black" pitchFamily="34" charset="0"/>
                <a:cs typeface="Arial" pitchFamily="34" charset="0"/>
              </a:rPr>
              <a:t>La evaluación de los recursos de información (utilizando  parámetros objetivos). 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24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55765" y="593946"/>
            <a:ext cx="10280469" cy="830997"/>
          </a:xfrm>
          <a:prstGeom prst="rect">
            <a:avLst/>
          </a:prstGeom>
          <a:ln w="38100">
            <a:solidFill>
              <a:srgbClr val="CC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Arial Black" pitchFamily="34" charset="0"/>
                <a:cs typeface="Arial" pitchFamily="34" charset="0"/>
              </a:rPr>
              <a:t>Habilidades más importantes a desarrollar para realizar búsqueda de información  efectivas son:</a:t>
            </a:r>
            <a:endParaRPr lang="es-E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74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86BB31E-68AA-4B44-8D02-19D95DCF4770}"/>
              </a:ext>
            </a:extLst>
          </p:cNvPr>
          <p:cNvSpPr txBox="1"/>
          <p:nvPr/>
        </p:nvSpPr>
        <p:spPr>
          <a:xfrm>
            <a:off x="1399309" y="1088247"/>
            <a:ext cx="10107326" cy="52629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 Black" pitchFamily="34" charset="0"/>
                <a:cs typeface="Arial" pitchFamily="34" charset="0"/>
              </a:rPr>
              <a:t>Modificar los hábitos de búsqueda existentes. </a:t>
            </a:r>
          </a:p>
          <a:p>
            <a:pPr algn="just"/>
            <a:endParaRPr lang="es-ES" sz="2400" b="1" dirty="0"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 Black" pitchFamily="34" charset="0"/>
                <a:cs typeface="Arial" pitchFamily="34" charset="0"/>
              </a:rPr>
              <a:t>-Identificar, de forma general, las fuentes de información del área.</a:t>
            </a:r>
          </a:p>
          <a:p>
            <a:pPr algn="just"/>
            <a:endParaRPr lang="es-ES" sz="2400" b="1" dirty="0"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 Black" pitchFamily="34" charset="0"/>
                <a:cs typeface="Arial" pitchFamily="34" charset="0"/>
              </a:rPr>
              <a:t>-Identificando la fuente pertinente.</a:t>
            </a:r>
          </a:p>
          <a:p>
            <a:pPr algn="just"/>
            <a:endParaRPr lang="es-ES" sz="2400" b="1" dirty="0"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 Black" pitchFamily="34" charset="0"/>
                <a:cs typeface="Arial" pitchFamily="34" charset="0"/>
              </a:rPr>
              <a:t>-Incrementando la necesidad de consultar fuentes</a:t>
            </a:r>
          </a:p>
          <a:p>
            <a:pPr algn="just"/>
            <a:r>
              <a:rPr lang="es-ES" sz="2400" b="1" dirty="0">
                <a:latin typeface="Arial Black" pitchFamily="34" charset="0"/>
                <a:cs typeface="Arial" pitchFamily="34" charset="0"/>
              </a:rPr>
              <a:t>confiables. </a:t>
            </a:r>
          </a:p>
          <a:p>
            <a:pPr algn="just"/>
            <a:endParaRPr lang="es-ES" sz="2400" b="1" dirty="0"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 Black" pitchFamily="34" charset="0"/>
                <a:cs typeface="Arial" pitchFamily="34" charset="0"/>
              </a:rPr>
              <a:t>-Selección puntual de las bases de datos y recursos de información, así como conocer el acceso.</a:t>
            </a:r>
          </a:p>
          <a:p>
            <a:pPr algn="just"/>
            <a:endParaRPr lang="es-ES" sz="2400" b="1" dirty="0">
              <a:latin typeface="Arial Black" pitchFamily="34" charset="0"/>
              <a:cs typeface="Arial" pitchFamily="34" charset="0"/>
            </a:endParaRPr>
          </a:p>
          <a:p>
            <a:pPr algn="just"/>
            <a:endParaRPr lang="es-ES" sz="2400" b="1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7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39090" y="612844"/>
            <a:ext cx="10543309" cy="56323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Construcción de la búsqueda experta.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 Black" pitchFamily="34" charset="0"/>
            </a:endParaRP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-Conocer profundamente las técnicas de búsqueda aplicables a los sistemas de búsqueda de   información. 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 Black" pitchFamily="34" charset="0"/>
            </a:endParaRP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–Construir consultas ágilmente, y sus alternativas.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 Black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 Evaluación y análisis de los resultados.</a:t>
            </a: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-Facilitando el aprendizaje activo y autodirigido. Ser capaz de analizar y dirigir el contenido a la necesidad de información.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 Black" pitchFamily="34" charset="0"/>
            </a:endParaRP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 Black" pitchFamily="34" charset="0"/>
              </a:rPr>
              <a:t>-Sistematización de la información para la construcción de nuevo conocimiento como en el caso de las revisiones sistemáticas.</a:t>
            </a:r>
            <a:r>
              <a:rPr lang="es-ES" sz="2400" dirty="0">
                <a:latin typeface="Arial Black" pitchFamily="34" charset="0"/>
              </a:rPr>
              <a:t> Valoración crítica del contenido obtenido.</a:t>
            </a:r>
          </a:p>
        </p:txBody>
      </p:sp>
    </p:spTree>
    <p:extLst>
      <p:ext uri="{BB962C8B-B14F-4D97-AF65-F5344CB8AC3E}">
        <p14:creationId xmlns:p14="http://schemas.microsoft.com/office/powerpoint/2010/main" val="164547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17121" y="982176"/>
            <a:ext cx="10265279" cy="52629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 Black" pitchFamily="34" charset="0"/>
              </a:rPr>
              <a:t>Seleccionar la información pertinente para</a:t>
            </a:r>
          </a:p>
          <a:p>
            <a:pPr algn="just"/>
            <a:r>
              <a:rPr lang="es-ES" sz="2400" b="1" dirty="0">
                <a:latin typeface="Arial Black" pitchFamily="34" charset="0"/>
              </a:rPr>
              <a:t>el proceso de obtención del conocimiento.</a:t>
            </a:r>
          </a:p>
          <a:p>
            <a:pPr algn="just"/>
            <a:endParaRPr lang="es-ES" sz="2400" b="1" dirty="0"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 Black" pitchFamily="34" charset="0"/>
              </a:rPr>
              <a:t>Evaluación crítica del proceso de búsqueda,</a:t>
            </a:r>
          </a:p>
          <a:p>
            <a:pPr algn="just"/>
            <a:r>
              <a:rPr lang="es-ES" sz="2400" b="1" dirty="0">
                <a:latin typeface="Arial Black" pitchFamily="34" charset="0"/>
              </a:rPr>
              <a:t>refinamiento de la misma y evaluación de los resultados obtenidos. Creando nuevas estrategias si es necesario.</a:t>
            </a:r>
          </a:p>
          <a:p>
            <a:pPr algn="just"/>
            <a:endParaRPr lang="es-ES" sz="2400" b="1" dirty="0"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s-ES" sz="2400" b="1" dirty="0">
                <a:latin typeface="Arial Black" pitchFamily="34" charset="0"/>
              </a:rPr>
              <a:t>Gestión y uso de la información.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s-ES" sz="2400" b="1" dirty="0">
              <a:latin typeface="Arial Black" pitchFamily="34" charset="0"/>
            </a:endParaRPr>
          </a:p>
          <a:p>
            <a:pPr algn="just"/>
            <a:r>
              <a:rPr lang="es-ES" sz="2400" b="1" dirty="0">
                <a:latin typeface="Arial Black" pitchFamily="34" charset="0"/>
              </a:rPr>
              <a:t>-Uso de herramientas de apoyo para la administración de citas, contenidos, así como actualización del área específica.</a:t>
            </a:r>
          </a:p>
          <a:p>
            <a:pPr algn="just"/>
            <a:endParaRPr lang="es-ES" sz="2400" b="1" dirty="0">
              <a:solidFill>
                <a:prstClr val="black"/>
              </a:solidFill>
              <a:latin typeface="Arial Black" pitchFamily="34" charset="0"/>
            </a:endParaRPr>
          </a:p>
          <a:p>
            <a:pPr algn="just"/>
            <a:endParaRPr lang="es-ES" sz="2400" b="1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82" y="398797"/>
            <a:ext cx="11042073" cy="598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51485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842</Words>
  <Application>Microsoft Office PowerPoint</Application>
  <PresentationFormat>Panorámica</PresentationFormat>
  <Paragraphs>83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Courier New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FACULTAD DE CIENCIAS MÉDICAS DE MAYABEQUE.  CURSO DE METODOLOGÍA DE LA INVESTIGACIÓN.  </dc:title>
  <dc:creator>Norma</dc:creator>
  <cp:lastModifiedBy>Norma</cp:lastModifiedBy>
  <cp:revision>26</cp:revision>
  <dcterms:created xsi:type="dcterms:W3CDTF">2021-05-14T16:18:46Z</dcterms:created>
  <dcterms:modified xsi:type="dcterms:W3CDTF">2021-06-07T00:51:21Z</dcterms:modified>
</cp:coreProperties>
</file>