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9" r:id="rId3"/>
    <p:sldId id="352" r:id="rId4"/>
    <p:sldId id="354" r:id="rId5"/>
    <p:sldId id="355" r:id="rId6"/>
    <p:sldId id="263" r:id="rId7"/>
    <p:sldId id="342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3_5" csCatId="accent3" phldr="1"/>
      <dgm:spPr/>
    </dgm:pt>
    <dgm:pt modelId="{698FB91D-0A95-4FBF-BE6B-7829849B5038}">
      <dgm:prSet phldrT="[Texto]"/>
      <dgm:spPr>
        <a:solidFill>
          <a:schemeClr val="bg1">
            <a:lumMod val="85000"/>
            <a:alpha val="90000"/>
          </a:schemeClr>
        </a:solidFill>
        <a:ln w="38100"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4</a:t>
          </a:r>
          <a:endParaRPr lang="es-ES" dirty="0"/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C05F491B-5280-4B9B-BD43-8B3B4AA6242A}">
      <dgm:prSet phldrT="[Texto]"/>
      <dgm:spPr>
        <a:solidFill>
          <a:schemeClr val="bg1">
            <a:lumMod val="85000"/>
            <a:alpha val="90000"/>
          </a:schemeClr>
        </a:solidFill>
        <a:ln w="38100"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El problema científico. </a:t>
          </a:r>
          <a:endParaRPr lang="es-ES" dirty="0"/>
        </a:p>
      </dgm:t>
    </dgm:pt>
    <dgm:pt modelId="{AE2F6F1D-5D69-46F5-A973-7693E92EE9AD}" type="parTrans" cxnId="{706D4149-C6F2-4B98-ADA2-072FD30CE904}">
      <dgm:prSet/>
      <dgm:spPr/>
      <dgm:t>
        <a:bodyPr/>
        <a:lstStyle/>
        <a:p>
          <a:endParaRPr lang="es-ES"/>
        </a:p>
      </dgm:t>
    </dgm:pt>
    <dgm:pt modelId="{45475A7A-7628-4336-989E-7AB48B4758B2}" type="sibTrans" cxnId="{706D4149-C6F2-4B98-ADA2-072FD30CE904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>
        <a:solidFill>
          <a:schemeClr val="bg1">
            <a:lumMod val="75000"/>
            <a:alpha val="90000"/>
          </a:schemeClr>
        </a:solidFill>
        <a:ln>
          <a:noFill/>
        </a:ln>
      </dgm:spPr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01399" custScaleY="78489" custLinFactNeighborX="1180" custLinFactNeighborY="5000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D92D4BC9-ECFD-4CE0-9371-76F085F4A261}" type="pres">
      <dgm:prSet presAssocID="{C05F491B-5280-4B9B-BD43-8B3B4AA6242A}" presName="aNode" presStyleLbl="fgAcc1" presStyleIdx="1" presStyleCnt="2">
        <dgm:presLayoutVars>
          <dgm:bulletEnabled val="1"/>
        </dgm:presLayoutVars>
      </dgm:prSet>
      <dgm:spPr/>
    </dgm:pt>
    <dgm:pt modelId="{F969E78C-FB3E-49E1-9B41-FDFB9EC50DC9}" type="pres">
      <dgm:prSet presAssocID="{C05F491B-5280-4B9B-BD43-8B3B4AA6242A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706D4149-C6F2-4B98-ADA2-072FD30CE904}" srcId="{0820AEDA-2F96-4B70-9568-F45CF352A59B}" destId="{C05F491B-5280-4B9B-BD43-8B3B4AA6242A}" srcOrd="1" destOrd="0" parTransId="{AE2F6F1D-5D69-46F5-A973-7693E92EE9AD}" sibTransId="{45475A7A-7628-4336-989E-7AB48B4758B2}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E857CBF4-1E76-4F41-9FCC-F1A0124CFE33}" type="presOf" srcId="{C05F491B-5280-4B9B-BD43-8B3B4AA6242A}" destId="{D92D4BC9-ECFD-4CE0-9371-76F085F4A261}" srcOrd="0" destOrd="0" presId="urn:microsoft.com/office/officeart/2005/8/layout/pyramid2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E54019E0-D070-4C23-BB6B-3716B32E3D63}" type="presParOf" srcId="{CEBBDE55-BC56-4EB4-BF33-5CF8C6C0C1BC}" destId="{D92D4BC9-ECFD-4CE0-9371-76F085F4A261}" srcOrd="2" destOrd="0" presId="urn:microsoft.com/office/officeart/2005/8/layout/pyramid2"/>
    <dgm:cxn modelId="{A03EC61B-C70E-4A85-B14E-71418BC106F5}" type="presParOf" srcId="{CEBBDE55-BC56-4EB4-BF33-5CF8C6C0C1BC}" destId="{F969E78C-FB3E-49E1-9B41-FDFB9EC50DC9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968275" y="0"/>
          <a:ext cx="5418667" cy="5418667"/>
        </a:xfrm>
        <a:prstGeom prst="triangle">
          <a:avLst/>
        </a:prstGeom>
        <a:solidFill>
          <a:schemeClr val="bg1">
            <a:lumMod val="75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3694533" y="675905"/>
          <a:ext cx="3571408" cy="1671318"/>
        </a:xfrm>
        <a:prstGeom prst="roundRect">
          <a:avLst/>
        </a:prstGeom>
        <a:solidFill>
          <a:schemeClr val="bg1">
            <a:lumMod val="85000"/>
            <a:alpha val="90000"/>
          </a:schemeClr>
        </a:solidFill>
        <a:ln w="38100" cap="flat" cmpd="sng" algn="ctr">
          <a:solidFill>
            <a:schemeClr val="accent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1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4</a:t>
          </a:r>
          <a:endParaRPr lang="es-ES" sz="4100" kern="1200" dirty="0"/>
        </a:p>
      </dsp:txBody>
      <dsp:txXfrm>
        <a:off x="3776120" y="757492"/>
        <a:ext cx="3408234" cy="1508144"/>
      </dsp:txXfrm>
    </dsp:sp>
    <dsp:sp modelId="{D92D4BC9-ECFD-4CE0-9371-76F085F4A261}">
      <dsp:nvSpPr>
        <dsp:cNvPr id="0" name=""/>
        <dsp:cNvSpPr/>
      </dsp:nvSpPr>
      <dsp:spPr>
        <a:xfrm>
          <a:off x="3677609" y="2480309"/>
          <a:ext cx="3522133" cy="2129366"/>
        </a:xfrm>
        <a:prstGeom prst="roundRect">
          <a:avLst/>
        </a:prstGeom>
        <a:solidFill>
          <a:schemeClr val="bg1">
            <a:lumMod val="85000"/>
            <a:alpha val="90000"/>
          </a:schemeClr>
        </a:solidFill>
        <a:ln w="38100" cap="flat" cmpd="sng" algn="ctr">
          <a:solidFill>
            <a:schemeClr val="accent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1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El problema científico. </a:t>
          </a:r>
          <a:endParaRPr lang="es-ES" sz="4100" kern="1200" dirty="0"/>
        </a:p>
      </dsp:txBody>
      <dsp:txXfrm>
        <a:off x="3781556" y="2584256"/>
        <a:ext cx="3314239" cy="1921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ED380-D894-426E-94F0-C53DD29BD502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76A4F-3E2C-4F0A-827A-F793F40249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3013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4029BE-53A6-4627-ADE5-F7ED7489DC92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s-ES"/>
          </a:p>
        </p:txBody>
      </p:sp>
    </p:spTree>
    <p:extLst>
      <p:ext uri="{BB962C8B-B14F-4D97-AF65-F5344CB8AC3E}">
        <p14:creationId xmlns:p14="http://schemas.microsoft.com/office/powerpoint/2010/main" val="164769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830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551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4293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4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39F167-9EA9-4907-9AD0-87C37A7C8A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193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A48746-610A-40AD-928A-9790BE4B793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040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37E23F-5A9E-48DD-8389-1B77F9052812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713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9C259-49EF-4615-A312-B64A8EF2E2E3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901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411624-3380-4BFE-BD8A-B8F6BCF442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76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CE23F0-3202-4DE9-83FE-6B2668BE88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8742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8EA1A9-603E-43DD-A415-7062463687C1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7235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CABDF2-CBA1-47C9-BB01-151F1CA4325B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35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0727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F76325-D088-4134-842B-E6619F3F414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8971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DF39E5-31E9-4D90-B3FC-C067BD06E9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1477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1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1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2E87D-8F76-42A0-BB75-B39B6E320285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7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5149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688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6411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432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834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6317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0580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24464-B3A0-46FC-85E3-482988B7D1A7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21C26-E0B7-4686-84B7-6FBE6EF210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631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130CE3-81A2-4CC9-A650-B41B70FE295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56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4567" y="937419"/>
            <a:ext cx="10128738" cy="1980028"/>
          </a:xfrm>
        </p:spPr>
        <p:txBody>
          <a:bodyPr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4567" y="3429000"/>
            <a:ext cx="9469688" cy="2310618"/>
          </a:xfrm>
          <a:effectLst/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lvl="0" algn="just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lvl="0">
              <a:spcBef>
                <a:spcPct val="0"/>
              </a:spcBef>
              <a:defRPr/>
            </a:pPr>
            <a:endParaRPr lang="es-ES" sz="20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27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8399852"/>
              </p:ext>
            </p:extLst>
          </p:nvPr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050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496686" y="1008042"/>
            <a:ext cx="10016441" cy="5343507"/>
            <a:chOff x="-922" y="328"/>
            <a:chExt cx="3507" cy="1696"/>
          </a:xfrm>
          <a:solidFill>
            <a:schemeClr val="bg1">
              <a:lumMod val="85000"/>
            </a:schemeClr>
          </a:solidFill>
        </p:grpSpPr>
        <p:pic>
          <p:nvPicPr>
            <p:cNvPr id="3" name="Picture 10" descr="014"/>
            <p:cNvPicPr>
              <a:picLocks noChangeAspect="1" noChangeArrowheads="1"/>
            </p:cNvPicPr>
            <p:nvPr/>
          </p:nvPicPr>
          <p:blipFill>
            <a:blip r:embed="rId2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653"/>
              <a:ext cx="2381" cy="1371"/>
            </a:xfrm>
            <a:prstGeom prst="rect">
              <a:avLst/>
            </a:prstGeom>
            <a:grpFill/>
          </p:spPr>
        </p:pic>
        <p:pic>
          <p:nvPicPr>
            <p:cNvPr id="4" name="Picture 13" descr="original_pencil_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22" y="328"/>
              <a:ext cx="1126" cy="1109"/>
            </a:xfrm>
            <a:prstGeom prst="rect">
              <a:avLst/>
            </a:prstGeom>
            <a:grpFill/>
          </p:spPr>
        </p:pic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E4C11663-17AC-45D9-A06B-B1C1A5B2F970}"/>
              </a:ext>
            </a:extLst>
          </p:cNvPr>
          <p:cNvSpPr txBox="1"/>
          <p:nvPr/>
        </p:nvSpPr>
        <p:spPr>
          <a:xfrm rot="20455959">
            <a:off x="5655643" y="3128988"/>
            <a:ext cx="43521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606414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1">
            <a:extLst>
              <a:ext uri="{FF2B5EF4-FFF2-40B4-BE49-F238E27FC236}">
                <a16:creationId xmlns:a16="http://schemas.microsoft.com/office/drawing/2014/main" id="{CF3DD8CC-F059-4107-913B-1B760F151C66}"/>
              </a:ext>
            </a:extLst>
          </p:cNvPr>
          <p:cNvSpPr/>
          <p:nvPr/>
        </p:nvSpPr>
        <p:spPr>
          <a:xfrm>
            <a:off x="595745" y="683628"/>
            <a:ext cx="11014364" cy="1322925"/>
          </a:xfrm>
          <a:prstGeom prst="round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Análisis de la Situación de Salud del consultorio  No 2 del Policlínico ¨Luis Li Trigent¨ se encuentra un incremento del índice de bajo peso al nacer de causa desconocida.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2EE9425-436C-42DD-B966-310C8C7C3608}"/>
              </a:ext>
            </a:extLst>
          </p:cNvPr>
          <p:cNvSpPr txBox="1"/>
          <p:nvPr/>
        </p:nvSpPr>
        <p:spPr>
          <a:xfrm>
            <a:off x="1072059" y="2188433"/>
            <a:ext cx="2338077" cy="4154984"/>
          </a:xfrm>
          <a:prstGeom prst="rect">
            <a:avLst/>
          </a:prstGeom>
          <a:solidFill>
            <a:schemeClr val="bg1">
              <a:lumMod val="75000"/>
            </a:schemeClr>
          </a:solidFill>
          <a:ln w="76200">
            <a:solidFill>
              <a:srgbClr val="FF33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 antecedente investigativo en este contexto  que evidencien la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presencia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 ciertos factores sobre el bajo peso al nacer.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0DD4FC4-8EE6-4DC6-AB10-377EC5D5345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36406" y="1755011"/>
            <a:ext cx="963251" cy="6695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390E9106-DD18-45E0-94D5-0464CF86F9ED}"/>
              </a:ext>
            </a:extLst>
          </p:cNvPr>
          <p:cNvSpPr/>
          <p:nvPr/>
        </p:nvSpPr>
        <p:spPr>
          <a:xfrm>
            <a:off x="3410136" y="2195183"/>
            <a:ext cx="2771303" cy="4154984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FF33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El bajo peso al nacer produce un alto riesgo de mortalidad 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consecuencias para el individuo, la familia y la comunidad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44F589A-BE8B-45EF-B0A0-4590D67E1C9F}"/>
              </a:ext>
            </a:extLst>
          </p:cNvPr>
          <p:cNvSpPr txBox="1"/>
          <p:nvPr/>
        </p:nvSpPr>
        <p:spPr>
          <a:xfrm>
            <a:off x="6450314" y="2089798"/>
            <a:ext cx="2338078" cy="4278094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FF33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Antecedentes de otros estudios en otras áreas de salud y en la literatura que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propician su realización.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0CDDF67-46CC-4F28-BA90-73CE4D3ABB46}"/>
              </a:ext>
            </a:extLst>
          </p:cNvPr>
          <p:cNvSpPr txBox="1"/>
          <p:nvPr/>
        </p:nvSpPr>
        <p:spPr>
          <a:xfrm>
            <a:off x="9057267" y="2203821"/>
            <a:ext cx="2556444" cy="4154984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>
            <a:solidFill>
              <a:srgbClr val="FF33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Existen los recursos y la organización necesaria para el desarrollo de investigaciones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9D69311-5442-4236-A0FD-08C366ABA69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527292" y="1755011"/>
            <a:ext cx="963251" cy="6658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E053AAF-559D-47A3-83DC-E7D7F6DADB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74451" y="1765729"/>
            <a:ext cx="963251" cy="60155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9B39869D-B43F-43DB-82C2-C3D96E51FC2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990674" y="1669179"/>
            <a:ext cx="963251" cy="7517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FB7FF94C-9BCF-49B8-871B-4D0C3AB395ED}"/>
              </a:ext>
            </a:extLst>
          </p:cNvPr>
          <p:cNvSpPr txBox="1"/>
          <p:nvPr/>
        </p:nvSpPr>
        <p:spPr>
          <a:xfrm>
            <a:off x="1998519" y="71458"/>
            <a:ext cx="7992155" cy="461665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Lea detenidamente  la siguiente situación.</a:t>
            </a:r>
          </a:p>
        </p:txBody>
      </p:sp>
    </p:spTree>
    <p:extLst>
      <p:ext uri="{BB962C8B-B14F-4D97-AF65-F5344CB8AC3E}">
        <p14:creationId xmlns:p14="http://schemas.microsoft.com/office/powerpoint/2010/main" val="1688944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7DDE569-EFBF-4A85-B2F2-5FBC17280E9F}"/>
              </a:ext>
            </a:extLst>
          </p:cNvPr>
          <p:cNvSpPr txBox="1"/>
          <p:nvPr/>
        </p:nvSpPr>
        <p:spPr>
          <a:xfrm>
            <a:off x="1288471" y="1187398"/>
            <a:ext cx="7813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I-Formule el problema a investigar.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2423B57-67E7-4198-A366-3CC30F9E1A32}"/>
              </a:ext>
            </a:extLst>
          </p:cNvPr>
          <p:cNvSpPr txBox="1"/>
          <p:nvPr/>
        </p:nvSpPr>
        <p:spPr>
          <a:xfrm>
            <a:off x="1288471" y="2020324"/>
            <a:ext cx="92686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II- Identifique los atributos, de tipo objetivo, del problema de investigación.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D407F7E-9A0B-43C8-8DF6-39B3E6D687A7}"/>
              </a:ext>
            </a:extLst>
          </p:cNvPr>
          <p:cNvSpPr txBox="1"/>
          <p:nvPr/>
        </p:nvSpPr>
        <p:spPr>
          <a:xfrm>
            <a:off x="1288471" y="3132178"/>
            <a:ext cx="9164783" cy="2726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III-Plantee la Justificación del problema atendiendo a: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Novedad y Originalidad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Importancia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Interés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Precisión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59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46578"/>
            <a:ext cx="6728178" cy="376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786360" y="4184131"/>
            <a:ext cx="67789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2164856944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213</Words>
  <Application>Microsoft Office PowerPoint</Application>
  <PresentationFormat>Panorámica</PresentationFormat>
  <Paragraphs>38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Courier New</vt:lpstr>
      <vt:lpstr>1_Tema de Office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CIENCIAS MÉDICAS DE MAYABEQUE.  CURSO DE METODOLOGÍA DE LA INVESTIGACIÓN.</dc:title>
  <dc:creator>Norma</dc:creator>
  <cp:lastModifiedBy>Norma</cp:lastModifiedBy>
  <cp:revision>2</cp:revision>
  <dcterms:created xsi:type="dcterms:W3CDTF">2021-06-14T00:48:59Z</dcterms:created>
  <dcterms:modified xsi:type="dcterms:W3CDTF">2021-06-14T01:14:42Z</dcterms:modified>
</cp:coreProperties>
</file>