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82" r:id="rId3"/>
    <p:sldId id="284" r:id="rId4"/>
    <p:sldId id="286" r:id="rId5"/>
    <p:sldId id="285" r:id="rId6"/>
    <p:sldId id="257" r:id="rId7"/>
    <p:sldId id="258" r:id="rId8"/>
    <p:sldId id="267" r:id="rId9"/>
    <p:sldId id="270" r:id="rId10"/>
    <p:sldId id="259" r:id="rId11"/>
    <p:sldId id="260" r:id="rId12"/>
    <p:sldId id="263" r:id="rId13"/>
    <p:sldId id="278" r:id="rId14"/>
    <p:sldId id="269" r:id="rId15"/>
    <p:sldId id="261" r:id="rId16"/>
    <p:sldId id="262" r:id="rId17"/>
    <p:sldId id="265" r:id="rId18"/>
    <p:sldId id="266" r:id="rId19"/>
    <p:sldId id="272" r:id="rId20"/>
    <p:sldId id="273" r:id="rId21"/>
    <p:sldId id="283" r:id="rId22"/>
    <p:sldId id="28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815E-8B02-417E-AF7F-60D16EE37EF2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C9F66-EA75-4E9D-A71E-5B523FABE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52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0C916-58C1-449F-800B-5977C2503317}" type="slidenum">
              <a:rPr lang="es-ES"/>
              <a:pPr/>
              <a:t>19</a:t>
            </a:fld>
            <a:endParaRPr lang="es-E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695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CA572-326B-42F3-885B-BEDBF4C532DD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E72B6E-3617-4A34-951E-13D073CA7460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686" y="1588956"/>
            <a:ext cx="7728062" cy="2578309"/>
          </a:xfrm>
        </p:spPr>
        <p:txBody>
          <a:bodyPr>
            <a:normAutofit/>
          </a:bodyPr>
          <a:lstStyle/>
          <a:p>
            <a:pPr algn="just"/>
            <a:r>
              <a:rPr lang="es-ES" sz="4400" u="sng" dirty="0">
                <a:solidFill>
                  <a:schemeClr val="tx1"/>
                </a:solidFill>
                <a:effectLst/>
              </a:rPr>
              <a:t>Tema II:</a:t>
            </a:r>
            <a:r>
              <a:rPr lang="es-ES" sz="4400" dirty="0">
                <a:solidFill>
                  <a:schemeClr val="tx1"/>
                </a:solidFill>
                <a:effectLst/>
              </a:rPr>
              <a:t>  Ciencia y conocimiento científico. Los métodos clínico y epidemiológico</a:t>
            </a:r>
            <a:endParaRPr lang="es-MX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3242" y="5164249"/>
            <a:ext cx="6546850" cy="1146610"/>
          </a:xfrm>
        </p:spPr>
        <p:txBody>
          <a:bodyPr/>
          <a:lstStyle/>
          <a:p>
            <a:pPr algn="ctr"/>
            <a:r>
              <a:rPr lang="es-MX" dirty="0"/>
              <a:t>Dra. Isis E Martín Alonso</a:t>
            </a:r>
          </a:p>
          <a:p>
            <a:pPr algn="just"/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2668699"/>
            <a:ext cx="32940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5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 CLÍNICO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s-MX" dirty="0"/>
              <a:t>MEDICINA es la </a:t>
            </a:r>
            <a:r>
              <a:rPr lang="es-MX" u="sng" dirty="0"/>
              <a:t>ciencia</a:t>
            </a:r>
            <a:r>
              <a:rPr lang="es-MX" dirty="0"/>
              <a:t> y el arte de curar a las personas</a:t>
            </a:r>
          </a:p>
          <a:p>
            <a:r>
              <a:rPr lang="es-MX" dirty="0"/>
              <a:t>Método científico aplicado a la medicina, a la atención a las personas</a:t>
            </a:r>
          </a:p>
          <a:p>
            <a:r>
              <a:rPr lang="es-MX" dirty="0"/>
              <a:t>Claude Bernard 1825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62" y="3378201"/>
            <a:ext cx="4572638" cy="330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78200"/>
            <a:ext cx="440266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2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ETAPAS MÉTODO CLÍNICO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Formulación del problema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Recolección ,análisis de la información sobre el problema</a:t>
            </a:r>
          </a:p>
          <a:p>
            <a:pPr lvl="1"/>
            <a:r>
              <a:rPr lang="es-MX" dirty="0"/>
              <a:t>interrogatorio</a:t>
            </a:r>
          </a:p>
          <a:p>
            <a:pPr lvl="1"/>
            <a:r>
              <a:rPr lang="es-MX" dirty="0"/>
              <a:t>examen físico</a:t>
            </a:r>
          </a:p>
          <a:p>
            <a:pPr lvl="1"/>
            <a:r>
              <a:rPr lang="es-MX" dirty="0"/>
              <a:t>historia clínica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Formulación de la hipótesis diagnóstica: diagnóstico </a:t>
            </a:r>
          </a:p>
          <a:p>
            <a:pPr marL="0" indent="0">
              <a:buNone/>
            </a:pPr>
            <a:r>
              <a:rPr lang="es-MX" dirty="0"/>
              <a:t>presuntivo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Verificación de la hipótesis: diagnóstico de certeza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Comunicación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3" y="3357798"/>
            <a:ext cx="2733206" cy="35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83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894588"/>
            <a:ext cx="96075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INTERROGATORIO</a:t>
            </a:r>
            <a:b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(será mejor médico, quien mejor sepa interrogar)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300" y="2065337"/>
            <a:ext cx="9918700" cy="4792663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3200" dirty="0"/>
              <a:t>Herramienta más poderosa para el diagnóstico, requiere de gran preparación del médico </a:t>
            </a:r>
          </a:p>
          <a:p>
            <a:pPr algn="just"/>
            <a:r>
              <a:rPr lang="es-MX" sz="3200" dirty="0"/>
              <a:t>Muy útil para diagnosticar la enfermedad en sus inicios</a:t>
            </a:r>
          </a:p>
          <a:p>
            <a:pPr algn="just"/>
            <a:r>
              <a:rPr lang="es-MX" sz="3200" dirty="0"/>
              <a:t>Habilidad profesional del médico, que más tiempo le lleva dominar y es la más útil </a:t>
            </a:r>
          </a:p>
          <a:p>
            <a:pPr algn="just"/>
            <a:r>
              <a:rPr lang="es-MX" sz="3200" dirty="0"/>
              <a:t>Un buen interrogatorio acerca al diagnóstico en un 60-70%</a:t>
            </a:r>
          </a:p>
          <a:p>
            <a:pPr algn="just"/>
            <a:r>
              <a:rPr lang="es-MX" sz="3200" dirty="0"/>
              <a:t>Debe ser integral conocer a la persona, su vida, su contexto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60" t="63998" r="61170" b="7592"/>
          <a:stretch/>
        </p:blipFill>
        <p:spPr>
          <a:xfrm>
            <a:off x="10160000" y="1"/>
            <a:ext cx="203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EXAMEN FÍSICO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07962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MX" sz="3200" dirty="0"/>
              <a:t>Debe ser minucioso, completo, detallado, aplicando los pasos de cada una de las técnicas básicas de exploración física</a:t>
            </a:r>
          </a:p>
          <a:p>
            <a:r>
              <a:rPr lang="es-MX" sz="3200" dirty="0"/>
              <a:t> Sumado al interrogatorio garantiza en un 80 % el diagnóstico, que cuando se añade la tecnología de forma correcta se alcanza el 95 % de seguridad en el diagnóstico de certeza</a:t>
            </a:r>
          </a:p>
          <a:p>
            <a:r>
              <a:rPr lang="es-MX" sz="3200" dirty="0"/>
              <a:t>La historia clínica es la libreta del científico, en ella debe quedar plasmado los pasos del método científico: método clínico</a:t>
            </a:r>
          </a:p>
          <a:p>
            <a:endParaRPr lang="es-MX" sz="3200" dirty="0"/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4846061"/>
            <a:ext cx="14763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0744" t="11297" r="40957" b="70175"/>
          <a:stretch/>
        </p:blipFill>
        <p:spPr>
          <a:xfrm>
            <a:off x="9210675" y="73420"/>
            <a:ext cx="2881312" cy="19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pie de página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ES_tradnl" sz="1400"/>
              <a:t>Autor: J.A. Fdez. Sacasas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1" y="317212"/>
            <a:ext cx="3342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3200" b="1" dirty="0"/>
              <a:t>EL EXAMEN FISICO</a:t>
            </a:r>
            <a:endParaRPr lang="es-ES_tradnl" sz="2800" b="1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1" y="1066800"/>
            <a:ext cx="107060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sz="3200" dirty="0"/>
              <a:t>"Creo que gran parte del arte médico es estar preparados para observar"	</a:t>
            </a:r>
            <a:endParaRPr lang="es-ES_tradnl" sz="3200" u="sng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323387" y="1841213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2400" b="1" u="sng" dirty="0">
                <a:solidFill>
                  <a:srgbClr val="A50021"/>
                </a:solidFill>
                <a:latin typeface="Georgia" pitchFamily="18" charset="0"/>
              </a:rPr>
              <a:t>Hipócrates</a:t>
            </a:r>
            <a:endParaRPr lang="es-ES_tradnl" sz="3200" b="1" dirty="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3401" y="2590801"/>
            <a:ext cx="10706099" cy="1617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eaLnBrk="0" hangingPunct="0">
              <a:lnSpc>
                <a:spcPct val="110000"/>
              </a:lnSpc>
              <a:defRPr/>
            </a:pPr>
            <a:r>
              <a:rPr lang="es-ES_tradnl" sz="24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“VER” LO QUE HAY</a:t>
            </a:r>
            <a:endParaRPr lang="es-ES_tradnl" sz="2400" b="1" u="sng" dirty="0">
              <a:solidFill>
                <a:srgbClr val="A50021"/>
              </a:solidFill>
            </a:endParaRPr>
          </a:p>
          <a:p>
            <a:pPr eaLnBrk="0" hangingPunct="0">
              <a:defRPr/>
            </a:pPr>
            <a:endParaRPr lang="es-ES_tradnl" sz="2400" u="sng" dirty="0"/>
          </a:p>
          <a:p>
            <a:pPr eaLnBrk="0" hangingPunct="0">
              <a:defRPr/>
            </a:pPr>
            <a:endParaRPr lang="es-ES_tradnl" sz="2400" u="sng" dirty="0"/>
          </a:p>
          <a:p>
            <a:pPr eaLnBrk="0" hangingPunct="0">
              <a:defRPr/>
            </a:pPr>
            <a:endParaRPr lang="es-ES_tradnl" sz="2400" u="sng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76300" y="2971801"/>
            <a:ext cx="10210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“Los errores de diagnóstico dependen  en su gran mayoría de exámenes incompletos, precipitados o insuficientemente repetidos"	            	                 </a:t>
            </a:r>
            <a:r>
              <a:rPr lang="es-ES_tradnl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Gregorio Araoz Alfaro</a:t>
            </a:r>
            <a:endParaRPr lang="es-ES_tradnl" sz="2400" u="sng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1" y="4572001"/>
            <a:ext cx="10706099" cy="19097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s-ES_tradnl" sz="2400" b="1">
                <a:solidFill>
                  <a:srgbClr val="A50021"/>
                </a:solidFill>
              </a:rPr>
              <a:t>    </a:t>
            </a:r>
            <a:r>
              <a:rPr lang="es-ES_tradnl" sz="2400" b="1" u="sng">
                <a:solidFill>
                  <a:srgbClr val="A50021"/>
                </a:solidFill>
              </a:rPr>
              <a:t>“</a:t>
            </a:r>
            <a:r>
              <a:rPr lang="es-ES_tradnl" sz="2400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VER” LO QUE NO HAY</a:t>
            </a:r>
          </a:p>
          <a:p>
            <a:pPr eaLnBrk="0" hangingPunct="0">
              <a:defRPr/>
            </a:pPr>
            <a:endParaRPr lang="es-ES_tradnl" sz="2400" b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es-ES_tradnl" sz="2400" b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es-ES_tradnl" sz="2400" b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es-ES_tradnl" sz="2400" b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28800" y="4953000"/>
            <a:ext cx="871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sz="2400" b="1" dirty="0">
                <a:solidFill>
                  <a:schemeClr val="accent2"/>
                </a:solidFill>
              </a:rPr>
              <a:t>•</a:t>
            </a:r>
            <a:r>
              <a:rPr lang="es-ES_tradnl" sz="2400" dirty="0">
                <a:solidFill>
                  <a:schemeClr val="accent2"/>
                </a:solidFill>
              </a:rPr>
              <a:t> 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“Non </a:t>
            </a:r>
            <a:r>
              <a:rPr lang="es-ES_tradn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disease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syndrome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eaLnBrk="0" hangingPunct="0">
              <a:defRPr/>
            </a:pPr>
            <a:r>
              <a:rPr lang="es-ES_tradnl" sz="2400" b="1" dirty="0">
                <a:solidFill>
                  <a:schemeClr val="accent2"/>
                </a:solidFill>
              </a:rPr>
              <a:t>•</a:t>
            </a:r>
            <a:r>
              <a:rPr lang="es-ES_tradnl" sz="2400" dirty="0">
                <a:solidFill>
                  <a:schemeClr val="accent2"/>
                </a:solidFill>
              </a:rPr>
              <a:t> </a:t>
            </a:r>
            <a:r>
              <a:rPr lang="es-ES_tradnl" sz="2400" dirty="0"/>
              <a:t>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_tradn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Incidentalomas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eaLnBrk="0" hangingPunct="0">
              <a:defRPr/>
            </a:pPr>
            <a:r>
              <a:rPr lang="es-ES_tradnl" sz="2400" b="1" dirty="0">
                <a:solidFill>
                  <a:schemeClr val="accent2"/>
                </a:solidFill>
              </a:rPr>
              <a:t>•</a:t>
            </a:r>
            <a:r>
              <a:rPr lang="es-ES_tradnl" sz="2400" dirty="0"/>
              <a:t> 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Tratar  &lt; pruebas  o  test &gt;  en vez de pacientes</a:t>
            </a:r>
          </a:p>
          <a:p>
            <a:pPr eaLnBrk="0" hangingPunct="0">
              <a:defRPr/>
            </a:pPr>
            <a:r>
              <a:rPr lang="es-ES_tradnl" sz="2400" b="1" dirty="0">
                <a:solidFill>
                  <a:schemeClr val="accent2"/>
                </a:solidFill>
              </a:rPr>
              <a:t>•</a:t>
            </a:r>
            <a:r>
              <a:rPr lang="es-ES_tradnl" sz="2400" dirty="0">
                <a:solidFill>
                  <a:schemeClr val="accent2"/>
                </a:solidFill>
              </a:rPr>
              <a:t> 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  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pacientes con trastornos no detectables x pruebas</a:t>
            </a:r>
            <a:endParaRPr lang="es-ES_tradnl" sz="2400" b="1" dirty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7551664"/>
      </p:ext>
    </p:extLst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3258785"/>
            <a:ext cx="3911600" cy="35992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500" y="114301"/>
            <a:ext cx="11719602" cy="1957388"/>
          </a:xfrm>
        </p:spPr>
        <p:txBody>
          <a:bodyPr>
            <a:noAutofit/>
          </a:bodyPr>
          <a:lstStyle/>
          <a:p>
            <a:r>
              <a:rPr lang="es-ES" sz="3600" dirty="0">
                <a:latin typeface="+mn-lt"/>
              </a:rPr>
              <a:t> HIPÓCRATES </a:t>
            </a:r>
            <a:br>
              <a:rPr lang="es-ES" sz="3600" dirty="0">
                <a:latin typeface="+mn-lt"/>
              </a:rPr>
            </a:br>
            <a:r>
              <a:rPr lang="es-ES" sz="3600" dirty="0">
                <a:latin typeface="+mn-lt"/>
              </a:rPr>
              <a:t>Cualidades del médico: conocimientos, sabiduría, humanidad , probidad</a:t>
            </a:r>
            <a:endParaRPr lang="es-MX" sz="36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480" y="2671296"/>
            <a:ext cx="7177582" cy="3504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b="1" dirty="0"/>
              <a:t>EL MÉDICO REQUIERE DE:  </a:t>
            </a:r>
          </a:p>
          <a:p>
            <a:r>
              <a:rPr lang="es-MX" sz="2400" dirty="0"/>
              <a:t>Dedicación</a:t>
            </a:r>
          </a:p>
          <a:p>
            <a:r>
              <a:rPr lang="es-MX" sz="2400" dirty="0"/>
              <a:t>Capacidad de observación,</a:t>
            </a:r>
          </a:p>
          <a:p>
            <a:r>
              <a:rPr lang="es-MX" sz="2400" dirty="0"/>
              <a:t>Capacidad para hacer un juicio clínico certero</a:t>
            </a:r>
          </a:p>
          <a:p>
            <a:r>
              <a:rPr lang="es-MX" sz="2400" dirty="0"/>
              <a:t>Capacidad de analizar situaciones nuevas </a:t>
            </a:r>
          </a:p>
          <a:p>
            <a:r>
              <a:rPr lang="es-MX" sz="2400" dirty="0"/>
              <a:t>Creatividad </a:t>
            </a:r>
          </a:p>
          <a:p>
            <a:r>
              <a:rPr lang="es-MX" sz="2400" dirty="0"/>
              <a:t>Prudencia y rigor en la comunicación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0511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459" y="434715"/>
            <a:ext cx="10972800" cy="85274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MX" dirty="0"/>
              <a:t>ELEMENTOS DE IMPORTANCIA A CONSIDERAR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1963711" y="1394085"/>
            <a:ext cx="1409076" cy="106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99607" y="2495862"/>
            <a:ext cx="2428407" cy="203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La relación médico paciente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77325" y="5583837"/>
            <a:ext cx="2983043" cy="5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Método clínico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372787" y="2458386"/>
            <a:ext cx="2323475" cy="206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Comunicación interpersonal del médico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355831" y="2458385"/>
            <a:ext cx="2608288" cy="206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La individualización del enfermo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563725" y="2495862"/>
            <a:ext cx="2233534" cy="2031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acervo clínico del médico su capacidad y habilidades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5066676" y="1394085"/>
            <a:ext cx="629586" cy="92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345181" y="1394085"/>
            <a:ext cx="314794" cy="92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9563725" y="1394085"/>
            <a:ext cx="1229193" cy="106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2353456" y="4527030"/>
            <a:ext cx="2338465" cy="1056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6475751" y="4527030"/>
            <a:ext cx="3252866" cy="1056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691921" y="4527028"/>
            <a:ext cx="689548" cy="1056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5696262" y="4527030"/>
            <a:ext cx="1364106" cy="1056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9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733" y="393982"/>
            <a:ext cx="7395148" cy="955133"/>
          </a:xfrm>
        </p:spPr>
        <p:txBody>
          <a:bodyPr/>
          <a:lstStyle/>
          <a:p>
            <a:pPr algn="ctr"/>
            <a:r>
              <a:rPr lang="es-ES" dirty="0"/>
              <a:t>MÉTODO CLÍNICO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610" y="1633928"/>
            <a:ext cx="10168328" cy="4735642"/>
          </a:xfrm>
        </p:spPr>
        <p:txBody>
          <a:bodyPr>
            <a:normAutofit/>
          </a:bodyPr>
          <a:lstStyle/>
          <a:p>
            <a:r>
              <a:rPr lang="es-ES" dirty="0"/>
              <a:t>Formular el problema (la alteración de la salud de la persona)</a:t>
            </a:r>
          </a:p>
          <a:p>
            <a:r>
              <a:rPr lang="es-ES" dirty="0"/>
              <a:t>Información primaria (interrogatorio y examen físico)</a:t>
            </a:r>
          </a:p>
          <a:p>
            <a:r>
              <a:rPr lang="es-ES" dirty="0"/>
              <a:t>Formular la hipótesis (diagnóstico presuntivo o provisional)</a:t>
            </a:r>
          </a:p>
          <a:p>
            <a:r>
              <a:rPr lang="es-ES" dirty="0"/>
              <a:t>Comprobar o negar la hipótesis (exámenes complementarios y evolución del paciente)</a:t>
            </a:r>
          </a:p>
          <a:p>
            <a:r>
              <a:rPr lang="es-ES" dirty="0"/>
              <a:t>Exposición de los resultados contrastación con la hipótesis original(diagnóstico de certeza ,no diagnóstico, nuevos problemas)</a:t>
            </a:r>
          </a:p>
          <a:p>
            <a:r>
              <a:rPr lang="es-ES" dirty="0"/>
              <a:t>Instituir tratamiento, si procede o reiniciar el proceso</a:t>
            </a:r>
          </a:p>
          <a:p>
            <a:r>
              <a:rPr lang="es-ES" dirty="0"/>
              <a:t>Exposición y evaluación de los resultados finales</a:t>
            </a:r>
          </a:p>
          <a:p>
            <a:endParaRPr lang="es-ES" dirty="0"/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730" y="393982"/>
            <a:ext cx="14763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3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9192" y="365125"/>
            <a:ext cx="9638677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REQUISITOS PARA LA APLICACIÓN DEL </a:t>
            </a:r>
            <a:br>
              <a:rPr lang="es-ES" sz="4000" dirty="0"/>
            </a:br>
            <a:r>
              <a:rPr lang="es-ES" sz="4000" dirty="0"/>
              <a:t>MÉTODO CLÍNICO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825625"/>
            <a:ext cx="10566400" cy="4351338"/>
          </a:xfrm>
        </p:spPr>
        <p:txBody>
          <a:bodyPr>
            <a:noAutofit/>
          </a:bodyPr>
          <a:lstStyle/>
          <a:p>
            <a:r>
              <a:rPr lang="es-ES" sz="2200" dirty="0"/>
              <a:t>Buena relación médico-paciente</a:t>
            </a:r>
          </a:p>
          <a:p>
            <a:r>
              <a:rPr lang="es-ES" sz="2200" dirty="0"/>
              <a:t>Destrezas en los interrogatorios y el examen físico</a:t>
            </a:r>
          </a:p>
          <a:p>
            <a:r>
              <a:rPr lang="es-ES" sz="2200" dirty="0"/>
              <a:t>Organización y jerarquización de la información</a:t>
            </a:r>
          </a:p>
          <a:p>
            <a:r>
              <a:rPr lang="es-ES" sz="2200" dirty="0"/>
              <a:t>Integrar los problemas biológicos con los si sociales</a:t>
            </a:r>
          </a:p>
          <a:p>
            <a:r>
              <a:rPr lang="es-ES" sz="2200" dirty="0"/>
              <a:t>Dominio del razonamiento clínico(análisis, síntesis, contrastación, objetividad, visión integral</a:t>
            </a:r>
          </a:p>
          <a:p>
            <a:r>
              <a:rPr lang="es-ES" sz="2200" dirty="0"/>
              <a:t>Indicar las pruebas de acuerdo con la clínica</a:t>
            </a:r>
          </a:p>
          <a:p>
            <a:r>
              <a:rPr lang="es-ES" sz="2200" dirty="0"/>
              <a:t>Conocer la interpretación, las limitaciones y los riesgos de la exploración complementaria y del instrumental que se utilice</a:t>
            </a:r>
          </a:p>
          <a:p>
            <a:r>
              <a:rPr lang="es-ES" sz="2200" dirty="0"/>
              <a:t>Evitar la iatrogenia</a:t>
            </a:r>
          </a:p>
          <a:p>
            <a:r>
              <a:rPr lang="es-ES" sz="2200" dirty="0"/>
              <a:t>Reconocer y analizar los errores en el colectivo</a:t>
            </a:r>
          </a:p>
          <a:p>
            <a:r>
              <a:rPr lang="es-ES" sz="2200" dirty="0"/>
              <a:t>Conducta ética en todos los casos</a:t>
            </a:r>
          </a:p>
        </p:txBody>
      </p:sp>
    </p:spTree>
    <p:extLst>
      <p:ext uri="{BB962C8B-B14F-4D97-AF65-F5344CB8AC3E}">
        <p14:creationId xmlns:p14="http://schemas.microsoft.com/office/powerpoint/2010/main" val="2078995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90800" y="304800"/>
            <a:ext cx="8077200" cy="1524000"/>
            <a:chOff x="672" y="192"/>
            <a:chExt cx="5088" cy="960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1440" y="192"/>
              <a:ext cx="4128" cy="912"/>
            </a:xfrm>
            <a:prstGeom prst="flowChartMultidocumen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160" y="192"/>
              <a:ext cx="36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600" dirty="0">
                  <a:latin typeface="Arial Black" panose="020B0A04020102020204" pitchFamily="34" charset="0"/>
                </a:rPr>
                <a:t>del  comportamiento</a:t>
              </a: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536" y="480"/>
              <a:ext cx="22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es-ES_tradnl" sz="3200" i="1">
                  <a:latin typeface="Arial Black" panose="020B0A04020102020204" pitchFamily="34" charset="0"/>
                </a:rPr>
                <a:t>enfoque clínico</a:t>
              </a:r>
              <a:endParaRPr lang="es-ES_tradnl" sz="3200">
                <a:latin typeface="Arial Black" panose="020B0A040201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672" y="192"/>
              <a:ext cx="1392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99">
                          <a:gamma/>
                          <a:shade val="1961"/>
                          <a:invGamma/>
                        </a:srgbClr>
                      </a:gs>
                      <a:gs pos="100000">
                        <a:srgbClr val="000099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Ciencia</a:t>
              </a:r>
            </a:p>
          </p:txBody>
        </p:sp>
      </p:grp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597150" y="2743200"/>
            <a:ext cx="7842250" cy="1524000"/>
            <a:chOff x="676" y="1440"/>
            <a:chExt cx="4940" cy="960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1488" y="1440"/>
              <a:ext cx="4128" cy="912"/>
            </a:xfrm>
            <a:prstGeom prst="flowChartMultidocumen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676" y="1440"/>
              <a:ext cx="1580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99">
                          <a:gamma/>
                          <a:shade val="1961"/>
                          <a:invGamma/>
                        </a:srgbClr>
                      </a:gs>
                      <a:gs pos="100000">
                        <a:srgbClr val="000099"/>
                      </a:gs>
                    </a:gsLst>
                    <a:lin ang="0" scaled="1"/>
                  </a:gra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Medicina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540" y="1728"/>
              <a:ext cx="22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es-ES_tradnl" sz="3200" i="1" dirty="0">
                  <a:latin typeface="Arial Black" panose="020B0A04020102020204" pitchFamily="34" charset="0"/>
                </a:rPr>
                <a:t>enfoque clínico</a:t>
              </a:r>
              <a:endParaRPr lang="es-ES_tradnl" sz="3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524000" y="5029200"/>
            <a:ext cx="9144000" cy="1828800"/>
            <a:chOff x="0" y="3168"/>
            <a:chExt cx="5760" cy="1152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0" y="3168"/>
              <a:ext cx="5760" cy="1152"/>
            </a:xfrm>
            <a:prstGeom prst="flowChartMultidocumen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96" y="3456"/>
              <a:ext cx="5651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es-ES_tradnl" sz="3200" i="1" dirty="0">
                  <a:latin typeface="Arial Black" panose="020B0A04020102020204" pitchFamily="34" charset="0"/>
                </a:rPr>
                <a:t>enfoque clínico-epidemiológico y social</a:t>
              </a:r>
              <a:endParaRPr lang="es-ES_tradnl" sz="3200" dirty="0">
                <a:latin typeface="Arial Black" panose="020B0A04020102020204" pitchFamily="34" charset="0"/>
              </a:endParaRP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824" y="3168"/>
              <a:ext cx="36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600">
                  <a:latin typeface="Arial Black" panose="020B0A04020102020204" pitchFamily="34" charset="0"/>
                </a:rPr>
                <a:t>del  comportamiento</a:t>
              </a: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676" y="3168"/>
              <a:ext cx="1052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99">
                          <a:gamma/>
                          <a:shade val="1961"/>
                          <a:invGamma/>
                        </a:srgbClr>
                      </a:gs>
                      <a:gs pos="100000">
                        <a:srgbClr val="000099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Salud</a:t>
              </a:r>
            </a:p>
          </p:txBody>
        </p:sp>
      </p:grp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05400" y="278765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600" dirty="0">
                <a:latin typeface="Arial Black" panose="020B0A04020102020204" pitchFamily="34" charset="0"/>
              </a:rPr>
              <a:t>del  comportamiento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828801" y="2667000"/>
            <a:ext cx="77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44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sym typeface="Wingdings" panose="05000000000000000000" pitchFamily="2" charset="2"/>
              </a:rPr>
              <a:t></a:t>
            </a:r>
            <a:endParaRPr lang="es-ES_tradnl" sz="4400" b="1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828801" y="304800"/>
            <a:ext cx="77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44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sym typeface="Wingdings" panose="05000000000000000000" pitchFamily="2" charset="2"/>
              </a:rPr>
              <a:t></a:t>
            </a:r>
            <a:endParaRPr lang="es-ES_tradnl" sz="4400" b="1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828801" y="4953000"/>
            <a:ext cx="77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4400" b="1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sym typeface="Wingdings" panose="05000000000000000000" pitchFamily="2" charset="2"/>
              </a:rPr>
              <a:t></a:t>
            </a:r>
            <a:endParaRPr lang="es-ES_tradnl" sz="4400" b="1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0" y="185884"/>
            <a:ext cx="10729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Sumario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Ciencia y Conocimiento Científico. Concepto. </a:t>
            </a:r>
          </a:p>
          <a:p>
            <a:r>
              <a:rPr lang="es-ES" dirty="0"/>
              <a:t>Método Científico. Etapas. </a:t>
            </a:r>
          </a:p>
          <a:p>
            <a:r>
              <a:rPr lang="es-ES" dirty="0"/>
              <a:t>El Método Clínico y el Método Epidemiológico, etapas y principales aplicaciones. </a:t>
            </a:r>
          </a:p>
          <a:p>
            <a:r>
              <a:rPr lang="es-ES" dirty="0"/>
              <a:t>Aspectos éticos fundamentales en la investigación con sujetos humanos. Información médica. </a:t>
            </a:r>
          </a:p>
          <a:p>
            <a:r>
              <a:rPr lang="es-ES" dirty="0"/>
              <a:t>Principales técnicas de búsqueda de información. </a:t>
            </a:r>
          </a:p>
          <a:p>
            <a:r>
              <a:rPr lang="es-ES" dirty="0"/>
              <a:t>Uso de la biblioteca. Uso del soporte electrónico. Fichaje bibliográfico y de contenido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75" y="188070"/>
            <a:ext cx="259102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781590" y="844550"/>
            <a:ext cx="6769101" cy="38862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499089"/>
              </p:ext>
            </p:extLst>
          </p:nvPr>
        </p:nvGraphicFramePr>
        <p:xfrm>
          <a:off x="4114799" y="1447802"/>
          <a:ext cx="12192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Imagen" r:id="rId3" imgW="704880" imgH="703800" progId="MS_ClipArt_Gallery.2">
                  <p:embed/>
                </p:oleObj>
              </mc:Choice>
              <mc:Fallback>
                <p:oleObj name="Imagen" r:id="rId3" imgW="704880" imgH="703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1447802"/>
                        <a:ext cx="12192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2091"/>
              </p:ext>
            </p:extLst>
          </p:nvPr>
        </p:nvGraphicFramePr>
        <p:xfrm>
          <a:off x="4110829" y="3021111"/>
          <a:ext cx="1223169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Imagen" r:id="rId5" imgW="704880" imgH="703800" progId="MS_ClipArt_Gallery.2">
                  <p:embed/>
                </p:oleObj>
              </mc:Choice>
              <mc:Fallback>
                <p:oleObj name="Imagen" r:id="rId5" imgW="704880" imgH="703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829" y="3021111"/>
                        <a:ext cx="1223169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85998"/>
              </p:ext>
            </p:extLst>
          </p:nvPr>
        </p:nvGraphicFramePr>
        <p:xfrm>
          <a:off x="5990179" y="1725613"/>
          <a:ext cx="19050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Imagen" r:id="rId6" imgW="5281200" imgH="2430000" progId="MS_ClipArt_Gallery.2">
                  <p:embed/>
                </p:oleObj>
              </mc:Choice>
              <mc:Fallback>
                <p:oleObj name="Imagen" r:id="rId6" imgW="5281200" imgH="2430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179" y="1725613"/>
                        <a:ext cx="1905000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292871" y="3447619"/>
            <a:ext cx="914400" cy="5318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715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GBT</a:t>
            </a:r>
            <a:endParaRPr lang="es-ES_tradnl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1581150" y="1992314"/>
          <a:ext cx="20399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Imagen" r:id="rId8" imgW="2039760" imgH="988200" progId="MS_ClipArt_Gallery.2">
                  <p:embed/>
                </p:oleObj>
              </mc:Choice>
              <mc:Fallback>
                <p:oleObj name="Imagen" r:id="rId8" imgW="2039760" imgH="988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992314"/>
                        <a:ext cx="20399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WordArt 10"/>
          <p:cNvSpPr>
            <a:spLocks noChangeArrowheads="1" noChangeShapeType="1" noTextEdit="1"/>
          </p:cNvSpPr>
          <p:nvPr/>
        </p:nvSpPr>
        <p:spPr bwMode="auto">
          <a:xfrm>
            <a:off x="2851812" y="683372"/>
            <a:ext cx="2809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COMUNIDAD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292871" y="1284458"/>
            <a:ext cx="914400" cy="5318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715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EBS</a:t>
            </a:r>
            <a:endParaRPr lang="es-ES_tradnl" sz="2800" b="1" dirty="0">
              <a:latin typeface="Comic Sans MS" panose="030F0702030302020204" pitchFamily="66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277246" y="3025947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POLICLINICO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4367214" y="24209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CMF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/>
          <a:srcRect l="48599" t="32047" r="4274"/>
          <a:stretch/>
        </p:blipFill>
        <p:spPr>
          <a:xfrm>
            <a:off x="7780089" y="2701078"/>
            <a:ext cx="3314700" cy="26884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9427" y="4493491"/>
            <a:ext cx="2981324" cy="2236644"/>
          </a:xfrm>
          <a:prstGeom prst="rect">
            <a:avLst/>
          </a:prstGeom>
        </p:spPr>
      </p:pic>
      <p:pic>
        <p:nvPicPr>
          <p:cNvPr id="14" name="Picture 2" descr="leccion de anatomia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8427" y="652346"/>
            <a:ext cx="3342546" cy="2500557"/>
          </a:xfrm>
          <a:noFill/>
        </p:spPr>
      </p:pic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2860671" y="880019"/>
            <a:ext cx="28098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/>
            <a:r>
              <a:rPr lang="es-E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APS</a:t>
            </a:r>
          </a:p>
        </p:txBody>
      </p:sp>
    </p:spTree>
    <p:extLst>
      <p:ext uri="{BB962C8B-B14F-4D97-AF65-F5344CB8AC3E}">
        <p14:creationId xmlns:p14="http://schemas.microsoft.com/office/powerpoint/2010/main" val="422918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u="sng" dirty="0"/>
              <a:t>Estudio Independiente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Realice esquema comparativo entre los métodos clínico y epidemiológico atendiendo a los siguientes parámetros: Objeto de estudio, que antecedentes  considera, los exámenes inmediato que realiza, como confirma o verifica la hipótesis que medidas definitivas orienta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Realizar búsqueda digital en la revista MGI </a:t>
            </a:r>
            <a:r>
              <a:rPr lang="es-MX" dirty="0" err="1"/>
              <a:t>vol</a:t>
            </a:r>
            <a:r>
              <a:rPr lang="es-MX" dirty="0"/>
              <a:t> 19 No 6 nov-dic 2003 del articulo Algunas reflexiones sobre la ética en la APS analiza como se hace referencia a los aspectos éticos en la investigación con las personas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88" y="4786100"/>
            <a:ext cx="14763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9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20270"/>
            <a:ext cx="10972800" cy="102681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      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          </a:t>
            </a:r>
            <a:r>
              <a:rPr lang="es-ES" sz="5300" dirty="0" smtClean="0"/>
              <a:t>Bibliografía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r>
              <a:rPr lang="es-ES" dirty="0"/>
              <a:t>Colectivo de autores Introducción a la MGI 2001 pág. 46</a:t>
            </a:r>
          </a:p>
          <a:p>
            <a:r>
              <a:rPr lang="es-ES" dirty="0"/>
              <a:t>-Material de apoyo elaborado por colectivo de profesores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05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Objetivos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550077"/>
            <a:ext cx="10972800" cy="2471628"/>
          </a:xfrm>
        </p:spPr>
        <p:txBody>
          <a:bodyPr/>
          <a:lstStyle/>
          <a:p>
            <a:pPr algn="just"/>
            <a:r>
              <a:rPr lang="es-ES" sz="2800" dirty="0"/>
              <a:t>Describir las etapas y aplicaciones del método científico que se emplea en la medicina, el método clínico y el método epidemiológico</a:t>
            </a:r>
          </a:p>
          <a:p>
            <a:pPr algn="just"/>
            <a:r>
              <a:rPr lang="es-ES" sz="2800" dirty="0"/>
              <a:t>-Reconocer las fuentes y técnicas de información médica que se emplean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270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922BB3-F025-4CE9-BBA8-5A82593C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/>
              <a:t>Mencione 3 personalidades de la medicina en nuestro país</a:t>
            </a:r>
          </a:p>
          <a:p>
            <a:pPr marL="514350" indent="-514350">
              <a:buAutoNum type="arabicPeriod"/>
            </a:pPr>
            <a:r>
              <a:rPr lang="es-ES" dirty="0"/>
              <a:t>Mencione las habilidades comunicativas que debe tener un médico</a:t>
            </a:r>
          </a:p>
          <a:p>
            <a:pPr marL="514350" indent="-514350">
              <a:buAutoNum type="arabicPeriod"/>
            </a:pPr>
            <a:r>
              <a:rPr lang="es-ES" dirty="0"/>
              <a:t>¿Cuáles son los principios de la ética médica?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65825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4857" y="794478"/>
            <a:ext cx="7989757" cy="1262472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Fuentes del conocimiento científico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8742" y="3687580"/>
            <a:ext cx="7480092" cy="1693889"/>
          </a:xfrm>
          <a:ln w="57150">
            <a:solidFill>
              <a:schemeClr val="accent1"/>
            </a:solidFill>
            <a:prstDash val="solid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/>
              <a:t>Observación directa .</a:t>
            </a:r>
          </a:p>
          <a:p>
            <a:pPr algn="just">
              <a:lnSpc>
                <a:spcPct val="90000"/>
              </a:lnSpc>
            </a:pPr>
            <a:r>
              <a:rPr lang="es-ES" dirty="0"/>
              <a:t>Estudio de la literatura existente </a:t>
            </a:r>
          </a:p>
          <a:p>
            <a:pPr algn="just">
              <a:lnSpc>
                <a:spcPct val="90000"/>
              </a:lnSpc>
            </a:pPr>
            <a:r>
              <a:rPr lang="es-ES" dirty="0"/>
              <a:t>Discusión del problema con otros investigadores 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4834262" y="2420169"/>
            <a:ext cx="1410949" cy="9477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2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b="1" dirty="0">
                <a:latin typeface="+mn-lt"/>
              </a:rPr>
              <a:t>MÉTODO</a:t>
            </a:r>
            <a:r>
              <a:rPr lang="es-MX" sz="2400" dirty="0">
                <a:latin typeface="+mn-lt"/>
              </a:rPr>
              <a:t>: </a:t>
            </a:r>
            <a:r>
              <a:rPr lang="es-ES" sz="2400" dirty="0">
                <a:latin typeface="+mn-lt"/>
              </a:rPr>
              <a:t>etimológicamente provine del griego método: camino hacia algo.</a:t>
            </a:r>
            <a:br>
              <a:rPr lang="es-ES" sz="2400" dirty="0">
                <a:latin typeface="+mn-lt"/>
              </a:rPr>
            </a:br>
            <a:r>
              <a:rPr lang="es-ES" sz="2400" dirty="0">
                <a:latin typeface="+mn-lt"/>
              </a:rPr>
              <a:t/>
            </a:r>
            <a:br>
              <a:rPr lang="es-ES" sz="2400" dirty="0">
                <a:latin typeface="+mn-lt"/>
              </a:rPr>
            </a:br>
            <a:r>
              <a:rPr lang="es-ES" sz="2400" b="1" dirty="0">
                <a:latin typeface="+mn-lt"/>
              </a:rPr>
              <a:t>FILOSÓFICO</a:t>
            </a:r>
            <a:r>
              <a:rPr lang="es-ES" sz="2400" dirty="0">
                <a:latin typeface="+mn-lt"/>
              </a:rPr>
              <a:t>: manera de reproducir en el pensar el objeto de estudio </a:t>
            </a:r>
            <a:endParaRPr lang="es-MX" sz="24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8958" y="2601849"/>
            <a:ext cx="7270230" cy="3459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dirty="0"/>
              <a:t>MÉTODO CIENTÍFICO:</a:t>
            </a:r>
          </a:p>
          <a:p>
            <a:pPr marL="0" indent="0" algn="just">
              <a:buNone/>
            </a:pPr>
            <a:r>
              <a:rPr lang="es-ES" sz="2400" dirty="0"/>
              <a:t>Es el modo , procedimiento , ampliado para resolver con cierto orden una determinada tarea de índole técnica , práctica ,cognoscitiva , pedagógica y de otra índole .</a:t>
            </a:r>
          </a:p>
          <a:p>
            <a:pPr marL="0" indent="0" algn="just">
              <a:buNone/>
            </a:pPr>
            <a:r>
              <a:rPr lang="es-ES" sz="2400" dirty="0"/>
              <a:t>Es la cadena ordenada de pasos o acciones basadas en un marco conceptual  determinados y en reglas que permiten avanzar de lo conocido a lo desconocido</a:t>
            </a:r>
            <a:r>
              <a:rPr lang="es-MX" sz="2400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681" y="4451109"/>
            <a:ext cx="3175319" cy="238149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8795858">
            <a:off x="-33337" y="2725998"/>
            <a:ext cx="1892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400" b="1" dirty="0">
                <a:solidFill>
                  <a:schemeClr val="tx2"/>
                </a:solidFill>
              </a:rPr>
              <a:t>Definición .</a:t>
            </a:r>
          </a:p>
        </p:txBody>
      </p:sp>
    </p:spTree>
    <p:extLst>
      <p:ext uri="{BB962C8B-B14F-4D97-AF65-F5344CB8AC3E}">
        <p14:creationId xmlns:p14="http://schemas.microsoft.com/office/powerpoint/2010/main" val="236423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8085" y="978801"/>
            <a:ext cx="8174636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MX" dirty="0"/>
              <a:t>Etapas del Método Científico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87908" y="4004122"/>
            <a:ext cx="7889822" cy="2666501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Formulación del problema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Búsqueda, recolección y análisis de la información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Formulación de la hipótesis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Verificación de la hipótesis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Comunicación de los resultados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2121801"/>
            <a:ext cx="2591025" cy="2591025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6408229" y="2615041"/>
            <a:ext cx="1410949" cy="9477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pie de página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ES_tradnl" sz="1400"/>
              <a:t>Autor: J.A. Fdez. Sacasas</a:t>
            </a: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393700" y="457200"/>
            <a:ext cx="11315700" cy="2438400"/>
          </a:xfrm>
          <a:prstGeom prst="rect">
            <a:avLst/>
          </a:prstGeom>
          <a:solidFill>
            <a:srgbClr val="FFFFFF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1300" b="1">
                <a:latin typeface="Times New Roman" panose="02020603050405020304" pitchFamily="18" charset="0"/>
              </a:rPr>
              <a:t>     </a:t>
            </a:r>
            <a:r>
              <a:rPr lang="es-MX" sz="2900" b="1">
                <a:latin typeface="Tahoma" panose="020B0604030504040204" pitchFamily="34" charset="0"/>
              </a:rPr>
              <a:t>MEDICINA   </a:t>
            </a:r>
            <a:r>
              <a:rPr lang="es-MX" sz="2500" b="1">
                <a:solidFill>
                  <a:schemeClr val="accent2"/>
                </a:solidFill>
                <a:sym typeface="Wingdings" panose="05000000000000000000" pitchFamily="2" charset="2"/>
              </a:rPr>
              <a:t></a:t>
            </a:r>
            <a:r>
              <a:rPr lang="es-MX" sz="2900" b="1">
                <a:latin typeface="Tahoma" panose="020B0604030504040204" pitchFamily="34" charset="0"/>
              </a:rPr>
              <a:t>   del  latín  </a:t>
            </a:r>
            <a:r>
              <a:rPr lang="es-MX" sz="2900" b="1" i="1">
                <a:latin typeface="Tahoma" panose="020B0604030504040204" pitchFamily="34" charset="0"/>
              </a:rPr>
              <a:t>medere</a:t>
            </a:r>
            <a:r>
              <a:rPr lang="es-MX" sz="2900" b="1">
                <a:latin typeface="Tahoma" panose="020B0604030504040204" pitchFamily="34" charset="0"/>
              </a:rPr>
              <a:t>,  curar</a:t>
            </a:r>
          </a:p>
          <a:p>
            <a:pPr>
              <a:lnSpc>
                <a:spcPct val="80000"/>
              </a:lnSpc>
            </a:pPr>
            <a:endParaRPr lang="es-MX" sz="2900" b="1">
              <a:latin typeface="Tahoma" panose="020B0604030504040204" pitchFamily="34" charset="0"/>
            </a:endParaRPr>
          </a:p>
          <a:p>
            <a:pPr algn="just"/>
            <a:r>
              <a:rPr lang="es-MX" sz="2500" b="1">
                <a:solidFill>
                  <a:schemeClr val="accent2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109572" name="Line 3"/>
          <p:cNvSpPr>
            <a:spLocks noChangeShapeType="1"/>
          </p:cNvSpPr>
          <p:nvPr/>
        </p:nvSpPr>
        <p:spPr bwMode="auto">
          <a:xfrm flipV="1">
            <a:off x="393700" y="1126363"/>
            <a:ext cx="11315700" cy="1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393700" y="3421064"/>
            <a:ext cx="11315700" cy="3032125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sz="2800" dirty="0"/>
              <a:t>    </a:t>
            </a:r>
            <a:r>
              <a:rPr lang="es-ES_tradnl" sz="2800" b="1" u="sng" dirty="0"/>
              <a:t>Unidad de estudio</a:t>
            </a:r>
            <a:r>
              <a:rPr lang="es-ES_tradnl" sz="2800" b="1" dirty="0"/>
              <a:t>	   </a:t>
            </a:r>
            <a:r>
              <a:rPr lang="es-ES_tradnl" sz="2800" b="1" u="sng" dirty="0"/>
              <a:t>Ciencia particular</a:t>
            </a:r>
          </a:p>
          <a:p>
            <a:pPr>
              <a:lnSpc>
                <a:spcPct val="140000"/>
              </a:lnSpc>
            </a:pPr>
            <a:endParaRPr lang="es-ES_tradnl" sz="2800" b="1" dirty="0"/>
          </a:p>
          <a:p>
            <a:pPr>
              <a:lnSpc>
                <a:spcPct val="140000"/>
              </a:lnSpc>
            </a:pPr>
            <a:r>
              <a:rPr lang="es-ES_tradnl" sz="2800" b="1" dirty="0"/>
              <a:t>	</a:t>
            </a:r>
            <a:endParaRPr lang="es-MX" sz="2500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endParaRPr lang="es-MX" sz="2500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endParaRPr lang="es-ES_tradnl" sz="2800" b="1" dirty="0"/>
          </a:p>
        </p:txBody>
      </p:sp>
      <p:sp>
        <p:nvSpPr>
          <p:cNvPr id="109574" name="Rectangle 5"/>
          <p:cNvSpPr>
            <a:spLocks noChangeArrowheads="1"/>
          </p:cNvSpPr>
          <p:nvPr/>
        </p:nvSpPr>
        <p:spPr bwMode="auto">
          <a:xfrm>
            <a:off x="635000" y="1295401"/>
            <a:ext cx="109220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2500" b="1" dirty="0">
                <a:solidFill>
                  <a:schemeClr val="accent2"/>
                </a:solidFill>
                <a:latin typeface="Tahoma" panose="020B0604030504040204" pitchFamily="34" charset="0"/>
              </a:rPr>
              <a:t>&lt;</a:t>
            </a:r>
            <a:r>
              <a:rPr lang="es-MX" sz="2500" b="1" dirty="0">
                <a:latin typeface="Tahoma" panose="020B0604030504040204" pitchFamily="34" charset="0"/>
              </a:rPr>
              <a:t> </a:t>
            </a:r>
            <a:r>
              <a:rPr lang="es-MX" sz="2900" b="1" dirty="0">
                <a:latin typeface="Tahoma" panose="020B0604030504040204" pitchFamily="34" charset="0"/>
              </a:rPr>
              <a:t>La </a:t>
            </a:r>
            <a:r>
              <a:rPr lang="es-MX" sz="2900" b="1" i="1" dirty="0">
                <a:latin typeface="Tahoma" panose="020B0604030504040204" pitchFamily="34" charset="0"/>
              </a:rPr>
              <a:t>ciencia</a:t>
            </a:r>
            <a:r>
              <a:rPr lang="es-MX" sz="2900" b="1" dirty="0">
                <a:latin typeface="Tahoma" panose="020B0604030504040204" pitchFamily="34" charset="0"/>
              </a:rPr>
              <a:t> y el</a:t>
            </a:r>
            <a:r>
              <a:rPr lang="es-MX" sz="2900" b="1" i="1" dirty="0">
                <a:latin typeface="Tahoma" panose="020B0604030504040204" pitchFamily="34" charset="0"/>
              </a:rPr>
              <a:t> arte</a:t>
            </a:r>
            <a:r>
              <a:rPr lang="es-MX" sz="2900" b="1" dirty="0">
                <a:latin typeface="Tahoma" panose="020B0604030504040204" pitchFamily="34" charset="0"/>
              </a:rPr>
              <a:t> de  curar y prevenir las enfermedades y promover  la salud del individuo  y  la  población </a:t>
            </a:r>
            <a:r>
              <a:rPr lang="es-MX" sz="2500" b="1" dirty="0">
                <a:solidFill>
                  <a:schemeClr val="accent2"/>
                </a:solidFill>
                <a:latin typeface="Tahoma" panose="020B0604030504040204" pitchFamily="34" charset="0"/>
              </a:rPr>
              <a:t>&gt;</a:t>
            </a:r>
          </a:p>
        </p:txBody>
      </p:sp>
      <p:sp>
        <p:nvSpPr>
          <p:cNvPr id="109575" name="Rectangle 6"/>
          <p:cNvSpPr>
            <a:spLocks noChangeArrowheads="1"/>
          </p:cNvSpPr>
          <p:nvPr/>
        </p:nvSpPr>
        <p:spPr bwMode="auto">
          <a:xfrm>
            <a:off x="5638801" y="3810001"/>
            <a:ext cx="34337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MX" sz="2500" b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</a:t>
            </a:r>
            <a:r>
              <a:rPr lang="es-MX" sz="2500" b="1" dirty="0">
                <a:solidFill>
                  <a:srgbClr val="993366"/>
                </a:solidFill>
                <a:sym typeface="Wingdings" panose="05000000000000000000" pitchFamily="2" charset="2"/>
              </a:rPr>
              <a:t> </a:t>
            </a:r>
            <a:r>
              <a:rPr lang="es-ES_tradnl" sz="2800" b="1" dirty="0"/>
              <a:t> </a:t>
            </a:r>
            <a:r>
              <a:rPr lang="es-ES_tradnl" sz="2800" dirty="0">
                <a:latin typeface="Verdana" panose="020B0604030504040204" pitchFamily="34" charset="0"/>
              </a:rPr>
              <a:t>Medicina clínica</a:t>
            </a:r>
          </a:p>
        </p:txBody>
      </p:sp>
      <p:sp>
        <p:nvSpPr>
          <p:cNvPr id="109576" name="Rectangle 7"/>
          <p:cNvSpPr>
            <a:spLocks noChangeArrowheads="1"/>
          </p:cNvSpPr>
          <p:nvPr/>
        </p:nvSpPr>
        <p:spPr bwMode="auto">
          <a:xfrm>
            <a:off x="5486400" y="4419601"/>
            <a:ext cx="4852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sz="2800" b="1">
                <a:latin typeface="Verdana" panose="020B0604030504040204" pitchFamily="34" charset="0"/>
              </a:rPr>
              <a:t> </a:t>
            </a:r>
            <a:r>
              <a:rPr lang="es-MX" sz="2500" b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</a:t>
            </a:r>
            <a:r>
              <a:rPr lang="es-ES_tradnl" sz="2800" b="1"/>
              <a:t>  </a:t>
            </a:r>
            <a:r>
              <a:rPr lang="es-ES_tradnl" sz="2800">
                <a:latin typeface="Verdana" panose="020B0604030504040204" pitchFamily="34" charset="0"/>
              </a:rPr>
              <a:t>Medicina  poblacional</a:t>
            </a:r>
          </a:p>
          <a:p>
            <a:r>
              <a:rPr lang="es-ES_tradnl" sz="2800">
                <a:latin typeface="Verdana" panose="020B0604030504040204" pitchFamily="34" charset="0"/>
              </a:rPr>
              <a:t>     Medicina  comunitaria </a:t>
            </a:r>
          </a:p>
          <a:p>
            <a:r>
              <a:rPr lang="es-ES_tradnl" sz="2800">
                <a:latin typeface="Verdana" panose="020B0604030504040204" pitchFamily="34" charset="0"/>
              </a:rPr>
              <a:t>     Medicina   social</a:t>
            </a:r>
          </a:p>
          <a:p>
            <a:r>
              <a:rPr lang="es-ES_tradnl" sz="2800">
                <a:latin typeface="Verdana" panose="020B0604030504040204" pitchFamily="34" charset="0"/>
              </a:rPr>
              <a:t>     Salud  Pública</a:t>
            </a:r>
            <a:endParaRPr lang="es-ES_tradnl" sz="2800" b="1"/>
          </a:p>
        </p:txBody>
      </p:sp>
      <p:sp>
        <p:nvSpPr>
          <p:cNvPr id="109577" name="Rectangle 8"/>
          <p:cNvSpPr>
            <a:spLocks noChangeArrowheads="1"/>
          </p:cNvSpPr>
          <p:nvPr/>
        </p:nvSpPr>
        <p:spPr bwMode="auto">
          <a:xfrm>
            <a:off x="2514601" y="3768725"/>
            <a:ext cx="30257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ES_tradnl" sz="2000" b="1">
                <a:solidFill>
                  <a:schemeClr val="accent2"/>
                </a:solidFill>
                <a:latin typeface="Verdana" panose="020B0604030504040204" pitchFamily="34" charset="0"/>
              </a:rPr>
              <a:t> • </a:t>
            </a:r>
            <a:r>
              <a:rPr lang="es-ES_tradnl" sz="2800" b="1">
                <a:latin typeface="Verdana" panose="020B0604030504040204" pitchFamily="34" charset="0"/>
              </a:rPr>
              <a:t>el individuo</a:t>
            </a:r>
            <a:r>
              <a:rPr lang="es-ES_tradnl" sz="2800" b="1"/>
              <a:t>	 </a:t>
            </a:r>
          </a:p>
          <a:p>
            <a:pPr>
              <a:lnSpc>
                <a:spcPct val="140000"/>
              </a:lnSpc>
            </a:pPr>
            <a:r>
              <a:rPr lang="es-ES_tradnl" sz="2000" b="1">
                <a:solidFill>
                  <a:schemeClr val="accent2"/>
                </a:solidFill>
                <a:latin typeface="Verdana" panose="020B0604030504040204" pitchFamily="34" charset="0"/>
              </a:rPr>
              <a:t> •</a:t>
            </a:r>
            <a:r>
              <a:rPr lang="es-ES_tradnl" sz="2800" b="1"/>
              <a:t> </a:t>
            </a:r>
            <a:r>
              <a:rPr lang="es-ES_tradnl" sz="2800" b="1">
                <a:latin typeface="Verdana" panose="020B0604030504040204" pitchFamily="34" charset="0"/>
              </a:rPr>
              <a:t>la población</a:t>
            </a:r>
          </a:p>
        </p:txBody>
      </p:sp>
    </p:spTree>
    <p:extLst>
      <p:ext uri="{BB962C8B-B14F-4D97-AF65-F5344CB8AC3E}">
        <p14:creationId xmlns:p14="http://schemas.microsoft.com/office/powerpoint/2010/main" val="49597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ie de página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ES_tradnl" sz="1400"/>
              <a:t>Autor: J.A. Fdez. Sacasas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9400" y="400050"/>
            <a:ext cx="11607800" cy="2819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MX" sz="29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C I E N C I A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MX" sz="2500" b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endParaRPr lang="es-MX" sz="2900" b="1">
              <a:latin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79400" y="3543300"/>
            <a:ext cx="11607800" cy="2057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MX" sz="1300" b="1">
                <a:latin typeface="Times New Roman" pitchFamily="18" charset="0"/>
              </a:rPr>
              <a:t>             </a:t>
            </a:r>
            <a:r>
              <a:rPr lang="es-MX" sz="29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R T E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MX" sz="2900" b="1">
                <a:latin typeface="Arial" charset="0"/>
              </a:rPr>
              <a:t>  </a:t>
            </a:r>
            <a:endParaRPr lang="es-MX" sz="1300" b="1">
              <a:latin typeface="Times New Roman" pitchFamily="18" charset="0"/>
            </a:endParaRP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762000" y="1066800"/>
            <a:ext cx="10693400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MX" sz="2500" b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</a:t>
            </a:r>
            <a:r>
              <a:rPr lang="es-MX" sz="2900" b="1" dirty="0"/>
              <a:t>   Objeto de estudio: </a:t>
            </a:r>
          </a:p>
          <a:p>
            <a:pPr>
              <a:buClr>
                <a:schemeClr val="accent2"/>
              </a:buClr>
            </a:pPr>
            <a:endParaRPr lang="es-MX" sz="2900" b="1" dirty="0"/>
          </a:p>
          <a:p>
            <a:pPr>
              <a:lnSpc>
                <a:spcPct val="140000"/>
              </a:lnSpc>
              <a:buClr>
                <a:schemeClr val="accent2"/>
              </a:buClr>
            </a:pPr>
            <a:r>
              <a:rPr lang="es-MX" sz="2500" b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</a:t>
            </a:r>
            <a:r>
              <a:rPr lang="es-MX" sz="2900" b="1" dirty="0"/>
              <a:t>   Método científico:</a:t>
            </a:r>
          </a:p>
          <a:p>
            <a:pPr>
              <a:lnSpc>
                <a:spcPct val="90000"/>
              </a:lnSpc>
            </a:pPr>
            <a:r>
              <a:rPr lang="es-MX" sz="2900" b="1" dirty="0"/>
              <a:t>                                       </a:t>
            </a:r>
          </a:p>
          <a:p>
            <a:pPr>
              <a:lnSpc>
                <a:spcPct val="90000"/>
              </a:lnSpc>
            </a:pPr>
            <a:endParaRPr lang="es-ES_tradnl" sz="2900" b="1" dirty="0"/>
          </a:p>
        </p:txBody>
      </p:sp>
      <p:sp>
        <p:nvSpPr>
          <p:cNvPr id="132102" name="Rectangle 7"/>
          <p:cNvSpPr>
            <a:spLocks noChangeArrowheads="1"/>
          </p:cNvSpPr>
          <p:nvPr/>
        </p:nvSpPr>
        <p:spPr bwMode="auto">
          <a:xfrm>
            <a:off x="2819401" y="1562100"/>
            <a:ext cx="6442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2"/>
              </a:buClr>
            </a:pPr>
            <a:r>
              <a:rPr lang="es-MX" sz="2900" dirty="0">
                <a:latin typeface="Verdana" panose="020B0604030504040204" pitchFamily="34" charset="0"/>
              </a:rPr>
              <a:t>Individuo con problemas de salud</a:t>
            </a:r>
            <a:endParaRPr lang="es-MX" sz="3300" dirty="0"/>
          </a:p>
        </p:txBody>
      </p:sp>
      <p:sp>
        <p:nvSpPr>
          <p:cNvPr id="132103" name="Rectangle 8"/>
          <p:cNvSpPr>
            <a:spLocks noChangeArrowheads="1"/>
          </p:cNvSpPr>
          <p:nvPr/>
        </p:nvSpPr>
        <p:spPr bwMode="auto">
          <a:xfrm>
            <a:off x="2819401" y="2627044"/>
            <a:ext cx="5982728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MX" sz="2900" i="1" dirty="0">
                <a:latin typeface="Verdana" panose="020B0604030504040204" pitchFamily="34" charset="0"/>
              </a:rPr>
              <a:t>Formula  y  contrasta hipótesis</a:t>
            </a:r>
            <a:endParaRPr lang="es-ES_tradnl" sz="3300" i="1" dirty="0"/>
          </a:p>
        </p:txBody>
      </p:sp>
      <p:sp>
        <p:nvSpPr>
          <p:cNvPr id="132104" name="Rectangle 9"/>
          <p:cNvSpPr>
            <a:spLocks noChangeArrowheads="1"/>
          </p:cNvSpPr>
          <p:nvPr/>
        </p:nvSpPr>
        <p:spPr bwMode="auto">
          <a:xfrm>
            <a:off x="533400" y="4092575"/>
            <a:ext cx="10922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MX" sz="2500" b="1" dirty="0">
                <a:solidFill>
                  <a:schemeClr val="accent2"/>
                </a:solidFill>
                <a:sym typeface="Wingdings" panose="05000000000000000000" pitchFamily="2" charset="2"/>
              </a:rPr>
              <a:t></a:t>
            </a:r>
            <a:r>
              <a:rPr lang="es-MX" sz="2900" b="1" dirty="0"/>
              <a:t>  </a:t>
            </a:r>
            <a:r>
              <a:rPr lang="es-MX" sz="3300" dirty="0"/>
              <a:t>Un ser humano aplica  su  saber  y   tecnología sobre    otro  ser  humano</a:t>
            </a:r>
          </a:p>
        </p:txBody>
      </p:sp>
      <p:sp>
        <p:nvSpPr>
          <p:cNvPr id="132105" name="Rectangle 10"/>
          <p:cNvSpPr>
            <a:spLocks noChangeArrowheads="1"/>
          </p:cNvSpPr>
          <p:nvPr/>
        </p:nvSpPr>
        <p:spPr bwMode="auto">
          <a:xfrm>
            <a:off x="533400" y="4953001"/>
            <a:ext cx="10922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MX" sz="2500" b="1" dirty="0">
                <a:solidFill>
                  <a:schemeClr val="accent2"/>
                </a:solidFill>
                <a:sym typeface="Wingdings" panose="05000000000000000000" pitchFamily="2" charset="2"/>
              </a:rPr>
              <a:t></a:t>
            </a:r>
            <a:r>
              <a:rPr lang="es-MX" sz="3300" dirty="0"/>
              <a:t>  Implicación  </a:t>
            </a:r>
            <a:r>
              <a:rPr lang="es-MX" sz="3300" i="1" dirty="0"/>
              <a:t>afectiva</a:t>
            </a:r>
            <a:r>
              <a:rPr lang="es-MX" sz="3300" dirty="0"/>
              <a:t>  e  </a:t>
            </a:r>
            <a:r>
              <a:rPr lang="es-MX" sz="3300" i="1" dirty="0"/>
              <a:t>intuitiva</a:t>
            </a:r>
            <a:endParaRPr lang="es-MX" sz="3300" dirty="0"/>
          </a:p>
        </p:txBody>
      </p:sp>
      <p:sp>
        <p:nvSpPr>
          <p:cNvPr id="132106" name="Rectangle 11"/>
          <p:cNvSpPr>
            <a:spLocks noChangeArrowheads="1"/>
          </p:cNvSpPr>
          <p:nvPr/>
        </p:nvSpPr>
        <p:spPr bwMode="auto">
          <a:xfrm>
            <a:off x="5053586" y="2145295"/>
            <a:ext cx="2839239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MX" sz="2900" dirty="0">
                <a:latin typeface="Verdana" panose="020B0604030504040204" pitchFamily="34" charset="0"/>
              </a:rPr>
              <a:t>Método clínico</a:t>
            </a:r>
            <a:endParaRPr lang="es-ES_tradnl" sz="2900" dirty="0">
              <a:latin typeface="Verdana" panose="020B0604030504040204" pitchFamily="34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79400" y="5991226"/>
            <a:ext cx="11607800" cy="82232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&lt;</a:t>
            </a:r>
            <a:r>
              <a:rPr lang="es-E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L’Art</a:t>
            </a:r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s-E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c’est</a:t>
            </a:r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s-E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moi</a:t>
            </a:r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; la </a:t>
            </a:r>
            <a:r>
              <a:rPr lang="es-E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Science</a:t>
            </a:r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s-E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c’est</a:t>
            </a:r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s-E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nous</a:t>
            </a:r>
            <a:r>
              <a:rPr lang="es-E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&gt;  C. Bernard</a:t>
            </a:r>
            <a:endParaRPr lang="es-ES_tradnl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endParaRPr lang="es-ES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9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1048</Words>
  <Application>Microsoft Office PowerPoint</Application>
  <PresentationFormat>Panorámica</PresentationFormat>
  <Paragraphs>157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Comic Sans MS</vt:lpstr>
      <vt:lpstr>Constantia</vt:lpstr>
      <vt:lpstr>Georgia</vt:lpstr>
      <vt:lpstr>Tahoma</vt:lpstr>
      <vt:lpstr>Times New Roman</vt:lpstr>
      <vt:lpstr>Verdana</vt:lpstr>
      <vt:lpstr>Wingdings</vt:lpstr>
      <vt:lpstr>Wingdings 2</vt:lpstr>
      <vt:lpstr>Flujo</vt:lpstr>
      <vt:lpstr>Imagen</vt:lpstr>
      <vt:lpstr>Tema II:  Ciencia y conocimiento científico. Los métodos clínico y epidemiológico</vt:lpstr>
      <vt:lpstr>Sumario</vt:lpstr>
      <vt:lpstr>Objetivos</vt:lpstr>
      <vt:lpstr>Presentación de PowerPoint</vt:lpstr>
      <vt:lpstr>Fuentes del conocimiento científico </vt:lpstr>
      <vt:lpstr>MÉTODO: etimológicamente provine del griego método: camino hacia algo.  FILOSÓFICO: manera de reproducir en el pensar el objeto de estudio </vt:lpstr>
      <vt:lpstr>Etapas del Método Científico</vt:lpstr>
      <vt:lpstr>Presentación de PowerPoint</vt:lpstr>
      <vt:lpstr>Presentación de PowerPoint</vt:lpstr>
      <vt:lpstr>MÉTODO CLÍNICO</vt:lpstr>
      <vt:lpstr>ETAPAS MÉTODO CLÍNICO</vt:lpstr>
      <vt:lpstr>EL INTERROGATORIO (será mejor médico, quien mejor sepa interrogar) </vt:lpstr>
      <vt:lpstr>EXAMEN FÍSICO</vt:lpstr>
      <vt:lpstr>Presentación de PowerPoint</vt:lpstr>
      <vt:lpstr> HIPÓCRATES  Cualidades del médico: conocimientos, sabiduría, humanidad , probidad</vt:lpstr>
      <vt:lpstr>ELEMENTOS DE IMPORTANCIA A CONSIDERAR</vt:lpstr>
      <vt:lpstr>MÉTODO CLÍNICO</vt:lpstr>
      <vt:lpstr>REQUISITOS PARA LA APLICACIÓN DEL  MÉTODO CLÍNICO</vt:lpstr>
      <vt:lpstr>Presentación de PowerPoint</vt:lpstr>
      <vt:lpstr>Presentación de PowerPoint</vt:lpstr>
      <vt:lpstr>Estudio Independiente</vt:lpstr>
      <vt:lpstr>                                                      Bibliografía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CIENTIFICO  METODO CLINICO</dc:title>
  <dc:creator>PCDoctor</dc:creator>
  <cp:lastModifiedBy>FCMSAGUA</cp:lastModifiedBy>
  <cp:revision>49</cp:revision>
  <dcterms:created xsi:type="dcterms:W3CDTF">2016-08-18T19:18:02Z</dcterms:created>
  <dcterms:modified xsi:type="dcterms:W3CDTF">2021-06-03T15:07:15Z</dcterms:modified>
</cp:coreProperties>
</file>