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4" r:id="rId3"/>
    <p:sldId id="272" r:id="rId4"/>
    <p:sldId id="257" r:id="rId5"/>
    <p:sldId id="266" r:id="rId6"/>
    <p:sldId id="284" r:id="rId7"/>
    <p:sldId id="273" r:id="rId8"/>
    <p:sldId id="281" r:id="rId9"/>
    <p:sldId id="282" r:id="rId10"/>
    <p:sldId id="280" r:id="rId11"/>
    <p:sldId id="283" r:id="rId12"/>
    <p:sldId id="258" r:id="rId13"/>
    <p:sldId id="259" r:id="rId14"/>
    <p:sldId id="260" r:id="rId15"/>
    <p:sldId id="261" r:id="rId16"/>
    <p:sldId id="262" r:id="rId17"/>
    <p:sldId id="263" r:id="rId18"/>
    <p:sldId id="269" r:id="rId19"/>
    <p:sldId id="275" r:id="rId20"/>
    <p:sldId id="276" r:id="rId21"/>
    <p:sldId id="270" r:id="rId22"/>
    <p:sldId id="268" r:id="rId23"/>
    <p:sldId id="271" r:id="rId24"/>
    <p:sldId id="285" r:id="rId25"/>
    <p:sldId id="278" r:id="rId26"/>
    <p:sldId id="279" r:id="rId27"/>
    <p:sldId id="277" r:id="rId28"/>
    <p:sldId id="286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CF26D-35A6-40DB-AA17-DAAC3CE1590C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F24E0-681A-4142-AB87-BDAA9151D9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24E0-681A-4142-AB87-BDAA9151D9E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16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2AF4E7-8609-4857-B4D0-B52B0C97321D}" type="datetimeFigureOut">
              <a:rPr lang="es-ES" smtClean="0"/>
              <a:pPr/>
              <a:t>24/06/2021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EDF1E0-FBF9-4F23-8E51-D0AC8E5042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5040" y="2026920"/>
            <a:ext cx="10363200" cy="1780108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LA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BIBLIOGRÁFICA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68052" y="3960735"/>
            <a:ext cx="8534400" cy="1473200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chemeClr val="tx1"/>
                </a:solidFill>
              </a:rPr>
              <a:t>CONFERENCIA No 3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Erudito:</a:t>
            </a:r>
          </a:p>
          <a:p>
            <a:r>
              <a:rPr lang="es-ES" dirty="0">
                <a:solidFill>
                  <a:schemeClr val="tx1"/>
                </a:solidFill>
              </a:rPr>
              <a:t>“…nadie entra a trabajar en el taller de la ciencia sin saber antes que se ha escrito sobre la materia objeto de estudio que se pretende realizar”…</a:t>
            </a:r>
          </a:p>
        </p:txBody>
      </p:sp>
      <p:pic>
        <p:nvPicPr>
          <p:cNvPr id="4" name="Picture 7" descr="Foto CMF poster panel 3"/>
          <p:cNvPicPr>
            <a:picLocks noChangeAspect="1" noChangeArrowheads="1"/>
          </p:cNvPicPr>
          <p:nvPr/>
        </p:nvPicPr>
        <p:blipFill>
          <a:blip r:embed="rId2" cstate="print"/>
          <a:srcRect t="6061" b="6061"/>
          <a:stretch>
            <a:fillRect/>
          </a:stretch>
        </p:blipFill>
        <p:spPr bwMode="auto">
          <a:xfrm>
            <a:off x="7091680" y="804500"/>
            <a:ext cx="2540000" cy="177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55" y="805345"/>
            <a:ext cx="3603625" cy="177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5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22905"/>
              </p:ext>
            </p:extLst>
          </p:nvPr>
        </p:nvGraphicFramePr>
        <p:xfrm>
          <a:off x="568960" y="1119117"/>
          <a:ext cx="11115041" cy="5261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9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5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5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5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</a:rPr>
                        <a:t>Tareas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</a:rPr>
                        <a:t>Preguntas a responder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6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Definición de la tarea a realizar, el problema de información.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Enfocar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400" dirty="0">
                          <a:effectLst/>
                        </a:rPr>
                        <a:t>¿Cuál es el tema o  problema qué debo solucionar?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Estrategias para buscar información, buscar y evaluar fuentes de información.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Planear la búsqueda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¿Cómo debo buscar?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6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Localización y acceso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Clasificar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¿Qué obtuve?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Uso de la información, análisis de la información.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Seleccionar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¿Qué es lo importante?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5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Síntesis, organiza la información, crea un nuevo producto, presenta su informe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Resumir y elaborar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¿A quién va dirigida?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5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>
                          <a:effectLst/>
                        </a:rPr>
                        <a:t>Evaluación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Evaluar, reflexionar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¿Qué aprendí?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1213" y="245107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184319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7421" y="122830"/>
            <a:ext cx="117234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plantear la necesidad de abordar la pregunta o preguntas que queremos contestar (el tema a revisar); definir los objetivos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en el que se exponga cómo, con qué criterios y qué trabajos se han seleccionado y revisado (pasos 2-4)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Desarrollo y discusión: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(paso 5), en el que se presentan los detalles más destacables de los artículos revisados (diseños, sesgos, resultados, etc.) y la síntesis discutida y argumentada de los resultados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Conclusión: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se presentan las consecuencias que extraemos de la revisión, propuestas de nuevas hipótesis y líneas de investigación concretas para el futuro, se le dará respuesta al paso 6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Referencias bibliográficas: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los documentos utilizados. </a:t>
            </a:r>
          </a:p>
        </p:txBody>
      </p:sp>
    </p:spTree>
    <p:extLst>
      <p:ext uri="{BB962C8B-B14F-4D97-AF65-F5344CB8AC3E}">
        <p14:creationId xmlns:p14="http://schemas.microsoft.com/office/powerpoint/2010/main" val="422130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0117" y="2777067"/>
            <a:ext cx="7473243" cy="3450696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800" b="1" dirty="0">
                <a:solidFill>
                  <a:schemeClr val="tx1"/>
                </a:solidFill>
              </a:rPr>
              <a:t>FORMATO PARA TRABAJO FINAL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>
                <a:solidFill>
                  <a:schemeClr val="tx1"/>
                </a:solidFill>
              </a:rPr>
              <a:t>PORTADA  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RESUMEN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INTRODUCCION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DESARROLLO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CONCLUSIONES</a:t>
            </a:r>
          </a:p>
          <a:p>
            <a:pPr algn="just"/>
            <a:r>
              <a:rPr lang="es-ES" dirty="0">
                <a:solidFill>
                  <a:schemeClr val="tx1"/>
                </a:solidFill>
              </a:rPr>
              <a:t>REFERENCIAS BIBLIOGRÀFICAS</a:t>
            </a:r>
          </a:p>
          <a:p>
            <a:pPr algn="just"/>
            <a:endParaRPr lang="es-ES" u="sng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280" y="1029208"/>
            <a:ext cx="10972800" cy="1252728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PARTES DE LA REVISIÓN BIBLIOGRÀFICA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introducción, desarrollo ,conclusiones</a:t>
            </a:r>
          </a:p>
        </p:txBody>
      </p:sp>
      <p:pic>
        <p:nvPicPr>
          <p:cNvPr id="4" name="Picture 8" descr="libros_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412" y="4046496"/>
            <a:ext cx="147637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634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8268" y="2756747"/>
            <a:ext cx="8859520" cy="3450696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ES" b="1" dirty="0">
                <a:solidFill>
                  <a:schemeClr val="tx1"/>
                </a:solidFill>
              </a:rPr>
              <a:t>PRESENTACIÓN:</a:t>
            </a:r>
          </a:p>
          <a:p>
            <a:r>
              <a:rPr lang="es-ES" b="1" dirty="0">
                <a:solidFill>
                  <a:schemeClr val="tx1"/>
                </a:solidFill>
              </a:rPr>
              <a:t>FACULTAD DE CIENCIAS MÈDICAS DE SAGUA LA GRANDE, VILLA CLARA</a:t>
            </a:r>
          </a:p>
          <a:p>
            <a:r>
              <a:rPr lang="es-ES" b="1" dirty="0">
                <a:solidFill>
                  <a:schemeClr val="tx1"/>
                </a:solidFill>
              </a:rPr>
              <a:t>TÌTULO</a:t>
            </a:r>
          </a:p>
          <a:p>
            <a:r>
              <a:rPr lang="es-ES" b="1" dirty="0">
                <a:solidFill>
                  <a:schemeClr val="tx1"/>
                </a:solidFill>
              </a:rPr>
              <a:t>AUTORES</a:t>
            </a:r>
          </a:p>
          <a:p>
            <a:r>
              <a:rPr lang="es-ES" b="1" dirty="0">
                <a:solidFill>
                  <a:schemeClr val="tx1"/>
                </a:solidFill>
              </a:rPr>
              <a:t>TUTOR</a:t>
            </a:r>
          </a:p>
          <a:p>
            <a:r>
              <a:rPr lang="es-ES" b="1" dirty="0">
                <a:solidFill>
                  <a:schemeClr val="tx1"/>
                </a:solidFill>
              </a:rPr>
              <a:t>AÑO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1029208"/>
            <a:ext cx="5892800" cy="1252728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b="1" dirty="0">
                <a:solidFill>
                  <a:schemeClr val="tx1"/>
                </a:solidFill>
              </a:rPr>
              <a:t>PORTADA</a:t>
            </a:r>
          </a:p>
        </p:txBody>
      </p:sp>
      <p:pic>
        <p:nvPicPr>
          <p:cNvPr id="4" name="Picture 15" descr="AN007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6908" y="0"/>
            <a:ext cx="2405091" cy="2508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36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dirty="0">
                <a:solidFill>
                  <a:schemeClr val="tx1"/>
                </a:solidFill>
              </a:rPr>
              <a:t>El título ofrece una descripción concisa del artículo completo y debe incluir información que, junto con el Resumen, hará posible y específica la recuperación electrónica del artículo</a:t>
            </a:r>
          </a:p>
          <a:p>
            <a:pPr marL="0" indent="0" algn="just">
              <a:buNone/>
            </a:pPr>
            <a:r>
              <a:rPr lang="es-ES" sz="2800" dirty="0">
                <a:solidFill>
                  <a:schemeClr val="tx1"/>
                </a:solidFill>
              </a:rPr>
              <a:t> -la información sobre el tipo de diseño del estudio forme parte del título (particularmente importante, revisiones sistemáticas de la literatura :Ej. Revisión bibliográfica sobre el auto cuidado de la salud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6800" y="785368"/>
            <a:ext cx="6929120" cy="1252728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EL TÌTULO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488145"/>
            <a:ext cx="2206625" cy="169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19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789" y="2289791"/>
            <a:ext cx="11682483" cy="4354849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despertar el interés de los lectores.  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resumen debe proporcionar los antecedentes del estudio y debe indicar el propósito del estudio, los procedimientos fundamentales (selección de los participantes del estudio, escenarios, medidas, métodos de análisis los principales hallazgos y las conclusiones principales.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redacción, debe ser precisa.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investigaciones originales, las revisiones sistemáticas, requieren resúmenes estructurados son de 200 a 250 palabras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de la revisión. Periodo que se abarcó, origen y tipos de publicaciones. Punto de vista del autor sobre la literatura, propuesta de análisis, hallazgos. Conclusiones.</a:t>
            </a:r>
          </a:p>
          <a:p>
            <a:pPr marL="0" indent="0" algn="just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6800" y="629920"/>
            <a:ext cx="7071360" cy="1137920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EL RESUMEN</a:t>
            </a:r>
            <a:br>
              <a:rPr lang="es-ES" dirty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2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s-ES" dirty="0"/>
              <a:t> </a:t>
            </a:r>
            <a:r>
              <a:rPr lang="es-ES" sz="3200" dirty="0">
                <a:solidFill>
                  <a:schemeClr val="tx1"/>
                </a:solidFill>
              </a:rPr>
              <a:t>Las palabras clave son descriptores que facilitan la localización del artículo en buscadores o bases de datos. Deben, entonces, seleccionarse los términos que mejor describan los temas del artículo. El número de palabras debe estar entre cuatro (4) y seis (6), máximo Palabras clave: hasta 10.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5200" y="338328"/>
            <a:ext cx="7924800" cy="1252728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PALABRAS CLAVES</a:t>
            </a:r>
          </a:p>
        </p:txBody>
      </p:sp>
    </p:spTree>
    <p:extLst>
      <p:ext uri="{BB962C8B-B14F-4D97-AF65-F5344CB8AC3E}">
        <p14:creationId xmlns:p14="http://schemas.microsoft.com/office/powerpoint/2010/main" val="1567713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1317" y="2025908"/>
            <a:ext cx="11150221" cy="440120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/>
              <a:t>-Define el problema fundamental al cual se le intenta dar solución en la presente investigación.</a:t>
            </a:r>
          </a:p>
          <a:p>
            <a:r>
              <a:rPr lang="es-ES" sz="2800" dirty="0"/>
              <a:t>-Da el contexto o los antecedentes del estudio (es decir, la naturaleza del problema y su significado).</a:t>
            </a:r>
          </a:p>
          <a:p>
            <a:r>
              <a:rPr lang="es-ES" sz="2800" dirty="0"/>
              <a:t>- Indica el propósito o el objetivo específico de la investigación</a:t>
            </a:r>
          </a:p>
          <a:p>
            <a:r>
              <a:rPr lang="es-ES" sz="2800" dirty="0"/>
              <a:t> -En ella debe abordarse el problema científico suscitado en la realidad académica que justifica la importancia de realizar el estudio.</a:t>
            </a:r>
          </a:p>
          <a:p>
            <a:pPr algn="just"/>
            <a:r>
              <a:rPr lang="es-ES" sz="2800" dirty="0"/>
              <a:t>  -Finaliza con el objetivo de la investigación.</a:t>
            </a:r>
          </a:p>
          <a:p>
            <a:pPr algn="just"/>
            <a:r>
              <a:rPr lang="es-ES" sz="2800" dirty="0"/>
              <a:t> -Comienzan las citas y referencias bibliográficas.</a:t>
            </a:r>
          </a:p>
          <a:p>
            <a:pPr algn="just"/>
            <a:endParaRPr lang="es-ES" sz="28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336800" y="629920"/>
            <a:ext cx="7071360" cy="113792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chemeClr val="tx1"/>
                </a:solidFill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04493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92480" y="1566028"/>
            <a:ext cx="10830559" cy="510909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Expone los antecedentes históricos del problema a tratar.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Expone la situación actual del mismo.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Se formulan preguntas y/o hipótesis en relación al problema en cuestión.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No incluye los resultados ni las conclusiones del trabajo que se presenta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Explicación del problema en general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Son medibles y alcanzables 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1. Son claros y precisos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2. Correcta selección de los verbos acorde al tipo de investigación.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en el informe: hay desarrollo adecuado de los objetivos. 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Nota: Podrán incluirse en la introducción</a:t>
            </a:r>
          </a:p>
          <a:p>
            <a:endParaRPr lang="es-ES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336800" y="365760"/>
            <a:ext cx="7071360" cy="95504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b="1" dirty="0">
                <a:solidFill>
                  <a:schemeClr val="tx1"/>
                </a:solidFill>
              </a:rPr>
              <a:t>INTRODUCCIÓN </a:t>
            </a:r>
            <a:r>
              <a:rPr lang="es-ES" sz="2400" b="1" dirty="0">
                <a:solidFill>
                  <a:schemeClr val="tx1"/>
                </a:solidFill>
              </a:rPr>
              <a:t>Continuación</a:t>
            </a:r>
            <a:endParaRPr lang="es-E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5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5970" y="819943"/>
            <a:ext cx="8379726" cy="6463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Método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4716" y="2085984"/>
            <a:ext cx="11479283" cy="440120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-La sección de Métodos debe ser siempre lo suficientemente detallada para que otras personas con acceso a los datos puedan reproducir los resultados, la claridad sobre cómo y por qué el estudio se hizo de una manera determinada</a:t>
            </a:r>
          </a:p>
          <a:p>
            <a:pPr algn="just"/>
            <a:r>
              <a:rPr lang="es-ES" sz="2800" dirty="0"/>
              <a:t>-tipo de investigación, período y lugar donde se realiza, el universo, la muestra y sus criterios de selección. </a:t>
            </a:r>
          </a:p>
          <a:p>
            <a:pPr algn="just"/>
            <a:r>
              <a:rPr lang="es-ES" sz="2800" dirty="0"/>
              <a:t>-Los métodos teóricos, empíricos y matemáticos utilizados</a:t>
            </a:r>
          </a:p>
          <a:p>
            <a:pPr algn="just"/>
            <a:r>
              <a:rPr lang="es-ES" sz="2800" dirty="0"/>
              <a:t> incluye criterios para la selección de los especialistas y los indicadores utilizados para la valoración del producto, si lo tuviere. </a:t>
            </a:r>
          </a:p>
          <a:p>
            <a:pPr algn="just"/>
            <a:r>
              <a:rPr lang="es-ES" sz="2800" dirty="0"/>
              <a:t>-incluye el respeto a los principios bioéticos</a:t>
            </a:r>
          </a:p>
        </p:txBody>
      </p:sp>
    </p:spTree>
    <p:extLst>
      <p:ext uri="{BB962C8B-B14F-4D97-AF65-F5344CB8AC3E}">
        <p14:creationId xmlns:p14="http://schemas.microsoft.com/office/powerpoint/2010/main" val="241877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6726" y="3834574"/>
            <a:ext cx="9730854" cy="120032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OBJETIVO: Realizar la revisión bibliográfica cumpliendo los pasos y requisitos de la guía para su elaboración</a:t>
            </a:r>
          </a:p>
        </p:txBody>
      </p:sp>
      <p:sp>
        <p:nvSpPr>
          <p:cNvPr id="3" name="CuadroTexto 1"/>
          <p:cNvSpPr txBox="1"/>
          <p:nvPr/>
        </p:nvSpPr>
        <p:spPr>
          <a:xfrm>
            <a:off x="726726" y="1409224"/>
            <a:ext cx="9730854" cy="1200329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SUMARIO: La revisión bibliográfica, concepto, su elaboración. Guía para la elaboración. Orientación del trabajo de curso de la asignatura</a:t>
            </a:r>
          </a:p>
          <a:p>
            <a:pPr algn="just"/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libros_00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2" y="4846061"/>
            <a:ext cx="147637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1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0880" y="2519377"/>
            <a:ext cx="10505440" cy="406265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Presenta una secuencia lógica en el texto las tablas y las figuras, donde los hallazgos principales o más importantes aparezcan primero.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No repita todos los datos de las tablas o figuras en el texto; enfatice o resuma solamente las observaciones más importantes.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Proporcione los datos de todos los resultados primarios y secundarios que se identifiquen en la sección de Métodos. </a:t>
            </a:r>
          </a:p>
          <a:p>
            <a:pPr algn="just"/>
            <a:r>
              <a:rPr lang="es-ES" b="1" dirty="0"/>
              <a:t>	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407920" y="1016000"/>
            <a:ext cx="7071360" cy="113792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</a:p>
          <a:p>
            <a:pPr algn="just"/>
            <a:r>
              <a:rPr lang="es-E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(incluye resultados y discusión)</a:t>
            </a:r>
          </a:p>
        </p:txBody>
      </p:sp>
    </p:spTree>
    <p:extLst>
      <p:ext uri="{BB962C8B-B14F-4D97-AF65-F5344CB8AC3E}">
        <p14:creationId xmlns:p14="http://schemas.microsoft.com/office/powerpoint/2010/main" val="308237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96877" y="1468499"/>
            <a:ext cx="10699845" cy="181588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Aborda los objetivos trazados en la investigación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Redacción con lenguaje claro ,sencillo  y sin ambigüedades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Debe abordarse el tema de forma organizada.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Están implícitas las conclusiones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407920" y="508000"/>
            <a:ext cx="7071360" cy="731520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</a:p>
        </p:txBody>
      </p:sp>
      <p:sp>
        <p:nvSpPr>
          <p:cNvPr id="4" name="CuadroTexto 1"/>
          <p:cNvSpPr txBox="1"/>
          <p:nvPr/>
        </p:nvSpPr>
        <p:spPr>
          <a:xfrm>
            <a:off x="406400" y="3671977"/>
            <a:ext cx="11521440" cy="310854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Discusión de los resultados: expresa lo novedoso y relevante del estudio, y debe dejar claramente definidos los criterios de los autores respecto a sus resultados.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Contiene la mayor cantidad de citas y referencias bibliográficas, con el objetivo de comparar los resultados encontrados con los de otros investigadores sobre el mismo tema.</a:t>
            </a:r>
          </a:p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Expresara criterios propios emanados de su experiencia práctica</a:t>
            </a:r>
          </a:p>
        </p:txBody>
      </p:sp>
    </p:spTree>
    <p:extLst>
      <p:ext uri="{BB962C8B-B14F-4D97-AF65-F5344CB8AC3E}">
        <p14:creationId xmlns:p14="http://schemas.microsoft.com/office/powerpoint/2010/main" val="321695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5744" y="2631852"/>
            <a:ext cx="9711141" cy="304698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Vincule las conclusiones con los objetivos del estudio, pero evite hacer afirmaciones y conclusiones sin fundamento que no estén adecuadamente respaldadas por los datos.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su redacción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Dan respuesta a los objetivos trazados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fundamentan en la discusión de los resultados.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No se repiten resultados ni por ciento. 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22750" y="1085069"/>
            <a:ext cx="7071360" cy="830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83" y="17257"/>
            <a:ext cx="218511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75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75344" y="4099202"/>
            <a:ext cx="10704091" cy="224676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1. Son actuales (sobre todo las que sirven de base a la discusión)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2. Cumplen con los criterios de Vancouver.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3. Son suficientes para el tema abordado.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Deben aparecer referencias de los diferentes recursos de la biblioteca virtual de salud: revistas, base de datos, sitios web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91710" y="801354"/>
            <a:ext cx="7071360" cy="89255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775344" y="2151870"/>
            <a:ext cx="10704090" cy="138499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Referencias Bibliográficas: </a:t>
            </a:r>
            <a:r>
              <a:rPr lang="es-ES" sz="2800" dirty="0"/>
              <a:t>es el reconocimiento que hace una fuente de información a otra fuente, son breves datos compilados para dar respuesta a cualquier demanda)</a:t>
            </a:r>
          </a:p>
        </p:txBody>
      </p:sp>
    </p:spTree>
    <p:extLst>
      <p:ext uri="{BB962C8B-B14F-4D97-AF65-F5344CB8AC3E}">
        <p14:creationId xmlns:p14="http://schemas.microsoft.com/office/powerpoint/2010/main" val="240704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49600" y="1331838"/>
            <a:ext cx="8629934" cy="526297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Por cada dato, opinión, o criterio reflejado en el texto, sin la referencia apropiada se restará un punto general.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2. La investigación que requiera de control semántico y no lo presente se penalizará con 3 puntos generales.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3. Si en los anexos se incluye algo imprescindible para la comprensión del trabajo,.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4. Si los anexos no se citan en el texto y/o no están enumerados se restará un punto general.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5. Ortografía aplicar la instrucción 1 se restarán al total de 100 puntos.</a:t>
            </a:r>
          </a:p>
        </p:txBody>
      </p:sp>
      <p:sp>
        <p:nvSpPr>
          <p:cNvPr id="3" name="2 Elipse"/>
          <p:cNvSpPr/>
          <p:nvPr/>
        </p:nvSpPr>
        <p:spPr>
          <a:xfrm rot="18529563">
            <a:off x="-325133" y="2344102"/>
            <a:ext cx="3567886" cy="873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NOTA</a:t>
            </a:r>
            <a:endParaRPr lang="es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22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47677" y="1335054"/>
            <a:ext cx="10304059" cy="440120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u="sng" dirty="0">
                <a:latin typeface="Arial" panose="020B0604020202020204" pitchFamily="34" charset="0"/>
                <a:cs typeface="Arial" panose="020B0604020202020204" pitchFamily="34" charset="0"/>
              </a:rPr>
              <a:t>Las referencias se deben enumerar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de forma consecutiva en el orden en que se mencionen por primera vez en el texto. Identifique las referencias en el texto, en las tablas y en las leyendas mediante números arábigos entre paréntesis.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Las referencias citadas solamente en las tablas o ilustraciones se deben enumerar de acuerdo con la secuencia establecida por la primera aparición en el texto de la tabla o de la figura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Siempre que sea posible, los autores deben aportar referencias directas a las fuentes originales de investigación. </a:t>
            </a:r>
          </a:p>
        </p:txBody>
      </p:sp>
    </p:spTree>
    <p:extLst>
      <p:ext uri="{BB962C8B-B14F-4D97-AF65-F5344CB8AC3E}">
        <p14:creationId xmlns:p14="http://schemas.microsoft.com/office/powerpoint/2010/main" val="3492146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899" y="1503184"/>
            <a:ext cx="11245755" cy="4955203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-Normas APA: American </a:t>
            </a:r>
            <a:r>
              <a:rPr lang="es-ES" sz="2400" dirty="0" err="1"/>
              <a:t>Psychologycal</a:t>
            </a:r>
            <a:r>
              <a:rPr lang="es-ES" sz="2400" dirty="0"/>
              <a:t> </a:t>
            </a:r>
            <a:r>
              <a:rPr lang="es-ES" sz="2400" dirty="0" err="1"/>
              <a:t>Association</a:t>
            </a:r>
            <a:r>
              <a:rPr lang="es-ES" sz="2400" dirty="0"/>
              <a:t> se usan para trabajos de corte psicológico, enfermería </a:t>
            </a:r>
          </a:p>
          <a:p>
            <a:pPr algn="just"/>
            <a:r>
              <a:rPr lang="es-ES" sz="2400" dirty="0"/>
              <a:t>-Normas Harvard: en EE,UU en 1950-60 para el área de las ciencias naturales y físicas actual también ciencias sociales</a:t>
            </a:r>
          </a:p>
          <a:p>
            <a:pPr algn="just"/>
            <a:r>
              <a:rPr lang="es-ES" sz="2400" dirty="0"/>
              <a:t>-Normas MLA: Modern </a:t>
            </a:r>
            <a:r>
              <a:rPr lang="es-ES" sz="2400" dirty="0" err="1"/>
              <a:t>Languaje</a:t>
            </a:r>
            <a:r>
              <a:rPr lang="es-ES" sz="2400" dirty="0"/>
              <a:t>, </a:t>
            </a:r>
            <a:r>
              <a:rPr lang="es-ES" sz="2400" dirty="0" err="1"/>
              <a:t>association</a:t>
            </a:r>
            <a:r>
              <a:rPr lang="es-ES" sz="2400" dirty="0"/>
              <a:t> se usan para temas relacionados con el proceso enseñanza aprendizaje</a:t>
            </a:r>
          </a:p>
          <a:p>
            <a:pPr algn="just"/>
            <a:r>
              <a:rPr lang="es-ES" sz="2400" b="1" i="1" u="sng" dirty="0"/>
              <a:t>-</a:t>
            </a:r>
            <a:r>
              <a:rPr lang="es-ES" sz="2800" b="1" i="1" u="sng" dirty="0">
                <a:solidFill>
                  <a:srgbClr val="002060"/>
                </a:solidFill>
              </a:rPr>
              <a:t>Normas Vancouver ciencias biomédicas</a:t>
            </a:r>
          </a:p>
          <a:p>
            <a:pPr algn="just"/>
            <a:r>
              <a:rPr lang="es-ES" sz="2400" dirty="0"/>
              <a:t>Ventajas:</a:t>
            </a:r>
          </a:p>
          <a:p>
            <a:pPr algn="just"/>
            <a:r>
              <a:rPr lang="es-ES" sz="2400" dirty="0"/>
              <a:t>-Conduce a una mejor comunicación entre todos los participantes del proceso de edición</a:t>
            </a:r>
          </a:p>
          <a:p>
            <a:pPr algn="just"/>
            <a:r>
              <a:rPr lang="es-ES" sz="2400" dirty="0"/>
              <a:t>-eleva la calidad y ahorra tiempo</a:t>
            </a:r>
          </a:p>
          <a:p>
            <a:pPr algn="just"/>
            <a:r>
              <a:rPr lang="es-ES" sz="2400" dirty="0"/>
              <a:t>-El texto se lee más fácil</a:t>
            </a:r>
          </a:p>
          <a:p>
            <a:pPr algn="just"/>
            <a:r>
              <a:rPr lang="es-ES" sz="2400" dirty="0"/>
              <a:t>-Van ordenadas numéricamente EN EL ORDEN DE APARICIÒN EN EL TEXTO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591710" y="363952"/>
            <a:ext cx="7071360" cy="89255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/>
              <a:t>ESTILOS DE ACOTAR LA </a:t>
            </a:r>
            <a:r>
              <a:rPr lang="es-ES" sz="3200" b="1" dirty="0" smtClean="0"/>
              <a:t>BIBLIOGRAFÍA</a:t>
            </a:r>
            <a:r>
              <a:rPr lang="es-ES" sz="3200" dirty="0"/>
              <a:t>:</a:t>
            </a:r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7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2626" y="2334677"/>
            <a:ext cx="11409528" cy="390876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LETRA  ARIAL, JUSTIFICADO,INTERLINEADO 1,5</a:t>
            </a: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SU CALIFICACION SE PENALIZARA LA REDACCION Y ORTOGRAFÌA SEGÚN INSTRUCCIÓN DEL 2009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ORIENTACIONES GENERALES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TENDRA EN CUENTA EN LAS BÙSQUEDA EL USO DE TODOS LOS RECURSOS DE LA BVS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REALIZARÁ RENDICIÓN DE LA  MARCHA DE SU ELABORACIÓN EN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LA SEMANA 10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SE ENTREGA PARA SU REVISION EN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SEMANA 15  DEL CURSO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SEMANA 17 DEL CURSO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 PRESENTA EN FORMATO DE POWER POINT Y SE DEFIENDE ANTE TRIBUNAL,  LA CALIFICACIÓN SE HARA INDIVUDUAL Y LA PRESENTACIÓN EN EQUIPO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72510" y="1014192"/>
            <a:ext cx="7071360" cy="89255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REQUISITOS DE REDACCIÓN </a:t>
            </a:r>
            <a:endParaRPr lang="es-ES" sz="3200" b="1" dirty="0"/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AN007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6908" y="0"/>
            <a:ext cx="2405091" cy="2508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57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8E9CEC3-39F1-448A-AB4B-E6D58E2A387F}"/>
              </a:ext>
            </a:extLst>
          </p:cNvPr>
          <p:cNvSpPr txBox="1"/>
          <p:nvPr/>
        </p:nvSpPr>
        <p:spPr>
          <a:xfrm>
            <a:off x="1372510" y="1014192"/>
            <a:ext cx="7071360" cy="89255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PRÓXIMA ACTIVIDAD</a:t>
            </a:r>
            <a:endParaRPr lang="es-ES" sz="3200" b="1" dirty="0"/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9BE2181-A0EE-4907-BB21-1B76B32BBBDC}"/>
              </a:ext>
            </a:extLst>
          </p:cNvPr>
          <p:cNvSpPr txBox="1"/>
          <p:nvPr/>
        </p:nvSpPr>
        <p:spPr>
          <a:xfrm>
            <a:off x="1372510" y="2589202"/>
            <a:ext cx="7071360" cy="286232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Clase Teórico- Práctica</a:t>
            </a:r>
          </a:p>
          <a:p>
            <a:pPr algn="ctr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Revisión Bibliográfica. Guía para su confección. Etapas. Principales técnicas de búsqueda de información, uso de la biblioteca, métodos de búsqueda de información en soporte electrónico</a:t>
            </a:r>
            <a:endParaRPr lang="es-ES" sz="3200" b="1" dirty="0"/>
          </a:p>
          <a:p>
            <a:pPr algn="ctr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 descr="AN00790_">
            <a:extLst>
              <a:ext uri="{FF2B5EF4-FFF2-40B4-BE49-F238E27FC236}">
                <a16:creationId xmlns:a16="http://schemas.microsoft.com/office/drawing/2014/main" xmlns="" id="{D11285B4-5C19-4C4B-9C28-63A82676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6909" y="2293034"/>
            <a:ext cx="2405091" cy="2508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3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8320" y="2863967"/>
            <a:ext cx="11155680" cy="3679073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dirty="0"/>
              <a:t>La revisión bibliográfica es un procedimiento estructurado cuyo objetivo es la localización y recuperación de información relevante para un usuario que quiere dar respuesta a cualquier duda relacionada con su práctica, ya sea ésta clínica, docente ,investigadora o de gestión</a:t>
            </a:r>
          </a:p>
          <a:p>
            <a:r>
              <a:rPr lang="es-ES" dirty="0"/>
              <a:t>La pregunta que se hace el usuario condicionará el resultado de la revisión, tanto en el contenido de la información recuperada como en el tipo de documentos recuperados.</a:t>
            </a:r>
          </a:p>
          <a:p>
            <a:r>
              <a:rPr lang="es-ES" dirty="0"/>
              <a:t>la revisión bibliográfica es un paso previo que se da antes de comenzar a realizar una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0400" y="1066850"/>
            <a:ext cx="8026400" cy="1252728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LA REVISIÓN </a:t>
            </a:r>
            <a:r>
              <a:rPr lang="es-ES" sz="3600" b="1" dirty="0" smtClean="0">
                <a:solidFill>
                  <a:schemeClr val="tx1"/>
                </a:solidFill>
              </a:rPr>
              <a:t>BIBLIOGRÁFICA</a:t>
            </a:r>
            <a:endParaRPr lang="es-E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3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3711" y="3687580"/>
            <a:ext cx="8881951" cy="3023476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/>
              <a:t>Permite elaborar el marco teórico, que es el fundamento de la investigación</a:t>
            </a:r>
          </a:p>
          <a:p>
            <a:r>
              <a:rPr lang="es-ES" dirty="0"/>
              <a:t>Primer paso es averiguar que se ha escrito del tema.</a:t>
            </a:r>
          </a:p>
          <a:p>
            <a:pPr algn="just"/>
            <a:r>
              <a:rPr lang="es-ES" dirty="0"/>
              <a:t>Facilita al lector, conocer las fuentes originales de ideas conceptos, métodos, técnicas publicadas con anterioridad, corroborar los datos, los razonamientos,  los criterios sustentados por el autor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571619">
            <a:off x="241024" y="1439120"/>
            <a:ext cx="3926844" cy="1246282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tx1"/>
                </a:solidFill>
              </a:rPr>
              <a:t>La revisión bibliográfica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05926" y="1246684"/>
            <a:ext cx="5528871" cy="124628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Primer instrumento de trabajo intelectual </a:t>
            </a:r>
          </a:p>
        </p:txBody>
      </p:sp>
      <p:sp>
        <p:nvSpPr>
          <p:cNvPr id="5" name="4 Flecha a la derecha con bandas"/>
          <p:cNvSpPr/>
          <p:nvPr/>
        </p:nvSpPr>
        <p:spPr>
          <a:xfrm>
            <a:off x="3882453" y="1603948"/>
            <a:ext cx="2128604" cy="6295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 la derecha con bandas"/>
          <p:cNvSpPr/>
          <p:nvPr/>
        </p:nvSpPr>
        <p:spPr>
          <a:xfrm rot="3069055">
            <a:off x="2830067" y="2692176"/>
            <a:ext cx="1635345" cy="7045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44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dirty="0"/>
              <a:t>Implica recopilación, síntesis, evaluación crítica y sistematización de la información obtenida</a:t>
            </a:r>
          </a:p>
          <a:p>
            <a:r>
              <a:rPr lang="es-ES" dirty="0"/>
              <a:t>La búsqueda amplia , profunda de lo publicado acerca de un tema en un período determinado</a:t>
            </a:r>
          </a:p>
          <a:p>
            <a:pPr algn="just"/>
            <a:r>
              <a:rPr lang="es-ES" dirty="0"/>
              <a:t>En la actualidad tiene significativo valor porque existe un gran volumen de información publicada, por lo que se requiere que se reduzca, resuma y sistematice para poder ser utilizado de forma eficiente por la comunidad científica</a:t>
            </a:r>
          </a:p>
          <a:p>
            <a:pPr algn="just"/>
            <a:r>
              <a:rPr lang="es-ES" dirty="0"/>
              <a:t>Su publicación se hace en la modalidad de artículo de revisión que se estructura en : introducción, desarrollo y conclusiones</a:t>
            </a:r>
          </a:p>
          <a:p>
            <a:pPr marL="0" indent="0" algn="just">
              <a:buNone/>
            </a:pPr>
            <a:r>
              <a:rPr lang="es-ES" dirty="0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3457" y="743063"/>
            <a:ext cx="7270230" cy="1252728"/>
          </a:xfrm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LA REVISIÓN BIBLIOGRÀFICA</a:t>
            </a:r>
          </a:p>
        </p:txBody>
      </p:sp>
    </p:spTree>
    <p:extLst>
      <p:ext uri="{BB962C8B-B14F-4D97-AF65-F5344CB8AC3E}">
        <p14:creationId xmlns:p14="http://schemas.microsoft.com/office/powerpoint/2010/main" val="112109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20081" y="3569930"/>
            <a:ext cx="3401680" cy="2120856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Precisión de la fuente de información y su papel en la satisfacción de la necesidad informativa</a:t>
            </a:r>
          </a:p>
          <a:p>
            <a:pPr marL="0" indent="0">
              <a:buNone/>
            </a:pPr>
            <a:endParaRPr lang="es-US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2978" y="1167215"/>
            <a:ext cx="10972800" cy="1252728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cuestiones iniciales que deben quedar precisadas en la ejecución de una revisión bibliográfica </a:t>
            </a:r>
            <a:endParaRPr lang="es-US" sz="3200" dirty="0">
              <a:solidFill>
                <a:schemeClr val="tx1"/>
              </a:solidFill>
            </a:endParaRPr>
          </a:p>
        </p:txBody>
      </p:sp>
      <p:sp>
        <p:nvSpPr>
          <p:cNvPr id="4" name="3 Flecha a la derecha con bandas"/>
          <p:cNvSpPr/>
          <p:nvPr/>
        </p:nvSpPr>
        <p:spPr>
          <a:xfrm rot="6675499">
            <a:off x="2435603" y="277541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5" name="4 Flecha a la derecha con bandas"/>
          <p:cNvSpPr/>
          <p:nvPr/>
        </p:nvSpPr>
        <p:spPr>
          <a:xfrm rot="5400000">
            <a:off x="5610174" y="2675850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6" name="5 Flecha a la derecha con bandas"/>
          <p:cNvSpPr/>
          <p:nvPr/>
        </p:nvSpPr>
        <p:spPr>
          <a:xfrm rot="4461900">
            <a:off x="8602801" y="2714036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36" y="3556044"/>
            <a:ext cx="3455987" cy="213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33" y="3492760"/>
            <a:ext cx="3455987" cy="219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410335" y="3556044"/>
            <a:ext cx="3455987" cy="23083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caracterización del proceso de análisis que ejecuta con la documentación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57297" y="3578150"/>
            <a:ext cx="34559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No debe ser una serie de citas ni de resúmenes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1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3899" y="1045419"/>
            <a:ext cx="11273050" cy="193899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tarea central es organizar y reseñar críticamente citas de modo que se establezca una orientación, guía o fundamento sistemático para el estudio.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Señalar congruencias y contradicciones en la literatura.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Establecer relaciones con el problema que se investiga.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La construcción de los resultados de la revisión, en forma de aparato crítico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3899" y="3607812"/>
            <a:ext cx="11273050" cy="267765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 la revisión bibliográfica nos aproximamos al conocimiento de un tema y es en sí la primera etapa del proceso de investigación porque nos ayuda a identificar qué se sabe y qué se desconoce de un tema de nuestro interés. La revisión bibliográfica es una sinopsis que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sumariza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diferentes investigaciones y artículos que nos da una idea sobre cuál es el estado actual de la cuestión a investigar. En la revisión se realiza una valoración crítica de otras investigaciones sobre un tema determinado, proceso que nos ayuda a poner el tema en su contexto</a:t>
            </a:r>
          </a:p>
        </p:txBody>
      </p:sp>
    </p:spTree>
    <p:extLst>
      <p:ext uri="{BB962C8B-B14F-4D97-AF65-F5344CB8AC3E}">
        <p14:creationId xmlns:p14="http://schemas.microsoft.com/office/powerpoint/2010/main" val="102058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891" y="1533304"/>
            <a:ext cx="421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3200" b="1" dirty="0">
                <a:latin typeface="Arial" panose="020B0604020202020204" pitchFamily="34" charset="0"/>
                <a:cs typeface="Arial" panose="020B0604020202020204" pitchFamily="34" charset="0"/>
              </a:rPr>
              <a:t>Tipos de revisiones: 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2 Abrir llave"/>
          <p:cNvSpPr/>
          <p:nvPr/>
        </p:nvSpPr>
        <p:spPr>
          <a:xfrm>
            <a:off x="4616970" y="719528"/>
            <a:ext cx="464695" cy="2248524"/>
          </a:xfrm>
          <a:prstGeom prst="lef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2275840" y="3709561"/>
            <a:ext cx="9164320" cy="2773684"/>
          </a:xfrm>
          <a:prstGeom prst="rec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Proporciona  una puesta al día sobre conceptos útiles en áreas en constante evolución.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tipo de revisiones tienen una gran utilidad en la enseñanza y también interesa a muchas personas, porque leer buenas revisiones es la mejor forma de estar al día en nuestras esferas generales de interés. </a:t>
            </a:r>
          </a:p>
        </p:txBody>
      </p:sp>
      <p:sp>
        <p:nvSpPr>
          <p:cNvPr id="5" name="CuadroTexto 1"/>
          <p:cNvSpPr txBox="1"/>
          <p:nvPr/>
        </p:nvSpPr>
        <p:spPr>
          <a:xfrm>
            <a:off x="5081665" y="905949"/>
            <a:ext cx="51591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1.- 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Revisión exhaustiva</a:t>
            </a:r>
          </a:p>
          <a:p>
            <a:pPr algn="just"/>
            <a:r>
              <a:rPr lang="es-ES_tradnl" sz="3200" dirty="0">
                <a:latin typeface="Arial" panose="020B0604020202020204" pitchFamily="34" charset="0"/>
                <a:cs typeface="Arial" panose="020B0604020202020204" pitchFamily="34" charset="0"/>
              </a:rPr>
              <a:t>2.-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 Revisión evaluativa </a:t>
            </a:r>
          </a:p>
          <a:p>
            <a:pPr algn="just"/>
            <a:r>
              <a:rPr lang="es-E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3.-  Revisión descriptiva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5 Flecha a la derecha con bandas"/>
          <p:cNvSpPr/>
          <p:nvPr/>
        </p:nvSpPr>
        <p:spPr>
          <a:xfrm rot="6109287">
            <a:off x="6912486" y="2773391"/>
            <a:ext cx="1174863" cy="44970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0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9151" y="633046"/>
            <a:ext cx="117043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Preguntas de la investigación </a:t>
            </a:r>
          </a:p>
          <a:p>
            <a:pPr algn="just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que deben responder a las interrogantes propias de los problemas de salud de personas, familias, comunidad o ambiente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Organice: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las tareas como se recomienda a continuación: tareas acciones y pregunta a que responde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dirty="0"/>
              <a:t> </a:t>
            </a:r>
            <a:r>
              <a:rPr lang="es-E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Para la elaboración de la revisión bibliográfica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: definir los objetivos de la revisión, incluir la búsqueda bibliográfica, la organización de la información y la redacción del artículo.</a:t>
            </a:r>
          </a:p>
          <a:p>
            <a:pPr algn="just"/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La estructura de la revisión :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introducción, metodología, resultados y discusión, conclusiones, referencias bibliográficas</a:t>
            </a:r>
            <a:endParaRPr lang="es-E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750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455</TotalTime>
  <Words>2237</Words>
  <Application>Microsoft Office PowerPoint</Application>
  <PresentationFormat>Panorámica</PresentationFormat>
  <Paragraphs>204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Candara</vt:lpstr>
      <vt:lpstr>Symbol</vt:lpstr>
      <vt:lpstr>Times New Roman</vt:lpstr>
      <vt:lpstr>Wingdings</vt:lpstr>
      <vt:lpstr>Forma de onda</vt:lpstr>
      <vt:lpstr>Tema: LA REVISIÓN BIBLIOGRÁFICA</vt:lpstr>
      <vt:lpstr>Presentación de PowerPoint</vt:lpstr>
      <vt:lpstr>LA REVISIÓN BIBLIOGRÁFICA</vt:lpstr>
      <vt:lpstr>La revisión bibliográfica</vt:lpstr>
      <vt:lpstr>LA REVISIÓN BIBLIOGRÀFICA</vt:lpstr>
      <vt:lpstr>Tres cuestiones iniciales que deben quedar precisadas en la ejecución de una revisión bibliográfica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PARTES DE LA REVISIÓN BIBLIOGRÀFICA introducción, desarrollo ,conclusiones</vt:lpstr>
      <vt:lpstr>PORTADA</vt:lpstr>
      <vt:lpstr>EL TÌTULO</vt:lpstr>
      <vt:lpstr>EL RESUMEN </vt:lpstr>
      <vt:lpstr>PALABRAS CLAVES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REVISION BIBLIOGRÀFICA</dc:title>
  <dc:creator>Dr</dc:creator>
  <cp:lastModifiedBy>Ania López Duque</cp:lastModifiedBy>
  <cp:revision>61</cp:revision>
  <dcterms:created xsi:type="dcterms:W3CDTF">2017-06-19T21:05:56Z</dcterms:created>
  <dcterms:modified xsi:type="dcterms:W3CDTF">2021-06-24T16:58:01Z</dcterms:modified>
</cp:coreProperties>
</file>