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6" r:id="rId2"/>
    <p:sldId id="352" r:id="rId3"/>
    <p:sldId id="285" r:id="rId4"/>
    <p:sldId id="346" r:id="rId5"/>
    <p:sldId id="324" r:id="rId6"/>
    <p:sldId id="278" r:id="rId7"/>
    <p:sldId id="318" r:id="rId8"/>
    <p:sldId id="277" r:id="rId9"/>
    <p:sldId id="319" r:id="rId10"/>
    <p:sldId id="320" r:id="rId11"/>
    <p:sldId id="265" r:id="rId12"/>
    <p:sldId id="344" r:id="rId13"/>
    <p:sldId id="345" r:id="rId14"/>
    <p:sldId id="342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91" autoAdjust="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 custT="1"/>
      <dgm:spPr>
        <a:solidFill>
          <a:schemeClr val="bg1">
            <a:lumMod val="95000"/>
            <a:alpha val="90000"/>
          </a:schemeClr>
        </a:solidFill>
        <a:ln w="57150">
          <a:solidFill>
            <a:srgbClr val="CC6600"/>
          </a:solidFill>
        </a:ln>
      </dgm:spPr>
      <dgm:t>
        <a:bodyPr/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5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Lección 5</a:t>
          </a:r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>
        <a:solidFill>
          <a:schemeClr val="bg1">
            <a:lumMod val="85000"/>
            <a:alpha val="90000"/>
          </a:schemeClr>
        </a:solidFill>
        <a:ln w="57150">
          <a:solidFill>
            <a:srgbClr val="CC66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Objetivos</a:t>
          </a:r>
          <a:r>
            <a:rPr lang="es-ES" b="1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 de investigación</a:t>
          </a:r>
          <a:endParaRPr lang="es-ES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1180" custLinFactNeighborY="5000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735685" y="675905"/>
          <a:ext cx="4849872" cy="1671318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57150" cap="flat" cmpd="sng" algn="ctr">
          <a:solidFill>
            <a:srgbClr val="CC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5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Lección 5</a:t>
          </a:r>
        </a:p>
      </dsp:txBody>
      <dsp:txXfrm>
        <a:off x="2817272" y="757492"/>
        <a:ext cx="4686698" cy="1508144"/>
      </dsp:txXfrm>
    </dsp:sp>
    <dsp:sp modelId="{77D3ECB8-4569-49CE-AD7F-68ACBAF0F3E9}">
      <dsp:nvSpPr>
        <dsp:cNvPr id="0" name=""/>
        <dsp:cNvSpPr/>
      </dsp:nvSpPr>
      <dsp:spPr>
        <a:xfrm>
          <a:off x="3357993" y="2480309"/>
          <a:ext cx="3522133" cy="2129366"/>
        </a:xfrm>
        <a:prstGeom prst="roundRect">
          <a:avLst/>
        </a:prstGeom>
        <a:solidFill>
          <a:schemeClr val="bg1">
            <a:lumMod val="85000"/>
            <a:alpha val="90000"/>
          </a:schemeClr>
        </a:solidFill>
        <a:ln w="57150" cap="flat" cmpd="sng" algn="ctr">
          <a:solidFill>
            <a:srgbClr val="CC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5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Objetivos</a:t>
          </a:r>
          <a:r>
            <a:rPr lang="es-ES" sz="3500" b="1" kern="1200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 de investigación</a:t>
          </a:r>
          <a:endParaRPr lang="es-ES" sz="35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61940" y="2584256"/>
        <a:ext cx="3314239" cy="192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D9631-06DE-4DAB-95DE-9B076A21EDED}" type="datetimeFigureOut">
              <a:rPr lang="es-ES" smtClean="0"/>
              <a:t>15/07/2021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F0A38-3D05-452B-8F36-3254E6059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8401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4029BE-53A6-4627-ADE5-F7ED7489DC92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s-ES"/>
          </a:p>
        </p:txBody>
      </p:sp>
    </p:spTree>
    <p:extLst>
      <p:ext uri="{BB962C8B-B14F-4D97-AF65-F5344CB8AC3E}">
        <p14:creationId xmlns:p14="http://schemas.microsoft.com/office/powerpoint/2010/main" val="164769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9F167-9EA9-4907-9AD0-87C37A7C8A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91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DF39E5-31E9-4D90-B3FC-C067BD06E9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36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2E87D-8F76-42A0-BB75-B39B6E320285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06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A48746-610A-40AD-928A-9790BE4B793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545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37E23F-5A9E-48DD-8389-1B77F9052812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95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9C259-49EF-4615-A312-B64A8EF2E2E3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90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411624-3380-4BFE-BD8A-B8F6BCF442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0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CE23F0-3202-4DE9-83FE-6B2668BE88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2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8EA1A9-603E-43DD-A415-7062463687C1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36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CABDF2-CBA1-47C9-BB01-151F1CA4325B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039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F76325-D088-4134-842B-E6619F3F414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31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130CE3-81A2-4CC9-A650-B41B70FE295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63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4567" y="937419"/>
            <a:ext cx="10128738" cy="1980028"/>
          </a:xfrm>
        </p:spPr>
        <p:txBody>
          <a:bodyPr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4567" y="3429000"/>
            <a:ext cx="9469688" cy="2310618"/>
          </a:xfrm>
          <a:effectLst/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lvl="0" algn="just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lvl="0">
              <a:spcBef>
                <a:spcPct val="0"/>
              </a:spcBef>
              <a:defRPr/>
            </a:pPr>
            <a:endParaRPr lang="es-ES" sz="20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75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24818" y="1813209"/>
            <a:ext cx="7835003" cy="3046988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Cuando se trate de una definición nueva, o una ya conocida con otro significado, porque se someta a algún proceso de especificación. En ambos casos está plenamente justificada la aparición de este acápite.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09599" y="553030"/>
            <a:ext cx="10950222" cy="1095022"/>
          </a:xfrm>
          <a:prstGeom prst="rect">
            <a:avLst/>
          </a:prstGeom>
          <a:noFill/>
          <a:ln w="762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CONTROL SEMÁNTICO O DEFINICIÓN DE TÉRMINOS 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lecha derecha 4"/>
          <p:cNvSpPr/>
          <p:nvPr/>
        </p:nvSpPr>
        <p:spPr>
          <a:xfrm>
            <a:off x="609599" y="1990718"/>
            <a:ext cx="3020292" cy="1625600"/>
          </a:xfrm>
          <a:prstGeom prst="rightArrow">
            <a:avLst/>
          </a:prstGeom>
          <a:noFill/>
          <a:ln w="762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74510" y="2512942"/>
            <a:ext cx="273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SE UTILIZA</a:t>
            </a:r>
          </a:p>
        </p:txBody>
      </p:sp>
      <p:sp>
        <p:nvSpPr>
          <p:cNvPr id="8" name="Flecha derecha 7"/>
          <p:cNvSpPr/>
          <p:nvPr/>
        </p:nvSpPr>
        <p:spPr>
          <a:xfrm>
            <a:off x="609599" y="4552195"/>
            <a:ext cx="3075711" cy="1684785"/>
          </a:xfrm>
          <a:prstGeom prst="rightArrow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NO SE UTILIZA</a:t>
            </a:r>
          </a:p>
        </p:txBody>
      </p:sp>
      <p:sp>
        <p:nvSpPr>
          <p:cNvPr id="9" name="Rectángulo 8"/>
          <p:cNvSpPr/>
          <p:nvPr/>
        </p:nvSpPr>
        <p:spPr>
          <a:xfrm>
            <a:off x="3747398" y="4950901"/>
            <a:ext cx="7835003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No debes ni pensar en esta sección para aclarar términos que usas en su acepción normal o sin que sufran restricciones  </a:t>
            </a:r>
            <a:endParaRPr kumimoji="0" lang="es-E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45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06582" y="1594821"/>
            <a:ext cx="10820400" cy="4826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CuadroTexto 4"/>
          <p:cNvSpPr txBox="1"/>
          <p:nvPr/>
        </p:nvSpPr>
        <p:spPr>
          <a:xfrm>
            <a:off x="4098813" y="712067"/>
            <a:ext cx="3080825" cy="584775"/>
          </a:xfrm>
          <a:prstGeom prst="rect">
            <a:avLst/>
          </a:prstGeom>
          <a:noFill/>
          <a:ln w="57150">
            <a:solidFill>
              <a:srgbClr val="CC66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Pasos de Bunge</a:t>
            </a:r>
          </a:p>
        </p:txBody>
      </p:sp>
    </p:spTree>
    <p:extLst>
      <p:ext uri="{BB962C8B-B14F-4D97-AF65-F5344CB8AC3E}">
        <p14:creationId xmlns:p14="http://schemas.microsoft.com/office/powerpoint/2010/main" val="2071576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21071" y="2302731"/>
            <a:ext cx="10619766" cy="37856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2244725" algn="l"/>
              </a:tabLst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Proyectan el estado deseado que se quiere alcanzar con el objeto de investigación.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2244725" algn="l"/>
              </a:tabLst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Suponen la situación propia del problema superada.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2244725" algn="l"/>
              </a:tabLst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Orientan sobre los resultados esperados.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2244725" algn="l"/>
              </a:tabLst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Sirven de guía a la investigación. Requisitos para su elaboración: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2244725" algn="l"/>
              </a:tabLst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Expresar adecuadamente  lo que se pretende alcanzar con la investigación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2244725" algn="l"/>
              </a:tabLst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Enunciarlos claros y precisos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2244725" algn="l"/>
              </a:tabLst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Congruencia con la justificación y la problemática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2244725" algn="l"/>
              </a:tabLst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Debe ser susceptible de alcanzarse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024691-7C28-45ED-8CF8-AE5B4A819A69}"/>
              </a:ext>
            </a:extLst>
          </p:cNvPr>
          <p:cNvSpPr txBox="1"/>
          <p:nvPr/>
        </p:nvSpPr>
        <p:spPr>
          <a:xfrm>
            <a:off x="3408218" y="955964"/>
            <a:ext cx="4433455" cy="707886"/>
          </a:xfrm>
          <a:prstGeom prst="rect">
            <a:avLst/>
          </a:prstGeom>
          <a:noFill/>
          <a:ln w="57150">
            <a:solidFill>
              <a:srgbClr val="CC66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2387303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68461" y="2385766"/>
            <a:ext cx="10286231" cy="3785652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Constituyen la descomposición del problema en sus partes elementales.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 formulan como interrogantes.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Sus respuestas propician conocer lo necesario de la investigación y brindar orientaciones hacia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Los medios y métodos requeridos durante el proceso investigativo.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 aplican fundamentalmente, en investigaciones de corte histórico y descriptivo.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09752CB-68B8-4CE0-A938-CB342945EC66}"/>
              </a:ext>
            </a:extLst>
          </p:cNvPr>
          <p:cNvSpPr txBox="1"/>
          <p:nvPr/>
        </p:nvSpPr>
        <p:spPr>
          <a:xfrm>
            <a:off x="2954866" y="1120675"/>
            <a:ext cx="5288588" cy="646331"/>
          </a:xfrm>
          <a:prstGeom prst="rect">
            <a:avLst/>
          </a:prstGeom>
          <a:noFill/>
          <a:ln w="57150">
            <a:solidFill>
              <a:srgbClr val="CC66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Preguntas Científicas</a:t>
            </a:r>
          </a:p>
        </p:txBody>
      </p:sp>
    </p:spTree>
    <p:extLst>
      <p:ext uri="{BB962C8B-B14F-4D97-AF65-F5344CB8AC3E}">
        <p14:creationId xmlns:p14="http://schemas.microsoft.com/office/powerpoint/2010/main" val="2736865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46578"/>
            <a:ext cx="6728178" cy="376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786360" y="4184131"/>
            <a:ext cx="67789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2164856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7762871"/>
              </p:ext>
            </p:extLst>
          </p:nvPr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050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02326" y="1091875"/>
            <a:ext cx="10072255" cy="5262979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91440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Deben ser enunciados de forma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clara, concreta y precisa. </a:t>
            </a:r>
          </a:p>
          <a:p>
            <a:pPr marL="91440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Deben ser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medibles y alcanzables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 el estudio.</a:t>
            </a:r>
          </a:p>
          <a:p>
            <a:pPr marL="91440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Deben responder a la pregunta: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¿Qué se pretende alcanzar con la investigación?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 dividen en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generales y específicos.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Los objetivos se redactan en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forma infinitiva. </a:t>
            </a:r>
          </a:p>
          <a:p>
            <a:pPr marL="91440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lecha abajo 5"/>
          <p:cNvSpPr/>
          <p:nvPr/>
        </p:nvSpPr>
        <p:spPr>
          <a:xfrm>
            <a:off x="4298374" y="3833643"/>
            <a:ext cx="3044961" cy="863514"/>
          </a:xfrm>
          <a:prstGeom prst="downArrow">
            <a:avLst/>
          </a:prstGeom>
          <a:noFill/>
          <a:ln w="88900" cmpd="thickThin">
            <a:solidFill>
              <a:srgbClr val="CC66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745869" y="228924"/>
            <a:ext cx="4149969" cy="886757"/>
          </a:xfrm>
          <a:prstGeom prst="rect">
            <a:avLst/>
          </a:prstGeom>
          <a:solidFill>
            <a:schemeClr val="bg1">
              <a:lumMod val="85000"/>
            </a:schemeClr>
          </a:solidFill>
          <a:ln w="73025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261772" y="309417"/>
            <a:ext cx="31181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00000"/>
                </a:solidFill>
                <a:latin typeface="Arial" panose="020B0604020202020204" pitchFamily="34" charset="0"/>
              </a:rPr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410318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406640" y="393823"/>
            <a:ext cx="3836307" cy="723275"/>
          </a:xfrm>
          <a:prstGeom prst="rect">
            <a:avLst/>
          </a:prstGeom>
          <a:ln w="63500">
            <a:solidFill>
              <a:srgbClr val="CC6600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1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 Black" panose="020B0A04020102020204" pitchFamily="34" charset="0"/>
              </a:rPr>
              <a:t>REQUISITOS</a:t>
            </a:r>
            <a:endParaRPr kumimoji="0" lang="es-ES" sz="1800" b="0" i="0" u="none" strike="noStrike" kern="0" cap="none" spc="0" normalizeH="0" baseline="0" noProof="0" dirty="0">
              <a:ln>
                <a:noFill/>
              </a:ln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371600" y="1270447"/>
            <a:ext cx="10162308" cy="4832092"/>
          </a:xfrm>
          <a:prstGeom prst="rect">
            <a:avLst/>
          </a:prstGeom>
          <a:solidFill>
            <a:schemeClr val="bg1">
              <a:lumMod val="85000"/>
            </a:schemeClr>
          </a:solidFill>
          <a:ln w="12065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566928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8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_tradnl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</a:t>
            </a:r>
            <a:r>
              <a:rPr kumimoji="0" lang="es-ES_trad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er realistas. 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566928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8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_trad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Ser medibles. 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566928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8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_trad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Ser congruentes. 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566928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8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_trad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Ser importantes. 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566928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8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_trad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Redactarse evitando palabras subjetivas. 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566928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8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_trad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Precisar los factores existentes que lleva a investigar. 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566928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8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_trad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Enfatizar la importancia de mejorar la organización. 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911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6F08014-1084-4533-877B-0287000545F1}"/>
              </a:ext>
            </a:extLst>
          </p:cNvPr>
          <p:cNvSpPr/>
          <p:nvPr/>
        </p:nvSpPr>
        <p:spPr>
          <a:xfrm>
            <a:off x="959928" y="530274"/>
            <a:ext cx="10596809" cy="5634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8486398" y="1184772"/>
            <a:ext cx="2321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¿Quién?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924884" y="2088960"/>
            <a:ext cx="1561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¿Qué?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980302" y="3285535"/>
            <a:ext cx="2053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¿Cómo?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785743" y="4174902"/>
            <a:ext cx="2194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¿Cuándo?</a:t>
            </a:r>
          </a:p>
        </p:txBody>
      </p:sp>
      <p:sp>
        <p:nvSpPr>
          <p:cNvPr id="9" name="Freeform 3"/>
          <p:cNvSpPr>
            <a:spLocks/>
          </p:cNvSpPr>
          <p:nvPr/>
        </p:nvSpPr>
        <p:spPr bwMode="gray">
          <a:xfrm>
            <a:off x="3202748" y="2131042"/>
            <a:ext cx="7146387" cy="3848531"/>
          </a:xfrm>
          <a:custGeom>
            <a:avLst/>
            <a:gdLst/>
            <a:ahLst/>
            <a:cxnLst>
              <a:cxn ang="0">
                <a:pos x="0" y="1440"/>
              </a:cxn>
              <a:cxn ang="0">
                <a:pos x="0" y="1488"/>
              </a:cxn>
              <a:cxn ang="0">
                <a:pos x="1152" y="1488"/>
              </a:cxn>
              <a:cxn ang="0">
                <a:pos x="1392" y="1008"/>
              </a:cxn>
              <a:cxn ang="0">
                <a:pos x="2544" y="1008"/>
              </a:cxn>
              <a:cxn ang="0">
                <a:pos x="2832" y="528"/>
              </a:cxn>
              <a:cxn ang="0">
                <a:pos x="3984" y="528"/>
              </a:cxn>
              <a:cxn ang="0">
                <a:pos x="4272" y="48"/>
              </a:cxn>
              <a:cxn ang="0">
                <a:pos x="5424" y="48"/>
              </a:cxn>
              <a:cxn ang="0">
                <a:pos x="5424" y="0"/>
              </a:cxn>
              <a:cxn ang="0">
                <a:pos x="4272" y="0"/>
              </a:cxn>
              <a:cxn ang="0">
                <a:pos x="3984" y="480"/>
              </a:cxn>
              <a:cxn ang="0">
                <a:pos x="2832" y="480"/>
              </a:cxn>
              <a:cxn ang="0">
                <a:pos x="2544" y="960"/>
              </a:cxn>
              <a:cxn ang="0">
                <a:pos x="1392" y="960"/>
              </a:cxn>
              <a:cxn ang="0">
                <a:pos x="1152" y="1440"/>
              </a:cxn>
              <a:cxn ang="0">
                <a:pos x="0" y="1440"/>
              </a:cxn>
            </a:cxnLst>
            <a:rect l="0" t="0" r="r" b="b"/>
            <a:pathLst>
              <a:path w="5424" h="1488">
                <a:moveTo>
                  <a:pt x="0" y="1440"/>
                </a:moveTo>
                <a:lnTo>
                  <a:pt x="0" y="1488"/>
                </a:lnTo>
                <a:lnTo>
                  <a:pt x="1152" y="1488"/>
                </a:lnTo>
                <a:lnTo>
                  <a:pt x="1392" y="1008"/>
                </a:lnTo>
                <a:lnTo>
                  <a:pt x="2544" y="1008"/>
                </a:lnTo>
                <a:lnTo>
                  <a:pt x="2832" y="528"/>
                </a:lnTo>
                <a:lnTo>
                  <a:pt x="3984" y="528"/>
                </a:lnTo>
                <a:lnTo>
                  <a:pt x="4272" y="48"/>
                </a:lnTo>
                <a:lnTo>
                  <a:pt x="5424" y="48"/>
                </a:lnTo>
                <a:lnTo>
                  <a:pt x="5424" y="0"/>
                </a:lnTo>
                <a:lnTo>
                  <a:pt x="4272" y="0"/>
                </a:lnTo>
                <a:lnTo>
                  <a:pt x="3984" y="480"/>
                </a:lnTo>
                <a:lnTo>
                  <a:pt x="2832" y="480"/>
                </a:lnTo>
                <a:lnTo>
                  <a:pt x="2544" y="960"/>
                </a:lnTo>
                <a:lnTo>
                  <a:pt x="1392" y="960"/>
                </a:lnTo>
                <a:lnTo>
                  <a:pt x="1152" y="1440"/>
                </a:lnTo>
                <a:lnTo>
                  <a:pt x="0" y="1440"/>
                </a:lnTo>
                <a:close/>
              </a:path>
            </a:pathLst>
          </a:custGeom>
          <a:solidFill>
            <a:srgbClr val="CC6600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  <a:bevelB prst="slop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flatTx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370880" y="5381006"/>
            <a:ext cx="1786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¿Dónde?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964200" y="1546267"/>
            <a:ext cx="4451860" cy="723275"/>
          </a:xfrm>
          <a:prstGeom prst="rect">
            <a:avLst/>
          </a:prstGeom>
          <a:ln w="79375">
            <a:solidFill>
              <a:srgbClr val="CC6600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100" b="1" i="0" u="none" strike="noStrike" kern="0" cap="none" spc="0" normalizeH="0" baseline="0" noProof="0" dirty="0">
                <a:ln>
                  <a:noFill/>
                </a:ln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n-ea"/>
                <a:cs typeface="+mn-cs"/>
              </a:rPr>
              <a:t>INTERROGANTES</a:t>
            </a:r>
            <a:endParaRPr kumimoji="0" lang="es-ES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8004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9831" y="551289"/>
            <a:ext cx="10952337" cy="5755422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CC66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Un 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Objetivo 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es un enunciado en el que se expresa una acción  que será ejecutada.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Iniciado por verbos fuertes, que indican acciones, a continuación se indica el fenómeno en el que –o con quien—se llevará a cabo dicha acción.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Seguidamente se indica el objeto de investigación, es decir, el fenómeno o las partes en relación que serán investigados, indicando finalmente para qué se realiza esta acción investigativa.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1995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1F964144-30D1-4DC6-966B-D096D8073CF3}"/>
              </a:ext>
            </a:extLst>
          </p:cNvPr>
          <p:cNvSpPr/>
          <p:nvPr/>
        </p:nvSpPr>
        <p:spPr>
          <a:xfrm>
            <a:off x="526473" y="429491"/>
            <a:ext cx="11083636" cy="624840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/>
          <p:cNvSpPr/>
          <p:nvPr/>
        </p:nvSpPr>
        <p:spPr>
          <a:xfrm>
            <a:off x="451555" y="632178"/>
            <a:ext cx="1121397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El 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OBJETIVO GENERAL 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va a reflejar el resultado de la acción que ejerce el investigador sobre el objeto en toda su unidad.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Este objetivo como tal no podrá ser alcanzado de no establecerse una serie de objetivos específicos que 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NO SON UNA DIVISIÓN DEL OBJETIVO GENERAL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F496CB">
                    <a:lumMod val="50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sino sus </a:t>
            </a:r>
            <a:r>
              <a:rPr kumimoji="0" lang="es-E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partes esenciales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, que deberán alcanzarse progresivamente para lograr el objetivo general. </a:t>
            </a:r>
          </a:p>
        </p:txBody>
      </p:sp>
      <p:sp>
        <p:nvSpPr>
          <p:cNvPr id="3" name="Flecha abajo 2"/>
          <p:cNvSpPr/>
          <p:nvPr/>
        </p:nvSpPr>
        <p:spPr>
          <a:xfrm>
            <a:off x="4334933" y="2381955"/>
            <a:ext cx="2178755" cy="1594299"/>
          </a:xfrm>
          <a:prstGeom prst="downArrow">
            <a:avLst/>
          </a:prstGeom>
          <a:noFill/>
          <a:ln w="381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666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044324"/>
              </p:ext>
            </p:extLst>
          </p:nvPr>
        </p:nvGraphicFramePr>
        <p:xfrm>
          <a:off x="263236" y="240751"/>
          <a:ext cx="11388438" cy="614581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30983">
                  <a:extLst>
                    <a:ext uri="{9D8B030D-6E8A-4147-A177-3AD203B41FA5}">
                      <a16:colId xmlns:a16="http://schemas.microsoft.com/office/drawing/2014/main" val="3202593775"/>
                    </a:ext>
                  </a:extLst>
                </a:gridCol>
                <a:gridCol w="5957455">
                  <a:extLst>
                    <a:ext uri="{9D8B030D-6E8A-4147-A177-3AD203B41FA5}">
                      <a16:colId xmlns:a16="http://schemas.microsoft.com/office/drawing/2014/main" val="4199943880"/>
                    </a:ext>
                  </a:extLst>
                </a:gridCol>
              </a:tblGrid>
              <a:tr h="424642">
                <a:tc>
                  <a:txBody>
                    <a:bodyPr/>
                    <a:lstStyle/>
                    <a:p>
                      <a:pPr algn="ctr"/>
                      <a:r>
                        <a:rPr lang="es-ES" sz="2400" b="1" u="none" strike="noStrike" baseline="0" dirty="0">
                          <a:solidFill>
                            <a:srgbClr val="000000"/>
                          </a:solidFill>
                        </a:rPr>
                        <a:t>Verbos más utilizados </a:t>
                      </a:r>
                      <a:r>
                        <a:rPr lang="es-ES" sz="2400" b="0" u="none" strike="noStrike" baseline="0" dirty="0">
                          <a:solidFill>
                            <a:srgbClr val="000000"/>
                          </a:solidFill>
                        </a:rPr>
                        <a:t>	</a:t>
                      </a:r>
                      <a:endParaRPr lang="es-ES" sz="2400" b="0" i="0" u="none" strike="noStrike" baseline="0"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Verbos que no se deben utilizar </a:t>
                      </a:r>
                      <a:r>
                        <a:rPr kumimoji="0" lang="es-E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	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094098"/>
                  </a:ext>
                </a:extLst>
              </a:tr>
              <a:tr h="424642">
                <a:tc>
                  <a:txBody>
                    <a:bodyPr/>
                    <a:lstStyle/>
                    <a:p>
                      <a:pPr algn="l"/>
                      <a:r>
                        <a:rPr lang="es-ES" sz="2400" b="1" u="none" strike="noStrike" baseline="0" dirty="0">
                          <a:solidFill>
                            <a:srgbClr val="000000"/>
                          </a:solidFill>
                        </a:rPr>
                        <a:t>Describir 	</a:t>
                      </a:r>
                      <a:endParaRPr lang="es-ES" sz="2400" b="1" i="0" u="none" strike="noStrike" baseline="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b="1" u="none" strike="noStrike" kern="1200" baseline="0" dirty="0">
                          <a:solidFill>
                            <a:schemeClr val="dk1"/>
                          </a:solidFill>
                        </a:rPr>
                        <a:t>Estudiar	</a:t>
                      </a:r>
                      <a:endParaRPr lang="es-ES" sz="2400" b="1" i="0" u="none" strike="noStrike" kern="1200" baseline="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8082753"/>
                  </a:ext>
                </a:extLst>
              </a:tr>
              <a:tr h="4246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Demostrar </a:t>
                      </a:r>
                      <a:endParaRPr kumimoji="0" lang="es-E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Analizar </a:t>
                      </a:r>
                      <a:endParaRPr kumimoji="0" lang="es-E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107167"/>
                  </a:ext>
                </a:extLst>
              </a:tr>
              <a:tr h="4246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Determinar </a:t>
                      </a:r>
                      <a:endParaRPr kumimoji="0" lang="es-E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Relacionar</a:t>
                      </a:r>
                      <a:endParaRPr lang="es-ES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54893"/>
                  </a:ext>
                </a:extLst>
              </a:tr>
              <a:tr h="424642">
                <a:tc>
                  <a:txBody>
                    <a:bodyPr/>
                    <a:lstStyle/>
                    <a:p>
                      <a:pPr algn="l"/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Caracterizar</a:t>
                      </a:r>
                      <a:endParaRPr lang="es-ES" sz="2400" b="1" i="0" u="none" strike="noStrike" baseline="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Correlacionar </a:t>
                      </a:r>
                      <a:endParaRPr lang="es-ES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751708"/>
                  </a:ext>
                </a:extLst>
              </a:tr>
              <a:tr h="4246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 Identificar </a:t>
                      </a:r>
                      <a:endParaRPr kumimoji="0" lang="es-E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Investigar </a:t>
                      </a:r>
                      <a:endParaRPr lang="es-ES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548754"/>
                  </a:ext>
                </a:extLst>
              </a:tr>
              <a:tr h="4246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Exponer </a:t>
                      </a:r>
                      <a:endParaRPr kumimoji="0" lang="es-E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 Asociar </a:t>
                      </a:r>
                      <a:endParaRPr lang="es-ES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113049"/>
                  </a:ext>
                </a:extLst>
              </a:tr>
              <a:tr h="424642">
                <a:tc>
                  <a:txBody>
                    <a:bodyPr/>
                    <a:lstStyle/>
                    <a:p>
                      <a:pPr algn="l"/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Evaluar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251323"/>
                  </a:ext>
                </a:extLst>
              </a:tr>
              <a:tr h="424642">
                <a:tc>
                  <a:txBody>
                    <a:bodyPr/>
                    <a:lstStyle/>
                    <a:p>
                      <a:pPr algn="l"/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Modificar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324671"/>
                  </a:ext>
                </a:extLst>
              </a:tr>
              <a:tr h="76435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Establecer</a:t>
                      </a:r>
                      <a:endParaRPr kumimoji="0" lang="es-E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736332"/>
                  </a:ext>
                </a:extLst>
              </a:tr>
              <a:tr h="5402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Proponer</a:t>
                      </a:r>
                      <a:endParaRPr kumimoji="0" lang="es-E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17534"/>
                  </a:ext>
                </a:extLst>
              </a:tr>
              <a:tr h="726428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endParaRPr kumimoji="0" lang="es-E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80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7460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632179" y="891918"/>
            <a:ext cx="10950222" cy="1095022"/>
          </a:xfrm>
          <a:prstGeom prst="rect">
            <a:avLst/>
          </a:prstGeom>
          <a:noFill/>
          <a:ln w="8255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891822" y="460135"/>
            <a:ext cx="106679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CONTROL SEMÁNTICO O DEFINICIÓN DE TÉRMINOS 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91822" y="2357825"/>
            <a:ext cx="10565887" cy="3970318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El fin de definir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CIERTAS</a:t>
            </a:r>
            <a:r>
              <a:rPr kumimoji="0" lang="es-ES" sz="28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CATEGORÍAS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que utilizas en la investigación.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No debes declarar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CUALQUIER TÉRMINO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sólo aquel que por alguna razón en particular sea necesario destacar el significado que manejas en el curso de la investigación, y que aparece consignado preferiblemente en los objetivos.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3154401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594</Words>
  <Application>Microsoft Office PowerPoint</Application>
  <PresentationFormat>Panorámica</PresentationFormat>
  <Paragraphs>93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Arial Black</vt:lpstr>
      <vt:lpstr>Arial Narrow</vt:lpstr>
      <vt:lpstr>Calibri</vt:lpstr>
      <vt:lpstr>Century Gothic</vt:lpstr>
      <vt:lpstr>Courier New</vt:lpstr>
      <vt:lpstr>Lucida Sans Unicode</vt:lpstr>
      <vt:lpstr>Trebuchet MS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CIENCIAS MÉDICAS DE MAYABEQUE.  CURSO DE METODOLOGÍA DE LA INVESTIGACIÓN.</dc:title>
  <dc:creator>Norma</dc:creator>
  <cp:lastModifiedBy>Norma</cp:lastModifiedBy>
  <cp:revision>20</cp:revision>
  <dcterms:created xsi:type="dcterms:W3CDTF">2021-05-14T15:45:46Z</dcterms:created>
  <dcterms:modified xsi:type="dcterms:W3CDTF">2021-07-16T01:05:25Z</dcterms:modified>
</cp:coreProperties>
</file>