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66" r:id="rId2"/>
    <p:sldId id="352" r:id="rId3"/>
    <p:sldId id="268" r:id="rId4"/>
    <p:sldId id="258" r:id="rId5"/>
    <p:sldId id="260" r:id="rId6"/>
    <p:sldId id="330" r:id="rId7"/>
    <p:sldId id="336" r:id="rId8"/>
    <p:sldId id="353" r:id="rId9"/>
    <p:sldId id="344" r:id="rId10"/>
    <p:sldId id="354" r:id="rId11"/>
    <p:sldId id="331" r:id="rId12"/>
    <p:sldId id="332" r:id="rId13"/>
    <p:sldId id="333" r:id="rId14"/>
    <p:sldId id="334" r:id="rId15"/>
    <p:sldId id="335" r:id="rId16"/>
    <p:sldId id="337" r:id="rId17"/>
    <p:sldId id="345" r:id="rId18"/>
    <p:sldId id="343" r:id="rId19"/>
    <p:sldId id="347" r:id="rId20"/>
    <p:sldId id="355" r:id="rId21"/>
    <p:sldId id="356" r:id="rId22"/>
    <p:sldId id="357" r:id="rId23"/>
    <p:sldId id="342" r:id="rId2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00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74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20AEDA-2F96-4B70-9568-F45CF352A59B}" type="doc">
      <dgm:prSet loTypeId="urn:microsoft.com/office/officeart/2005/8/layout/pyramid2" loCatId="pyramid" qsTypeId="urn:microsoft.com/office/officeart/2005/8/quickstyle/simple1" qsCatId="simple" csTypeId="urn:microsoft.com/office/officeart/2005/8/colors/accent5_4" csCatId="accent5" phldr="1"/>
      <dgm:spPr/>
    </dgm:pt>
    <dgm:pt modelId="{698FB91D-0A95-4FBF-BE6B-7829849B5038}">
      <dgm:prSet phldrT="[Texto]" custT="1"/>
      <dgm:spPr/>
      <dgm:t>
        <a:bodyPr/>
        <a:lstStyle/>
        <a:p>
          <a:r>
            <a:rPr lang="es-ES" sz="3500" b="1" kern="1200" baseline="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Lección 6</a:t>
          </a:r>
        </a:p>
      </dgm:t>
    </dgm:pt>
    <dgm:pt modelId="{0605BD51-AAA9-4C46-91D3-CBA4B219FAD2}" type="parTrans" cxnId="{6889D816-B035-4E64-9062-5324D644C57B}">
      <dgm:prSet/>
      <dgm:spPr/>
      <dgm:t>
        <a:bodyPr/>
        <a:lstStyle/>
        <a:p>
          <a:endParaRPr lang="es-ES"/>
        </a:p>
      </dgm:t>
    </dgm:pt>
    <dgm:pt modelId="{75C6BAA0-D7EC-4BB4-8F1E-5148FA19E60B}" type="sibTrans" cxnId="{6889D816-B035-4E64-9062-5324D644C57B}">
      <dgm:prSet/>
      <dgm:spPr/>
      <dgm:t>
        <a:bodyPr/>
        <a:lstStyle/>
        <a:p>
          <a:endParaRPr lang="es-ES"/>
        </a:p>
      </dgm:t>
    </dgm:pt>
    <dgm:pt modelId="{A3E8ED6B-FF6F-46B9-9344-B89C402603E8}">
      <dgm:prSet phldrT="[Texto]"/>
      <dgm:spPr/>
      <dgm:t>
        <a:bodyPr/>
        <a:lstStyle/>
        <a:p>
          <a:r>
            <a:rPr lang="es-ES" b="1" baseline="0" dirty="0">
              <a:effectLst/>
              <a:latin typeface="Arial" panose="020B0604020202020204" pitchFamily="34" charset="0"/>
              <a:cs typeface="Arial" panose="020B0604020202020204" pitchFamily="34" charset="0"/>
            </a:rPr>
            <a:t>Hipótesis de investigación</a:t>
          </a:r>
          <a:endParaRPr lang="es-ES" b="1" dirty="0"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D068C69-7F29-40F4-9B5B-83DA5038088B}" type="parTrans" cxnId="{8CF21EAF-6277-4DB5-9B26-77C99C985D91}">
      <dgm:prSet/>
      <dgm:spPr/>
      <dgm:t>
        <a:bodyPr/>
        <a:lstStyle/>
        <a:p>
          <a:endParaRPr lang="es-ES"/>
        </a:p>
      </dgm:t>
    </dgm:pt>
    <dgm:pt modelId="{E6F5D67D-C101-4473-A01F-66F04953140A}" type="sibTrans" cxnId="{8CF21EAF-6277-4DB5-9B26-77C99C985D91}">
      <dgm:prSet/>
      <dgm:spPr/>
      <dgm:t>
        <a:bodyPr/>
        <a:lstStyle/>
        <a:p>
          <a:endParaRPr lang="es-ES"/>
        </a:p>
      </dgm:t>
    </dgm:pt>
    <dgm:pt modelId="{0D760595-8A0D-4F3F-82BF-F30044ECBE9A}" type="pres">
      <dgm:prSet presAssocID="{0820AEDA-2F96-4B70-9568-F45CF352A59B}" presName="compositeShape" presStyleCnt="0">
        <dgm:presLayoutVars>
          <dgm:dir/>
          <dgm:resizeHandles/>
        </dgm:presLayoutVars>
      </dgm:prSet>
      <dgm:spPr/>
    </dgm:pt>
    <dgm:pt modelId="{9ED373F3-32F5-4365-9362-80F4E92AB0A9}" type="pres">
      <dgm:prSet presAssocID="{0820AEDA-2F96-4B70-9568-F45CF352A59B}" presName="pyramid" presStyleLbl="node1" presStyleIdx="0" presStyleCnt="1"/>
      <dgm:spPr/>
    </dgm:pt>
    <dgm:pt modelId="{CEBBDE55-BC56-4EB4-BF33-5CF8C6C0C1BC}" type="pres">
      <dgm:prSet presAssocID="{0820AEDA-2F96-4B70-9568-F45CF352A59B}" presName="theList" presStyleCnt="0"/>
      <dgm:spPr/>
    </dgm:pt>
    <dgm:pt modelId="{D2B64C3B-1342-4B6F-A6EF-30BB83D79F99}" type="pres">
      <dgm:prSet presAssocID="{698FB91D-0A95-4FBF-BE6B-7829849B5038}" presName="aNode" presStyleLbl="fgAcc1" presStyleIdx="0" presStyleCnt="2" custScaleX="137697" custScaleY="78489" custLinFactNeighborX="-60" custLinFactNeighborY="39590">
        <dgm:presLayoutVars>
          <dgm:bulletEnabled val="1"/>
        </dgm:presLayoutVars>
      </dgm:prSet>
      <dgm:spPr/>
    </dgm:pt>
    <dgm:pt modelId="{C9717B5B-FCAD-4B78-9645-4BDC11DC0B69}" type="pres">
      <dgm:prSet presAssocID="{698FB91D-0A95-4FBF-BE6B-7829849B5038}" presName="aSpace" presStyleCnt="0"/>
      <dgm:spPr/>
    </dgm:pt>
    <dgm:pt modelId="{77D3ECB8-4569-49CE-AD7F-68ACBAF0F3E9}" type="pres">
      <dgm:prSet presAssocID="{A3E8ED6B-FF6F-46B9-9344-B89C402603E8}" presName="aNode" presStyleLbl="fgAcc1" presStyleIdx="1" presStyleCnt="2">
        <dgm:presLayoutVars>
          <dgm:bulletEnabled val="1"/>
        </dgm:presLayoutVars>
      </dgm:prSet>
      <dgm:spPr/>
    </dgm:pt>
    <dgm:pt modelId="{07D16703-42B7-4A64-A10E-8C319FB724E3}" type="pres">
      <dgm:prSet presAssocID="{A3E8ED6B-FF6F-46B9-9344-B89C402603E8}" presName="aSpace" presStyleCnt="0"/>
      <dgm:spPr/>
    </dgm:pt>
  </dgm:ptLst>
  <dgm:cxnLst>
    <dgm:cxn modelId="{6889D816-B035-4E64-9062-5324D644C57B}" srcId="{0820AEDA-2F96-4B70-9568-F45CF352A59B}" destId="{698FB91D-0A95-4FBF-BE6B-7829849B5038}" srcOrd="0" destOrd="0" parTransId="{0605BD51-AAA9-4C46-91D3-CBA4B219FAD2}" sibTransId="{75C6BAA0-D7EC-4BB4-8F1E-5148FA19E60B}"/>
    <dgm:cxn modelId="{B1FA4941-1A32-4C00-8F1A-EE3CB006FDEE}" type="presOf" srcId="{A3E8ED6B-FF6F-46B9-9344-B89C402603E8}" destId="{77D3ECB8-4569-49CE-AD7F-68ACBAF0F3E9}" srcOrd="0" destOrd="0" presId="urn:microsoft.com/office/officeart/2005/8/layout/pyramid2"/>
    <dgm:cxn modelId="{64086B49-734F-4EFE-9FAA-2D1113A3B095}" type="presOf" srcId="{0820AEDA-2F96-4B70-9568-F45CF352A59B}" destId="{0D760595-8A0D-4F3F-82BF-F30044ECBE9A}" srcOrd="0" destOrd="0" presId="urn:microsoft.com/office/officeart/2005/8/layout/pyramid2"/>
    <dgm:cxn modelId="{9E1A748E-02B3-407A-93A9-6B3AA7A99934}" type="presOf" srcId="{698FB91D-0A95-4FBF-BE6B-7829849B5038}" destId="{D2B64C3B-1342-4B6F-A6EF-30BB83D79F99}" srcOrd="0" destOrd="0" presId="urn:microsoft.com/office/officeart/2005/8/layout/pyramid2"/>
    <dgm:cxn modelId="{8CF21EAF-6277-4DB5-9B26-77C99C985D91}" srcId="{0820AEDA-2F96-4B70-9568-F45CF352A59B}" destId="{A3E8ED6B-FF6F-46B9-9344-B89C402603E8}" srcOrd="1" destOrd="0" parTransId="{AD068C69-7F29-40F4-9B5B-83DA5038088B}" sibTransId="{E6F5D67D-C101-4473-A01F-66F04953140A}"/>
    <dgm:cxn modelId="{67E7085D-D681-410C-B229-043720514F0F}" type="presParOf" srcId="{0D760595-8A0D-4F3F-82BF-F30044ECBE9A}" destId="{9ED373F3-32F5-4365-9362-80F4E92AB0A9}" srcOrd="0" destOrd="0" presId="urn:microsoft.com/office/officeart/2005/8/layout/pyramid2"/>
    <dgm:cxn modelId="{8A0D7381-B6E5-4E62-96B8-E08A95197B69}" type="presParOf" srcId="{0D760595-8A0D-4F3F-82BF-F30044ECBE9A}" destId="{CEBBDE55-BC56-4EB4-BF33-5CF8C6C0C1BC}" srcOrd="1" destOrd="0" presId="urn:microsoft.com/office/officeart/2005/8/layout/pyramid2"/>
    <dgm:cxn modelId="{A88E0119-C394-4D2F-9957-12AD3492001F}" type="presParOf" srcId="{CEBBDE55-BC56-4EB4-BF33-5CF8C6C0C1BC}" destId="{D2B64C3B-1342-4B6F-A6EF-30BB83D79F99}" srcOrd="0" destOrd="0" presId="urn:microsoft.com/office/officeart/2005/8/layout/pyramid2"/>
    <dgm:cxn modelId="{D662C3BD-AD88-49A8-AEE7-2F72C671FB41}" type="presParOf" srcId="{CEBBDE55-BC56-4EB4-BF33-5CF8C6C0C1BC}" destId="{C9717B5B-FCAD-4B78-9645-4BDC11DC0B69}" srcOrd="1" destOrd="0" presId="urn:microsoft.com/office/officeart/2005/8/layout/pyramid2"/>
    <dgm:cxn modelId="{D1310570-A318-465C-A300-21D65220AE37}" type="presParOf" srcId="{CEBBDE55-BC56-4EB4-BF33-5CF8C6C0C1BC}" destId="{77D3ECB8-4569-49CE-AD7F-68ACBAF0F3E9}" srcOrd="2" destOrd="0" presId="urn:microsoft.com/office/officeart/2005/8/layout/pyramid2"/>
    <dgm:cxn modelId="{56F89F1D-1047-4823-A68B-CAB568F67974}" type="presParOf" srcId="{CEBBDE55-BC56-4EB4-BF33-5CF8C6C0C1BC}" destId="{07D16703-42B7-4A64-A10E-8C319FB724E3}" srcOrd="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D373F3-32F5-4365-9362-80F4E92AB0A9}">
      <dsp:nvSpPr>
        <dsp:cNvPr id="0" name=""/>
        <dsp:cNvSpPr/>
      </dsp:nvSpPr>
      <dsp:spPr>
        <a:xfrm>
          <a:off x="648659" y="0"/>
          <a:ext cx="5418667" cy="5418667"/>
        </a:xfrm>
        <a:prstGeom prst="triangle">
          <a:avLst/>
        </a:prstGeom>
        <a:solidFill>
          <a:schemeClr val="accent5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B64C3B-1342-4B6F-A6EF-30BB83D79F99}">
      <dsp:nvSpPr>
        <dsp:cNvPr id="0" name=""/>
        <dsp:cNvSpPr/>
      </dsp:nvSpPr>
      <dsp:spPr>
        <a:xfrm>
          <a:off x="2692010" y="648196"/>
          <a:ext cx="4849872" cy="167131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500" b="1" kern="1200" baseline="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Lección 6</a:t>
          </a:r>
        </a:p>
      </dsp:txBody>
      <dsp:txXfrm>
        <a:off x="2773597" y="729783"/>
        <a:ext cx="4686698" cy="1508144"/>
      </dsp:txXfrm>
    </dsp:sp>
    <dsp:sp modelId="{77D3ECB8-4569-49CE-AD7F-68ACBAF0F3E9}">
      <dsp:nvSpPr>
        <dsp:cNvPr id="0" name=""/>
        <dsp:cNvSpPr/>
      </dsp:nvSpPr>
      <dsp:spPr>
        <a:xfrm>
          <a:off x="3357993" y="2480309"/>
          <a:ext cx="3522133" cy="212936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50000"/>
              <a:hueOff val="9716"/>
              <a:satOff val="29413"/>
              <a:lumOff val="2875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500" b="1" kern="1200" baseline="0" dirty="0">
              <a:effectLst/>
              <a:latin typeface="Arial" panose="020B0604020202020204" pitchFamily="34" charset="0"/>
              <a:cs typeface="Arial" panose="020B0604020202020204" pitchFamily="34" charset="0"/>
            </a:rPr>
            <a:t>Hipótesis de investigación</a:t>
          </a:r>
          <a:endParaRPr lang="es-ES" sz="3500" b="1" kern="1200" dirty="0"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461940" y="2584256"/>
        <a:ext cx="3314239" cy="19214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C5DE8A-19B3-4275-A79F-1F54479E5BA3}" type="datetimeFigureOut">
              <a:rPr lang="es-ES" smtClean="0"/>
              <a:t>15/07/2021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7827AA-9F6C-4DAC-82EA-1B387790D23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08703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437840C8-D793-4DE9-B88F-E539E9D683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2D4C67D-DCD5-4E7D-9103-4006A6BA99F6}" type="slidenum">
              <a:rPr kumimoji="0" lang="en-US" altLang="es-E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s-E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D5B4B8F4-D4D9-4E37-B99C-87E310069FC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010497BC-BCDD-480F-9E28-56CEBBC54A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06035" y="1600200"/>
            <a:ext cx="9446684" cy="1066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s-E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06034" y="2819400"/>
            <a:ext cx="7008284" cy="1143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altLang="es-ES" noProof="0"/>
              <a:t>Click to edit Master subtitle style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82A9549F-9375-4447-941D-D8C30A1138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BA80DEC0-3B55-48D0-A06F-770BB4CF3E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FE298808-4F19-4963-B1E2-2B11836AB4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3831D2-6D00-4E6E-BAB9-72E63F737C3F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2086207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6B0E6AE0-3119-4A46-BB80-F4C5B35D97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BF22E851-6EFB-4E3C-B5E4-72F1F1C41A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3B4D4E18-71CB-46E0-AA45-5D116B26CE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DBB81D-2643-4A55-8EC9-0ED7330DA513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1020666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92633" y="685803"/>
            <a:ext cx="2362200" cy="544036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1706033" y="685803"/>
            <a:ext cx="6883400" cy="5440363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ACD0E72B-0C8A-4E6F-B3FA-280D28BED6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2963C35B-C8A6-4C35-936D-A92C96FA53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A1D7A611-886F-46EB-A9A3-8DE382D22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1CE596-43A9-4BE1-ACFB-915D3F6D9016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2749667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C538FCE9-CD9D-404C-B7BE-D31A9F5243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32B61BB1-2897-4B09-8757-ACC044EA21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572AEC1E-EB6E-42AC-A9CF-566E955AF8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91FC5-BFED-4734-9135-DA78204F324C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3964457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1" y="1709741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1" y="4589466"/>
            <a:ext cx="10515600" cy="1500187"/>
          </a:xfrm>
        </p:spPr>
        <p:txBody>
          <a:bodyPr/>
          <a:lstStyle>
            <a:lvl1pPr marL="0" indent="0">
              <a:buNone/>
              <a:defRPr sz="1800"/>
            </a:lvl1pPr>
            <a:lvl2pPr marL="342900" indent="0">
              <a:buNone/>
              <a:defRPr sz="1500"/>
            </a:lvl2pPr>
            <a:lvl3pPr marL="685800" indent="0">
              <a:buNone/>
              <a:defRPr sz="135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E690E339-F6AC-4753-B997-C0719A4090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06037E1A-24A3-4E39-8261-E398CD956D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9F30DBCE-F828-485E-AC2C-A909D2FF80C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F9095C-9D4A-4A72-8EE6-55FBDE1FF53E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2418383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706033" y="1600203"/>
            <a:ext cx="3403600" cy="4525963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312833" y="1600203"/>
            <a:ext cx="3403600" cy="4525963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6A8FDFFC-89AF-4CC8-A368-B8BF3A213C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43BCAAB5-1E16-42BA-8928-168E3E2357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8F7ED002-8423-4CB7-B876-DC2094232A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8A9334-5C35-43C2-82B7-8D159560E941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2217620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0317" y="365128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40319" y="1681163"/>
            <a:ext cx="5158316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40319" y="2505075"/>
            <a:ext cx="5158316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97C59B4F-8D41-4368-A57A-ED6E2C0394F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E2D524C7-9EE5-48C6-8BF2-045517E496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212C0B40-8B2F-4F78-9D0E-1DBAAD92F5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E7F4E1-4E35-411A-AD63-3E0084BA0572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3334386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46CCFE5F-B958-41D9-BAE3-A1FFA07523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D0553105-E60E-413D-BC90-DB6776DD89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A7388991-0BD2-41D1-93E3-DD31E4C6D3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7A0B0B-D0D4-43E0-A3D9-1A85E04D804E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834083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FD5B7D10-9AAC-4D8E-83E9-79E8142328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9228A5C0-34A1-4589-BC86-C6F95409EE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F2205EFE-E659-4D06-88AD-F7A2116948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8BEDB2-B213-4F9D-84DD-B157FC7B95CF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329914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0319" y="457200"/>
            <a:ext cx="393276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717" y="987428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40319" y="2057400"/>
            <a:ext cx="393276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2D6F5A8B-7466-4AE5-8C0C-AE372B4F9E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515D6B34-CCE6-4102-8F9F-6187B7B85F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D5584A8A-8918-47A5-9576-F6DE24DE41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E3260C-7941-449D-96D9-6A11F6F72108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3982291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0319" y="457200"/>
            <a:ext cx="393276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717" y="987428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s-ES" noProof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40319" y="2057400"/>
            <a:ext cx="393276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79ACFDED-84E4-44B7-901D-833608A92F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B7650510-B0F0-4D53-ACE6-229A1688D6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D57CEFD9-4ED5-4C03-918B-D524963CC9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25FCA5-8533-4638-A0D6-F45862165B8E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1817155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F3C5644-93D3-48FA-BBE2-CEE4A18E14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706033" y="685800"/>
            <a:ext cx="9448800" cy="731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E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A7AA7CF-5775-4272-B9D5-AC8CF67D16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706033" y="1600201"/>
            <a:ext cx="70104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ES"/>
              <a:t>Click to edit Master text styles</a:t>
            </a:r>
          </a:p>
          <a:p>
            <a:pPr lvl="1"/>
            <a:r>
              <a:rPr lang="en-US" altLang="es-ES"/>
              <a:t>Second level</a:t>
            </a:r>
          </a:p>
          <a:p>
            <a:pPr lvl="2"/>
            <a:r>
              <a:rPr lang="en-US" altLang="es-ES"/>
              <a:t>Third level</a:t>
            </a:r>
          </a:p>
          <a:p>
            <a:pPr lvl="3"/>
            <a:r>
              <a:rPr lang="en-US" altLang="es-ES"/>
              <a:t>Fourth level</a:t>
            </a:r>
          </a:p>
          <a:p>
            <a:pPr lvl="4"/>
            <a:r>
              <a:rPr lang="en-US" altLang="es-ES"/>
              <a:t>Fifth level</a:t>
            </a:r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4D7D3432-CDF8-4E11-A7FE-A037F886E2A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429375"/>
            <a:ext cx="2844800" cy="3238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9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1032" name="Rectangle 8">
            <a:extLst>
              <a:ext uri="{FF2B5EF4-FFF2-40B4-BE49-F238E27FC236}">
                <a16:creationId xmlns:a16="http://schemas.microsoft.com/office/drawing/2014/main" id="{79E6976D-8D00-4041-88A4-1C3BE6A8202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429375"/>
            <a:ext cx="3860800" cy="3238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9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1033" name="Rectangle 9">
            <a:extLst>
              <a:ext uri="{FF2B5EF4-FFF2-40B4-BE49-F238E27FC236}">
                <a16:creationId xmlns:a16="http://schemas.microsoft.com/office/drawing/2014/main" id="{F2C565BB-1FAF-4A6F-822C-B161018DD05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429375"/>
            <a:ext cx="2844800" cy="3238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fld id="{2319F5F8-AC30-4991-8841-49175531D709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1549152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7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700">
          <a:solidFill>
            <a:schemeClr val="tx2"/>
          </a:solidFill>
          <a:latin typeface="Century Gothic" panose="020B0502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700">
          <a:solidFill>
            <a:schemeClr val="tx2"/>
          </a:solidFill>
          <a:latin typeface="Century Gothic" panose="020B0502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700">
          <a:solidFill>
            <a:schemeClr val="tx2"/>
          </a:solidFill>
          <a:latin typeface="Century Gothic" panose="020B0502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700">
          <a:solidFill>
            <a:schemeClr val="tx2"/>
          </a:solidFill>
          <a:latin typeface="Century Gothic" panose="020B0502020202020204" pitchFamily="34" charset="0"/>
        </a:defRPr>
      </a:lvl5pPr>
      <a:lvl6pPr marL="342900" algn="l" rtl="0" fontAlgn="base">
        <a:spcBef>
          <a:spcPct val="0"/>
        </a:spcBef>
        <a:spcAft>
          <a:spcPct val="0"/>
        </a:spcAft>
        <a:defRPr sz="2700">
          <a:solidFill>
            <a:schemeClr val="tx2"/>
          </a:solidFill>
          <a:latin typeface="Century Gothic" panose="020B0502020202020204" pitchFamily="34" charset="0"/>
        </a:defRPr>
      </a:lvl6pPr>
      <a:lvl7pPr marL="685800" algn="l" rtl="0" fontAlgn="base">
        <a:spcBef>
          <a:spcPct val="0"/>
        </a:spcBef>
        <a:spcAft>
          <a:spcPct val="0"/>
        </a:spcAft>
        <a:defRPr sz="2700">
          <a:solidFill>
            <a:schemeClr val="tx2"/>
          </a:solidFill>
          <a:latin typeface="Century Gothic" panose="020B0502020202020204" pitchFamily="34" charset="0"/>
        </a:defRPr>
      </a:lvl7pPr>
      <a:lvl8pPr marL="1028700" algn="l" rtl="0" fontAlgn="base">
        <a:spcBef>
          <a:spcPct val="0"/>
        </a:spcBef>
        <a:spcAft>
          <a:spcPct val="0"/>
        </a:spcAft>
        <a:defRPr sz="2700">
          <a:solidFill>
            <a:schemeClr val="tx2"/>
          </a:solidFill>
          <a:latin typeface="Century Gothic" panose="020B0502020202020204" pitchFamily="34" charset="0"/>
        </a:defRPr>
      </a:lvl8pPr>
      <a:lvl9pPr marL="1371600" algn="l" rtl="0" fontAlgn="base">
        <a:spcBef>
          <a:spcPct val="0"/>
        </a:spcBef>
        <a:spcAft>
          <a:spcPct val="0"/>
        </a:spcAft>
        <a:defRPr sz="2700">
          <a:solidFill>
            <a:schemeClr val="tx2"/>
          </a:solidFill>
          <a:latin typeface="Century Gothic" panose="020B0502020202020204" pitchFamily="34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har char="»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D16CC3BD-87B8-4739-A868-10523FAE212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547425" y="1560315"/>
            <a:ext cx="7596554" cy="1485021"/>
          </a:xfrm>
        </p:spPr>
        <p:txBody>
          <a:bodyPr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br>
              <a:rPr lang="es-ES" sz="15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br>
              <a:rPr lang="es-ES" sz="15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br>
              <a:rPr lang="es-ES" sz="15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r>
              <a:rPr lang="es-ES" sz="18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  <a:t>FACULTAD DE CIENCIAS MÉDICAS DE MAYABEQUE.</a:t>
            </a:r>
            <a:br>
              <a:rPr lang="es-ES" sz="18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br>
              <a:rPr lang="es-ES" sz="18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r>
              <a:rPr lang="es-ES" sz="18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  <a:t>CURSO DE METODOLOGÍA DE LA INVESTIGACIÓN. </a:t>
            </a:r>
            <a:br>
              <a:rPr lang="es-ES" sz="18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endParaRPr lang="en-US" altLang="es-ES" sz="1800" dirty="0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42E0AD78-DF18-436A-9A41-9260D4DE3B7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547425" y="3429000"/>
            <a:ext cx="7102266" cy="1732964"/>
          </a:xfrm>
        </p:spPr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PROFESOR. </a:t>
            </a:r>
            <a:r>
              <a:rPr lang="es-ES" sz="2000" b="1" kern="0" cap="all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Li</a:t>
            </a: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c. Norma Esther Álvarez Morales.</a:t>
            </a:r>
          </a:p>
          <a:p>
            <a:pPr algn="just" eaLnBrk="1" hangingPunct="1">
              <a:spcBef>
                <a:spcPct val="0"/>
              </a:spcBef>
              <a:defRPr/>
            </a:pP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                       Especialista de I Grado en Psicología de la Salud.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                       MSc. Psicología Social y Comunitaria.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                       Profesora Auxiliar.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                       Investigador Agregado.</a:t>
            </a:r>
          </a:p>
          <a:p>
            <a:pPr eaLnBrk="1" hangingPunct="1">
              <a:spcBef>
                <a:spcPct val="0"/>
              </a:spcBef>
              <a:defRPr/>
            </a:pPr>
            <a:endParaRPr lang="es-ES" sz="1500" b="1" kern="0" dirty="0">
              <a:ln w="0">
                <a:solidFill>
                  <a:srgbClr val="4F81BD">
                    <a:lumMod val="50000"/>
                  </a:srgbClr>
                </a:solidFill>
              </a:ln>
              <a:solidFill>
                <a:prstClr val="black"/>
              </a:solidFill>
              <a:effectLst>
                <a:reflection blurRad="12700" stA="50000" endPos="50000" dist="5000" dir="5400000" sy="-100000" rotWithShape="0"/>
              </a:effectLst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3CDC24BA-B868-422F-833C-1C6FD2BF241A}"/>
              </a:ext>
            </a:extLst>
          </p:cNvPr>
          <p:cNvSpPr txBox="1"/>
          <p:nvPr/>
        </p:nvSpPr>
        <p:spPr>
          <a:xfrm>
            <a:off x="1177636" y="582067"/>
            <a:ext cx="10252364" cy="5693866"/>
          </a:xfrm>
          <a:prstGeom prst="rect">
            <a:avLst/>
          </a:prstGeom>
          <a:solidFill>
            <a:schemeClr val="bg1">
              <a:lumMod val="85000"/>
            </a:schemeClr>
          </a:solidFill>
          <a:ln w="57150">
            <a:solidFill>
              <a:srgbClr val="CC6600"/>
            </a:solidFill>
          </a:ln>
        </p:spPr>
        <p:txBody>
          <a:bodyPr wrap="square">
            <a:spAutoFit/>
          </a:bodyPr>
          <a:lstStyle/>
          <a:p>
            <a:pPr marL="257175" indent="-257175" algn="just" defTabSz="342900">
              <a:buFont typeface="Courier New" panose="02070309020205020404" pitchFamily="49" charset="0"/>
              <a:buChar char="o"/>
              <a:defRPr/>
            </a:pPr>
            <a:endParaRPr lang="es-ES" sz="28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 algn="just" defTabSz="342900">
              <a:buFont typeface="Courier New" panose="02070309020205020404" pitchFamily="49" charset="0"/>
              <a:buChar char="o"/>
              <a:defRPr/>
            </a:pPr>
            <a:r>
              <a:rPr lang="es-E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Hipótesis Alternativas : Son posibilidades “alternas” ante las Hipótesis de Investigación y nula: ofrecen otra descripción o explicación distinta a las que proporcionan estos tipos de Hipótesis.</a:t>
            </a:r>
          </a:p>
          <a:p>
            <a:pPr marL="257175" indent="-257175" algn="just" defTabSz="342900">
              <a:buFont typeface="Courier New" panose="02070309020205020404" pitchFamily="49" charset="0"/>
              <a:buChar char="o"/>
              <a:defRPr/>
            </a:pPr>
            <a:endParaRPr lang="es-ES" sz="28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 algn="just" defTabSz="342900">
              <a:buFont typeface="Courier New" panose="02070309020205020404" pitchFamily="49" charset="0"/>
              <a:buChar char="o"/>
              <a:defRPr/>
            </a:pPr>
            <a:r>
              <a:rPr lang="es-E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Hipótesis Estadísticas : Transforman las anteriores en símbolos estadísticos, cuando los datos del estudio que se van a recolectar y analizar para probar o negar las Hipótesis son cuantitativas.(Números, Porcentajes, Promedios, etc.)</a:t>
            </a:r>
          </a:p>
          <a:p>
            <a:pPr marL="257175" indent="-257175" algn="just" defTabSz="342900">
              <a:buFont typeface="Courier New" panose="02070309020205020404" pitchFamily="49" charset="0"/>
              <a:buChar char="o"/>
              <a:defRPr/>
            </a:pPr>
            <a:endParaRPr lang="es-ES" sz="28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 algn="just" defTabSz="342900">
              <a:buFont typeface="Courier New" panose="02070309020205020404" pitchFamily="49" charset="0"/>
              <a:buChar char="o"/>
              <a:defRPr/>
            </a:pPr>
            <a:endParaRPr lang="es-ES" sz="28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27336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40340CE3-C48A-4DDD-96D7-4F43E6B1AF13}"/>
              </a:ext>
            </a:extLst>
          </p:cNvPr>
          <p:cNvSpPr/>
          <p:nvPr/>
        </p:nvSpPr>
        <p:spPr>
          <a:xfrm>
            <a:off x="595737" y="178576"/>
            <a:ext cx="10945091" cy="1149639"/>
          </a:xfrm>
          <a:prstGeom prst="rect">
            <a:avLst/>
          </a:prstGeom>
          <a:solidFill>
            <a:schemeClr val="bg1">
              <a:lumMod val="85000"/>
            </a:schemeClr>
          </a:solidFill>
          <a:ln w="79375" cmpd="sng"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42900">
              <a:defRPr/>
            </a:pPr>
            <a:endParaRPr lang="es-ES" sz="1350">
              <a:solidFill>
                <a:prstClr val="white"/>
              </a:solidFill>
              <a:latin typeface="Trebuchet MS" panose="020B0603020202020204"/>
            </a:endParaRPr>
          </a:p>
        </p:txBody>
      </p:sp>
      <p:sp>
        <p:nvSpPr>
          <p:cNvPr id="12290" name="Rectángulo 1">
            <a:extLst>
              <a:ext uri="{FF2B5EF4-FFF2-40B4-BE49-F238E27FC236}">
                <a16:creationId xmlns:a16="http://schemas.microsoft.com/office/drawing/2014/main" id="{BD4B84BB-70DF-4C9E-A391-8D62C81A09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5745" y="352831"/>
            <a:ext cx="1094509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88900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just" fontAlgn="base">
              <a:spcBef>
                <a:spcPts val="850"/>
              </a:spcBef>
              <a:spcAft>
                <a:spcPct val="0"/>
              </a:spcAft>
            </a:pPr>
            <a:r>
              <a:rPr lang="es-ES_tradnl" altLang="es-E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Hipótesis descriptivas de valor de las variables que se va a observar en un contexto o en la manifestación de otra variable</a:t>
            </a:r>
            <a:endParaRPr lang="es-ES" altLang="es-ES" sz="28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291" name="Rectángulo 2">
            <a:extLst>
              <a:ext uri="{FF2B5EF4-FFF2-40B4-BE49-F238E27FC236}">
                <a16:creationId xmlns:a16="http://schemas.microsoft.com/office/drawing/2014/main" id="{5B07A8CE-012C-4EA2-B9FF-7E418D8E02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5737" y="2060937"/>
            <a:ext cx="10945091" cy="3693319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rgbClr val="CC66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11113" indent="147638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just" fontAlgn="base">
              <a:spcBef>
                <a:spcPts val="1225"/>
              </a:spcBef>
              <a:spcAft>
                <a:spcPct val="0"/>
              </a:spcAft>
            </a:pPr>
            <a:r>
              <a:rPr lang="es-ES_tradnl" alt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Las hipótesis de este tipo se utilizan a veces en estudios descriptivos. Pero cabe comentar que NO EN TODAS LAS INVESTI­GACIONES DESCRIPTIVAS SE FORMULAN HIPÓTESIS O QUE ÉSTAS SON AFIRMACIONES MÁS GENERALES ("la ansiedad en los jóvenes alco­hólicos será elevada", "durante este año, los presupuestos de</a:t>
            </a:r>
            <a:r>
              <a:rPr lang="es-ES" alt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_tradnl" alt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publicidad se incrementarán entre 50 y 60 por ciento“</a:t>
            </a:r>
          </a:p>
          <a:p>
            <a:pPr algn="just" fontAlgn="base">
              <a:spcBef>
                <a:spcPts val="1225"/>
              </a:spcBef>
              <a:spcAft>
                <a:spcPct val="0"/>
              </a:spcAft>
            </a:pPr>
            <a:endParaRPr lang="es-ES" altLang="es-E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292" name="Rectángulo 3">
            <a:extLst>
              <a:ext uri="{FF2B5EF4-FFF2-40B4-BE49-F238E27FC236}">
                <a16:creationId xmlns:a16="http://schemas.microsoft.com/office/drawing/2014/main" id="{43E5BABC-4861-4F87-8B52-B37DD60ED2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5737" y="5841282"/>
            <a:ext cx="11000523" cy="954107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rgbClr val="CC66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7938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s-ES_tradnl" altLang="es-E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es sencillo realizar estimaciones con cierta precisión respecto a fenómenos del comportamiento humano.</a:t>
            </a:r>
            <a:endParaRPr lang="es-ES" altLang="es-ES" sz="28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Flecha abajo 5">
            <a:extLst>
              <a:ext uri="{FF2B5EF4-FFF2-40B4-BE49-F238E27FC236}">
                <a16:creationId xmlns:a16="http://schemas.microsoft.com/office/drawing/2014/main" id="{1EAC617A-8866-4D6A-9952-92685A6DD4D0}"/>
              </a:ext>
            </a:extLst>
          </p:cNvPr>
          <p:cNvSpPr/>
          <p:nvPr/>
        </p:nvSpPr>
        <p:spPr>
          <a:xfrm>
            <a:off x="4856884" y="4973783"/>
            <a:ext cx="2100263" cy="780474"/>
          </a:xfrm>
          <a:prstGeom prst="downArrow">
            <a:avLst/>
          </a:prstGeom>
          <a:noFill/>
          <a:ln w="127000" cmpd="tri"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42900">
              <a:defRPr/>
            </a:pPr>
            <a:endParaRPr lang="es-ES" sz="1350">
              <a:solidFill>
                <a:prstClr val="white"/>
              </a:solidFill>
              <a:latin typeface="Trebuchet MS" panose="020B0603020202020204"/>
            </a:endParaRPr>
          </a:p>
        </p:txBody>
      </p:sp>
      <p:sp>
        <p:nvSpPr>
          <p:cNvPr id="7" name="Flecha abajo 6">
            <a:extLst>
              <a:ext uri="{FF2B5EF4-FFF2-40B4-BE49-F238E27FC236}">
                <a16:creationId xmlns:a16="http://schemas.microsoft.com/office/drawing/2014/main" id="{FE8A5E38-38E5-49C6-B1D7-70E6426C81FA}"/>
              </a:ext>
            </a:extLst>
          </p:cNvPr>
          <p:cNvSpPr/>
          <p:nvPr/>
        </p:nvSpPr>
        <p:spPr>
          <a:xfrm>
            <a:off x="4856884" y="1306938"/>
            <a:ext cx="2100263" cy="753998"/>
          </a:xfrm>
          <a:prstGeom prst="downArrow">
            <a:avLst/>
          </a:prstGeom>
          <a:noFill/>
          <a:ln w="127000" cmpd="tri"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42900">
              <a:defRPr/>
            </a:pPr>
            <a:endParaRPr lang="es-ES" sz="1350">
              <a:solidFill>
                <a:prstClr val="white"/>
              </a:solidFill>
              <a:latin typeface="Trebuchet MS" panose="020B0603020202020204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FB4F1CDE-EEB3-4E1A-B7AB-C6E66EDD9502}"/>
              </a:ext>
            </a:extLst>
          </p:cNvPr>
          <p:cNvSpPr/>
          <p:nvPr/>
        </p:nvSpPr>
        <p:spPr>
          <a:xfrm>
            <a:off x="665018" y="224503"/>
            <a:ext cx="10792691" cy="823913"/>
          </a:xfrm>
          <a:prstGeom prst="rect">
            <a:avLst/>
          </a:prstGeom>
          <a:solidFill>
            <a:schemeClr val="bg1">
              <a:lumMod val="85000"/>
            </a:schemeClr>
          </a:solidFill>
          <a:ln w="95250" cmpd="sng"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42900">
              <a:defRPr/>
            </a:pPr>
            <a:endParaRPr lang="es-ES" sz="1350">
              <a:solidFill>
                <a:prstClr val="white"/>
              </a:solidFill>
              <a:latin typeface="Trebuchet MS" panose="020B0603020202020204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FBB91EBE-C965-4679-918F-B533A0CA1DE1}"/>
              </a:ext>
            </a:extLst>
          </p:cNvPr>
          <p:cNvSpPr/>
          <p:nvPr/>
        </p:nvSpPr>
        <p:spPr>
          <a:xfrm>
            <a:off x="665018" y="224503"/>
            <a:ext cx="108619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49" algn="ctr" defTabSz="342900">
              <a:defRPr/>
            </a:pPr>
            <a:r>
              <a:rPr lang="es-ES_tradnl" sz="2400" b="1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Hipótesis correlaciónales .</a:t>
            </a:r>
          </a:p>
          <a:p>
            <a:pPr marL="9049" algn="ctr" defTabSz="342900">
              <a:defRPr/>
            </a:pPr>
            <a:r>
              <a:rPr lang="es-ES_tradnl" sz="2400" b="1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Se corresponden a los estudios correlaciónales </a:t>
            </a:r>
            <a:endParaRPr lang="es-ES" sz="2400" b="1" dirty="0">
              <a:solidFill>
                <a:srgbClr val="00000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316" name="Rectángulo 3">
            <a:extLst>
              <a:ext uri="{FF2B5EF4-FFF2-40B4-BE49-F238E27FC236}">
                <a16:creationId xmlns:a16="http://schemas.microsoft.com/office/drawing/2014/main" id="{4973A9D7-47E8-48F8-AF42-89C8257715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018" y="2556422"/>
            <a:ext cx="11042072" cy="3899786"/>
          </a:xfrm>
          <a:prstGeom prst="rect">
            <a:avLst/>
          </a:prstGeom>
          <a:solidFill>
            <a:schemeClr val="bg1">
              <a:lumMod val="85000"/>
            </a:schemeClr>
          </a:solidFill>
          <a:ln w="57150">
            <a:solidFill>
              <a:srgbClr val="CC6600"/>
            </a:solidFill>
          </a:ln>
        </p:spPr>
        <p:txBody>
          <a:bodyPr wrap="square">
            <a:spAutoFit/>
          </a:bodyPr>
          <a:lstStyle>
            <a:lvl1pPr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marL="9049"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s-ES_tradnl" altLang="es-ES" sz="2400" b="1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Pueden establecer la </a:t>
            </a:r>
            <a:r>
              <a:rPr lang="es-ES_tradnl" altLang="es-ES" sz="2400" b="1" dirty="0">
                <a:solidFill>
                  <a:srgbClr val="C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ASOCIACIÓN ENTRE DOS VARIABLES </a:t>
            </a:r>
            <a:r>
              <a:rPr lang="es-ES_tradnl" altLang="es-ES" sz="2400" b="1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("la inteli­gencia está relacionada con la memoria", "la exposición por parte de los adoles­centes a videos musicales con alto contenido sexual está asociada con la manifes­tación de estrategias en las relaciones interpersonales heterosexuales para estable­cer contacto sexual"); o </a:t>
            </a:r>
            <a:r>
              <a:rPr lang="es-ES_tradnl" altLang="es-ES" sz="2400" b="1" dirty="0">
                <a:solidFill>
                  <a:srgbClr val="C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ESTABLECER LA ASOCIACIÓN ENTRE MÁS DE DOS VARIABLES </a:t>
            </a:r>
            <a:r>
              <a:rPr lang="es-ES_tradnl" altLang="es-ES" sz="2400" b="1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("la atracción física, las demostraciones de afecto, la similitud en valores y la satisfac­ción en el noviazgo, se encuentran vinculadas entre sí“</a:t>
            </a:r>
            <a:endParaRPr lang="es-ES_tradnl" altLang="es-ES" sz="2000" b="1" dirty="0">
              <a:solidFill>
                <a:srgbClr val="00000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Flecha abajo 5">
            <a:extLst>
              <a:ext uri="{FF2B5EF4-FFF2-40B4-BE49-F238E27FC236}">
                <a16:creationId xmlns:a16="http://schemas.microsoft.com/office/drawing/2014/main" id="{A14FD290-6189-42EB-99A6-E7F8CBB1563D}"/>
              </a:ext>
            </a:extLst>
          </p:cNvPr>
          <p:cNvSpPr/>
          <p:nvPr/>
        </p:nvSpPr>
        <p:spPr>
          <a:xfrm>
            <a:off x="3632201" y="1074363"/>
            <a:ext cx="4240212" cy="1447164"/>
          </a:xfrm>
          <a:prstGeom prst="downArrow">
            <a:avLst/>
          </a:prstGeom>
          <a:noFill/>
          <a:ln w="127000" cmpd="tri"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42900">
              <a:defRPr/>
            </a:pPr>
            <a:endParaRPr lang="es-ES" sz="1350">
              <a:solidFill>
                <a:prstClr val="white"/>
              </a:solidFill>
              <a:latin typeface="Trebuchet MS" panose="020B0603020202020204"/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EE3194E-11E3-487C-8CDC-0E3899EEA065}"/>
              </a:ext>
            </a:extLst>
          </p:cNvPr>
          <p:cNvSpPr/>
          <p:nvPr/>
        </p:nvSpPr>
        <p:spPr>
          <a:xfrm>
            <a:off x="4528489" y="1048416"/>
            <a:ext cx="244763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49" algn="ctr" defTabSz="342900">
              <a:defRPr/>
            </a:pPr>
            <a:r>
              <a:rPr lang="es-ES_tradnl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Especifican las </a:t>
            </a:r>
          </a:p>
          <a:p>
            <a:pPr marL="9049" algn="ctr" defTabSz="342900">
              <a:defRPr/>
            </a:pPr>
            <a:r>
              <a:rPr lang="es-ES_tradnl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relaciones entre dos o más variables</a:t>
            </a:r>
            <a:endParaRPr lang="es-ES" sz="2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92AD020D-5208-4D51-AE59-405FEE1ECBB2}"/>
              </a:ext>
            </a:extLst>
          </p:cNvPr>
          <p:cNvSpPr/>
          <p:nvPr/>
        </p:nvSpPr>
        <p:spPr>
          <a:xfrm>
            <a:off x="0" y="2"/>
            <a:ext cx="12192000" cy="685799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342900">
              <a:defRPr/>
            </a:pPr>
            <a:endParaRPr lang="es-ES" sz="1800" dirty="0">
              <a:solidFill>
                <a:prstClr val="black"/>
              </a:solidFill>
              <a:latin typeface="Trebuchet MS" panose="020B0603020202020204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CA7F1025-58FA-4E5D-AC48-31578FE290F8}"/>
              </a:ext>
            </a:extLst>
          </p:cNvPr>
          <p:cNvSpPr txBox="1"/>
          <p:nvPr/>
        </p:nvSpPr>
        <p:spPr>
          <a:xfrm>
            <a:off x="2364581" y="5278624"/>
            <a:ext cx="6096000" cy="1077218"/>
          </a:xfrm>
          <a:prstGeom prst="rect">
            <a:avLst/>
          </a:prstGeom>
          <a:noFill/>
          <a:ln w="57150">
            <a:solidFill>
              <a:srgbClr val="993300"/>
            </a:solidFill>
          </a:ln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s-ES_tradnl" altLang="es-E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“Alcanzan el nivel predictivo y parcialmente explicativo”.</a:t>
            </a:r>
          </a:p>
        </p:txBody>
      </p:sp>
      <p:sp>
        <p:nvSpPr>
          <p:cNvPr id="14341" name="Rectángulo 4">
            <a:extLst>
              <a:ext uri="{FF2B5EF4-FFF2-40B4-BE49-F238E27FC236}">
                <a16:creationId xmlns:a16="http://schemas.microsoft.com/office/drawing/2014/main" id="{CBAFC645-2FDF-4705-92D4-22A7335A55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2335479"/>
            <a:ext cx="10820400" cy="1708160"/>
          </a:xfrm>
          <a:prstGeom prst="rect">
            <a:avLst/>
          </a:prstGeom>
          <a:solidFill>
            <a:schemeClr val="bg1">
              <a:lumMod val="85000"/>
            </a:schemeClr>
          </a:solidFill>
          <a:ln w="57150">
            <a:solidFill>
              <a:srgbClr val="CC6600"/>
            </a:solidFill>
          </a:ln>
        </p:spPr>
        <p:txBody>
          <a:bodyPr wrap="square">
            <a:spAutoFit/>
          </a:bodyPr>
          <a:lstStyle>
            <a:lvl1pPr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ES_tradnl" altLang="es-ES" sz="2100" b="1" dirty="0">
              <a:solidFill>
                <a:srgbClr val="00000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ES_tradnl" altLang="es-E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 embargo, las hipótesis correlaciónales no sólo pueden establecer que dos o más variables se encuentran asociadas, sino también cómo lo están. </a:t>
            </a:r>
          </a:p>
        </p:txBody>
      </p:sp>
      <p:sp>
        <p:nvSpPr>
          <p:cNvPr id="7" name="Flecha abajo 5">
            <a:extLst>
              <a:ext uri="{FF2B5EF4-FFF2-40B4-BE49-F238E27FC236}">
                <a16:creationId xmlns:a16="http://schemas.microsoft.com/office/drawing/2014/main" id="{0B5BCBC6-CFEF-4BA8-829A-C7C1CD1C6372}"/>
              </a:ext>
            </a:extLst>
          </p:cNvPr>
          <p:cNvSpPr/>
          <p:nvPr/>
        </p:nvSpPr>
        <p:spPr>
          <a:xfrm>
            <a:off x="4579576" y="1525904"/>
            <a:ext cx="2100263" cy="546242"/>
          </a:xfrm>
          <a:prstGeom prst="downArrow">
            <a:avLst/>
          </a:prstGeom>
          <a:noFill/>
          <a:ln w="127000" cmpd="tri"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42900">
              <a:defRPr/>
            </a:pPr>
            <a:endParaRPr lang="es-ES" sz="1350">
              <a:solidFill>
                <a:prstClr val="white"/>
              </a:solidFill>
              <a:latin typeface="Trebuchet MS" panose="020B0603020202020204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2B3F21EC-220D-4BEA-96C5-494529EEFB95}"/>
              </a:ext>
            </a:extLst>
          </p:cNvPr>
          <p:cNvSpPr/>
          <p:nvPr/>
        </p:nvSpPr>
        <p:spPr>
          <a:xfrm>
            <a:off x="2962347" y="502158"/>
            <a:ext cx="5205270" cy="760413"/>
          </a:xfrm>
          <a:prstGeom prst="rect">
            <a:avLst/>
          </a:prstGeom>
          <a:noFill/>
          <a:ln w="95250" cmpd="sng"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42900">
              <a:defRPr/>
            </a:pPr>
            <a:r>
              <a:rPr lang="es-ES" sz="2800" b="1" dirty="0">
                <a:solidFill>
                  <a:prstClr val="black"/>
                </a:solidFill>
                <a:latin typeface="Trebuchet MS" panose="020B0603020202020204"/>
              </a:rPr>
              <a:t>Hipótesis correlaciónales </a:t>
            </a:r>
          </a:p>
        </p:txBody>
      </p:sp>
      <p:sp>
        <p:nvSpPr>
          <p:cNvPr id="6" name="Flecha abajo 5">
            <a:extLst>
              <a:ext uri="{FF2B5EF4-FFF2-40B4-BE49-F238E27FC236}">
                <a16:creationId xmlns:a16="http://schemas.microsoft.com/office/drawing/2014/main" id="{31CFC275-1CFE-4EA8-B23D-9F555C0B4B99}"/>
              </a:ext>
            </a:extLst>
          </p:cNvPr>
          <p:cNvSpPr/>
          <p:nvPr/>
        </p:nvSpPr>
        <p:spPr>
          <a:xfrm>
            <a:off x="4514850" y="4446584"/>
            <a:ext cx="2100263" cy="546242"/>
          </a:xfrm>
          <a:prstGeom prst="downArrow">
            <a:avLst/>
          </a:prstGeom>
          <a:noFill/>
          <a:ln w="127000" cmpd="tri"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42900">
              <a:defRPr/>
            </a:pPr>
            <a:endParaRPr lang="es-ES" sz="1350">
              <a:solidFill>
                <a:prstClr val="white"/>
              </a:solidFill>
              <a:latin typeface="Trebuchet MS" panose="020B0603020202020204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38F4F72C-4B35-4CF1-9D05-124D359FB582}"/>
              </a:ext>
            </a:extLst>
          </p:cNvPr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362" name="Rectángulo 1">
            <a:extLst>
              <a:ext uri="{FF2B5EF4-FFF2-40B4-BE49-F238E27FC236}">
                <a16:creationId xmlns:a16="http://schemas.microsoft.com/office/drawing/2014/main" id="{895598B3-75CF-49C6-8694-6431B603FF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91550" y="741860"/>
            <a:ext cx="599394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33350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just" fontAlgn="base">
              <a:spcBef>
                <a:spcPts val="1425"/>
              </a:spcBef>
              <a:spcAft>
                <a:spcPct val="0"/>
              </a:spcAft>
            </a:pPr>
            <a:r>
              <a:rPr lang="es-ES_tradnl" altLang="es-ES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Hipótesis de la diferencia entre grupos</a:t>
            </a:r>
            <a:endParaRPr lang="es-ES" altLang="es-ES" sz="2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AD046286-E3A6-4873-B5DC-A002E9AB6460}"/>
              </a:ext>
            </a:extLst>
          </p:cNvPr>
          <p:cNvSpPr/>
          <p:nvPr/>
        </p:nvSpPr>
        <p:spPr>
          <a:xfrm>
            <a:off x="2791550" y="613954"/>
            <a:ext cx="5961062" cy="769937"/>
          </a:xfrm>
          <a:prstGeom prst="rect">
            <a:avLst/>
          </a:prstGeom>
          <a:noFill/>
          <a:ln w="88900" cmpd="sng"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42900">
              <a:defRPr/>
            </a:pPr>
            <a:endParaRPr lang="es-ES" sz="1350">
              <a:solidFill>
                <a:prstClr val="white"/>
              </a:solidFill>
              <a:latin typeface="Trebuchet MS" panose="020B0603020202020204"/>
            </a:endParaRPr>
          </a:p>
        </p:txBody>
      </p:sp>
      <p:sp>
        <p:nvSpPr>
          <p:cNvPr id="4" name="Flecha abajo 3">
            <a:extLst>
              <a:ext uri="{FF2B5EF4-FFF2-40B4-BE49-F238E27FC236}">
                <a16:creationId xmlns:a16="http://schemas.microsoft.com/office/drawing/2014/main" id="{266EA750-658A-4ACC-994E-EEFCC898931D}"/>
              </a:ext>
            </a:extLst>
          </p:cNvPr>
          <p:cNvSpPr/>
          <p:nvPr/>
        </p:nvSpPr>
        <p:spPr>
          <a:xfrm>
            <a:off x="4721950" y="3622269"/>
            <a:ext cx="2100262" cy="628650"/>
          </a:xfrm>
          <a:prstGeom prst="downArrow">
            <a:avLst/>
          </a:prstGeom>
          <a:noFill/>
          <a:ln w="127000" cmpd="tri"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42900">
              <a:defRPr/>
            </a:pPr>
            <a:endParaRPr lang="es-ES" sz="1350">
              <a:solidFill>
                <a:prstClr val="white"/>
              </a:solidFill>
              <a:latin typeface="Trebuchet MS" panose="020B0603020202020204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8CBEE85B-F7DE-4323-89DC-E4F6AE8CFFCB}"/>
              </a:ext>
            </a:extLst>
          </p:cNvPr>
          <p:cNvSpPr/>
          <p:nvPr/>
        </p:nvSpPr>
        <p:spPr>
          <a:xfrm>
            <a:off x="886691" y="2657476"/>
            <a:ext cx="10266217" cy="830997"/>
          </a:xfrm>
          <a:prstGeom prst="rect">
            <a:avLst/>
          </a:prstGeom>
          <a:ln w="57150">
            <a:solidFill>
              <a:srgbClr val="CC6600"/>
            </a:solidFill>
          </a:ln>
        </p:spPr>
        <p:txBody>
          <a:bodyPr wrap="square">
            <a:spAutoFit/>
          </a:bodyPr>
          <a:lstStyle/>
          <a:p>
            <a:pPr algn="ctr" defTabSz="342900">
              <a:defRPr/>
            </a:pPr>
            <a:r>
              <a:rPr lang="es-ES_tradnl" sz="24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Estas hipótesis se formulan en investigaciones cuya </a:t>
            </a:r>
          </a:p>
          <a:p>
            <a:pPr algn="ctr" defTabSz="342900">
              <a:defRPr/>
            </a:pPr>
            <a:r>
              <a:rPr lang="es-ES_tradnl" sz="24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finalidad es comparar gru­</a:t>
            </a:r>
            <a:r>
              <a:rPr lang="es-ES_tradnl" sz="2400" b="1" spc="-4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pos</a:t>
            </a:r>
            <a:endParaRPr lang="es-ES" sz="2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AD97AA82-49AD-4CC1-BC9C-95C86EF692D5}"/>
              </a:ext>
            </a:extLst>
          </p:cNvPr>
          <p:cNvSpPr/>
          <p:nvPr/>
        </p:nvSpPr>
        <p:spPr>
          <a:xfrm>
            <a:off x="623455" y="4505324"/>
            <a:ext cx="10972800" cy="1964640"/>
          </a:xfrm>
          <a:prstGeom prst="rect">
            <a:avLst/>
          </a:prstGeom>
          <a:ln w="57150">
            <a:solidFill>
              <a:srgbClr val="CC6600"/>
            </a:solidFill>
          </a:ln>
        </p:spPr>
        <p:txBody>
          <a:bodyPr wrap="square">
            <a:spAutoFit/>
          </a:bodyPr>
          <a:lstStyle>
            <a:lvl1pPr marL="138113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just" fontAlgn="base">
              <a:spcBef>
                <a:spcPts val="175"/>
              </a:spcBef>
              <a:spcAft>
                <a:spcPct val="0"/>
              </a:spcAft>
            </a:pPr>
            <a:r>
              <a:rPr lang="es-ES_tradnl" altLang="es-ES" b="1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es-ES_tradnl" altLang="es-ES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Ejemplo: Un publicista piensa que un comercial televisivo en blanco y negro, cuyo objetivo es persuadir a los adolescentes que comienzan a fumar para que dejen de hacerlo, tiene una eficacia diferente que uno en color.</a:t>
            </a:r>
          </a:p>
          <a:p>
            <a:pPr algn="just" fontAlgn="base">
              <a:spcBef>
                <a:spcPts val="175"/>
              </a:spcBef>
              <a:spcAft>
                <a:spcPct val="0"/>
              </a:spcAft>
            </a:pPr>
            <a:r>
              <a:rPr lang="es-ES_tradnl" altLang="es-ES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ES" altLang="es-ES" sz="24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lecha abajo 6">
            <a:extLst>
              <a:ext uri="{FF2B5EF4-FFF2-40B4-BE49-F238E27FC236}">
                <a16:creationId xmlns:a16="http://schemas.microsoft.com/office/drawing/2014/main" id="{E30457D0-2F07-451E-8604-57A221EA9768}"/>
              </a:ext>
            </a:extLst>
          </p:cNvPr>
          <p:cNvSpPr/>
          <p:nvPr/>
        </p:nvSpPr>
        <p:spPr>
          <a:xfrm>
            <a:off x="4573733" y="1716677"/>
            <a:ext cx="2100263" cy="769937"/>
          </a:xfrm>
          <a:prstGeom prst="downArrow">
            <a:avLst/>
          </a:prstGeom>
          <a:noFill/>
          <a:ln w="127000" cmpd="tri"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42900">
              <a:defRPr/>
            </a:pPr>
            <a:endParaRPr lang="es-ES" sz="1350">
              <a:solidFill>
                <a:prstClr val="white"/>
              </a:solidFill>
              <a:latin typeface="Trebuchet MS" panose="020B0603020202020204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8E1DDF6E-F963-4E98-AAE5-681B59CA931F}"/>
              </a:ext>
            </a:extLst>
          </p:cNvPr>
          <p:cNvSpPr/>
          <p:nvPr/>
        </p:nvSpPr>
        <p:spPr>
          <a:xfrm>
            <a:off x="595745" y="661333"/>
            <a:ext cx="1092296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342900">
              <a:defRPr/>
            </a:pPr>
            <a:r>
              <a:rPr lang="es-ES_tradnl" sz="2400" b="1" spc="-8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 pregunta de investigación sería: ¿es más eficaz un comercial televisivo en blanco </a:t>
            </a:r>
            <a:r>
              <a:rPr lang="es-ES_tradnl" sz="24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 negro que uno en color, cuyo mensaje es persuadir a los adolescentes que co­mienzan a fumar para que dejen de hacerlo? </a:t>
            </a:r>
          </a:p>
          <a:p>
            <a:pPr algn="just" defTabSz="342900">
              <a:defRPr/>
            </a:pPr>
            <a:endParaRPr lang="es-ES_tradnl" sz="2400" b="1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 defTabSz="342900">
              <a:defRPr/>
            </a:pPr>
            <a:endParaRPr lang="es-ES_tradnl" sz="2400" b="1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 defTabSz="342900">
              <a:defRPr/>
            </a:pPr>
            <a:endParaRPr lang="es-ES_tradnl" sz="2400" b="1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 defTabSz="342900">
              <a:defRPr/>
            </a:pPr>
            <a:r>
              <a:rPr lang="es-ES_tradnl" sz="24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 su hipótesis quedaría formula­da así:</a:t>
            </a:r>
            <a:endParaRPr lang="es-E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lecha abajo 2">
            <a:extLst>
              <a:ext uri="{FF2B5EF4-FFF2-40B4-BE49-F238E27FC236}">
                <a16:creationId xmlns:a16="http://schemas.microsoft.com/office/drawing/2014/main" id="{483549D3-38EF-4880-948B-8BA608286093}"/>
              </a:ext>
            </a:extLst>
          </p:cNvPr>
          <p:cNvSpPr/>
          <p:nvPr/>
        </p:nvSpPr>
        <p:spPr>
          <a:xfrm>
            <a:off x="5007095" y="2028297"/>
            <a:ext cx="2100263" cy="628650"/>
          </a:xfrm>
          <a:prstGeom prst="downArrow">
            <a:avLst/>
          </a:prstGeom>
          <a:noFill/>
          <a:ln w="127000" cmpd="tri"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42900">
              <a:defRPr/>
            </a:pPr>
            <a:endParaRPr lang="es-ES" sz="1350">
              <a:solidFill>
                <a:prstClr val="white"/>
              </a:solidFill>
              <a:latin typeface="Trebuchet MS" panose="020B0603020202020204"/>
            </a:endParaRPr>
          </a:p>
        </p:txBody>
      </p:sp>
      <p:pic>
        <p:nvPicPr>
          <p:cNvPr id="2051" name="Picture 3">
            <a:extLst>
              <a:ext uri="{FF2B5EF4-FFF2-40B4-BE49-F238E27FC236}">
                <a16:creationId xmlns:a16="http://schemas.microsoft.com/office/drawing/2014/main" id="{C5B59C4F-6CCF-4CCF-ADFD-F7552B906B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6663" y="3465661"/>
            <a:ext cx="10072047" cy="2731006"/>
          </a:xfrm>
          <a:prstGeom prst="rect">
            <a:avLst/>
          </a:prstGeom>
          <a:noFill/>
          <a:ln>
            <a:noFill/>
          </a:ln>
          <a:effectLst>
            <a:glow rad="127000">
              <a:schemeClr val="accent3">
                <a:lumMod val="50000"/>
              </a:schemeClr>
            </a:glo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ángulo 1">
            <a:extLst>
              <a:ext uri="{FF2B5EF4-FFF2-40B4-BE49-F238E27FC236}">
                <a16:creationId xmlns:a16="http://schemas.microsoft.com/office/drawing/2014/main" id="{79EC8F12-2029-4334-BAAB-DB097B9799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5746" y="2467287"/>
            <a:ext cx="11000508" cy="3953133"/>
          </a:xfrm>
          <a:prstGeom prst="rect">
            <a:avLst/>
          </a:prstGeom>
          <a:solidFill>
            <a:schemeClr val="bg1">
              <a:lumMod val="85000"/>
            </a:schemeClr>
          </a:solidFill>
          <a:ln w="57150">
            <a:solidFill>
              <a:srgbClr val="CC66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9688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just" fontAlgn="base">
              <a:lnSpc>
                <a:spcPct val="150000"/>
              </a:lnSpc>
              <a:spcBef>
                <a:spcPts val="213"/>
              </a:spcBef>
              <a:spcAft>
                <a:spcPct val="0"/>
              </a:spcAft>
            </a:pPr>
            <a:r>
              <a:rPr lang="es-ES_tradnl" altLang="es-ES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Este tipo de hipótesis no solamente afirma las relaciones entre dos o más varia­bles y cómo se dan dichas relaciones, sino que además proponen un "sentido de entendimiento" de ellas. Este sentido puede ser más o menos completo, depen­diendo del número de variables que se incluyan, pero todas estas </a:t>
            </a:r>
            <a:r>
              <a:rPr lang="es-ES_tradnl" altLang="es-E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HIPÓTESIS ESTA­BLECEN RELACIONES DE CAUSA-EFECTO.</a:t>
            </a:r>
          </a:p>
          <a:p>
            <a:pPr algn="just" fontAlgn="base">
              <a:lnSpc>
                <a:spcPct val="150000"/>
              </a:lnSpc>
              <a:spcBef>
                <a:spcPts val="213"/>
              </a:spcBef>
              <a:spcAft>
                <a:spcPct val="0"/>
              </a:spcAft>
            </a:pPr>
            <a:endParaRPr lang="es-ES" altLang="es-ES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>
              <a:lnSpc>
                <a:spcPct val="150000"/>
              </a:lnSpc>
              <a:spcBef>
                <a:spcPts val="213"/>
              </a:spcBef>
              <a:spcAft>
                <a:spcPct val="0"/>
              </a:spcAft>
            </a:pPr>
            <a:endParaRPr lang="es-ES" altLang="es-ES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1" name="Rectángulo 2">
            <a:extLst>
              <a:ext uri="{FF2B5EF4-FFF2-40B4-BE49-F238E27FC236}">
                <a16:creationId xmlns:a16="http://schemas.microsoft.com/office/drawing/2014/main" id="{5F04EBB2-7311-4982-92EB-C0E790CF2C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6040" y="941172"/>
            <a:ext cx="764985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4450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just" fontAlgn="base">
              <a:spcBef>
                <a:spcPts val="1188"/>
              </a:spcBef>
              <a:spcAft>
                <a:spcPct val="0"/>
              </a:spcAft>
            </a:pPr>
            <a:r>
              <a:rPr lang="es-ES_tradnl" altLang="es-ES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Hipótesis que establecen relaciones de causalidad</a:t>
            </a:r>
            <a:endParaRPr lang="es-ES" altLang="es-ES" sz="2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EEAFA5E4-7356-48DA-ABB7-1314766A9DC3}"/>
              </a:ext>
            </a:extLst>
          </p:cNvPr>
          <p:cNvSpPr/>
          <p:nvPr/>
        </p:nvSpPr>
        <p:spPr>
          <a:xfrm>
            <a:off x="1968153" y="798645"/>
            <a:ext cx="7757738" cy="769937"/>
          </a:xfrm>
          <a:prstGeom prst="rect">
            <a:avLst/>
          </a:prstGeom>
          <a:noFill/>
          <a:ln w="88900" cmpd="sng"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42900">
              <a:defRPr/>
            </a:pPr>
            <a:endParaRPr lang="es-ES" sz="1350">
              <a:solidFill>
                <a:prstClr val="white"/>
              </a:solidFill>
              <a:latin typeface="Trebuchet MS" panose="020B0603020202020204"/>
            </a:endParaRPr>
          </a:p>
        </p:txBody>
      </p:sp>
      <p:sp>
        <p:nvSpPr>
          <p:cNvPr id="5" name="Flecha abajo 4">
            <a:extLst>
              <a:ext uri="{FF2B5EF4-FFF2-40B4-BE49-F238E27FC236}">
                <a16:creationId xmlns:a16="http://schemas.microsoft.com/office/drawing/2014/main" id="{78258F8C-4C20-4380-A0E7-3566F634C9A4}"/>
              </a:ext>
            </a:extLst>
          </p:cNvPr>
          <p:cNvSpPr/>
          <p:nvPr/>
        </p:nvSpPr>
        <p:spPr>
          <a:xfrm>
            <a:off x="4796890" y="1711109"/>
            <a:ext cx="2100263" cy="769937"/>
          </a:xfrm>
          <a:prstGeom prst="downArrow">
            <a:avLst>
              <a:gd name="adj1" fmla="val 63065"/>
              <a:gd name="adj2" fmla="val 50000"/>
            </a:avLst>
          </a:prstGeom>
          <a:noFill/>
          <a:ln w="127000" cmpd="tri"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42900">
              <a:defRPr/>
            </a:pPr>
            <a:endParaRPr lang="es-ES" sz="1350">
              <a:solidFill>
                <a:prstClr val="white"/>
              </a:solidFill>
              <a:latin typeface="Trebuchet MS" panose="020B0603020202020204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7A81123F-A118-40BB-A134-1132C5975893}"/>
              </a:ext>
            </a:extLst>
          </p:cNvPr>
          <p:cNvSpPr/>
          <p:nvPr/>
        </p:nvSpPr>
        <p:spPr>
          <a:xfrm>
            <a:off x="637309" y="387927"/>
            <a:ext cx="10958946" cy="5999019"/>
          </a:xfrm>
          <a:prstGeom prst="rect">
            <a:avLst/>
          </a:prstGeom>
          <a:solidFill>
            <a:schemeClr val="bg1">
              <a:lumMod val="85000"/>
            </a:schemeClr>
          </a:solidFill>
          <a:ln w="57150"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Flecha derecha 10">
            <a:extLst>
              <a:ext uri="{FF2B5EF4-FFF2-40B4-BE49-F238E27FC236}">
                <a16:creationId xmlns:a16="http://schemas.microsoft.com/office/drawing/2014/main" id="{247A359E-4F09-451B-99B4-B99C622233E5}"/>
              </a:ext>
            </a:extLst>
          </p:cNvPr>
          <p:cNvSpPr/>
          <p:nvPr/>
        </p:nvSpPr>
        <p:spPr>
          <a:xfrm rot="19437779">
            <a:off x="3071813" y="2851150"/>
            <a:ext cx="2076450" cy="446088"/>
          </a:xfrm>
          <a:prstGeom prst="rightArrow">
            <a:avLst/>
          </a:prstGeom>
          <a:noFill/>
          <a:ln w="28575">
            <a:solidFill>
              <a:srgbClr val="CC66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defTabSz="342900">
              <a:defRPr/>
            </a:pPr>
            <a:endParaRPr lang="es-ES" sz="1350">
              <a:solidFill>
                <a:prstClr val="black"/>
              </a:solidFill>
              <a:latin typeface="Trebuchet MS" panose="020B0603020202020204"/>
            </a:endParaRPr>
          </a:p>
        </p:txBody>
      </p:sp>
      <p:sp>
        <p:nvSpPr>
          <p:cNvPr id="13" name="Flecha derecha 12">
            <a:extLst>
              <a:ext uri="{FF2B5EF4-FFF2-40B4-BE49-F238E27FC236}">
                <a16:creationId xmlns:a16="http://schemas.microsoft.com/office/drawing/2014/main" id="{31D3EF35-56B1-49B2-A0F6-3FFD735A4476}"/>
              </a:ext>
            </a:extLst>
          </p:cNvPr>
          <p:cNvSpPr/>
          <p:nvPr/>
        </p:nvSpPr>
        <p:spPr>
          <a:xfrm rot="1910635">
            <a:off x="3206750" y="4022726"/>
            <a:ext cx="2090738" cy="460375"/>
          </a:xfrm>
          <a:prstGeom prst="rightArrow">
            <a:avLst/>
          </a:prstGeom>
          <a:noFill/>
          <a:ln w="28575">
            <a:solidFill>
              <a:srgbClr val="CC66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defTabSz="342900">
              <a:defRPr/>
            </a:pPr>
            <a:endParaRPr lang="es-ES" sz="1350">
              <a:solidFill>
                <a:prstClr val="black"/>
              </a:solidFill>
              <a:latin typeface="Trebuchet MS" panose="020B0603020202020204"/>
            </a:endParaRPr>
          </a:p>
        </p:txBody>
      </p:sp>
      <p:sp>
        <p:nvSpPr>
          <p:cNvPr id="3" name="Rectángulo redondeado 2">
            <a:extLst>
              <a:ext uri="{FF2B5EF4-FFF2-40B4-BE49-F238E27FC236}">
                <a16:creationId xmlns:a16="http://schemas.microsoft.com/office/drawing/2014/main" id="{D538CAF2-E2B0-4994-9E11-209F9F6240EF}"/>
              </a:ext>
            </a:extLst>
          </p:cNvPr>
          <p:cNvSpPr/>
          <p:nvPr/>
        </p:nvSpPr>
        <p:spPr>
          <a:xfrm>
            <a:off x="4740275" y="1790701"/>
            <a:ext cx="1646238" cy="688975"/>
          </a:xfrm>
          <a:prstGeom prst="roundRect">
            <a:avLst/>
          </a:prstGeom>
          <a:noFill/>
          <a:ln w="28575"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42900">
              <a:defRPr/>
            </a:pPr>
            <a:r>
              <a:rPr lang="es-ES" b="1" dirty="0">
                <a:solidFill>
                  <a:prstClr val="black"/>
                </a:solidFill>
                <a:latin typeface="Times New Roman" panose="02020603050405020304" pitchFamily="18" charset="0"/>
              </a:rPr>
              <a:t>Por su contenido</a:t>
            </a:r>
            <a:endParaRPr lang="es-ES" dirty="0">
              <a:solidFill>
                <a:prstClr val="black"/>
              </a:solidFill>
              <a:latin typeface="Trebuchet MS" panose="020B0603020202020204"/>
            </a:endParaRPr>
          </a:p>
        </p:txBody>
      </p:sp>
      <p:sp>
        <p:nvSpPr>
          <p:cNvPr id="4" name="Rectángulo redondeado 3">
            <a:extLst>
              <a:ext uri="{FF2B5EF4-FFF2-40B4-BE49-F238E27FC236}">
                <a16:creationId xmlns:a16="http://schemas.microsoft.com/office/drawing/2014/main" id="{09D19088-1DC7-4623-9AEA-6A202502F8D1}"/>
              </a:ext>
            </a:extLst>
          </p:cNvPr>
          <p:cNvSpPr/>
          <p:nvPr/>
        </p:nvSpPr>
        <p:spPr>
          <a:xfrm>
            <a:off x="7131663" y="1736655"/>
            <a:ext cx="2049463" cy="833438"/>
          </a:xfrm>
          <a:prstGeom prst="roundRect">
            <a:avLst/>
          </a:prstGeom>
          <a:noFill/>
          <a:ln w="38100"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342900">
              <a:defRPr/>
            </a:pPr>
            <a:r>
              <a:rPr lang="es-ES" sz="1350" b="1" dirty="0">
                <a:solidFill>
                  <a:prstClr val="white"/>
                </a:solidFill>
                <a:latin typeface="Times New Roman" panose="02020603050405020304" pitchFamily="18" charset="0"/>
              </a:rPr>
              <a:t>-</a:t>
            </a:r>
            <a:r>
              <a:rPr lang="es-ES" b="1" dirty="0">
                <a:solidFill>
                  <a:prstClr val="black"/>
                </a:solidFill>
                <a:latin typeface="Times New Roman" panose="02020603050405020304" pitchFamily="18" charset="0"/>
              </a:rPr>
              <a:t>Descriptivas</a:t>
            </a:r>
          </a:p>
          <a:p>
            <a:pPr defTabSz="342900">
              <a:defRPr/>
            </a:pPr>
            <a:r>
              <a:rPr lang="es-ES" b="1" dirty="0">
                <a:solidFill>
                  <a:prstClr val="black"/>
                </a:solidFill>
                <a:latin typeface="Times New Roman" panose="02020603050405020304" pitchFamily="18" charset="0"/>
              </a:rPr>
              <a:t>-Causales o explicativas</a:t>
            </a:r>
            <a:endParaRPr lang="es-ES" dirty="0">
              <a:solidFill>
                <a:prstClr val="black"/>
              </a:solidFill>
              <a:latin typeface="Trebuchet MS" panose="020B0603020202020204"/>
            </a:endParaRPr>
          </a:p>
        </p:txBody>
      </p:sp>
      <p:sp>
        <p:nvSpPr>
          <p:cNvPr id="5" name="Rectángulo redondeado 4">
            <a:extLst>
              <a:ext uri="{FF2B5EF4-FFF2-40B4-BE49-F238E27FC236}">
                <a16:creationId xmlns:a16="http://schemas.microsoft.com/office/drawing/2014/main" id="{1E3C626C-04D2-45D9-B5BB-D4C6B645D8B6}"/>
              </a:ext>
            </a:extLst>
          </p:cNvPr>
          <p:cNvSpPr/>
          <p:nvPr/>
        </p:nvSpPr>
        <p:spPr>
          <a:xfrm>
            <a:off x="1480516" y="3461762"/>
            <a:ext cx="1762125" cy="415925"/>
          </a:xfrm>
          <a:prstGeom prst="roundRect">
            <a:avLst/>
          </a:prstGeom>
          <a:noFill/>
          <a:ln w="28575"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42900">
              <a:defRPr/>
            </a:pPr>
            <a:r>
              <a:rPr lang="es-ES" sz="1350" b="1" dirty="0">
                <a:solidFill>
                  <a:prstClr val="black"/>
                </a:solidFill>
                <a:latin typeface="Times New Roman" panose="02020603050405020304" pitchFamily="18" charset="0"/>
              </a:rPr>
              <a:t>HIPOTESIS</a:t>
            </a:r>
            <a:endParaRPr lang="es-ES" sz="1350" dirty="0">
              <a:solidFill>
                <a:prstClr val="black"/>
              </a:solidFill>
              <a:latin typeface="Trebuchet MS" panose="020B0603020202020204"/>
            </a:endParaRPr>
          </a:p>
        </p:txBody>
      </p:sp>
      <p:sp>
        <p:nvSpPr>
          <p:cNvPr id="6" name="Rectángulo redondeado 5">
            <a:extLst>
              <a:ext uri="{FF2B5EF4-FFF2-40B4-BE49-F238E27FC236}">
                <a16:creationId xmlns:a16="http://schemas.microsoft.com/office/drawing/2014/main" id="{C36EE21F-8DEE-4F94-819C-C1E67AFD0C2D}"/>
              </a:ext>
            </a:extLst>
          </p:cNvPr>
          <p:cNvSpPr/>
          <p:nvPr/>
        </p:nvSpPr>
        <p:spPr>
          <a:xfrm>
            <a:off x="5143501" y="4694238"/>
            <a:ext cx="1762125" cy="855662"/>
          </a:xfrm>
          <a:prstGeom prst="roundRect">
            <a:avLst/>
          </a:prstGeom>
          <a:noFill/>
          <a:ln w="38100"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42900">
              <a:defRPr/>
            </a:pPr>
            <a:r>
              <a:rPr lang="es-ES" b="1" dirty="0">
                <a:solidFill>
                  <a:prstClr val="black"/>
                </a:solidFill>
                <a:latin typeface="Times New Roman" panose="02020603050405020304" pitchFamily="18" charset="0"/>
              </a:rPr>
              <a:t>Por su forma</a:t>
            </a:r>
            <a:endParaRPr lang="es-ES" b="1" dirty="0">
              <a:solidFill>
                <a:prstClr val="black"/>
              </a:solidFill>
              <a:latin typeface="Trebuchet MS" panose="020B0603020202020204"/>
            </a:endParaRPr>
          </a:p>
        </p:txBody>
      </p:sp>
      <p:sp>
        <p:nvSpPr>
          <p:cNvPr id="7" name="Rectángulo redondeado 6">
            <a:extLst>
              <a:ext uri="{FF2B5EF4-FFF2-40B4-BE49-F238E27FC236}">
                <a16:creationId xmlns:a16="http://schemas.microsoft.com/office/drawing/2014/main" id="{4F1199DF-E979-4A42-B7E0-1BA9337FD2A9}"/>
              </a:ext>
            </a:extLst>
          </p:cNvPr>
          <p:cNvSpPr/>
          <p:nvPr/>
        </p:nvSpPr>
        <p:spPr>
          <a:xfrm>
            <a:off x="5500689" y="3162301"/>
            <a:ext cx="1762125" cy="1014413"/>
          </a:xfrm>
          <a:prstGeom prst="roundRect">
            <a:avLst/>
          </a:prstGeom>
          <a:noFill/>
          <a:ln w="38100"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342900">
              <a:defRPr/>
            </a:pPr>
            <a:r>
              <a:rPr lang="es-ES" b="1" dirty="0">
                <a:solidFill>
                  <a:prstClr val="black"/>
                </a:solidFill>
                <a:latin typeface="Times New Roman" panose="02020603050405020304" pitchFamily="18" charset="0"/>
              </a:rPr>
              <a:t>Por su procesamiento</a:t>
            </a:r>
          </a:p>
          <a:p>
            <a:pPr defTabSz="342900">
              <a:defRPr/>
            </a:pPr>
            <a:r>
              <a:rPr lang="es-ES" b="1" dirty="0">
                <a:solidFill>
                  <a:prstClr val="black"/>
                </a:solidFill>
                <a:latin typeface="Times New Roman" panose="02020603050405020304" pitchFamily="18" charset="0"/>
              </a:rPr>
              <a:t>estadístico</a:t>
            </a:r>
            <a:endParaRPr lang="es-ES" dirty="0">
              <a:solidFill>
                <a:prstClr val="black"/>
              </a:solidFill>
              <a:latin typeface="Trebuchet MS" panose="020B0603020202020204"/>
            </a:endParaRPr>
          </a:p>
        </p:txBody>
      </p:sp>
      <p:sp>
        <p:nvSpPr>
          <p:cNvPr id="8" name="Rectángulo redondeado 7">
            <a:extLst>
              <a:ext uri="{FF2B5EF4-FFF2-40B4-BE49-F238E27FC236}">
                <a16:creationId xmlns:a16="http://schemas.microsoft.com/office/drawing/2014/main" id="{DC8DC050-B40C-4E18-AFE9-6C1096A45170}"/>
              </a:ext>
            </a:extLst>
          </p:cNvPr>
          <p:cNvSpPr/>
          <p:nvPr/>
        </p:nvSpPr>
        <p:spPr>
          <a:xfrm>
            <a:off x="8008752" y="3071885"/>
            <a:ext cx="1762125" cy="963612"/>
          </a:xfrm>
          <a:prstGeom prst="roundRect">
            <a:avLst/>
          </a:prstGeom>
          <a:noFill/>
          <a:ln w="38100"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342900">
              <a:defRPr/>
            </a:pPr>
            <a:r>
              <a:rPr lang="es-ES" sz="1350" b="1" dirty="0">
                <a:solidFill>
                  <a:schemeClr val="tx1"/>
                </a:solidFill>
                <a:latin typeface="Times New Roman" panose="02020603050405020304" pitchFamily="18" charset="0"/>
              </a:rPr>
              <a:t>-</a:t>
            </a:r>
            <a:r>
              <a:rPr lang="es-ES" b="1" dirty="0">
                <a:solidFill>
                  <a:schemeClr val="tx1"/>
                </a:solidFill>
                <a:latin typeface="Times New Roman" panose="02020603050405020304" pitchFamily="18" charset="0"/>
              </a:rPr>
              <a:t>Alternativa</a:t>
            </a:r>
          </a:p>
          <a:p>
            <a:pPr defTabSz="342900">
              <a:defRPr/>
            </a:pPr>
            <a:r>
              <a:rPr lang="es-ES" b="1" dirty="0">
                <a:solidFill>
                  <a:schemeClr val="tx1"/>
                </a:solidFill>
                <a:latin typeface="Times New Roman" panose="02020603050405020304" pitchFamily="18" charset="0"/>
              </a:rPr>
              <a:t>-Nula</a:t>
            </a:r>
            <a:endParaRPr lang="es-ES" dirty="0">
              <a:solidFill>
                <a:schemeClr val="tx1"/>
              </a:solidFill>
              <a:latin typeface="Trebuchet MS" panose="020B0603020202020204"/>
            </a:endParaRPr>
          </a:p>
        </p:txBody>
      </p:sp>
      <p:sp>
        <p:nvSpPr>
          <p:cNvPr id="9" name="Rectángulo redondeado 8">
            <a:extLst>
              <a:ext uri="{FF2B5EF4-FFF2-40B4-BE49-F238E27FC236}">
                <a16:creationId xmlns:a16="http://schemas.microsoft.com/office/drawing/2014/main" id="{206C4DC7-04CD-44C3-A1D1-1BBD9BE511EF}"/>
              </a:ext>
            </a:extLst>
          </p:cNvPr>
          <p:cNvSpPr/>
          <p:nvPr/>
        </p:nvSpPr>
        <p:spPr>
          <a:xfrm>
            <a:off x="7842873" y="4654550"/>
            <a:ext cx="1927225" cy="935037"/>
          </a:xfrm>
          <a:prstGeom prst="roundRect">
            <a:avLst/>
          </a:prstGeom>
          <a:noFill/>
          <a:ln w="38100"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342900">
              <a:defRPr/>
            </a:pPr>
            <a:r>
              <a:rPr lang="es-ES" sz="1350" b="1" dirty="0">
                <a:solidFill>
                  <a:schemeClr val="tx1"/>
                </a:solidFill>
                <a:latin typeface="Times New Roman" panose="02020603050405020304" pitchFamily="18" charset="0"/>
              </a:rPr>
              <a:t>-</a:t>
            </a:r>
            <a:r>
              <a:rPr lang="es-ES" b="1" dirty="0">
                <a:solidFill>
                  <a:schemeClr val="tx1"/>
                </a:solidFill>
                <a:latin typeface="Times New Roman" panose="02020603050405020304" pitchFamily="18" charset="0"/>
              </a:rPr>
              <a:t>Generales</a:t>
            </a:r>
          </a:p>
          <a:p>
            <a:pPr defTabSz="342900">
              <a:defRPr/>
            </a:pPr>
            <a:r>
              <a:rPr lang="es-ES" b="1" dirty="0">
                <a:solidFill>
                  <a:schemeClr val="tx1"/>
                </a:solidFill>
                <a:latin typeface="Times New Roman" panose="02020603050405020304" pitchFamily="18" charset="0"/>
              </a:rPr>
              <a:t>-Operacionales (de trabajo)</a:t>
            </a:r>
            <a:endParaRPr lang="es-ES" dirty="0">
              <a:solidFill>
                <a:schemeClr val="tx1"/>
              </a:solidFill>
              <a:latin typeface="Trebuchet MS" panose="020B0603020202020204"/>
            </a:endParaRPr>
          </a:p>
        </p:txBody>
      </p:sp>
      <p:sp>
        <p:nvSpPr>
          <p:cNvPr id="18443" name="Rectángulo 9">
            <a:extLst>
              <a:ext uri="{FF2B5EF4-FFF2-40B4-BE49-F238E27FC236}">
                <a16:creationId xmlns:a16="http://schemas.microsoft.com/office/drawing/2014/main" id="{57E4B4D5-1BBD-4D7D-BA62-34EA615B4C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345" y="525559"/>
            <a:ext cx="10543310" cy="415498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s-ES" altLang="es-ES" sz="21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 hipótesis pueden ser de diferentes tipos, así encontramos que pueden ser:</a:t>
            </a:r>
          </a:p>
        </p:txBody>
      </p:sp>
      <p:sp>
        <p:nvSpPr>
          <p:cNvPr id="12" name="Flecha derecha 11">
            <a:extLst>
              <a:ext uri="{FF2B5EF4-FFF2-40B4-BE49-F238E27FC236}">
                <a16:creationId xmlns:a16="http://schemas.microsoft.com/office/drawing/2014/main" id="{DEA22419-199C-4CDB-B460-EF16B1658C0C}"/>
              </a:ext>
            </a:extLst>
          </p:cNvPr>
          <p:cNvSpPr/>
          <p:nvPr/>
        </p:nvSpPr>
        <p:spPr>
          <a:xfrm>
            <a:off x="3239304" y="3427052"/>
            <a:ext cx="2305996" cy="485775"/>
          </a:xfrm>
          <a:prstGeom prst="rightArrow">
            <a:avLst/>
          </a:prstGeom>
          <a:noFill/>
          <a:ln w="28575">
            <a:solidFill>
              <a:srgbClr val="CC66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defTabSz="342900">
              <a:defRPr/>
            </a:pPr>
            <a:endParaRPr lang="es-ES" sz="1350">
              <a:solidFill>
                <a:prstClr val="black"/>
              </a:solidFill>
              <a:latin typeface="Trebuchet MS" panose="020B0603020202020204"/>
            </a:endParaRPr>
          </a:p>
        </p:txBody>
      </p:sp>
      <p:sp>
        <p:nvSpPr>
          <p:cNvPr id="15" name="Abrir llave 14">
            <a:extLst>
              <a:ext uri="{FF2B5EF4-FFF2-40B4-BE49-F238E27FC236}">
                <a16:creationId xmlns:a16="http://schemas.microsoft.com/office/drawing/2014/main" id="{B38C8212-D0DB-445E-BEB9-6D6FAF80A7A2}"/>
              </a:ext>
            </a:extLst>
          </p:cNvPr>
          <p:cNvSpPr/>
          <p:nvPr/>
        </p:nvSpPr>
        <p:spPr>
          <a:xfrm>
            <a:off x="7682699" y="2841625"/>
            <a:ext cx="207962" cy="1449388"/>
          </a:xfrm>
          <a:prstGeom prst="leftBrace">
            <a:avLst/>
          </a:prstGeom>
          <a:ln w="76200">
            <a:solidFill>
              <a:srgbClr val="CC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defTabSz="342900">
              <a:defRPr/>
            </a:pPr>
            <a:endParaRPr lang="es-ES" sz="1350">
              <a:solidFill>
                <a:prstClr val="black"/>
              </a:solidFill>
              <a:latin typeface="Trebuchet MS" panose="020B0603020202020204"/>
            </a:endParaRPr>
          </a:p>
        </p:txBody>
      </p:sp>
      <p:sp>
        <p:nvSpPr>
          <p:cNvPr id="16" name="Abrir llave 15">
            <a:extLst>
              <a:ext uri="{FF2B5EF4-FFF2-40B4-BE49-F238E27FC236}">
                <a16:creationId xmlns:a16="http://schemas.microsoft.com/office/drawing/2014/main" id="{75699F7A-7548-4155-8199-12C7F1721CA3}"/>
              </a:ext>
            </a:extLst>
          </p:cNvPr>
          <p:cNvSpPr/>
          <p:nvPr/>
        </p:nvSpPr>
        <p:spPr>
          <a:xfrm>
            <a:off x="6739560" y="1760504"/>
            <a:ext cx="241921" cy="855662"/>
          </a:xfrm>
          <a:prstGeom prst="leftBrace">
            <a:avLst/>
          </a:prstGeom>
          <a:ln w="76200">
            <a:solidFill>
              <a:srgbClr val="CC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defTabSz="342900">
              <a:defRPr/>
            </a:pPr>
            <a:endParaRPr lang="es-ES" sz="1350">
              <a:solidFill>
                <a:prstClr val="black"/>
              </a:solidFill>
              <a:latin typeface="Trebuchet MS" panose="020B0603020202020204"/>
            </a:endParaRPr>
          </a:p>
        </p:txBody>
      </p:sp>
      <p:sp>
        <p:nvSpPr>
          <p:cNvPr id="17" name="Abrir llave 16">
            <a:extLst>
              <a:ext uri="{FF2B5EF4-FFF2-40B4-BE49-F238E27FC236}">
                <a16:creationId xmlns:a16="http://schemas.microsoft.com/office/drawing/2014/main" id="{EF93EECC-874D-4555-AFBE-3DDEE6DD7423}"/>
              </a:ext>
            </a:extLst>
          </p:cNvPr>
          <p:cNvSpPr/>
          <p:nvPr/>
        </p:nvSpPr>
        <p:spPr>
          <a:xfrm>
            <a:off x="7566812" y="4694238"/>
            <a:ext cx="115887" cy="855663"/>
          </a:xfrm>
          <a:prstGeom prst="leftBrace">
            <a:avLst/>
          </a:prstGeom>
          <a:ln w="76200">
            <a:solidFill>
              <a:srgbClr val="CC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defTabSz="342900">
              <a:defRPr/>
            </a:pPr>
            <a:endParaRPr lang="es-ES" sz="1350">
              <a:solidFill>
                <a:prstClr val="black"/>
              </a:solidFill>
              <a:latin typeface="Trebuchet MS" panose="020B0603020202020204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ángulo 1">
            <a:extLst>
              <a:ext uri="{FF2B5EF4-FFF2-40B4-BE49-F238E27FC236}">
                <a16:creationId xmlns:a16="http://schemas.microsoft.com/office/drawing/2014/main" id="{BD12C861-3662-4750-BBEC-540DD3AD97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455" y="589508"/>
            <a:ext cx="10986654" cy="5632311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solidFill>
              <a:srgbClr val="CC6600"/>
            </a:solidFill>
          </a:ln>
        </p:spPr>
        <p:txBody>
          <a:bodyPr wrap="square">
            <a:spAutoFit/>
          </a:bodyPr>
          <a:lstStyle>
            <a:lvl1pPr marL="257175" indent="-257175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endParaRPr lang="es-ES" altLang="es-ES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s-ES" altLang="es-E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Descriptivas: </a:t>
            </a:r>
            <a:r>
              <a:rPr lang="es-ES" altLang="es-ES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plantean supuestos sobre la estructura, las manifestaciones y las funciones del objeto estudiado y las características de clasificación del mismo.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endParaRPr lang="es-ES" altLang="es-ES" sz="24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s-ES" altLang="es-ES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altLang="es-E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Causales o explicativas</a:t>
            </a:r>
            <a:r>
              <a:rPr lang="es-ES" altLang="es-ES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plantean supuestos acerca de los vínculos de causa y efecto en el objeto estudiado que requieren de comprobación experimental.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endParaRPr lang="es-ES" altLang="es-ES" sz="24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s-ES" altLang="es-ES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altLang="es-E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Alternativa y nula: </a:t>
            </a:r>
            <a:r>
              <a:rPr lang="es-ES" altLang="es-ES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 utilizadas en pruebas de hipótesis, tema correspondiente a la estadística inferencial, corresponden a grados de especialización estadística</a:t>
            </a:r>
            <a:r>
              <a:rPr lang="es-ES" altLang="es-E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endParaRPr lang="es-ES" altLang="es-ES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endParaRPr lang="es-ES" altLang="es-ES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endParaRPr lang="es-ES" altLang="es-ES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endParaRPr lang="es-ES" altLang="es-ES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491F66BE-ED19-49F5-8D54-1E247BF2DE98}"/>
              </a:ext>
            </a:extLst>
          </p:cNvPr>
          <p:cNvSpPr txBox="1"/>
          <p:nvPr/>
        </p:nvSpPr>
        <p:spPr>
          <a:xfrm>
            <a:off x="588818" y="370085"/>
            <a:ext cx="11014364" cy="6117829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rgbClr val="CC6600"/>
            </a:solidFill>
          </a:ln>
        </p:spPr>
        <p:txBody>
          <a:bodyPr wrap="square">
            <a:spAutoFit/>
          </a:bodyPr>
          <a:lstStyle/>
          <a:p>
            <a:pPr algn="just" defTabSz="342900">
              <a:lnSpc>
                <a:spcPct val="150000"/>
              </a:lnSpc>
              <a:defRPr/>
            </a:pPr>
            <a:endParaRPr lang="es-ES" sz="2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342900">
              <a:lnSpc>
                <a:spcPct val="150000"/>
              </a:lnSpc>
              <a:defRPr/>
            </a:pPr>
            <a:r>
              <a:rPr lang="es-ES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Tienen que ser opuestas en su valor de veracidad. Las pruebas estadísticas están diseñadas de manera que al probar o rechazar la hipótesis nula la probabilidad de error sea mínimo.</a:t>
            </a:r>
          </a:p>
          <a:p>
            <a:pPr algn="just" defTabSz="342900">
              <a:lnSpc>
                <a:spcPct val="150000"/>
              </a:lnSpc>
              <a:defRPr/>
            </a:pPr>
            <a:endParaRPr lang="es-ES" sz="2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 algn="just" defTabSz="342900">
              <a:lnSpc>
                <a:spcPct val="150000"/>
              </a:lnSpc>
              <a:buFont typeface="Courier New" panose="02070309020205020404" pitchFamily="49" charset="0"/>
              <a:buChar char="o"/>
              <a:defRPr/>
            </a:pPr>
            <a:r>
              <a:rPr lang="es-ES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Generales: </a:t>
            </a:r>
            <a:r>
              <a:rPr lang="es-ES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plantean supuestos que poseen un carácter generalizado del objeto de investigación.</a:t>
            </a:r>
          </a:p>
          <a:p>
            <a:pPr marL="257175" indent="-257175" algn="just" defTabSz="342900">
              <a:lnSpc>
                <a:spcPct val="150000"/>
              </a:lnSpc>
              <a:buFont typeface="Courier New" panose="02070309020205020404" pitchFamily="49" charset="0"/>
              <a:buChar char="o"/>
              <a:defRPr/>
            </a:pPr>
            <a:r>
              <a:rPr lang="es-E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trabajo: </a:t>
            </a:r>
            <a:r>
              <a:rPr lang="es-ES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plantean supuestos que en el desarrollo de la investigación tendrán carácter provisional hasta que se demuestra lo contrario.</a:t>
            </a:r>
          </a:p>
          <a:p>
            <a:pPr marL="257175" indent="-257175" algn="just" defTabSz="342900">
              <a:lnSpc>
                <a:spcPct val="150000"/>
              </a:lnSpc>
              <a:buFont typeface="Courier New" panose="02070309020205020404" pitchFamily="49" charset="0"/>
              <a:buChar char="o"/>
              <a:defRPr/>
            </a:pPr>
            <a:endParaRPr lang="es-ES" sz="2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 algn="just" defTabSz="342900">
              <a:lnSpc>
                <a:spcPct val="150000"/>
              </a:lnSpc>
              <a:buFont typeface="Courier New" panose="02070309020205020404" pitchFamily="49" charset="0"/>
              <a:buChar char="o"/>
              <a:defRPr/>
            </a:pPr>
            <a:endParaRPr lang="es-ES" sz="2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8AA9833A-2C5D-4995-9BEF-F053E9353DD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47993010"/>
              </p:ext>
            </p:extLst>
          </p:nvPr>
        </p:nvGraphicFramePr>
        <p:xfrm>
          <a:off x="979053" y="719666"/>
          <a:ext cx="8192656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505083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72684B04-EA9C-48CD-A515-D822A56626BB}"/>
              </a:ext>
            </a:extLst>
          </p:cNvPr>
          <p:cNvSpPr txBox="1"/>
          <p:nvPr/>
        </p:nvSpPr>
        <p:spPr>
          <a:xfrm>
            <a:off x="415637" y="0"/>
            <a:ext cx="11360726" cy="772134"/>
          </a:xfrm>
          <a:prstGeom prst="rect">
            <a:avLst/>
          </a:prstGeom>
          <a:solidFill>
            <a:schemeClr val="bg1">
              <a:lumMod val="85000"/>
            </a:schemeClr>
          </a:solidFill>
          <a:ln w="57150">
            <a:solidFill>
              <a:srgbClr val="CC6600"/>
            </a:solidFill>
          </a:ln>
        </p:spPr>
        <p:txBody>
          <a:bodyPr wrap="square">
            <a:spAutoFit/>
          </a:bodyPr>
          <a:lstStyle/>
          <a:p>
            <a:pPr marL="45720" algn="ctr">
              <a:spcBef>
                <a:spcPts val="1825"/>
              </a:spcBef>
              <a:spcAft>
                <a:spcPts val="0"/>
              </a:spcAft>
            </a:pPr>
            <a:r>
              <a:rPr lang="es-ES_tradnl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¿CUÁL ES LA UTILIDAD DE LAS HIPÓTESIS?</a:t>
            </a:r>
            <a:endParaRPr lang="es-ES_tradnl" sz="24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R="8890" lvl="0" algn="just">
              <a:lnSpc>
                <a:spcPts val="1295"/>
              </a:lnSpc>
              <a:spcBef>
                <a:spcPts val="890"/>
              </a:spcBef>
              <a:spcAft>
                <a:spcPts val="0"/>
              </a:spcAft>
              <a:tabLst>
                <a:tab pos="191770" algn="l"/>
              </a:tabLst>
            </a:pPr>
            <a:endParaRPr lang="es-ES" sz="24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F8297ED9-3F1E-4897-A0C3-75AD8802E32E}"/>
              </a:ext>
            </a:extLst>
          </p:cNvPr>
          <p:cNvSpPr txBox="1"/>
          <p:nvPr/>
        </p:nvSpPr>
        <p:spPr>
          <a:xfrm>
            <a:off x="415637" y="772134"/>
            <a:ext cx="11360726" cy="5859489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solidFill>
              <a:srgbClr val="CC6600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s-E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Son las guías de una investigación en el enfoque cuantitativo y pueden  serlo en el cualitativo. En el primero, formularlas ayuda a saber lo que  estamos tratando de buscar, de probar. 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Proporcionan orden y lógica al estudio. Son como los objetivos de un plan administrativo: "las sugeren­cias formuladas en las hipótesis pueden ser  soluciones al (los)problema(s) de investigación. Si lo son o no, efectivamente es la tarea del estudio". (</a:t>
            </a:r>
            <a:r>
              <a:rPr lang="es-E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Selltiz</a:t>
            </a: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 et al, 1980.)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Tienen una función descriptiva y explicativa según sea el caso. Cada vez que una hipótesis recibe evidencia empírica en su favor o en su contra, por el  enfoque que sea, nos dice algo acerca del fenómeno al cual está asociado o hace referencia. </a:t>
            </a:r>
          </a:p>
          <a:p>
            <a:pPr marL="457200" algn="just">
              <a:lnSpc>
                <a:spcPct val="107000"/>
              </a:lnSpc>
              <a:spcAft>
                <a:spcPts val="0"/>
              </a:spcAft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5476293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ED734B07-183D-46D5-A8D0-87718F8BECB9}"/>
              </a:ext>
            </a:extLst>
          </p:cNvPr>
          <p:cNvSpPr txBox="1"/>
          <p:nvPr/>
        </p:nvSpPr>
        <p:spPr>
          <a:xfrm>
            <a:off x="346363" y="266339"/>
            <a:ext cx="11499273" cy="6325321"/>
          </a:xfrm>
          <a:prstGeom prst="rect">
            <a:avLst/>
          </a:prstGeom>
          <a:solidFill>
            <a:schemeClr val="bg1">
              <a:lumMod val="85000"/>
            </a:schemeClr>
          </a:solidFill>
          <a:ln w="57150">
            <a:solidFill>
              <a:srgbClr val="CC6600"/>
            </a:solidFill>
          </a:ln>
        </p:spPr>
        <p:txBody>
          <a:bodyPr wrap="square">
            <a:spAutoFit/>
          </a:bodyPr>
          <a:lstStyle/>
          <a:p>
            <a:pPr marL="457200" algn="just">
              <a:lnSpc>
                <a:spcPct val="107000"/>
              </a:lnSpc>
              <a:spcAft>
                <a:spcPts val="0"/>
              </a:spcAft>
            </a:pP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s-ES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  <a:p>
            <a:pPr marL="342900" indent="-342900" algn="just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s-ES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 la evidencia es a favor, la información sobre el fenómeno se incrementa; y aun si la evi­dencia es en contra, descubrimos algo acerca del fenómeno que no sabíamos antes (Black y </a:t>
            </a:r>
            <a:r>
              <a:rPr lang="es-ES" sz="2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Champion</a:t>
            </a:r>
            <a:r>
              <a:rPr lang="es-ES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1976).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s-ES" sz="24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s-ES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tercera función, sumamente deductiva, es probar teorías, si se aporta evidencia en favor de una. Cuando varias hipótesis de una teoría reci­ben evidencia en su favor, la teoría va haciéndo­se más robusta; y cuanta más evidencia haya en favor de aquéllas, más evidencia habrá en favor de ésta.</a:t>
            </a:r>
          </a:p>
          <a:p>
            <a:pPr marL="457200" algn="just">
              <a:lnSpc>
                <a:spcPct val="107000"/>
              </a:lnSpc>
              <a:spcAft>
                <a:spcPts val="0"/>
              </a:spcAft>
            </a:pPr>
            <a:r>
              <a:rPr lang="es-ES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 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s-ES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Una cuarta función consiste en sugerir teorías (Black Champion,1976). Algunas hipótesis no están asociadas con teoría alguna; pero llega a suceder que como resultado de la prueba de </a:t>
            </a:r>
            <a:r>
              <a:rPr lang="es-ES" sz="2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unahipótesis</a:t>
            </a:r>
            <a:r>
              <a:rPr lang="es-ES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 su inducción, se pueda cons­truir una teoría o las bases para ésta. Lo anterior no es muy frecuente, pero ha llegado a ocurrir</a:t>
            </a:r>
            <a:endParaRPr lang="es-ES" sz="20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s-ES" sz="20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92075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F74BBE3D-A1F7-4BF3-8C81-09B3704C613C}"/>
              </a:ext>
            </a:extLst>
          </p:cNvPr>
          <p:cNvSpPr txBox="1"/>
          <p:nvPr/>
        </p:nvSpPr>
        <p:spPr>
          <a:xfrm>
            <a:off x="145473" y="275188"/>
            <a:ext cx="11901054" cy="6307624"/>
          </a:xfrm>
          <a:prstGeom prst="rect">
            <a:avLst/>
          </a:prstGeom>
          <a:solidFill>
            <a:schemeClr val="bg1">
              <a:lumMod val="85000"/>
            </a:schemeClr>
          </a:solidFill>
          <a:ln w="57150">
            <a:solidFill>
              <a:srgbClr val="CC6600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es-ES" sz="24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s-ES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Van </a:t>
            </a:r>
            <a:r>
              <a:rPr lang="es-ES" sz="2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Dalen</a:t>
            </a:r>
            <a:r>
              <a:rPr lang="es-ES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 Meyer (1994, p. 193) plantea : 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s-ES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que las hipótesis tengan utilidad, no es necesario que sean las respuestas correctas a los problemas planteados. 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s-ES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casi todas las investigaciones, el estudioso formula varias hipótesis y espera que alguna de ellas proporcione una solución satisfactoria del problema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s-ES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s-ES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 eliminar cada una de las hipótesis, va estrechando el campo en el cual deberá hallar la respuesta.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s-ES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 agregan: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s-ES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s-ES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prueba de "hipótesis falsas" (que nosotros preferimos llamar "hipótesis que no recibieron evidencia empírica") también resulta útil si dirige la atención del investigador o de otros científicos hacia factores o relaciones insospechadas que, de  alguna manera, podrían ayudar a resolver el problema.</a:t>
            </a:r>
          </a:p>
          <a:p>
            <a:pPr marL="311150" marR="405130" algn="just">
              <a:lnSpc>
                <a:spcPts val="1105"/>
              </a:lnSpc>
              <a:spcBef>
                <a:spcPts val="1105"/>
              </a:spcBef>
              <a:spcAft>
                <a:spcPts val="0"/>
              </a:spcAft>
            </a:pPr>
            <a:endParaRPr lang="es-ES" sz="14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11621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Imagen 1" descr="50">
            <a:extLst>
              <a:ext uri="{FF2B5EF4-FFF2-40B4-BE49-F238E27FC236}">
                <a16:creationId xmlns:a16="http://schemas.microsoft.com/office/drawing/2014/main" id="{BAEC28BB-DD1A-4787-A6FD-550A842E52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1" y="2017714"/>
            <a:ext cx="5046663" cy="2820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ángulo 2">
            <a:extLst>
              <a:ext uri="{FF2B5EF4-FFF2-40B4-BE49-F238E27FC236}">
                <a16:creationId xmlns:a16="http://schemas.microsoft.com/office/drawing/2014/main" id="{93A248B5-B866-43ED-8C81-3203989FC4E3}"/>
              </a:ext>
            </a:extLst>
          </p:cNvPr>
          <p:cNvSpPr/>
          <p:nvPr/>
        </p:nvSpPr>
        <p:spPr>
          <a:xfrm>
            <a:off x="2863770" y="3995348"/>
            <a:ext cx="5084180" cy="7848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defTabSz="342900">
              <a:defRPr/>
            </a:pPr>
            <a:r>
              <a:rPr lang="es-ES" sz="4500" b="1" dirty="0">
                <a:ln w="12700">
                  <a:solidFill>
                    <a:srgbClr val="3366FF"/>
                  </a:solidFill>
                  <a:prstDash val="solid"/>
                </a:ln>
                <a:solidFill>
                  <a:srgbClr val="C00000"/>
                </a:solidFill>
                <a:effectLst>
                  <a:outerShdw dist="38100" dir="2640000" algn="bl" rotWithShape="0">
                    <a:srgbClr val="3366FF"/>
                  </a:outerShdw>
                </a:effectLst>
                <a:latin typeface="Arial"/>
              </a:rPr>
              <a:t>Muchas Gracias.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>
            <a:extLst>
              <a:ext uri="{FF2B5EF4-FFF2-40B4-BE49-F238E27FC236}">
                <a16:creationId xmlns:a16="http://schemas.microsoft.com/office/drawing/2014/main" id="{6339325D-13C8-4EFE-840E-C635996FCC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50614" y="1166018"/>
            <a:ext cx="7010400" cy="4525963"/>
          </a:xfrm>
          <a:ln w="57150">
            <a:solidFill>
              <a:srgbClr val="CC6600"/>
            </a:solidFill>
          </a:ln>
        </p:spPr>
        <p:txBody>
          <a:bodyPr/>
          <a:lstStyle/>
          <a:p>
            <a:pPr marL="0" indent="0" algn="ctr" eaLnBrk="1" hangingPunct="1">
              <a:buNone/>
            </a:pPr>
            <a:endParaRPr lang="es-MX" altLang="es-ES" sz="2800" dirty="0">
              <a:solidFill>
                <a:srgbClr val="C00000"/>
              </a:solidFill>
              <a:latin typeface="Arial Black" panose="020B0A04020102020204" pitchFamily="34" charset="0"/>
            </a:endParaRPr>
          </a:p>
          <a:p>
            <a:pPr marL="0" indent="0" algn="ctr" eaLnBrk="1" hangingPunct="1">
              <a:buNone/>
            </a:pPr>
            <a:r>
              <a:rPr lang="es-MX" altLang="es-ES" sz="2800" dirty="0">
                <a:solidFill>
                  <a:srgbClr val="C00000"/>
                </a:solidFill>
                <a:latin typeface="Arial Black" panose="020B0A04020102020204" pitchFamily="34" charset="0"/>
              </a:rPr>
              <a:t>Hipótesis</a:t>
            </a:r>
            <a:r>
              <a:rPr lang="es-MX" altLang="es-ES" sz="2800" b="1" i="1" dirty="0">
                <a:solidFill>
                  <a:srgbClr val="C00000"/>
                </a:solidFill>
                <a:latin typeface="Arial Black" panose="020B0A04020102020204" pitchFamily="34" charset="0"/>
              </a:rPr>
              <a:t> </a:t>
            </a:r>
            <a:r>
              <a:rPr lang="es-MX" altLang="es-ES" sz="2800" dirty="0">
                <a:latin typeface="Arial Black" panose="020B0A04020102020204" pitchFamily="34" charset="0"/>
              </a:rPr>
              <a:t>es la respuesta anticipada al problema, que será aceptada o refutada en el proceso de investigación y pueden surgir a partir de los referentes teóricos buscados, lo cual permite volver a revisar el </a:t>
            </a:r>
            <a:r>
              <a:rPr lang="es-MX" altLang="es-ES" sz="2800" dirty="0">
                <a:solidFill>
                  <a:srgbClr val="C00000"/>
                </a:solidFill>
                <a:latin typeface="Arial Black" panose="020B0A04020102020204" pitchFamily="34" charset="0"/>
              </a:rPr>
              <a:t>Problema</a:t>
            </a:r>
            <a:r>
              <a:rPr lang="es-MX" altLang="es-ES" sz="2800" b="1" dirty="0">
                <a:solidFill>
                  <a:srgbClr val="C00000"/>
                </a:solidFill>
                <a:latin typeface="Arial Black" panose="020B0A04020102020204" pitchFamily="34" charset="0"/>
              </a:rPr>
              <a:t> </a:t>
            </a:r>
            <a:r>
              <a:rPr lang="es-MX" altLang="es-ES" sz="2800" dirty="0">
                <a:latin typeface="Arial Black" panose="020B0A04020102020204" pitchFamily="34" charset="0"/>
              </a:rPr>
              <a:t>planteado y replantearlo de ser necesario.</a:t>
            </a:r>
            <a:endParaRPr lang="es-ES" altLang="es-ES" sz="2800" dirty="0"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48937464-55D7-47D0-86AE-CFB5DE23D7D8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1037167" y="505690"/>
            <a:ext cx="9448800" cy="1094511"/>
          </a:xfrm>
          <a:ln w="57150">
            <a:solidFill>
              <a:srgbClr val="CC6600"/>
            </a:solidFill>
          </a:ln>
        </p:spPr>
        <p:txBody>
          <a:bodyPr/>
          <a:lstStyle/>
          <a:p>
            <a:pPr algn="ctr" eaLnBrk="1" hangingPunct="1"/>
            <a:br>
              <a:rPr lang="es-ES" altLang="es-ES" sz="3200" dirty="0">
                <a:latin typeface="Arial Black" panose="020B0A04020102020204" pitchFamily="34" charset="0"/>
              </a:rPr>
            </a:br>
            <a:r>
              <a:rPr lang="es-ES" altLang="es-ES" sz="3200" dirty="0">
                <a:latin typeface="Arial Black" panose="020B0A04020102020204" pitchFamily="34" charset="0"/>
              </a:rPr>
              <a:t>Requisitos para la formulación de la hipótesis:</a:t>
            </a:r>
            <a:br>
              <a:rPr lang="es-ES" altLang="es-ES" sz="3200" dirty="0">
                <a:latin typeface="Arial Black" panose="020B0A04020102020204" pitchFamily="34" charset="0"/>
              </a:rPr>
            </a:br>
            <a:endParaRPr lang="es-ES" altLang="es-ES" sz="3200" dirty="0">
              <a:latin typeface="Arial Black" panose="020B0A04020102020204" pitchFamily="34" charset="0"/>
            </a:endParaRP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B4B66995-D2F8-4D04-BD8E-D515BCECBB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724891"/>
            <a:ext cx="10947014" cy="4525963"/>
          </a:xfrm>
          <a:solidFill>
            <a:schemeClr val="bg1">
              <a:lumMod val="85000"/>
            </a:schemeClr>
          </a:solidFill>
          <a:ln w="57150">
            <a:solidFill>
              <a:srgbClr val="CC6600"/>
            </a:solidFill>
          </a:ln>
        </p:spPr>
        <p:txBody>
          <a:bodyPr/>
          <a:lstStyle/>
          <a:p>
            <a:pPr algn="just" eaLnBrk="1" hangingPunct="1">
              <a:buFont typeface="Courier New" panose="02070309020205020404" pitchFamily="49" charset="0"/>
              <a:buChar char="o"/>
            </a:pPr>
            <a:r>
              <a:rPr lang="es-ES_tradnl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Que no puede contradecir hechos conocidos y comprobados con anterioridad.</a:t>
            </a:r>
          </a:p>
          <a:p>
            <a:pPr algn="just" eaLnBrk="1" hangingPunct="1">
              <a:buFont typeface="Courier New" panose="02070309020205020404" pitchFamily="49" charset="0"/>
              <a:buChar char="o"/>
            </a:pPr>
            <a:endParaRPr lang="es-ES_tradnl" altLang="es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buFont typeface="Courier New" panose="02070309020205020404" pitchFamily="49" charset="0"/>
              <a:buChar char="o"/>
            </a:pPr>
            <a:r>
              <a:rPr lang="es-ES_tradnl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Debe ser posible su comprobación.</a:t>
            </a:r>
          </a:p>
          <a:p>
            <a:pPr algn="just" eaLnBrk="1" hangingPunct="1">
              <a:buFont typeface="Courier New" panose="02070309020205020404" pitchFamily="49" charset="0"/>
              <a:buChar char="o"/>
            </a:pPr>
            <a:endParaRPr lang="es-ES_tradnl" altLang="es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buFont typeface="Courier New" panose="02070309020205020404" pitchFamily="49" charset="0"/>
              <a:buChar char="o"/>
            </a:pPr>
            <a:r>
              <a:rPr lang="es-ES_tradnl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Tiene que ofrecer una explicación suficiente de los hechos o condiciones que pretende abarcar.</a:t>
            </a:r>
          </a:p>
          <a:p>
            <a:pPr algn="just" eaLnBrk="1" hangingPunct="1">
              <a:buFont typeface="Courier New" panose="02070309020205020404" pitchFamily="49" charset="0"/>
              <a:buChar char="o"/>
            </a:pPr>
            <a:endParaRPr lang="es-ES_tradnl" altLang="es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buFont typeface="Courier New" panose="02070309020205020404" pitchFamily="49" charset="0"/>
              <a:buChar char="o"/>
            </a:pPr>
            <a:r>
              <a:rPr lang="es-ES_tradnl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Tiene que estar relacionada con el sistema de conocimientos correspondiente a los hechos que plantea el problema.</a:t>
            </a:r>
            <a:endParaRPr lang="es-ES" altLang="es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s-ES" alt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>
            <a:extLst>
              <a:ext uri="{FF2B5EF4-FFF2-40B4-BE49-F238E27FC236}">
                <a16:creationId xmlns:a16="http://schemas.microsoft.com/office/drawing/2014/main" id="{9A8BAAE2-1D01-45E6-8CD3-799313BCD8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82436" y="1641766"/>
            <a:ext cx="9989128" cy="4525963"/>
          </a:xfrm>
          <a:solidFill>
            <a:schemeClr val="bg1">
              <a:lumMod val="85000"/>
            </a:schemeClr>
          </a:solidFill>
          <a:ln w="57150">
            <a:solidFill>
              <a:srgbClr val="CC6600"/>
            </a:solidFill>
          </a:ln>
        </p:spPr>
        <p:txBody>
          <a:bodyPr/>
          <a:lstStyle/>
          <a:p>
            <a:pPr marL="0" indent="0" algn="ctr" eaLnBrk="1" hangingPunct="1">
              <a:buFont typeface="Wingdings" panose="05000000000000000000" pitchFamily="2" charset="2"/>
              <a:buNone/>
            </a:pPr>
            <a:endParaRPr lang="es-MX" altLang="es-ES" sz="2400" b="1" dirty="0">
              <a:latin typeface="Arial Black" panose="020B0A04020102020204" pitchFamily="34" charset="0"/>
            </a:endParaRPr>
          </a:p>
          <a:p>
            <a:pPr marL="0" indent="0" algn="ctr" eaLnBrk="1" hangingPunct="1">
              <a:buFont typeface="Wingdings" panose="05000000000000000000" pitchFamily="2" charset="2"/>
              <a:buNone/>
            </a:pPr>
            <a:endParaRPr lang="es-MX" altLang="es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eaLnBrk="1" hangingPunct="1">
              <a:buFont typeface="Wingdings" panose="05000000000000000000" pitchFamily="2" charset="2"/>
              <a:buNone/>
            </a:pPr>
            <a:r>
              <a:rPr lang="es-MX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La conceptualización  de los términos o variables en una hipótesis permite dar a todos los que posteriormente lean el informe de la misma, una misma definición sobre algo que pudiera no ser tratado igual en diferentes contextos, o aclarar a aquellos que no son profundos conocedores de la materia. </a:t>
            </a:r>
            <a:endParaRPr lang="es-ES" altLang="es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C4F38182-3795-44E3-ABCF-0A780B06DB39}"/>
              </a:ext>
            </a:extLst>
          </p:cNvPr>
          <p:cNvSpPr/>
          <p:nvPr/>
        </p:nvSpPr>
        <p:spPr>
          <a:xfrm>
            <a:off x="861570" y="3429000"/>
            <a:ext cx="10529455" cy="2677656"/>
          </a:xfrm>
          <a:prstGeom prst="rect">
            <a:avLst/>
          </a:prstGeom>
          <a:solidFill>
            <a:schemeClr val="bg1">
              <a:lumMod val="85000"/>
            </a:schemeClr>
          </a:solidFill>
          <a:ln w="57150">
            <a:solidFill>
              <a:srgbClr val="CC6600"/>
            </a:solidFill>
          </a:ln>
        </p:spPr>
        <p:txBody>
          <a:bodyPr wrap="square">
            <a:spAutoFit/>
          </a:bodyPr>
          <a:lstStyle/>
          <a:p>
            <a:pPr algn="ctr" defTabSz="342900">
              <a:defRPr/>
            </a:pPr>
            <a:endParaRPr lang="es-ES_tradnl" sz="2400" b="1" dirty="0">
              <a:solidFill>
                <a:prstClr val="black"/>
              </a:solidFill>
              <a:latin typeface="Arial Black" panose="020B0A04020102020204" pitchFamily="34" charset="0"/>
              <a:ea typeface="Times New Roman" panose="02020603050405020304" pitchFamily="18" charset="0"/>
            </a:endParaRPr>
          </a:p>
          <a:p>
            <a:pPr algn="ctr" defTabSz="342900">
              <a:defRPr/>
            </a:pPr>
            <a:endParaRPr lang="es-ES_tradnl" sz="2400" b="1" dirty="0">
              <a:solidFill>
                <a:prstClr val="black"/>
              </a:solidFill>
              <a:latin typeface="Arial Black" panose="020B0A04020102020204" pitchFamily="34" charset="0"/>
              <a:ea typeface="Times New Roman" panose="02020603050405020304" pitchFamily="18" charset="0"/>
            </a:endParaRPr>
          </a:p>
          <a:p>
            <a:pPr algn="ctr" defTabSz="342900">
              <a:defRPr/>
            </a:pPr>
            <a:r>
              <a:rPr lang="es-ES_tradnl" sz="2400" b="1" dirty="0">
                <a:solidFill>
                  <a:prstClr val="black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Éstas se definen como "proposiciones tentativas acerca de las posibles relaciones entre dos o más variables, y que cumplen con los cinco requisitos mencionados". </a:t>
            </a:r>
          </a:p>
          <a:p>
            <a:pPr algn="ctr" defTabSz="342900">
              <a:defRPr/>
            </a:pPr>
            <a:endParaRPr lang="es-ES_tradnl" sz="2400" b="1" dirty="0">
              <a:solidFill>
                <a:prstClr val="black"/>
              </a:solidFill>
              <a:latin typeface="Arial Black" panose="020B0A04020102020204" pitchFamily="34" charset="0"/>
            </a:endParaRPr>
          </a:p>
          <a:p>
            <a:pPr algn="ctr" defTabSz="342900">
              <a:defRPr/>
            </a:pPr>
            <a:endParaRPr lang="es-ES" sz="2400" b="1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sp>
        <p:nvSpPr>
          <p:cNvPr id="9219" name="Rectángulo 2">
            <a:extLst>
              <a:ext uri="{FF2B5EF4-FFF2-40B4-BE49-F238E27FC236}">
                <a16:creationId xmlns:a16="http://schemas.microsoft.com/office/drawing/2014/main" id="{C84BC80E-F480-463D-AD9D-1B0EC3544D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6592" y="1331154"/>
            <a:ext cx="7138814" cy="3261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763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fontAlgn="base">
              <a:lnSpc>
                <a:spcPts val="1563"/>
              </a:lnSpc>
              <a:spcBef>
                <a:spcPts val="1875"/>
              </a:spcBef>
              <a:spcAft>
                <a:spcPct val="0"/>
              </a:spcAft>
            </a:pPr>
            <a:r>
              <a:rPr lang="es-ES_tradnl" altLang="es-ES" sz="2800" b="1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¿QUÉ SON LAS HIPÓTESIS DE INVESTIGACIÓN?</a:t>
            </a:r>
            <a:endParaRPr lang="es-ES" altLang="es-ES" sz="2800" dirty="0">
              <a:solidFill>
                <a:srgbClr val="00000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3ACF5121-CF67-4F08-994E-DF61A3ECD684}"/>
              </a:ext>
            </a:extLst>
          </p:cNvPr>
          <p:cNvSpPr/>
          <p:nvPr/>
        </p:nvSpPr>
        <p:spPr>
          <a:xfrm>
            <a:off x="1736998" y="1098163"/>
            <a:ext cx="8778601" cy="792162"/>
          </a:xfrm>
          <a:prstGeom prst="rect">
            <a:avLst/>
          </a:prstGeom>
          <a:noFill/>
          <a:ln w="92075"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42900">
              <a:defRPr/>
            </a:pPr>
            <a:endParaRPr lang="es-ES" sz="1350">
              <a:solidFill>
                <a:prstClr val="white"/>
              </a:solidFill>
              <a:latin typeface="Trebuchet MS" panose="020B0603020202020204"/>
            </a:endParaRPr>
          </a:p>
        </p:txBody>
      </p:sp>
      <p:sp>
        <p:nvSpPr>
          <p:cNvPr id="5" name="Flecha abajo 4">
            <a:extLst>
              <a:ext uri="{FF2B5EF4-FFF2-40B4-BE49-F238E27FC236}">
                <a16:creationId xmlns:a16="http://schemas.microsoft.com/office/drawing/2014/main" id="{B1BA31A1-4F65-446C-9CAE-79E0CB7B8386}"/>
              </a:ext>
            </a:extLst>
          </p:cNvPr>
          <p:cNvSpPr/>
          <p:nvPr/>
        </p:nvSpPr>
        <p:spPr>
          <a:xfrm>
            <a:off x="5176837" y="2062297"/>
            <a:ext cx="2100262" cy="1130300"/>
          </a:xfrm>
          <a:prstGeom prst="downArrow">
            <a:avLst/>
          </a:prstGeom>
          <a:noFill/>
          <a:ln w="127000" cmpd="tri"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42900">
              <a:defRPr/>
            </a:pPr>
            <a:endParaRPr lang="es-ES" sz="1350" dirty="0">
              <a:solidFill>
                <a:prstClr val="white"/>
              </a:solidFill>
              <a:latin typeface="Trebuchet MS" panose="020B0603020202020204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29794624-D44B-4581-9782-AE7E151F31F8}"/>
              </a:ext>
            </a:extLst>
          </p:cNvPr>
          <p:cNvSpPr/>
          <p:nvPr/>
        </p:nvSpPr>
        <p:spPr>
          <a:xfrm>
            <a:off x="980064" y="2837806"/>
            <a:ext cx="10560771" cy="3506088"/>
          </a:xfrm>
          <a:prstGeom prst="rect">
            <a:avLst/>
          </a:prstGeom>
          <a:solidFill>
            <a:schemeClr val="bg1">
              <a:lumMod val="85000"/>
            </a:schemeClr>
          </a:solidFill>
          <a:ln w="57150">
            <a:solidFill>
              <a:srgbClr val="CC6600"/>
            </a:solidFill>
          </a:ln>
        </p:spPr>
        <p:txBody>
          <a:bodyPr wrap="square">
            <a:spAutoFit/>
          </a:bodyPr>
          <a:lstStyle>
            <a:lvl1pPr marL="11113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just" fontAlgn="base">
              <a:spcBef>
                <a:spcPts val="663"/>
              </a:spcBef>
              <a:spcAft>
                <a:spcPct val="0"/>
              </a:spcAft>
            </a:pPr>
            <a:r>
              <a:rPr lang="es-ES_tradnl" altLang="es-ES" sz="2400" b="1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No, no todas las investigaciones plantean hipótesis. El hecho de que formulemos o no hipótesis depende de dos factores esenciales</a:t>
            </a:r>
            <a:r>
              <a:rPr lang="es-ES_tradnl" altLang="es-ES" sz="2400" b="1" dirty="0">
                <a:solidFill>
                  <a:srgbClr val="FF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: </a:t>
            </a:r>
            <a:r>
              <a:rPr lang="es-ES_tradnl" altLang="es-ES" sz="2400" b="1" dirty="0">
                <a:solidFill>
                  <a:srgbClr val="C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EL ENFOQUE DEL ESTUDIO Y EL ALCANCE INICIAL DEL MISMO.</a:t>
            </a:r>
          </a:p>
          <a:p>
            <a:pPr algn="just" fontAlgn="base">
              <a:spcBef>
                <a:spcPts val="663"/>
              </a:spcBef>
              <a:spcAft>
                <a:spcPct val="0"/>
              </a:spcAft>
            </a:pPr>
            <a:endParaRPr lang="es-ES" altLang="es-ES" sz="2400" b="1" dirty="0">
              <a:solidFill>
                <a:srgbClr val="FF000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ES_tradnl" altLang="es-ES" sz="2400" b="1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Las investigaciones cuantitativas, cuyo método es el deductivo sí formulan</a:t>
            </a:r>
            <a:r>
              <a:rPr lang="es-ES" altLang="es-ES" sz="2400" b="1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es-ES_tradnl" altLang="es-ES" sz="2400" b="1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hipótesis, siempre y cuando se defina desde el inicio que su alcance será correlacional o explicativo, o en caso de un estudio descriptivo, que intente pronosticar una cifra o un hecho.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ES" altLang="es-ES" sz="2400" b="1" dirty="0">
              <a:solidFill>
                <a:srgbClr val="00000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EFC1264-6752-462B-B6A8-0864D2FB4065}"/>
              </a:ext>
            </a:extLst>
          </p:cNvPr>
          <p:cNvSpPr/>
          <p:nvPr/>
        </p:nvSpPr>
        <p:spPr>
          <a:xfrm>
            <a:off x="1224540" y="717966"/>
            <a:ext cx="10177751" cy="57958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26988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defTabSz="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fontAlgn="base">
              <a:lnSpc>
                <a:spcPct val="150000"/>
              </a:lnSpc>
              <a:spcBef>
                <a:spcPts val="1600"/>
              </a:spcBef>
              <a:spcAft>
                <a:spcPct val="0"/>
              </a:spcAft>
            </a:pPr>
            <a:r>
              <a:rPr lang="es-ES_tradnl" altLang="es-ES" b="1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¿</a:t>
            </a:r>
            <a:r>
              <a:rPr lang="es-ES_tradnl" altLang="es-ES" sz="2400" b="1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EN TODA INVESTIGACIÓN DEBEMOS PLANTEAR HIPÓTESIS?</a:t>
            </a:r>
            <a:endParaRPr lang="es-ES" altLang="es-E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30FCB804-1DCE-4040-89F6-812E7B2816C4}"/>
              </a:ext>
            </a:extLst>
          </p:cNvPr>
          <p:cNvSpPr/>
          <p:nvPr/>
        </p:nvSpPr>
        <p:spPr>
          <a:xfrm>
            <a:off x="1099849" y="717966"/>
            <a:ext cx="10302442" cy="1133580"/>
          </a:xfrm>
          <a:prstGeom prst="rect">
            <a:avLst/>
          </a:prstGeom>
          <a:noFill/>
          <a:ln w="79375" cmpd="sng"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42900">
              <a:defRPr/>
            </a:pPr>
            <a:endParaRPr lang="es-ES" sz="1350">
              <a:solidFill>
                <a:prstClr val="white"/>
              </a:solidFill>
              <a:latin typeface="Trebuchet MS" panose="020B0603020202020204"/>
            </a:endParaRPr>
          </a:p>
        </p:txBody>
      </p:sp>
      <p:sp>
        <p:nvSpPr>
          <p:cNvPr id="5" name="Flecha abajo 4">
            <a:extLst>
              <a:ext uri="{FF2B5EF4-FFF2-40B4-BE49-F238E27FC236}">
                <a16:creationId xmlns:a16="http://schemas.microsoft.com/office/drawing/2014/main" id="{47800926-DFE3-4C66-953E-2B21A9032C95}"/>
              </a:ext>
            </a:extLst>
          </p:cNvPr>
          <p:cNvSpPr/>
          <p:nvPr/>
        </p:nvSpPr>
        <p:spPr>
          <a:xfrm>
            <a:off x="5210317" y="1980377"/>
            <a:ext cx="2100263" cy="713920"/>
          </a:xfrm>
          <a:prstGeom prst="downArrow">
            <a:avLst/>
          </a:prstGeom>
          <a:noFill/>
          <a:ln w="127000" cmpd="tri"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42900">
              <a:defRPr/>
            </a:pPr>
            <a:endParaRPr lang="es-ES" sz="1350">
              <a:solidFill>
                <a:prstClr val="white"/>
              </a:solidFill>
              <a:latin typeface="Trebuchet MS" panose="020B0603020202020204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CC89153F-7CDD-4193-A94D-A800E9FAD8C7}"/>
              </a:ext>
            </a:extLst>
          </p:cNvPr>
          <p:cNvSpPr txBox="1"/>
          <p:nvPr/>
        </p:nvSpPr>
        <p:spPr>
          <a:xfrm>
            <a:off x="1828800" y="1766645"/>
            <a:ext cx="6096000" cy="3539430"/>
          </a:xfrm>
          <a:prstGeom prst="rect">
            <a:avLst/>
          </a:prstGeom>
          <a:noFill/>
          <a:ln w="57150">
            <a:solidFill>
              <a:srgbClr val="CC6600"/>
            </a:solidFill>
          </a:ln>
        </p:spPr>
        <p:txBody>
          <a:bodyPr wrap="square">
            <a:spAutoFit/>
          </a:bodyPr>
          <a:lstStyle/>
          <a:p>
            <a:pPr algn="ctr" defTabSz="342900">
              <a:defRPr/>
            </a:pPr>
            <a:endParaRPr lang="es-ES" sz="28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342900">
              <a:defRPr/>
            </a:pPr>
            <a:r>
              <a:rPr lang="es-E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 Hipótesis comúnmente surgen de los Objetivos y Preguntas de Investigación, una vez que éstas han sido reevaluadas a raíz de la revisión de la literatura.</a:t>
            </a:r>
          </a:p>
          <a:p>
            <a:pPr algn="ctr" defTabSz="342900">
              <a:defRPr/>
            </a:pPr>
            <a:endParaRPr lang="es-ES" sz="28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17728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808429C2-2C28-4C9C-9C83-E8EA7D6D51A1}"/>
              </a:ext>
            </a:extLst>
          </p:cNvPr>
          <p:cNvSpPr/>
          <p:nvPr/>
        </p:nvSpPr>
        <p:spPr>
          <a:xfrm>
            <a:off x="1593273" y="3008741"/>
            <a:ext cx="9795164" cy="3108543"/>
          </a:xfrm>
          <a:prstGeom prst="rect">
            <a:avLst/>
          </a:prstGeom>
          <a:solidFill>
            <a:schemeClr val="bg1">
              <a:lumMod val="85000"/>
            </a:schemeClr>
          </a:solidFill>
          <a:ln w="57150">
            <a:solidFill>
              <a:srgbClr val="CC6600"/>
            </a:solidFill>
          </a:ln>
        </p:spPr>
        <p:txBody>
          <a:bodyPr wrap="square">
            <a:spAutoFit/>
          </a:bodyPr>
          <a:lstStyle/>
          <a:p>
            <a:pPr marL="257175" indent="-257175" algn="just" defTabSz="342900">
              <a:buFont typeface="Courier New" panose="02070309020205020404" pitchFamily="49" charset="0"/>
              <a:buChar char="o"/>
              <a:defRPr/>
            </a:pPr>
            <a:endParaRPr lang="es-ES" sz="28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 algn="just" defTabSz="342900">
              <a:buFont typeface="Courier New" panose="02070309020205020404" pitchFamily="49" charset="0"/>
              <a:buChar char="o"/>
              <a:defRPr/>
            </a:pPr>
            <a:r>
              <a:rPr lang="es-E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Hipótesis Nulas : Son, en cierto modo, el reverso de las Hipótesis de Investigación. También constituyen proposiciones acerca de la relación entre variables; sólo que sirven para refutar o negar lo que afirma la Hipótesis de Investigación.</a:t>
            </a:r>
          </a:p>
          <a:p>
            <a:pPr marL="257175" indent="-257175" algn="just" defTabSz="342900">
              <a:buFont typeface="Courier New" panose="02070309020205020404" pitchFamily="49" charset="0"/>
              <a:buChar char="o"/>
              <a:defRPr/>
            </a:pPr>
            <a:endParaRPr lang="es-ES" sz="28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D9C888E-B213-4E80-B2E1-2C62D16A0440}"/>
              </a:ext>
            </a:extLst>
          </p:cNvPr>
          <p:cNvSpPr txBox="1"/>
          <p:nvPr/>
        </p:nvSpPr>
        <p:spPr>
          <a:xfrm>
            <a:off x="3976254" y="1627740"/>
            <a:ext cx="3823854" cy="658835"/>
          </a:xfrm>
          <a:prstGeom prst="rect">
            <a:avLst/>
          </a:prstGeom>
          <a:noFill/>
          <a:ln w="57150">
            <a:solidFill>
              <a:srgbClr val="CC6600"/>
            </a:solidFill>
          </a:ln>
        </p:spPr>
        <p:txBody>
          <a:bodyPr wrap="square">
            <a:spAutoFit/>
          </a:bodyPr>
          <a:lstStyle/>
          <a:p>
            <a:pPr algn="ctr" defTabSz="342900">
              <a:lnSpc>
                <a:spcPct val="150000"/>
              </a:lnSpc>
              <a:defRPr/>
            </a:pPr>
            <a:r>
              <a:rPr lang="es-E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Tipos de Hipótesis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ack of books design template">
  <a:themeElements>
    <a:clrScheme name="Stack of books desig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ck of books design template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ack of books desig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1563</Words>
  <Application>Microsoft Office PowerPoint</Application>
  <PresentationFormat>Panorámica</PresentationFormat>
  <Paragraphs>112</Paragraphs>
  <Slides>23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33" baseType="lpstr">
      <vt:lpstr>Arial</vt:lpstr>
      <vt:lpstr>Arial Black</vt:lpstr>
      <vt:lpstr>Arial Narrow</vt:lpstr>
      <vt:lpstr>Calibri</vt:lpstr>
      <vt:lpstr>Century Gothic</vt:lpstr>
      <vt:lpstr>Courier New</vt:lpstr>
      <vt:lpstr>Times New Roman</vt:lpstr>
      <vt:lpstr>Trebuchet MS</vt:lpstr>
      <vt:lpstr>Wingdings</vt:lpstr>
      <vt:lpstr>Stack of books design template</vt:lpstr>
      <vt:lpstr>   FACULTAD DE CIENCIAS MÉDICAS DE MAYABEQUE.  CURSO DE METODOLOGÍA DE LA INVESTIGACIÓN.  </vt:lpstr>
      <vt:lpstr>Presentación de PowerPoint</vt:lpstr>
      <vt:lpstr>Presentación de PowerPoint</vt:lpstr>
      <vt:lpstr> Requisitos para la formulación de la hipótesis: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FACULTAD DE CIENCIAS MÉDICAS DE MAYABEQUE.  CURSO DE METODOLOGÍA DE LA INVESTIGACIÓN.</dc:title>
  <dc:creator>Norma</dc:creator>
  <cp:lastModifiedBy>Norma</cp:lastModifiedBy>
  <cp:revision>21</cp:revision>
  <dcterms:created xsi:type="dcterms:W3CDTF">2021-05-14T15:43:30Z</dcterms:created>
  <dcterms:modified xsi:type="dcterms:W3CDTF">2021-07-16T01:39:03Z</dcterms:modified>
</cp:coreProperties>
</file>