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66" r:id="rId2"/>
    <p:sldId id="361" r:id="rId3"/>
    <p:sldId id="355" r:id="rId4"/>
    <p:sldId id="302" r:id="rId5"/>
    <p:sldId id="360" r:id="rId6"/>
    <p:sldId id="285" r:id="rId7"/>
    <p:sldId id="358" r:id="rId8"/>
    <p:sldId id="267" r:id="rId9"/>
    <p:sldId id="359" r:id="rId10"/>
    <p:sldId id="265" r:id="rId11"/>
    <p:sldId id="273" r:id="rId12"/>
    <p:sldId id="274" r:id="rId13"/>
    <p:sldId id="277" r:id="rId14"/>
    <p:sldId id="278" r:id="rId15"/>
    <p:sldId id="279" r:id="rId16"/>
    <p:sldId id="280" r:id="rId17"/>
    <p:sldId id="315" r:id="rId18"/>
    <p:sldId id="334" r:id="rId19"/>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6600"/>
    <a:srgbClr val="FF66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6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20AEDA-2F96-4B70-9568-F45CF352A59B}" type="doc">
      <dgm:prSet loTypeId="urn:microsoft.com/office/officeart/2005/8/layout/pyramid2" loCatId="pyramid" qsTypeId="urn:microsoft.com/office/officeart/2005/8/quickstyle/simple1" qsCatId="simple" csTypeId="urn:microsoft.com/office/officeart/2005/8/colors/accent5_4" csCatId="accent5" phldr="1"/>
      <dgm:spPr/>
    </dgm:pt>
    <dgm:pt modelId="{698FB91D-0A95-4FBF-BE6B-7829849B5038}">
      <dgm:prSet phldrT="[Texto]"/>
      <dgm:spPr/>
      <dgm:t>
        <a:bodyPr/>
        <a:lstStyle/>
        <a:p>
          <a:r>
            <a:rPr lang="es-ES" b="1" dirty="0">
              <a:effectLst/>
              <a:latin typeface="Arial" panose="020B0604020202020204" pitchFamily="34" charset="0"/>
              <a:cs typeface="Arial" panose="020B0604020202020204" pitchFamily="34" charset="0"/>
            </a:rPr>
            <a:t>Lección 7. </a:t>
          </a:r>
          <a:endParaRPr lang="es-ES" dirty="0"/>
        </a:p>
      </dgm:t>
    </dgm:pt>
    <dgm:pt modelId="{0605BD51-AAA9-4C46-91D3-CBA4B219FAD2}" type="parTrans" cxnId="{6889D816-B035-4E64-9062-5324D644C57B}">
      <dgm:prSet/>
      <dgm:spPr/>
      <dgm:t>
        <a:bodyPr/>
        <a:lstStyle/>
        <a:p>
          <a:endParaRPr lang="es-ES"/>
        </a:p>
      </dgm:t>
    </dgm:pt>
    <dgm:pt modelId="{75C6BAA0-D7EC-4BB4-8F1E-5148FA19E60B}" type="sibTrans" cxnId="{6889D816-B035-4E64-9062-5324D644C57B}">
      <dgm:prSet/>
      <dgm:spPr/>
      <dgm:t>
        <a:bodyPr/>
        <a:lstStyle/>
        <a:p>
          <a:endParaRPr lang="es-ES"/>
        </a:p>
      </dgm:t>
    </dgm:pt>
    <dgm:pt modelId="{A3E8ED6B-FF6F-46B9-9344-B89C402603E8}">
      <dgm:prSet phldrT="[Texto]"/>
      <dgm:spPr/>
      <dgm:t>
        <a:bodyPr/>
        <a:lstStyle/>
        <a:p>
          <a:r>
            <a:rPr lang="es-ES" b="1" dirty="0">
              <a:effectLst/>
              <a:latin typeface="Arial" panose="020B0604020202020204" pitchFamily="34" charset="0"/>
              <a:cs typeface="Arial" panose="020B0604020202020204" pitchFamily="34" charset="0"/>
            </a:rPr>
            <a:t>Universo</a:t>
          </a:r>
          <a:r>
            <a:rPr lang="es-ES" b="1" baseline="0" dirty="0">
              <a:effectLst/>
              <a:latin typeface="Arial" panose="020B0604020202020204" pitchFamily="34" charset="0"/>
              <a:cs typeface="Arial" panose="020B0604020202020204" pitchFamily="34" charset="0"/>
            </a:rPr>
            <a:t> </a:t>
          </a:r>
        </a:p>
        <a:p>
          <a:r>
            <a:rPr lang="es-ES" b="1" baseline="0" dirty="0">
              <a:effectLst/>
              <a:latin typeface="Arial" panose="020B0604020202020204" pitchFamily="34" charset="0"/>
              <a:cs typeface="Arial" panose="020B0604020202020204" pitchFamily="34" charset="0"/>
            </a:rPr>
            <a:t>y </a:t>
          </a:r>
        </a:p>
        <a:p>
          <a:r>
            <a:rPr lang="es-ES" b="1" baseline="0" dirty="0">
              <a:effectLst/>
              <a:latin typeface="Arial" panose="020B0604020202020204" pitchFamily="34" charset="0"/>
              <a:cs typeface="Arial" panose="020B0604020202020204" pitchFamily="34" charset="0"/>
            </a:rPr>
            <a:t>Muestra</a:t>
          </a:r>
          <a:endParaRPr lang="es-ES" b="1" dirty="0">
            <a:effectLst/>
            <a:latin typeface="Arial" panose="020B0604020202020204" pitchFamily="34" charset="0"/>
            <a:cs typeface="Arial" panose="020B0604020202020204" pitchFamily="34" charset="0"/>
          </a:endParaRPr>
        </a:p>
      </dgm:t>
    </dgm:pt>
    <dgm:pt modelId="{AD068C69-7F29-40F4-9B5B-83DA5038088B}" type="parTrans" cxnId="{8CF21EAF-6277-4DB5-9B26-77C99C985D91}">
      <dgm:prSet/>
      <dgm:spPr/>
      <dgm:t>
        <a:bodyPr/>
        <a:lstStyle/>
        <a:p>
          <a:endParaRPr lang="es-ES"/>
        </a:p>
      </dgm:t>
    </dgm:pt>
    <dgm:pt modelId="{E6F5D67D-C101-4473-A01F-66F04953140A}" type="sibTrans" cxnId="{8CF21EAF-6277-4DB5-9B26-77C99C985D91}">
      <dgm:prSet/>
      <dgm:spPr/>
      <dgm:t>
        <a:bodyPr/>
        <a:lstStyle/>
        <a:p>
          <a:endParaRPr lang="es-ES"/>
        </a:p>
      </dgm:t>
    </dgm:pt>
    <dgm:pt modelId="{0D760595-8A0D-4F3F-82BF-F30044ECBE9A}" type="pres">
      <dgm:prSet presAssocID="{0820AEDA-2F96-4B70-9568-F45CF352A59B}" presName="compositeShape" presStyleCnt="0">
        <dgm:presLayoutVars>
          <dgm:dir/>
          <dgm:resizeHandles/>
        </dgm:presLayoutVars>
      </dgm:prSet>
      <dgm:spPr/>
    </dgm:pt>
    <dgm:pt modelId="{9ED373F3-32F5-4365-9362-80F4E92AB0A9}" type="pres">
      <dgm:prSet presAssocID="{0820AEDA-2F96-4B70-9568-F45CF352A59B}" presName="pyramid" presStyleLbl="node1" presStyleIdx="0" presStyleCnt="1"/>
      <dgm:spPr/>
    </dgm:pt>
    <dgm:pt modelId="{CEBBDE55-BC56-4EB4-BF33-5CF8C6C0C1BC}" type="pres">
      <dgm:prSet presAssocID="{0820AEDA-2F96-4B70-9568-F45CF352A59B}" presName="theList" presStyleCnt="0"/>
      <dgm:spPr/>
    </dgm:pt>
    <dgm:pt modelId="{D2B64C3B-1342-4B6F-A6EF-30BB83D79F99}" type="pres">
      <dgm:prSet presAssocID="{698FB91D-0A95-4FBF-BE6B-7829849B5038}" presName="aNode" presStyleLbl="fgAcc1" presStyleIdx="0" presStyleCnt="2" custScaleX="137697" custScaleY="78489" custLinFactNeighborX="1180" custLinFactNeighborY="50000">
        <dgm:presLayoutVars>
          <dgm:bulletEnabled val="1"/>
        </dgm:presLayoutVars>
      </dgm:prSet>
      <dgm:spPr/>
    </dgm:pt>
    <dgm:pt modelId="{C9717B5B-FCAD-4B78-9645-4BDC11DC0B69}" type="pres">
      <dgm:prSet presAssocID="{698FB91D-0A95-4FBF-BE6B-7829849B5038}" presName="aSpace" presStyleCnt="0"/>
      <dgm:spPr/>
    </dgm:pt>
    <dgm:pt modelId="{77D3ECB8-4569-49CE-AD7F-68ACBAF0F3E9}" type="pres">
      <dgm:prSet presAssocID="{A3E8ED6B-FF6F-46B9-9344-B89C402603E8}" presName="aNode" presStyleLbl="fgAcc1" presStyleIdx="1" presStyleCnt="2" custScaleY="123861">
        <dgm:presLayoutVars>
          <dgm:bulletEnabled val="1"/>
        </dgm:presLayoutVars>
      </dgm:prSet>
      <dgm:spPr/>
    </dgm:pt>
    <dgm:pt modelId="{07D16703-42B7-4A64-A10E-8C319FB724E3}" type="pres">
      <dgm:prSet presAssocID="{A3E8ED6B-FF6F-46B9-9344-B89C402603E8}" presName="aSpace" presStyleCnt="0"/>
      <dgm:spPr/>
    </dgm:pt>
  </dgm:ptLst>
  <dgm:cxnLst>
    <dgm:cxn modelId="{6889D816-B035-4E64-9062-5324D644C57B}" srcId="{0820AEDA-2F96-4B70-9568-F45CF352A59B}" destId="{698FB91D-0A95-4FBF-BE6B-7829849B5038}" srcOrd="0" destOrd="0" parTransId="{0605BD51-AAA9-4C46-91D3-CBA4B219FAD2}" sibTransId="{75C6BAA0-D7EC-4BB4-8F1E-5148FA19E60B}"/>
    <dgm:cxn modelId="{B1FA4941-1A32-4C00-8F1A-EE3CB006FDEE}" type="presOf" srcId="{A3E8ED6B-FF6F-46B9-9344-B89C402603E8}" destId="{77D3ECB8-4569-49CE-AD7F-68ACBAF0F3E9}" srcOrd="0" destOrd="0" presId="urn:microsoft.com/office/officeart/2005/8/layout/pyramid2"/>
    <dgm:cxn modelId="{64086B49-734F-4EFE-9FAA-2D1113A3B095}" type="presOf" srcId="{0820AEDA-2F96-4B70-9568-F45CF352A59B}" destId="{0D760595-8A0D-4F3F-82BF-F30044ECBE9A}" srcOrd="0" destOrd="0" presId="urn:microsoft.com/office/officeart/2005/8/layout/pyramid2"/>
    <dgm:cxn modelId="{9E1A748E-02B3-407A-93A9-6B3AA7A99934}" type="presOf" srcId="{698FB91D-0A95-4FBF-BE6B-7829849B5038}" destId="{D2B64C3B-1342-4B6F-A6EF-30BB83D79F99}" srcOrd="0" destOrd="0" presId="urn:microsoft.com/office/officeart/2005/8/layout/pyramid2"/>
    <dgm:cxn modelId="{8CF21EAF-6277-4DB5-9B26-77C99C985D91}" srcId="{0820AEDA-2F96-4B70-9568-F45CF352A59B}" destId="{A3E8ED6B-FF6F-46B9-9344-B89C402603E8}" srcOrd="1" destOrd="0" parTransId="{AD068C69-7F29-40F4-9B5B-83DA5038088B}" sibTransId="{E6F5D67D-C101-4473-A01F-66F04953140A}"/>
    <dgm:cxn modelId="{67E7085D-D681-410C-B229-043720514F0F}" type="presParOf" srcId="{0D760595-8A0D-4F3F-82BF-F30044ECBE9A}" destId="{9ED373F3-32F5-4365-9362-80F4E92AB0A9}" srcOrd="0" destOrd="0" presId="urn:microsoft.com/office/officeart/2005/8/layout/pyramid2"/>
    <dgm:cxn modelId="{8A0D7381-B6E5-4E62-96B8-E08A95197B69}" type="presParOf" srcId="{0D760595-8A0D-4F3F-82BF-F30044ECBE9A}" destId="{CEBBDE55-BC56-4EB4-BF33-5CF8C6C0C1BC}" srcOrd="1" destOrd="0" presId="urn:microsoft.com/office/officeart/2005/8/layout/pyramid2"/>
    <dgm:cxn modelId="{A88E0119-C394-4D2F-9957-12AD3492001F}" type="presParOf" srcId="{CEBBDE55-BC56-4EB4-BF33-5CF8C6C0C1BC}" destId="{D2B64C3B-1342-4B6F-A6EF-30BB83D79F99}" srcOrd="0" destOrd="0" presId="urn:microsoft.com/office/officeart/2005/8/layout/pyramid2"/>
    <dgm:cxn modelId="{D662C3BD-AD88-49A8-AEE7-2F72C671FB41}" type="presParOf" srcId="{CEBBDE55-BC56-4EB4-BF33-5CF8C6C0C1BC}" destId="{C9717B5B-FCAD-4B78-9645-4BDC11DC0B69}" srcOrd="1" destOrd="0" presId="urn:microsoft.com/office/officeart/2005/8/layout/pyramid2"/>
    <dgm:cxn modelId="{D1310570-A318-465C-A300-21D65220AE37}" type="presParOf" srcId="{CEBBDE55-BC56-4EB4-BF33-5CF8C6C0C1BC}" destId="{77D3ECB8-4569-49CE-AD7F-68ACBAF0F3E9}" srcOrd="2" destOrd="0" presId="urn:microsoft.com/office/officeart/2005/8/layout/pyramid2"/>
    <dgm:cxn modelId="{56F89F1D-1047-4823-A68B-CAB568F67974}" type="presParOf" srcId="{CEBBDE55-BC56-4EB4-BF33-5CF8C6C0C1BC}" destId="{07D16703-42B7-4A64-A10E-8C319FB724E3}" srcOrd="3"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D373F3-32F5-4365-9362-80F4E92AB0A9}">
      <dsp:nvSpPr>
        <dsp:cNvPr id="0" name=""/>
        <dsp:cNvSpPr/>
      </dsp:nvSpPr>
      <dsp:spPr>
        <a:xfrm>
          <a:off x="648659" y="0"/>
          <a:ext cx="5418667" cy="5418667"/>
        </a:xfrm>
        <a:prstGeom prst="triangle">
          <a:avLst/>
        </a:prstGeom>
        <a:solidFill>
          <a:schemeClr val="accent5">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2B64C3B-1342-4B6F-A6EF-30BB83D79F99}">
      <dsp:nvSpPr>
        <dsp:cNvPr id="0" name=""/>
        <dsp:cNvSpPr/>
      </dsp:nvSpPr>
      <dsp:spPr>
        <a:xfrm>
          <a:off x="2735685" y="662887"/>
          <a:ext cx="4849872" cy="1495215"/>
        </a:xfrm>
        <a:prstGeom prst="roundRect">
          <a:avLst/>
        </a:prstGeom>
        <a:solidFill>
          <a:schemeClr val="lt1">
            <a:alpha val="90000"/>
            <a:hueOff val="0"/>
            <a:satOff val="0"/>
            <a:lumOff val="0"/>
            <a:alphaOff val="0"/>
          </a:schemeClr>
        </a:solidFill>
        <a:ln w="12700" cap="flat" cmpd="sng" algn="ctr">
          <a:solidFill>
            <a:schemeClr val="accent5">
              <a:shade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s-ES" sz="3700" b="1" kern="1200" dirty="0">
              <a:effectLst/>
              <a:latin typeface="Arial" panose="020B0604020202020204" pitchFamily="34" charset="0"/>
              <a:cs typeface="Arial" panose="020B0604020202020204" pitchFamily="34" charset="0"/>
            </a:rPr>
            <a:t>Lección 7. </a:t>
          </a:r>
          <a:endParaRPr lang="es-ES" sz="3700" kern="1200" dirty="0"/>
        </a:p>
      </dsp:txBody>
      <dsp:txXfrm>
        <a:off x="2808675" y="735877"/>
        <a:ext cx="4703892" cy="1349235"/>
      </dsp:txXfrm>
    </dsp:sp>
    <dsp:sp modelId="{77D3ECB8-4569-49CE-AD7F-68ACBAF0F3E9}">
      <dsp:nvSpPr>
        <dsp:cNvPr id="0" name=""/>
        <dsp:cNvSpPr/>
      </dsp:nvSpPr>
      <dsp:spPr>
        <a:xfrm>
          <a:off x="3357993" y="2277165"/>
          <a:ext cx="3522133" cy="2359552"/>
        </a:xfrm>
        <a:prstGeom prst="roundRect">
          <a:avLst/>
        </a:prstGeom>
        <a:solidFill>
          <a:schemeClr val="lt1">
            <a:alpha val="90000"/>
            <a:hueOff val="0"/>
            <a:satOff val="0"/>
            <a:lumOff val="0"/>
            <a:alphaOff val="0"/>
          </a:schemeClr>
        </a:solidFill>
        <a:ln w="12700" cap="flat" cmpd="sng" algn="ctr">
          <a:solidFill>
            <a:schemeClr val="accent5">
              <a:shade val="50000"/>
              <a:hueOff val="9716"/>
              <a:satOff val="29413"/>
              <a:lumOff val="2875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s-ES" sz="3700" b="1" kern="1200" dirty="0">
              <a:effectLst/>
              <a:latin typeface="Arial" panose="020B0604020202020204" pitchFamily="34" charset="0"/>
              <a:cs typeface="Arial" panose="020B0604020202020204" pitchFamily="34" charset="0"/>
            </a:rPr>
            <a:t>Universo</a:t>
          </a:r>
          <a:r>
            <a:rPr lang="es-ES" sz="3700" b="1" kern="1200" baseline="0" dirty="0">
              <a:effectLst/>
              <a:latin typeface="Arial" panose="020B0604020202020204" pitchFamily="34" charset="0"/>
              <a:cs typeface="Arial" panose="020B0604020202020204" pitchFamily="34" charset="0"/>
            </a:rPr>
            <a:t> </a:t>
          </a:r>
        </a:p>
        <a:p>
          <a:pPr marL="0" lvl="0" indent="0" algn="ctr" defTabSz="1644650">
            <a:lnSpc>
              <a:spcPct val="90000"/>
            </a:lnSpc>
            <a:spcBef>
              <a:spcPct val="0"/>
            </a:spcBef>
            <a:spcAft>
              <a:spcPct val="35000"/>
            </a:spcAft>
            <a:buNone/>
          </a:pPr>
          <a:r>
            <a:rPr lang="es-ES" sz="3700" b="1" kern="1200" baseline="0" dirty="0">
              <a:effectLst/>
              <a:latin typeface="Arial" panose="020B0604020202020204" pitchFamily="34" charset="0"/>
              <a:cs typeface="Arial" panose="020B0604020202020204" pitchFamily="34" charset="0"/>
            </a:rPr>
            <a:t>y </a:t>
          </a:r>
        </a:p>
        <a:p>
          <a:pPr marL="0" lvl="0" indent="0" algn="ctr" defTabSz="1644650">
            <a:lnSpc>
              <a:spcPct val="90000"/>
            </a:lnSpc>
            <a:spcBef>
              <a:spcPct val="0"/>
            </a:spcBef>
            <a:spcAft>
              <a:spcPct val="35000"/>
            </a:spcAft>
            <a:buNone/>
          </a:pPr>
          <a:r>
            <a:rPr lang="es-ES" sz="3700" b="1" kern="1200" baseline="0" dirty="0">
              <a:effectLst/>
              <a:latin typeface="Arial" panose="020B0604020202020204" pitchFamily="34" charset="0"/>
              <a:cs typeface="Arial" panose="020B0604020202020204" pitchFamily="34" charset="0"/>
            </a:rPr>
            <a:t>Muestra</a:t>
          </a:r>
          <a:endParaRPr lang="es-ES" sz="3700" b="1" kern="1200" dirty="0">
            <a:effectLst/>
            <a:latin typeface="Arial" panose="020B0604020202020204" pitchFamily="34" charset="0"/>
            <a:cs typeface="Arial" panose="020B0604020202020204" pitchFamily="34" charset="0"/>
          </a:endParaRPr>
        </a:p>
      </dsp:txBody>
      <dsp:txXfrm>
        <a:off x="3473177" y="2392349"/>
        <a:ext cx="3291765" cy="2129184"/>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BCF7BB-3BA6-4672-B7BE-D674363F122E}" type="datetimeFigureOut">
              <a:rPr lang="es-ES" smtClean="0"/>
              <a:t>15/07/2021</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F3CE1A-1B9F-4BA4-BD42-9E4B3C797544}" type="slidenum">
              <a:rPr lang="es-ES" smtClean="0"/>
              <a:t>‹Nº›</a:t>
            </a:fld>
            <a:endParaRPr lang="es-ES"/>
          </a:p>
        </p:txBody>
      </p:sp>
    </p:spTree>
    <p:extLst>
      <p:ext uri="{BB962C8B-B14F-4D97-AF65-F5344CB8AC3E}">
        <p14:creationId xmlns:p14="http://schemas.microsoft.com/office/powerpoint/2010/main" val="3138105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44029BE-53A6-4627-ADE5-F7ED7489DC92}" type="slidenum">
              <a:rPr kumimoji="0" lang="en-US" altLang="es-E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altLang="es-E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ru-RU" altLang="es-ES"/>
          </a:p>
        </p:txBody>
      </p:sp>
    </p:spTree>
    <p:extLst>
      <p:ext uri="{BB962C8B-B14F-4D97-AF65-F5344CB8AC3E}">
        <p14:creationId xmlns:p14="http://schemas.microsoft.com/office/powerpoint/2010/main" val="1647698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06034" y="1600200"/>
            <a:ext cx="9446684" cy="1066800"/>
          </a:xfrm>
        </p:spPr>
        <p:txBody>
          <a:bodyPr/>
          <a:lstStyle>
            <a:lvl1pPr>
              <a:defRPr/>
            </a:lvl1pPr>
          </a:lstStyle>
          <a:p>
            <a:pPr lvl="0"/>
            <a:r>
              <a:rPr lang="en-US" altLang="es-ES" noProof="0"/>
              <a:t>Click to edit Master title style</a:t>
            </a:r>
          </a:p>
        </p:txBody>
      </p:sp>
      <p:sp>
        <p:nvSpPr>
          <p:cNvPr id="3075" name="Rectangle 3"/>
          <p:cNvSpPr>
            <a:spLocks noGrp="1" noChangeArrowheads="1"/>
          </p:cNvSpPr>
          <p:nvPr>
            <p:ph type="subTitle" idx="1"/>
          </p:nvPr>
        </p:nvSpPr>
        <p:spPr>
          <a:xfrm>
            <a:off x="1706034" y="2819400"/>
            <a:ext cx="7008284" cy="1143000"/>
          </a:xfrm>
        </p:spPr>
        <p:txBody>
          <a:bodyPr/>
          <a:lstStyle>
            <a:lvl1pPr marL="0" indent="0">
              <a:buFontTx/>
              <a:buNone/>
              <a:defRPr/>
            </a:lvl1pPr>
          </a:lstStyle>
          <a:p>
            <a:pPr lvl="0"/>
            <a:r>
              <a:rPr lang="en-US" altLang="es-ES" noProof="0"/>
              <a:t>Click to edit Master subtitle style</a:t>
            </a:r>
          </a:p>
        </p:txBody>
      </p:sp>
      <p:sp>
        <p:nvSpPr>
          <p:cNvPr id="3076" name="Rectangle 4"/>
          <p:cNvSpPr>
            <a:spLocks noGrp="1" noChangeArrowheads="1"/>
          </p:cNvSpPr>
          <p:nvPr>
            <p:ph type="dt" sz="half" idx="2"/>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3077" name="Rectangle 5"/>
          <p:cNvSpPr>
            <a:spLocks noGrp="1" noChangeArrowheads="1"/>
          </p:cNvSpPr>
          <p:nvPr>
            <p:ph type="ftr" sz="quarter" idx="3"/>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3078" name="Rectangle 6"/>
          <p:cNvSpPr>
            <a:spLocks noGrp="1" noChangeArrowheads="1"/>
          </p:cNvSpPr>
          <p:nvPr>
            <p:ph type="sldNum" sz="quarter" idx="4"/>
          </p:nvPr>
        </p:nvSpPr>
        <p:spPr/>
        <p:txBody>
          <a:bodyPr/>
          <a:lstStyle>
            <a:lvl1pPr>
              <a:defRPr/>
            </a:lvl1pPr>
          </a:lstStyle>
          <a:p>
            <a:pPr fontAlgn="base">
              <a:spcBef>
                <a:spcPct val="0"/>
              </a:spcBef>
              <a:spcAft>
                <a:spcPct val="0"/>
              </a:spcAft>
            </a:pPr>
            <a:fld id="{D639F167-9EA9-4907-9AD0-87C37A7C8AE9}"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2138903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5" name="Marcador de pie de página 4"/>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6" name="Marcador de número de diapositiva 5"/>
          <p:cNvSpPr>
            <a:spLocks noGrp="1"/>
          </p:cNvSpPr>
          <p:nvPr>
            <p:ph type="sldNum" sz="quarter" idx="12"/>
          </p:nvPr>
        </p:nvSpPr>
        <p:spPr/>
        <p:txBody>
          <a:bodyPr/>
          <a:lstStyle>
            <a:lvl1pPr>
              <a:defRPr/>
            </a:lvl1pPr>
          </a:lstStyle>
          <a:p>
            <a:pPr fontAlgn="base">
              <a:spcBef>
                <a:spcPct val="0"/>
              </a:spcBef>
              <a:spcAft>
                <a:spcPct val="0"/>
              </a:spcAft>
            </a:pPr>
            <a:fld id="{5ADF39E5-31E9-4D90-B3FC-C067BD06E98C}"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913161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92633" y="685801"/>
            <a:ext cx="2362200" cy="5440363"/>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1706033" y="685801"/>
            <a:ext cx="6883400" cy="5440363"/>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5" name="Marcador de pie de página 4"/>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6" name="Marcador de número de diapositiva 5"/>
          <p:cNvSpPr>
            <a:spLocks noGrp="1"/>
          </p:cNvSpPr>
          <p:nvPr>
            <p:ph type="sldNum" sz="quarter" idx="12"/>
          </p:nvPr>
        </p:nvSpPr>
        <p:spPr/>
        <p:txBody>
          <a:bodyPr/>
          <a:lstStyle>
            <a:lvl1pPr>
              <a:defRPr/>
            </a:lvl1pPr>
          </a:lstStyle>
          <a:p>
            <a:pPr fontAlgn="base">
              <a:spcBef>
                <a:spcPct val="0"/>
              </a:spcBef>
              <a:spcAft>
                <a:spcPct val="0"/>
              </a:spcAft>
            </a:pPr>
            <a:fld id="{A692E87D-8F76-42A0-BB75-B39B6E320285}"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9845305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ítulo, texto y objetos">
    <p:spTree>
      <p:nvGrpSpPr>
        <p:cNvPr id="1" name=""/>
        <p:cNvGrpSpPr/>
        <p:nvPr/>
      </p:nvGrpSpPr>
      <p:grpSpPr>
        <a:xfrm>
          <a:off x="0" y="0"/>
          <a:ext cx="0" cy="0"/>
          <a:chOff x="0" y="0"/>
          <a:chExt cx="0" cy="0"/>
        </a:xfrm>
      </p:grpSpPr>
      <p:sp>
        <p:nvSpPr>
          <p:cNvPr id="2" name="Título 1"/>
          <p:cNvSpPr>
            <a:spLocks noGrp="1"/>
          </p:cNvSpPr>
          <p:nvPr>
            <p:ph type="title"/>
          </p:nvPr>
        </p:nvSpPr>
        <p:spPr>
          <a:xfrm>
            <a:off x="1676400" y="609600"/>
            <a:ext cx="10363200" cy="1143000"/>
          </a:xfrm>
        </p:spPr>
        <p:txBody>
          <a:bodyPr/>
          <a:lstStyle/>
          <a:p>
            <a:r>
              <a:rPr lang="es-ES"/>
              <a:t>Haga clic para modificar el estilo de título del patrón</a:t>
            </a:r>
          </a:p>
        </p:txBody>
      </p:sp>
      <p:sp>
        <p:nvSpPr>
          <p:cNvPr id="3" name="Marcador de texto 2"/>
          <p:cNvSpPr>
            <a:spLocks noGrp="1"/>
          </p:cNvSpPr>
          <p:nvPr>
            <p:ph type="body" sz="half" idx="1"/>
          </p:nvPr>
        </p:nvSpPr>
        <p:spPr>
          <a:xfrm>
            <a:off x="1676400" y="1981200"/>
            <a:ext cx="5080000" cy="411480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959600" y="1981200"/>
            <a:ext cx="5080000" cy="411480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a:xfrm>
            <a:off x="1676400" y="6248400"/>
            <a:ext cx="2540000" cy="457200"/>
          </a:xfrm>
        </p:spPr>
        <p:txBody>
          <a:bodyPr/>
          <a:lstStyle>
            <a:lvl1pPr>
              <a:defRPr/>
            </a:lvl1pPr>
          </a:lstStyle>
          <a:p>
            <a:pPr fontAlgn="base">
              <a:spcBef>
                <a:spcPct val="0"/>
              </a:spcBef>
              <a:spcAft>
                <a:spcPct val="0"/>
              </a:spcAft>
            </a:pPr>
            <a:endParaRPr lang="es-ES" altLang="es-ES">
              <a:solidFill>
                <a:srgbClr val="E9E5DC"/>
              </a:solidFill>
            </a:endParaRPr>
          </a:p>
        </p:txBody>
      </p:sp>
      <p:sp>
        <p:nvSpPr>
          <p:cNvPr id="6" name="Marcador de pie de página 5"/>
          <p:cNvSpPr>
            <a:spLocks noGrp="1"/>
          </p:cNvSpPr>
          <p:nvPr>
            <p:ph type="ftr" sz="quarter" idx="11"/>
          </p:nvPr>
        </p:nvSpPr>
        <p:spPr>
          <a:xfrm>
            <a:off x="4927600" y="6248400"/>
            <a:ext cx="3860800" cy="457200"/>
          </a:xfrm>
        </p:spPr>
        <p:txBody>
          <a:bodyPr/>
          <a:lstStyle>
            <a:lvl1pPr>
              <a:defRPr/>
            </a:lvl1pPr>
          </a:lstStyle>
          <a:p>
            <a:pPr fontAlgn="base">
              <a:spcBef>
                <a:spcPct val="0"/>
              </a:spcBef>
              <a:spcAft>
                <a:spcPct val="0"/>
              </a:spcAft>
            </a:pPr>
            <a:endParaRPr lang="es-ES" altLang="es-ES">
              <a:solidFill>
                <a:srgbClr val="E9E5DC"/>
              </a:solidFill>
            </a:endParaRPr>
          </a:p>
        </p:txBody>
      </p:sp>
      <p:sp>
        <p:nvSpPr>
          <p:cNvPr id="7" name="Marcador de número de diapositiva 6"/>
          <p:cNvSpPr>
            <a:spLocks noGrp="1"/>
          </p:cNvSpPr>
          <p:nvPr>
            <p:ph type="sldNum" sz="quarter" idx="12"/>
          </p:nvPr>
        </p:nvSpPr>
        <p:spPr>
          <a:xfrm>
            <a:off x="9499600" y="6248400"/>
            <a:ext cx="2540000" cy="457200"/>
          </a:xfrm>
        </p:spPr>
        <p:txBody>
          <a:bodyPr/>
          <a:lstStyle>
            <a:lvl1pPr>
              <a:defRPr/>
            </a:lvl1pPr>
          </a:lstStyle>
          <a:p>
            <a:pPr fontAlgn="base">
              <a:spcBef>
                <a:spcPct val="0"/>
              </a:spcBef>
              <a:spcAft>
                <a:spcPct val="0"/>
              </a:spcAft>
            </a:pPr>
            <a:fld id="{4A40AA72-4690-4E83-832C-C35D1CB3B5EF}" type="slidenum">
              <a:rPr lang="es-ES" altLang="es-ES" smtClean="0">
                <a:solidFill>
                  <a:srgbClr val="E9E5DC"/>
                </a:solidFill>
              </a:rPr>
              <a:pPr fontAlgn="base">
                <a:spcBef>
                  <a:spcPct val="0"/>
                </a:spcBef>
                <a:spcAft>
                  <a:spcPct val="0"/>
                </a:spcAft>
              </a:pPr>
              <a:t>‹Nº›</a:t>
            </a:fld>
            <a:endParaRPr lang="es-ES" altLang="es-ES">
              <a:solidFill>
                <a:srgbClr val="E9E5DC"/>
              </a:solidFill>
            </a:endParaRPr>
          </a:p>
        </p:txBody>
      </p:sp>
    </p:spTree>
    <p:extLst>
      <p:ext uri="{BB962C8B-B14F-4D97-AF65-F5344CB8AC3E}">
        <p14:creationId xmlns:p14="http://schemas.microsoft.com/office/powerpoint/2010/main" val="4110364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5" name="Marcador de pie de página 4"/>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6" name="Marcador de número de diapositiva 5"/>
          <p:cNvSpPr>
            <a:spLocks noGrp="1"/>
          </p:cNvSpPr>
          <p:nvPr>
            <p:ph type="sldNum" sz="quarter" idx="12"/>
          </p:nvPr>
        </p:nvSpPr>
        <p:spPr/>
        <p:txBody>
          <a:bodyPr/>
          <a:lstStyle>
            <a:lvl1pPr>
              <a:defRPr/>
            </a:lvl1pPr>
          </a:lstStyle>
          <a:p>
            <a:pPr fontAlgn="base">
              <a:spcBef>
                <a:spcPct val="0"/>
              </a:spcBef>
              <a:spcAft>
                <a:spcPct val="0"/>
              </a:spcAft>
            </a:pPr>
            <a:fld id="{61A48746-610A-40AD-928A-9790BE4B7936}"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200458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1" y="1709739"/>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a:t>Editar el estilo de texto del patrón</a:t>
            </a:r>
          </a:p>
        </p:txBody>
      </p:sp>
      <p:sp>
        <p:nvSpPr>
          <p:cNvPr id="4" name="Marcador de fecha 3"/>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5" name="Marcador de pie de página 4"/>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6" name="Marcador de número de diapositiva 5"/>
          <p:cNvSpPr>
            <a:spLocks noGrp="1"/>
          </p:cNvSpPr>
          <p:nvPr>
            <p:ph type="sldNum" sz="quarter" idx="12"/>
          </p:nvPr>
        </p:nvSpPr>
        <p:spPr/>
        <p:txBody>
          <a:bodyPr/>
          <a:lstStyle>
            <a:lvl1pPr>
              <a:defRPr/>
            </a:lvl1pPr>
          </a:lstStyle>
          <a:p>
            <a:pPr fontAlgn="base">
              <a:spcBef>
                <a:spcPct val="0"/>
              </a:spcBef>
              <a:spcAft>
                <a:spcPct val="0"/>
              </a:spcAft>
            </a:pPr>
            <a:fld id="{4937E23F-5A9E-48DD-8389-1B77F9052812}"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1904305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1706033" y="1600201"/>
            <a:ext cx="3403600" cy="4525963"/>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5312833" y="1600201"/>
            <a:ext cx="3403600" cy="4525963"/>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6" name="Marcador de pie de página 5"/>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7" name="Marcador de número de diapositiva 6"/>
          <p:cNvSpPr>
            <a:spLocks noGrp="1"/>
          </p:cNvSpPr>
          <p:nvPr>
            <p:ph type="sldNum" sz="quarter" idx="12"/>
          </p:nvPr>
        </p:nvSpPr>
        <p:spPr/>
        <p:txBody>
          <a:bodyPr/>
          <a:lstStyle>
            <a:lvl1pPr>
              <a:defRPr/>
            </a:lvl1pPr>
          </a:lstStyle>
          <a:p>
            <a:pPr fontAlgn="base">
              <a:spcBef>
                <a:spcPct val="0"/>
              </a:spcBef>
              <a:spcAft>
                <a:spcPct val="0"/>
              </a:spcAft>
            </a:pPr>
            <a:fld id="{CC69C259-49EF-4615-A312-B64A8EF2E2E3}"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2414356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40317" y="365126"/>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40318" y="2505075"/>
            <a:ext cx="5158316"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71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8" name="Marcador de pie de página 7"/>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9" name="Marcador de número de diapositiva 8"/>
          <p:cNvSpPr>
            <a:spLocks noGrp="1"/>
          </p:cNvSpPr>
          <p:nvPr>
            <p:ph type="sldNum" sz="quarter" idx="12"/>
          </p:nvPr>
        </p:nvSpPr>
        <p:spPr/>
        <p:txBody>
          <a:bodyPr/>
          <a:lstStyle>
            <a:lvl1pPr>
              <a:defRPr/>
            </a:lvl1pPr>
          </a:lstStyle>
          <a:p>
            <a:pPr fontAlgn="base">
              <a:spcBef>
                <a:spcPct val="0"/>
              </a:spcBef>
              <a:spcAft>
                <a:spcPct val="0"/>
              </a:spcAft>
            </a:pPr>
            <a:fld id="{05411624-3380-4BFE-BD8A-B8F6BCF4428C}"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2186856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4" name="Marcador de pie de página 3"/>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5" name="Marcador de número de diapositiva 4"/>
          <p:cNvSpPr>
            <a:spLocks noGrp="1"/>
          </p:cNvSpPr>
          <p:nvPr>
            <p:ph type="sldNum" sz="quarter" idx="12"/>
          </p:nvPr>
        </p:nvSpPr>
        <p:spPr/>
        <p:txBody>
          <a:bodyPr/>
          <a:lstStyle>
            <a:lvl1pPr>
              <a:defRPr/>
            </a:lvl1pPr>
          </a:lstStyle>
          <a:p>
            <a:pPr fontAlgn="base">
              <a:spcBef>
                <a:spcPct val="0"/>
              </a:spcBef>
              <a:spcAft>
                <a:spcPct val="0"/>
              </a:spcAft>
            </a:pPr>
            <a:fld id="{68CE23F0-3202-4DE9-83FE-6B2668BE88E9}"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222809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3" name="Marcador de pie de página 2"/>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4" name="Marcador de número de diapositiva 3"/>
          <p:cNvSpPr>
            <a:spLocks noGrp="1"/>
          </p:cNvSpPr>
          <p:nvPr>
            <p:ph type="sldNum" sz="quarter" idx="12"/>
          </p:nvPr>
        </p:nvSpPr>
        <p:spPr/>
        <p:txBody>
          <a:bodyPr/>
          <a:lstStyle>
            <a:lvl1pPr>
              <a:defRPr/>
            </a:lvl1pPr>
          </a:lstStyle>
          <a:p>
            <a:pPr fontAlgn="base">
              <a:spcBef>
                <a:spcPct val="0"/>
              </a:spcBef>
              <a:spcAft>
                <a:spcPct val="0"/>
              </a:spcAft>
            </a:pPr>
            <a:fld id="{E48EA1A9-603E-43DD-A415-7062463687C1}"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142722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40318" y="457200"/>
            <a:ext cx="393276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6" name="Marcador de pie de página 5"/>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7" name="Marcador de número de diapositiva 6"/>
          <p:cNvSpPr>
            <a:spLocks noGrp="1"/>
          </p:cNvSpPr>
          <p:nvPr>
            <p:ph type="sldNum" sz="quarter" idx="12"/>
          </p:nvPr>
        </p:nvSpPr>
        <p:spPr/>
        <p:txBody>
          <a:bodyPr/>
          <a:lstStyle>
            <a:lvl1pPr>
              <a:defRPr/>
            </a:lvl1pPr>
          </a:lstStyle>
          <a:p>
            <a:pPr fontAlgn="base">
              <a:spcBef>
                <a:spcPct val="0"/>
              </a:spcBef>
              <a:spcAft>
                <a:spcPct val="0"/>
              </a:spcAft>
            </a:pPr>
            <a:fld id="{9DCABDF2-CBA1-47C9-BB01-151F1CA4325B}"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3270463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40318" y="457200"/>
            <a:ext cx="393276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6" name="Marcador de pie de página 5"/>
          <p:cNvSpPr>
            <a:spLocks noGrp="1"/>
          </p:cNvSpPr>
          <p:nvPr>
            <p:ph type="ftr" sz="quarter" idx="11"/>
          </p:nvPr>
        </p:nvSpPr>
        <p:spPr/>
        <p:txBody>
          <a:bodyPr/>
          <a:lstStyle>
            <a:lvl1pPr>
              <a:defRPr/>
            </a:lvl1pPr>
          </a:lstStyle>
          <a:p>
            <a:pPr fontAlgn="base">
              <a:spcBef>
                <a:spcPct val="0"/>
              </a:spcBef>
              <a:spcAft>
                <a:spcPct val="0"/>
              </a:spcAft>
            </a:pPr>
            <a:endParaRPr lang="en-US" altLang="es-ES">
              <a:solidFill>
                <a:srgbClr val="000000"/>
              </a:solidFill>
            </a:endParaRPr>
          </a:p>
        </p:txBody>
      </p:sp>
      <p:sp>
        <p:nvSpPr>
          <p:cNvPr id="7" name="Marcador de número de diapositiva 6"/>
          <p:cNvSpPr>
            <a:spLocks noGrp="1"/>
          </p:cNvSpPr>
          <p:nvPr>
            <p:ph type="sldNum" sz="quarter" idx="12"/>
          </p:nvPr>
        </p:nvSpPr>
        <p:spPr/>
        <p:txBody>
          <a:bodyPr/>
          <a:lstStyle>
            <a:lvl1pPr>
              <a:defRPr/>
            </a:lvl1pPr>
          </a:lstStyle>
          <a:p>
            <a:pPr fontAlgn="base">
              <a:spcBef>
                <a:spcPct val="0"/>
              </a:spcBef>
              <a:spcAft>
                <a:spcPct val="0"/>
              </a:spcAft>
            </a:pPr>
            <a:fld id="{C8F76325-D088-4134-842B-E6619F3F4146}"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1078558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extLst>
              <a:ext uri="{BEBA8EAE-BF5A-486C-A8C5-ECC9F3942E4B}">
                <a14:imgProps xmlns:a14="http://schemas.microsoft.com/office/drawing/2010/main">
                  <a14:imgLayer r:embed="rId15">
                    <a14:imgEffect>
                      <a14:brightnessContrast bright="-20000" contrast="2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06033" y="685800"/>
            <a:ext cx="9448800" cy="731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s-ES"/>
              <a:t>Click to edit Master title style</a:t>
            </a:r>
          </a:p>
        </p:txBody>
      </p:sp>
      <p:sp>
        <p:nvSpPr>
          <p:cNvPr id="1027" name="Rectangle 3"/>
          <p:cNvSpPr>
            <a:spLocks noGrp="1" noChangeArrowheads="1"/>
          </p:cNvSpPr>
          <p:nvPr>
            <p:ph type="body" idx="1"/>
          </p:nvPr>
        </p:nvSpPr>
        <p:spPr bwMode="auto">
          <a:xfrm>
            <a:off x="1706033" y="1600201"/>
            <a:ext cx="7010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s-ES"/>
              <a:t>Click to edit Master text styles</a:t>
            </a:r>
          </a:p>
          <a:p>
            <a:pPr lvl="1"/>
            <a:r>
              <a:rPr lang="en-US" altLang="es-ES"/>
              <a:t>Second level</a:t>
            </a:r>
          </a:p>
          <a:p>
            <a:pPr lvl="2"/>
            <a:r>
              <a:rPr lang="en-US" altLang="es-ES"/>
              <a:t>Third level</a:t>
            </a:r>
          </a:p>
          <a:p>
            <a:pPr lvl="3"/>
            <a:r>
              <a:rPr lang="en-US" altLang="es-ES"/>
              <a:t>Fourth level</a:t>
            </a:r>
          </a:p>
          <a:p>
            <a:pPr lvl="4"/>
            <a:r>
              <a:rPr lang="en-US" altLang="es-ES"/>
              <a:t>Fifth level</a:t>
            </a:r>
          </a:p>
        </p:txBody>
      </p:sp>
      <p:sp>
        <p:nvSpPr>
          <p:cNvPr id="1031" name="Rectangle 7"/>
          <p:cNvSpPr>
            <a:spLocks noGrp="1" noChangeArrowheads="1"/>
          </p:cNvSpPr>
          <p:nvPr>
            <p:ph type="dt" sz="half" idx="2"/>
          </p:nvPr>
        </p:nvSpPr>
        <p:spPr bwMode="auto">
          <a:xfrm>
            <a:off x="609600" y="6429375"/>
            <a:ext cx="28448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mn-lt"/>
              </a:defRPr>
            </a:lvl1pPr>
          </a:lstStyle>
          <a:p>
            <a:pPr fontAlgn="base">
              <a:spcBef>
                <a:spcPct val="0"/>
              </a:spcBef>
              <a:spcAft>
                <a:spcPct val="0"/>
              </a:spcAft>
            </a:pPr>
            <a:endParaRPr lang="en-US" altLang="es-ES">
              <a:solidFill>
                <a:srgbClr val="000000"/>
              </a:solidFill>
            </a:endParaRPr>
          </a:p>
        </p:txBody>
      </p:sp>
      <p:sp>
        <p:nvSpPr>
          <p:cNvPr id="1032" name="Rectangle 8"/>
          <p:cNvSpPr>
            <a:spLocks noGrp="1" noChangeArrowheads="1"/>
          </p:cNvSpPr>
          <p:nvPr>
            <p:ph type="ftr" sz="quarter" idx="3"/>
          </p:nvPr>
        </p:nvSpPr>
        <p:spPr bwMode="auto">
          <a:xfrm>
            <a:off x="4165600" y="6429375"/>
            <a:ext cx="38608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200">
                <a:latin typeface="+mn-lt"/>
              </a:defRPr>
            </a:lvl1pPr>
          </a:lstStyle>
          <a:p>
            <a:pPr fontAlgn="base">
              <a:spcBef>
                <a:spcPct val="0"/>
              </a:spcBef>
              <a:spcAft>
                <a:spcPct val="0"/>
              </a:spcAft>
            </a:pPr>
            <a:endParaRPr lang="en-US" altLang="es-ES">
              <a:solidFill>
                <a:srgbClr val="000000"/>
              </a:solidFill>
            </a:endParaRPr>
          </a:p>
        </p:txBody>
      </p:sp>
      <p:sp>
        <p:nvSpPr>
          <p:cNvPr id="1033" name="Rectangle 9"/>
          <p:cNvSpPr>
            <a:spLocks noGrp="1" noChangeArrowheads="1"/>
          </p:cNvSpPr>
          <p:nvPr>
            <p:ph type="sldNum" sz="quarter" idx="4"/>
          </p:nvPr>
        </p:nvSpPr>
        <p:spPr bwMode="auto">
          <a:xfrm>
            <a:off x="8737600" y="6429375"/>
            <a:ext cx="28448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mn-lt"/>
              </a:defRPr>
            </a:lvl1pPr>
          </a:lstStyle>
          <a:p>
            <a:pPr fontAlgn="base">
              <a:spcBef>
                <a:spcPct val="0"/>
              </a:spcBef>
              <a:spcAft>
                <a:spcPct val="0"/>
              </a:spcAft>
            </a:pPr>
            <a:fld id="{F7130CE3-81A2-4CC9-A650-B41B70FE2956}" type="slidenum">
              <a:rPr lang="en-US" altLang="es-ES" smtClean="0">
                <a:solidFill>
                  <a:srgbClr val="000000"/>
                </a:solidFill>
              </a:rPr>
              <a:pPr fontAlgn="base">
                <a:spcBef>
                  <a:spcPct val="0"/>
                </a:spcBef>
                <a:spcAft>
                  <a:spcPct val="0"/>
                </a:spcAft>
              </a:pPr>
              <a:t>‹Nº›</a:t>
            </a:fld>
            <a:endParaRPr lang="en-US" altLang="es-ES">
              <a:solidFill>
                <a:srgbClr val="000000"/>
              </a:solidFill>
            </a:endParaRPr>
          </a:p>
        </p:txBody>
      </p:sp>
    </p:spTree>
    <p:extLst>
      <p:ext uri="{BB962C8B-B14F-4D97-AF65-F5344CB8AC3E}">
        <p14:creationId xmlns:p14="http://schemas.microsoft.com/office/powerpoint/2010/main" val="32141844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fontAlgn="base">
        <a:spcBef>
          <a:spcPct val="0"/>
        </a:spcBef>
        <a:spcAft>
          <a:spcPct val="0"/>
        </a:spcAft>
        <a:defRPr sz="3600" kern="1200">
          <a:solidFill>
            <a:schemeClr val="tx2"/>
          </a:solidFill>
          <a:latin typeface="+mj-lt"/>
          <a:ea typeface="+mj-ea"/>
          <a:cs typeface="+mj-cs"/>
        </a:defRPr>
      </a:lvl1pPr>
      <a:lvl2pPr algn="l" rtl="0" fontAlgn="base">
        <a:spcBef>
          <a:spcPct val="0"/>
        </a:spcBef>
        <a:spcAft>
          <a:spcPct val="0"/>
        </a:spcAft>
        <a:defRPr sz="3600">
          <a:solidFill>
            <a:schemeClr val="tx2"/>
          </a:solidFill>
          <a:latin typeface="Century Gothic" panose="020B0502020202020204" pitchFamily="34" charset="0"/>
        </a:defRPr>
      </a:lvl2pPr>
      <a:lvl3pPr algn="l" rtl="0" fontAlgn="base">
        <a:spcBef>
          <a:spcPct val="0"/>
        </a:spcBef>
        <a:spcAft>
          <a:spcPct val="0"/>
        </a:spcAft>
        <a:defRPr sz="3600">
          <a:solidFill>
            <a:schemeClr val="tx2"/>
          </a:solidFill>
          <a:latin typeface="Century Gothic" panose="020B0502020202020204" pitchFamily="34" charset="0"/>
        </a:defRPr>
      </a:lvl3pPr>
      <a:lvl4pPr algn="l" rtl="0" fontAlgn="base">
        <a:spcBef>
          <a:spcPct val="0"/>
        </a:spcBef>
        <a:spcAft>
          <a:spcPct val="0"/>
        </a:spcAft>
        <a:defRPr sz="3600">
          <a:solidFill>
            <a:schemeClr val="tx2"/>
          </a:solidFill>
          <a:latin typeface="Century Gothic" panose="020B0502020202020204" pitchFamily="34" charset="0"/>
        </a:defRPr>
      </a:lvl4pPr>
      <a:lvl5pPr algn="l" rtl="0" fontAlgn="base">
        <a:spcBef>
          <a:spcPct val="0"/>
        </a:spcBef>
        <a:spcAft>
          <a:spcPct val="0"/>
        </a:spcAft>
        <a:defRPr sz="3600">
          <a:solidFill>
            <a:schemeClr val="tx2"/>
          </a:solidFill>
          <a:latin typeface="Century Gothic" panose="020B0502020202020204" pitchFamily="34" charset="0"/>
        </a:defRPr>
      </a:lvl5pPr>
      <a:lvl6pPr marL="457200" algn="l" rtl="0" fontAlgn="base">
        <a:spcBef>
          <a:spcPct val="0"/>
        </a:spcBef>
        <a:spcAft>
          <a:spcPct val="0"/>
        </a:spcAft>
        <a:defRPr sz="3600">
          <a:solidFill>
            <a:schemeClr val="tx2"/>
          </a:solidFill>
          <a:latin typeface="Century Gothic" panose="020B0502020202020204" pitchFamily="34" charset="0"/>
        </a:defRPr>
      </a:lvl6pPr>
      <a:lvl7pPr marL="914400" algn="l" rtl="0" fontAlgn="base">
        <a:spcBef>
          <a:spcPct val="0"/>
        </a:spcBef>
        <a:spcAft>
          <a:spcPct val="0"/>
        </a:spcAft>
        <a:defRPr sz="3600">
          <a:solidFill>
            <a:schemeClr val="tx2"/>
          </a:solidFill>
          <a:latin typeface="Century Gothic" panose="020B0502020202020204" pitchFamily="34" charset="0"/>
        </a:defRPr>
      </a:lvl7pPr>
      <a:lvl8pPr marL="1371600" algn="l" rtl="0" fontAlgn="base">
        <a:spcBef>
          <a:spcPct val="0"/>
        </a:spcBef>
        <a:spcAft>
          <a:spcPct val="0"/>
        </a:spcAft>
        <a:defRPr sz="3600">
          <a:solidFill>
            <a:schemeClr val="tx2"/>
          </a:solidFill>
          <a:latin typeface="Century Gothic" panose="020B0502020202020204" pitchFamily="34" charset="0"/>
        </a:defRPr>
      </a:lvl8pPr>
      <a:lvl9pPr marL="1828800" algn="l" rtl="0" fontAlgn="base">
        <a:spcBef>
          <a:spcPct val="0"/>
        </a:spcBef>
        <a:spcAft>
          <a:spcPct val="0"/>
        </a:spcAft>
        <a:defRPr sz="3600">
          <a:solidFill>
            <a:schemeClr val="tx2"/>
          </a:solidFill>
          <a:latin typeface="Century Gothic" panose="020B0502020202020204" pitchFamily="34" charset="0"/>
        </a:defRPr>
      </a:lvl9pPr>
    </p:titleStyle>
    <p:bodyStyle>
      <a:lvl1pPr marL="342900" indent="-342900" algn="l" rtl="0" fontAlgn="base">
        <a:spcBef>
          <a:spcPct val="20000"/>
        </a:spcBef>
        <a:spcAft>
          <a:spcPct val="0"/>
        </a:spcAft>
        <a:buChar char="•"/>
        <a:defRPr sz="2800" kern="1200">
          <a:solidFill>
            <a:schemeClr val="tx1"/>
          </a:solidFill>
          <a:latin typeface="+mn-lt"/>
          <a:ea typeface="+mn-ea"/>
          <a:cs typeface="+mn-cs"/>
        </a:defRPr>
      </a:lvl1pPr>
      <a:lvl2pPr marL="742950" indent="-285750" algn="l" rtl="0" fontAlgn="base">
        <a:spcBef>
          <a:spcPct val="20000"/>
        </a:spcBef>
        <a:spcAft>
          <a:spcPct val="0"/>
        </a:spcAft>
        <a:buChar char="–"/>
        <a:defRPr sz="2400" kern="1200">
          <a:solidFill>
            <a:schemeClr val="tx1"/>
          </a:solidFill>
          <a:latin typeface="+mn-lt"/>
          <a:ea typeface="+mn-ea"/>
          <a:cs typeface="+mn-cs"/>
        </a:defRPr>
      </a:lvl2pPr>
      <a:lvl3pPr marL="1143000" indent="-228600" algn="l" rtl="0" fontAlgn="base">
        <a:spcBef>
          <a:spcPct val="20000"/>
        </a:spcBef>
        <a:spcAft>
          <a:spcPct val="0"/>
        </a:spcAft>
        <a:buChar char="•"/>
        <a:defRPr sz="2000" kern="1200">
          <a:solidFill>
            <a:schemeClr val="tx1"/>
          </a:solidFill>
          <a:latin typeface="+mn-lt"/>
          <a:ea typeface="+mn-ea"/>
          <a:cs typeface="+mn-cs"/>
        </a:defRPr>
      </a:lvl3pPr>
      <a:lvl4pPr marL="1600200" indent="-228600" algn="l" rtl="0" fontAlgn="base">
        <a:spcBef>
          <a:spcPct val="20000"/>
        </a:spcBef>
        <a:spcAft>
          <a:spcPct val="0"/>
        </a:spcAft>
        <a:buChar char="–"/>
        <a:defRPr kern="1200">
          <a:solidFill>
            <a:schemeClr val="tx1"/>
          </a:solidFill>
          <a:latin typeface="+mn-lt"/>
          <a:ea typeface="+mn-ea"/>
          <a:cs typeface="+mn-cs"/>
        </a:defRPr>
      </a:lvl4pPr>
      <a:lvl5pPr marL="2057400" indent="-228600" algn="l" rtl="0" fontAlgn="base">
        <a:spcBef>
          <a:spcPct val="20000"/>
        </a:spcBef>
        <a:spcAft>
          <a:spcPct val="0"/>
        </a:spcAft>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364567" y="937419"/>
            <a:ext cx="10128738" cy="1980028"/>
          </a:xfrm>
        </p:spPr>
        <p:txBody>
          <a:bodyPr/>
          <a:lstStyle/>
          <a:p>
            <a:pPr lvl="0" algn="ctr" fontAlgn="auto">
              <a:spcBef>
                <a:spcPts val="0"/>
              </a:spcBef>
              <a:spcAft>
                <a:spcPts val="0"/>
              </a:spcAft>
              <a:defRPr/>
            </a:pPr>
            <a:b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br>
            <a:b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br>
            <a:b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br>
            <a:r>
              <a:rPr lang="es-ES" sz="24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t>FACULTAD DE CIENCIAS MÉDICAS DE MAYABEQUE.</a:t>
            </a:r>
            <a:br>
              <a:rPr lang="es-ES" sz="24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br>
            <a:br>
              <a:rPr lang="es-ES" sz="24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br>
            <a:r>
              <a:rPr lang="es-ES" sz="24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t>CURSO DE METODOLOGÍA DE LA INVESTIGACIÓN. </a:t>
            </a:r>
            <a:br>
              <a:rPr lang="es-ES" sz="2400" b="1" kern="0" dirty="0">
                <a:ln w="0">
                  <a:solidFill>
                    <a:srgbClr val="4F81BD">
                      <a:lumMod val="50000"/>
                    </a:srgbClr>
                  </a:solidFill>
                </a:ln>
                <a:solidFill>
                  <a:prstClr val="black"/>
                </a:solidFill>
                <a:effectLst>
                  <a:reflection blurRad="12700" stA="50000" endPos="50000" dist="5000" dir="5400000" sy="-100000" rotWithShape="0"/>
                </a:effectLst>
                <a:latin typeface="Arial" charset="0"/>
                <a:ea typeface="+mn-ea"/>
                <a:cs typeface="Arial" charset="0"/>
              </a:rPr>
            </a:br>
            <a:endParaRPr lang="en-US" altLang="es-ES" sz="2400" dirty="0"/>
          </a:p>
        </p:txBody>
      </p:sp>
      <p:sp>
        <p:nvSpPr>
          <p:cNvPr id="2051" name="Rectangle 3"/>
          <p:cNvSpPr>
            <a:spLocks noGrp="1" noChangeArrowheads="1"/>
          </p:cNvSpPr>
          <p:nvPr>
            <p:ph type="subTitle" idx="1"/>
          </p:nvPr>
        </p:nvSpPr>
        <p:spPr>
          <a:xfrm>
            <a:off x="1364567" y="3429000"/>
            <a:ext cx="9469688" cy="2310618"/>
          </a:xfrm>
          <a:effectLst/>
        </p:spPr>
        <p:txBody>
          <a:bodyPr/>
          <a:lstStyle/>
          <a:p>
            <a:pPr lvl="0">
              <a:spcBef>
                <a:spcPct val="0"/>
              </a:spcBef>
              <a:defRPr/>
            </a:pPr>
            <a: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rPr>
              <a:t>PROFESOR. </a:t>
            </a:r>
            <a:r>
              <a:rPr lang="es-ES" sz="2000" b="1" kern="0" cap="all"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rPr>
              <a:t>Li</a:t>
            </a:r>
            <a: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rPr>
              <a:t>c. Norma Esther Álvarez Morales.</a:t>
            </a:r>
          </a:p>
          <a:p>
            <a:pPr lvl="0" algn="just">
              <a:spcBef>
                <a:spcPct val="0"/>
              </a:spcBef>
              <a:defRPr/>
            </a:pPr>
            <a: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rPr>
              <a:t>                       Especialista de I Grado en Psicología de la Salud.</a:t>
            </a:r>
          </a:p>
          <a:p>
            <a:pPr lvl="0">
              <a:spcBef>
                <a:spcPct val="0"/>
              </a:spcBef>
              <a:defRPr/>
            </a:pPr>
            <a: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rPr>
              <a:t>                       MSc. Psicología Social y Comunitaria.</a:t>
            </a:r>
          </a:p>
          <a:p>
            <a:pPr lvl="0">
              <a:spcBef>
                <a:spcPct val="0"/>
              </a:spcBef>
              <a:defRPr/>
            </a:pPr>
            <a: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rPr>
              <a:t>                       Profesora Auxiliar.</a:t>
            </a:r>
          </a:p>
          <a:p>
            <a:pPr lvl="0">
              <a:spcBef>
                <a:spcPct val="0"/>
              </a:spcBef>
              <a:defRPr/>
            </a:pPr>
            <a:r>
              <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rPr>
              <a:t>                       Investigador Agregado.</a:t>
            </a:r>
          </a:p>
          <a:p>
            <a:pPr lvl="0">
              <a:spcBef>
                <a:spcPct val="0"/>
              </a:spcBef>
              <a:defRPr/>
            </a:pPr>
            <a:endParaRPr lang="es-ES" sz="2000" b="1" kern="0" dirty="0">
              <a:ln w="0">
                <a:solidFill>
                  <a:srgbClr val="4F81BD">
                    <a:lumMod val="50000"/>
                  </a:srgbClr>
                </a:solidFill>
              </a:ln>
              <a:solidFill>
                <a:prstClr val="black"/>
              </a:solidFill>
              <a:effectLst>
                <a:reflection blurRad="12700" stA="50000" endPos="50000" dist="5000" dir="5400000" sy="-100000" rotWithShape="0"/>
              </a:effectLst>
              <a:latin typeface="Arial" charset="0"/>
              <a:cs typeface="Arial" charset="0"/>
            </a:endParaRPr>
          </a:p>
        </p:txBody>
      </p:sp>
    </p:spTree>
    <p:extLst>
      <p:ext uri="{BB962C8B-B14F-4D97-AF65-F5344CB8AC3E}">
        <p14:creationId xmlns:p14="http://schemas.microsoft.com/office/powerpoint/2010/main" val="13812753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sz="half" idx="1"/>
          </p:nvPr>
        </p:nvSpPr>
        <p:spPr>
          <a:xfrm>
            <a:off x="665019" y="484512"/>
            <a:ext cx="5187244" cy="5888977"/>
          </a:xfrm>
          <a:ln w="76200">
            <a:solidFill>
              <a:srgbClr val="FF6600"/>
            </a:solidFill>
          </a:ln>
        </p:spPr>
        <p:txBody>
          <a:bodyPr/>
          <a:lstStyle/>
          <a:p>
            <a:r>
              <a:rPr lang="es-ES" b="1" dirty="0">
                <a:solidFill>
                  <a:srgbClr val="FF0000"/>
                </a:solidFill>
              </a:rPr>
              <a:t>Estratificado:</a:t>
            </a:r>
            <a:r>
              <a:rPr lang="es-ES" sz="2800" b="1" dirty="0">
                <a:solidFill>
                  <a:srgbClr val="FF0000"/>
                </a:solidFill>
                <a:latin typeface="Arial Narrow" panose="020B0606020202030204" pitchFamily="34" charset="0"/>
              </a:rPr>
              <a:t> </a:t>
            </a:r>
            <a:r>
              <a:rPr lang="es-ES" sz="2800" b="1" dirty="0">
                <a:latin typeface="Arial Narrow" panose="020B0606020202030204" pitchFamily="34" charset="0"/>
              </a:rPr>
              <a:t>se subdivide la población en subgrupos o estratos, generalmente acorde con la variabilidad o distribución conocida de las variables principales.</a:t>
            </a:r>
          </a:p>
          <a:p>
            <a:r>
              <a:rPr lang="es-ES" b="1" dirty="0">
                <a:solidFill>
                  <a:srgbClr val="FF0000"/>
                </a:solidFill>
              </a:rPr>
              <a:t>Por conglomerado</a:t>
            </a:r>
            <a:r>
              <a:rPr lang="es-ES" dirty="0">
                <a:solidFill>
                  <a:srgbClr val="FF0000"/>
                </a:solidFill>
              </a:rPr>
              <a:t>:</a:t>
            </a:r>
            <a:r>
              <a:rPr lang="es-ES" sz="2800" b="1" dirty="0">
                <a:solidFill>
                  <a:srgbClr val="FF0000"/>
                </a:solidFill>
                <a:latin typeface="Arial Narrow" panose="020B0606020202030204" pitchFamily="34" charset="0"/>
              </a:rPr>
              <a:t> </a:t>
            </a:r>
            <a:r>
              <a:rPr lang="es-ES" sz="2800" b="1" dirty="0">
                <a:latin typeface="Arial Narrow" panose="020B0606020202030204" pitchFamily="34" charset="0"/>
              </a:rPr>
              <a:t>se fundamenta cuando es alta la dispersión de la población y no se dispone de una lista detallada y enumerada de cada una de la subunidades que conforman el universo</a:t>
            </a:r>
          </a:p>
        </p:txBody>
      </p:sp>
      <p:sp>
        <p:nvSpPr>
          <p:cNvPr id="4" name="Marcador de contenido 3"/>
          <p:cNvSpPr>
            <a:spLocks noGrp="1"/>
          </p:cNvSpPr>
          <p:nvPr>
            <p:ph sz="half" idx="2"/>
          </p:nvPr>
        </p:nvSpPr>
        <p:spPr>
          <a:xfrm>
            <a:off x="6234545" y="484512"/>
            <a:ext cx="5292436" cy="5888978"/>
          </a:xfrm>
          <a:solidFill>
            <a:schemeClr val="bg1">
              <a:lumMod val="85000"/>
            </a:schemeClr>
          </a:solidFill>
          <a:ln w="76200">
            <a:solidFill>
              <a:srgbClr val="FF6600"/>
            </a:solidFill>
          </a:ln>
        </p:spPr>
        <p:txBody>
          <a:bodyPr/>
          <a:lstStyle/>
          <a:p>
            <a:r>
              <a:rPr lang="es-ES" b="1" dirty="0">
                <a:solidFill>
                  <a:srgbClr val="FF0000"/>
                </a:solidFill>
              </a:rPr>
              <a:t>Por cuota</a:t>
            </a:r>
            <a:r>
              <a:rPr lang="es-ES" dirty="0">
                <a:solidFill>
                  <a:schemeClr val="accent2">
                    <a:lumMod val="75000"/>
                  </a:schemeClr>
                </a:solidFill>
              </a:rPr>
              <a:t>: </a:t>
            </a:r>
            <a:r>
              <a:rPr lang="es-ES" sz="2800" b="1" dirty="0">
                <a:latin typeface="Arial Narrow" panose="020B0606020202030204" pitchFamily="34" charset="0"/>
              </a:rPr>
              <a:t>se selecciona la muestra considerando algunos fenómenos o variables que caracterizan la muestra, como por ejemplo: sexo, raza, religión.</a:t>
            </a:r>
          </a:p>
          <a:p>
            <a:r>
              <a:rPr lang="es-ES" b="1" dirty="0">
                <a:solidFill>
                  <a:srgbClr val="FF0000"/>
                </a:solidFill>
              </a:rPr>
              <a:t>Accidental o convencional</a:t>
            </a:r>
            <a:r>
              <a:rPr lang="es-ES" dirty="0">
                <a:solidFill>
                  <a:srgbClr val="FF0000"/>
                </a:solidFill>
              </a:rPr>
              <a:t>: </a:t>
            </a:r>
            <a:r>
              <a:rPr lang="es-ES" sz="2800" b="1" dirty="0">
                <a:latin typeface="Arial Narrow" panose="020B0606020202030204" pitchFamily="34" charset="0"/>
              </a:rPr>
              <a:t>se aprovecha o utiliza personas disponibles en un momento dado que se corresponda con el propósito del estudio. De los tres tipos de muestreo no probabilístico resulta el más deficiente.</a:t>
            </a:r>
          </a:p>
        </p:txBody>
      </p:sp>
    </p:spTree>
    <p:extLst>
      <p:ext uri="{BB962C8B-B14F-4D97-AF65-F5344CB8AC3E}">
        <p14:creationId xmlns:p14="http://schemas.microsoft.com/office/powerpoint/2010/main" val="2183885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bwMode="auto">
          <a:xfrm>
            <a:off x="2295750" y="480292"/>
            <a:ext cx="8590845" cy="637822"/>
          </a:xfrm>
          <a:prstGeom prst="rect">
            <a:avLst/>
          </a:prstGeom>
          <a:solidFill>
            <a:schemeClr val="bg1">
              <a:lumMod val="85000"/>
            </a:schemeClr>
          </a:solidFill>
          <a:ln w="57150" cap="flat" cmpd="sng" algn="ctr">
            <a:solidFill>
              <a:srgbClr val="FF66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 name="Título 1"/>
          <p:cNvSpPr>
            <a:spLocks noGrp="1"/>
          </p:cNvSpPr>
          <p:nvPr>
            <p:ph type="title"/>
          </p:nvPr>
        </p:nvSpPr>
        <p:spPr>
          <a:xfrm>
            <a:off x="1930474" y="227703"/>
            <a:ext cx="10363200" cy="1143000"/>
          </a:xfrm>
        </p:spPr>
        <p:txBody>
          <a:bodyPr/>
          <a:lstStyle/>
          <a:p>
            <a:pPr algn="ctr"/>
            <a:r>
              <a:rPr lang="es-ES" dirty="0">
                <a:solidFill>
                  <a:srgbClr val="FF0000"/>
                </a:solidFill>
              </a:rPr>
              <a:t>Tipos de muestreo Intencional</a:t>
            </a:r>
          </a:p>
        </p:txBody>
      </p:sp>
      <p:sp>
        <p:nvSpPr>
          <p:cNvPr id="3" name="Marcador de contenido 2"/>
          <p:cNvSpPr>
            <a:spLocks noGrp="1"/>
          </p:cNvSpPr>
          <p:nvPr>
            <p:ph sz="half" idx="1"/>
          </p:nvPr>
        </p:nvSpPr>
        <p:spPr>
          <a:xfrm>
            <a:off x="609600" y="1118114"/>
            <a:ext cx="10875819" cy="5259594"/>
          </a:xfrm>
          <a:solidFill>
            <a:schemeClr val="bg1">
              <a:lumMod val="85000"/>
            </a:schemeClr>
          </a:solidFill>
          <a:ln w="57150">
            <a:solidFill>
              <a:srgbClr val="FF6600"/>
            </a:solidFill>
          </a:ln>
        </p:spPr>
        <p:txBody>
          <a:bodyPr/>
          <a:lstStyle/>
          <a:p>
            <a:pPr algn="just"/>
            <a:r>
              <a:rPr lang="es-ES" b="1" dirty="0">
                <a:solidFill>
                  <a:srgbClr val="FF0000"/>
                </a:solidFill>
              </a:rPr>
              <a:t>Casos extremos o atípicos: </a:t>
            </a:r>
            <a:r>
              <a:rPr lang="es-ES" sz="2800" b="1" dirty="0">
                <a:latin typeface="Arial Narrow" panose="020B0606020202030204" pitchFamily="34" charset="0"/>
              </a:rPr>
              <a:t>Este esquema de muestreo privilegia los casos que son ricos en información porque son de algún modo inusuales o especiales.</a:t>
            </a:r>
          </a:p>
          <a:p>
            <a:pPr marL="0" indent="0" algn="just">
              <a:buNone/>
            </a:pPr>
            <a:r>
              <a:rPr lang="es-ES" sz="2800" b="1" dirty="0">
                <a:solidFill>
                  <a:srgbClr val="FF0000"/>
                </a:solidFill>
                <a:latin typeface="Arial Narrow" panose="020B0606020202030204" pitchFamily="34" charset="0"/>
              </a:rPr>
              <a:t> EJEMPLO: </a:t>
            </a:r>
            <a:r>
              <a:rPr lang="es-ES" sz="2800" b="1" dirty="0">
                <a:latin typeface="Arial Narrow" panose="020B0606020202030204" pitchFamily="34" charset="0"/>
              </a:rPr>
              <a:t>La lógica del muestreo de casos atípicos es que se pueden extraer conclusiones relevantes a partir de condiciones o de resultados extremos. Si se quisiera documentar las razones que explican las variaciones en el desempeño profesional de egresados de diferentes universidades, podría optarse por un censo, por un muestreo probabilístico para realiza generalizaciones a la población de universidades que se estudian, o podrían simplemente seleccionarse los casos más extremos y estudiarlos de manera exhaustiva en busca de los atributos o las causas responsables de su atipicidad.</a:t>
            </a:r>
          </a:p>
        </p:txBody>
      </p:sp>
    </p:spTree>
    <p:extLst>
      <p:ext uri="{BB962C8B-B14F-4D97-AF65-F5344CB8AC3E}">
        <p14:creationId xmlns:p14="http://schemas.microsoft.com/office/powerpoint/2010/main" val="2989190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bwMode="auto">
          <a:xfrm>
            <a:off x="1357746" y="479778"/>
            <a:ext cx="10363200" cy="5768622"/>
          </a:xfrm>
          <a:prstGeom prst="rect">
            <a:avLst/>
          </a:prstGeom>
          <a:solidFill>
            <a:schemeClr val="bg1">
              <a:lumMod val="85000"/>
            </a:schemeClr>
          </a:solidFill>
          <a:ln w="57150" cap="flat" cmpd="sng" algn="ctr">
            <a:solidFill>
              <a:srgbClr val="FF66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 name="Título 1"/>
          <p:cNvSpPr>
            <a:spLocks noGrp="1"/>
          </p:cNvSpPr>
          <p:nvPr>
            <p:ph type="title"/>
          </p:nvPr>
        </p:nvSpPr>
        <p:spPr>
          <a:xfrm>
            <a:off x="1607127" y="381898"/>
            <a:ext cx="10363200" cy="1143000"/>
          </a:xfrm>
        </p:spPr>
        <p:txBody>
          <a:bodyPr/>
          <a:lstStyle/>
          <a:p>
            <a:pPr marL="457200" indent="-457200">
              <a:buClr>
                <a:srgbClr val="FF0000"/>
              </a:buClr>
              <a:buFont typeface="Wingdings" panose="05000000000000000000" pitchFamily="2" charset="2"/>
              <a:buChar char="§"/>
            </a:pPr>
            <a:r>
              <a:rPr lang="es-ES" sz="3200" b="1" dirty="0">
                <a:solidFill>
                  <a:srgbClr val="FF0000"/>
                </a:solidFill>
                <a:latin typeface="Arial Narrow" panose="020B0606020202030204" pitchFamily="34" charset="0"/>
              </a:rPr>
              <a:t>Muestreo de máxima variación</a:t>
            </a:r>
          </a:p>
        </p:txBody>
      </p:sp>
      <p:sp>
        <p:nvSpPr>
          <p:cNvPr id="3" name="Marcador de texto 2"/>
          <p:cNvSpPr>
            <a:spLocks noGrp="1"/>
          </p:cNvSpPr>
          <p:nvPr>
            <p:ph type="body" sz="half" idx="1"/>
          </p:nvPr>
        </p:nvSpPr>
        <p:spPr>
          <a:xfrm>
            <a:off x="1371601" y="1371600"/>
            <a:ext cx="10222089" cy="4114800"/>
          </a:xfrm>
        </p:spPr>
        <p:txBody>
          <a:bodyPr/>
          <a:lstStyle/>
          <a:p>
            <a:pPr marL="0" indent="0" algn="just">
              <a:buNone/>
            </a:pPr>
            <a:r>
              <a:rPr lang="es-ES" sz="2800" b="1" dirty="0"/>
              <a:t>La lógica de este muestreo consiste en explorar e identificar los rasgos comunes, presentes en muestras pequeñas y muy heterogéneas; son especialmente valiosos en los estudios evaluativos en que se quieren identificar los impactos reales de una intervención o de un programa.</a:t>
            </a:r>
          </a:p>
          <a:p>
            <a:pPr marL="0" indent="0" algn="just">
              <a:buNone/>
            </a:pPr>
            <a:r>
              <a:rPr lang="es-ES" b="1" dirty="0">
                <a:solidFill>
                  <a:srgbClr val="FF0000"/>
                </a:solidFill>
                <a:latin typeface="Arial Narrow" panose="020B0606020202030204" pitchFamily="34" charset="0"/>
              </a:rPr>
              <a:t>Ejemplo</a:t>
            </a:r>
            <a:r>
              <a:rPr lang="es-ES" sz="2800" dirty="0">
                <a:latin typeface="Book Antiqua" panose="02040602050305030304" pitchFamily="18" charset="0"/>
              </a:rPr>
              <a:t>: </a:t>
            </a:r>
            <a:r>
              <a:rPr lang="es-ES" sz="2800" b="1" dirty="0">
                <a:latin typeface="Arial Narrow" panose="020B0606020202030204" pitchFamily="34" charset="0"/>
              </a:rPr>
              <a:t>si en la implantación de un nuevo método de evaluación del rendimiento académico, la experiencia pedagógica del profesor es importante en relación con su capacidad como evaluador, el muestreo debe cubrir un rango amplio de edad o experiencia docente en los profesores que se seleccionen.</a:t>
            </a:r>
          </a:p>
        </p:txBody>
      </p:sp>
    </p:spTree>
    <p:extLst>
      <p:ext uri="{BB962C8B-B14F-4D97-AF65-F5344CB8AC3E}">
        <p14:creationId xmlns:p14="http://schemas.microsoft.com/office/powerpoint/2010/main" val="18389229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sz="half" idx="1"/>
          </p:nvPr>
        </p:nvSpPr>
        <p:spPr>
          <a:xfrm>
            <a:off x="1318344" y="524933"/>
            <a:ext cx="3615803" cy="5808133"/>
          </a:xfrm>
          <a:ln w="57150">
            <a:solidFill>
              <a:srgbClr val="FF3300"/>
            </a:solidFill>
          </a:ln>
        </p:spPr>
        <p:txBody>
          <a:bodyPr/>
          <a:lstStyle/>
          <a:p>
            <a:r>
              <a:rPr lang="es-ES" b="1" dirty="0">
                <a:solidFill>
                  <a:srgbClr val="FF0000"/>
                </a:solidFill>
                <a:latin typeface="Arial Narrow" panose="020B0606020202030204" pitchFamily="34" charset="0"/>
              </a:rPr>
              <a:t>Muestreo de casos típicos.</a:t>
            </a:r>
          </a:p>
          <a:p>
            <a:pPr marL="0" indent="0" algn="just">
              <a:buNone/>
            </a:pPr>
            <a:r>
              <a:rPr lang="es-ES" sz="2800" b="1" dirty="0">
                <a:latin typeface="Arial Narrow" panose="020B0606020202030204" pitchFamily="34" charset="0"/>
              </a:rPr>
              <a:t>Se lleva a cabo con el objetivo de trazar un perfil cualitativo típico de la población de interés, y no con el propósito de formular generalizaciones cuantitativas relativas a dicha población. </a:t>
            </a:r>
          </a:p>
        </p:txBody>
      </p:sp>
      <p:sp>
        <p:nvSpPr>
          <p:cNvPr id="4" name="Marcador de contenido 3"/>
          <p:cNvSpPr>
            <a:spLocks noGrp="1"/>
          </p:cNvSpPr>
          <p:nvPr>
            <p:ph sz="half" idx="2"/>
          </p:nvPr>
        </p:nvSpPr>
        <p:spPr>
          <a:xfrm>
            <a:off x="5094088" y="509539"/>
            <a:ext cx="6435525" cy="5808133"/>
          </a:xfrm>
          <a:solidFill>
            <a:schemeClr val="bg1">
              <a:lumMod val="85000"/>
            </a:schemeClr>
          </a:solidFill>
          <a:ln w="57150">
            <a:solidFill>
              <a:srgbClr val="FF3300"/>
            </a:solidFill>
          </a:ln>
        </p:spPr>
        <p:txBody>
          <a:bodyPr/>
          <a:lstStyle/>
          <a:p>
            <a:r>
              <a:rPr lang="es-ES" b="1" dirty="0">
                <a:solidFill>
                  <a:srgbClr val="FF0000"/>
                </a:solidFill>
                <a:latin typeface="Arial Narrow" panose="020B0606020202030204" pitchFamily="34" charset="0"/>
              </a:rPr>
              <a:t>Muestreo de casos críticos.</a:t>
            </a:r>
          </a:p>
          <a:p>
            <a:pPr marL="0" indent="0" algn="just">
              <a:buNone/>
            </a:pPr>
            <a:r>
              <a:rPr lang="es-ES" sz="2800" b="1" dirty="0">
                <a:latin typeface="Arial Narrow" panose="020B0606020202030204" pitchFamily="34" charset="0"/>
              </a:rPr>
              <a:t>Casos críticos son aquellos que, por su condición o su ubicación dentro del sistema que se considera, son capaces de suministrar información clave a los propósitos de la investigación. </a:t>
            </a:r>
          </a:p>
          <a:p>
            <a:pPr marL="0" indent="0" algn="just">
              <a:buNone/>
            </a:pPr>
            <a:r>
              <a:rPr lang="es-ES" sz="2800" b="1" dirty="0">
                <a:latin typeface="Arial Narrow" panose="020B0606020202030204" pitchFamily="34" charset="0"/>
              </a:rPr>
              <a:t>Casos  críticos son aquellos de los cuales suele decirse "si le sucedió a él (ella) le sucedería a cualquiera" o recíprocamente "si no le sucedió a él (ella) no le sucedería a nadie", o "si en tal grupo hay problemas podemos estar seguros de que los hay en todos los grupos".</a:t>
            </a:r>
          </a:p>
        </p:txBody>
      </p:sp>
    </p:spTree>
    <p:extLst>
      <p:ext uri="{BB962C8B-B14F-4D97-AF65-F5344CB8AC3E}">
        <p14:creationId xmlns:p14="http://schemas.microsoft.com/office/powerpoint/2010/main" val="1348086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sz="half" idx="1"/>
          </p:nvPr>
        </p:nvSpPr>
        <p:spPr>
          <a:xfrm>
            <a:off x="623454" y="497224"/>
            <a:ext cx="5001052" cy="5875867"/>
          </a:xfrm>
          <a:ln w="57150">
            <a:solidFill>
              <a:srgbClr val="FF6600"/>
            </a:solidFill>
          </a:ln>
        </p:spPr>
        <p:txBody>
          <a:bodyPr/>
          <a:lstStyle/>
          <a:p>
            <a:pPr lvl="0">
              <a:buClr>
                <a:srgbClr val="9B2D1F"/>
              </a:buClr>
            </a:pPr>
            <a:r>
              <a:rPr lang="es-ES" b="1" dirty="0">
                <a:solidFill>
                  <a:srgbClr val="FF0000"/>
                </a:solidFill>
                <a:latin typeface="Arial Narrow" panose="020B0606020202030204" pitchFamily="34" charset="0"/>
              </a:rPr>
              <a:t>Muestreo en cascada</a:t>
            </a:r>
          </a:p>
          <a:p>
            <a:pPr marL="0" indent="0">
              <a:buNone/>
            </a:pPr>
            <a:r>
              <a:rPr lang="es-ES" sz="2400" b="1" dirty="0">
                <a:latin typeface="Arial Narrow" panose="020B0606020202030204" pitchFamily="34" charset="0"/>
              </a:rPr>
              <a:t>Es un recurso que se utiliza para identificar casos críticos o informantes clave. </a:t>
            </a:r>
          </a:p>
          <a:p>
            <a:pPr marL="0" indent="0" algn="just">
              <a:buNone/>
            </a:pPr>
            <a:r>
              <a:rPr lang="es-ES" sz="2400" b="1" dirty="0">
                <a:latin typeface="Arial Narrow" panose="020B0606020202030204" pitchFamily="34" charset="0"/>
              </a:rPr>
              <a:t>El proceso comienza con una interrogante del tipo: ¿a quién recomiendan que me dirija para...? o ¿quién está bien informado en relación con...? La formulación reiterada de estas preguntas conduce al reclutamiento de una masa crítica de informantes clave. </a:t>
            </a:r>
          </a:p>
          <a:p>
            <a:pPr marL="0" indent="0" algn="just">
              <a:buNone/>
            </a:pPr>
            <a:r>
              <a:rPr lang="es-ES" sz="2400" b="1" dirty="0">
                <a:solidFill>
                  <a:srgbClr val="FF0000"/>
                </a:solidFill>
                <a:latin typeface="Arial Narrow" panose="020B0606020202030204" pitchFamily="34" charset="0"/>
              </a:rPr>
              <a:t>La mención reiterada de las mismas fuentes es un criterio importante de selección.</a:t>
            </a:r>
          </a:p>
        </p:txBody>
      </p:sp>
      <p:sp>
        <p:nvSpPr>
          <p:cNvPr id="4" name="Marcador de contenido 3"/>
          <p:cNvSpPr>
            <a:spLocks noGrp="1"/>
          </p:cNvSpPr>
          <p:nvPr>
            <p:ph sz="half" idx="2"/>
          </p:nvPr>
        </p:nvSpPr>
        <p:spPr>
          <a:xfrm>
            <a:off x="5952398" y="497224"/>
            <a:ext cx="5616148" cy="5976954"/>
          </a:xfrm>
          <a:solidFill>
            <a:schemeClr val="bg1">
              <a:lumMod val="85000"/>
            </a:schemeClr>
          </a:solidFill>
          <a:ln w="57150">
            <a:solidFill>
              <a:srgbClr val="FF6600"/>
            </a:solidFill>
          </a:ln>
        </p:spPr>
        <p:txBody>
          <a:bodyPr/>
          <a:lstStyle/>
          <a:p>
            <a:pPr lvl="0">
              <a:buClr>
                <a:srgbClr val="9B2D1F"/>
              </a:buClr>
            </a:pPr>
            <a:r>
              <a:rPr lang="es-ES" b="1" dirty="0">
                <a:solidFill>
                  <a:srgbClr val="FF0000"/>
                </a:solidFill>
                <a:latin typeface="Arial Narrow" panose="020B0606020202030204" pitchFamily="34" charset="0"/>
              </a:rPr>
              <a:t>Muestreo por criterios.</a:t>
            </a:r>
          </a:p>
          <a:p>
            <a:pPr marL="0" indent="0" algn="just">
              <a:buNone/>
            </a:pPr>
            <a:r>
              <a:rPr lang="es-ES" sz="2400" b="1" dirty="0">
                <a:latin typeface="Arial Narrow" panose="020B0606020202030204" pitchFamily="34" charset="0"/>
              </a:rPr>
              <a:t>La lógica de esta estrategia muestral es la de incluir todos los sujetos accesibles que satisfagan cierta condición. </a:t>
            </a:r>
          </a:p>
          <a:p>
            <a:pPr marL="0" indent="0" algn="just">
              <a:buNone/>
            </a:pPr>
            <a:r>
              <a:rPr lang="es-ES" sz="2800" b="1" dirty="0">
                <a:solidFill>
                  <a:srgbClr val="FF0000"/>
                </a:solidFill>
                <a:latin typeface="Arial Narrow" panose="020B0606020202030204" pitchFamily="34" charset="0"/>
              </a:rPr>
              <a:t>Ejemplo: </a:t>
            </a:r>
            <a:r>
              <a:rPr lang="es-ES" sz="2400" b="1" dirty="0">
                <a:latin typeface="Arial Narrow" panose="020B0606020202030204" pitchFamily="34" charset="0"/>
              </a:rPr>
              <a:t>los egresados con más de 80 puntos; los egresados de una carrera que hayan encontrado empleo en tareas vinculadas con la asistencia, los estudiantes con más del 25% de ausencias a clase.</a:t>
            </a:r>
          </a:p>
          <a:p>
            <a:pPr marL="0" indent="0" algn="just">
              <a:buNone/>
            </a:pPr>
            <a:r>
              <a:rPr lang="es-ES" sz="2400" b="1" dirty="0">
                <a:latin typeface="Arial Narrow" panose="020B0606020202030204" pitchFamily="34" charset="0"/>
              </a:rPr>
              <a:t>El elemento esencial de este esquema muestral consiste en la certera elección de los criterios relevantes. El muestreo por criterio suele ser empleado en estudios longitudinales que incluyen una componente de monitoreo de proceso</a:t>
            </a:r>
            <a:endParaRPr lang="es-ES" sz="2400" b="1" dirty="0">
              <a:solidFill>
                <a:srgbClr val="FF0000"/>
              </a:solidFill>
              <a:latin typeface="Arial Narrow" panose="020B0606020202030204" pitchFamily="34" charset="0"/>
            </a:endParaRPr>
          </a:p>
        </p:txBody>
      </p:sp>
    </p:spTree>
    <p:extLst>
      <p:ext uri="{BB962C8B-B14F-4D97-AF65-F5344CB8AC3E}">
        <p14:creationId xmlns:p14="http://schemas.microsoft.com/office/powerpoint/2010/main" val="11975653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sz="half" idx="1"/>
          </p:nvPr>
        </p:nvSpPr>
        <p:spPr>
          <a:xfrm>
            <a:off x="1193762" y="498251"/>
            <a:ext cx="5080000" cy="5887155"/>
          </a:xfrm>
          <a:ln w="57150">
            <a:solidFill>
              <a:srgbClr val="FF6600"/>
            </a:solidFill>
          </a:ln>
        </p:spPr>
        <p:txBody>
          <a:bodyPr/>
          <a:lstStyle/>
          <a:p>
            <a:r>
              <a:rPr lang="es-ES" b="1" dirty="0">
                <a:solidFill>
                  <a:srgbClr val="FF0000"/>
                </a:solidFill>
                <a:latin typeface="Arial Narrow" panose="020B0606020202030204" pitchFamily="34" charset="0"/>
              </a:rPr>
              <a:t>Muestreo de casos para confirmar o refutar.</a:t>
            </a:r>
          </a:p>
          <a:p>
            <a:pPr marL="0" indent="0" algn="just">
              <a:buNone/>
            </a:pPr>
            <a:r>
              <a:rPr lang="es-ES" sz="2400" b="1" dirty="0">
                <a:latin typeface="Arial Narrow" panose="020B0606020202030204" pitchFamily="34" charset="0"/>
              </a:rPr>
              <a:t>El enfoque cualitativo se caracteriza por la frecuente </a:t>
            </a:r>
            <a:r>
              <a:rPr lang="es-ES" sz="2400" b="1" dirty="0">
                <a:solidFill>
                  <a:srgbClr val="FF0000"/>
                </a:solidFill>
                <a:latin typeface="Arial Narrow" panose="020B0606020202030204" pitchFamily="34" charset="0"/>
              </a:rPr>
              <a:t>coexistencia de las fases exploratoria y confirmatoria </a:t>
            </a:r>
            <a:r>
              <a:rPr lang="es-ES" sz="2400" b="1" dirty="0">
                <a:latin typeface="Arial Narrow" panose="020B0606020202030204" pitchFamily="34" charset="0"/>
              </a:rPr>
              <a:t>de la investigación. Su carácter básicamente </a:t>
            </a:r>
            <a:r>
              <a:rPr lang="es-ES" sz="2400" b="1" dirty="0">
                <a:solidFill>
                  <a:srgbClr val="FF0000"/>
                </a:solidFill>
                <a:latin typeface="Arial Narrow" panose="020B0606020202030204" pitchFamily="34" charset="0"/>
              </a:rPr>
              <a:t>inductivo y generador de hipótesis </a:t>
            </a:r>
            <a:r>
              <a:rPr lang="es-ES" sz="2400" b="1" dirty="0">
                <a:latin typeface="Arial Narrow" panose="020B0606020202030204" pitchFamily="34" charset="0"/>
              </a:rPr>
              <a:t>suele dar lugar a procesos en cuyas fases iniciales emergen patrones que se tornan cada vez más claros en el decursar de la investigación y que obligan a ciertos rediseños en la estrategia muestral, </a:t>
            </a:r>
            <a:r>
              <a:rPr lang="es-ES" sz="2400" b="1" dirty="0">
                <a:solidFill>
                  <a:srgbClr val="FF0000"/>
                </a:solidFill>
                <a:latin typeface="Arial Narrow" panose="020B0606020202030204" pitchFamily="34" charset="0"/>
              </a:rPr>
              <a:t>en la búsqueda de casos que confirmen o falseen la existencia de dichos patrones</a:t>
            </a:r>
          </a:p>
        </p:txBody>
      </p:sp>
      <p:sp>
        <p:nvSpPr>
          <p:cNvPr id="4" name="Marcador de contenido 3"/>
          <p:cNvSpPr>
            <a:spLocks noGrp="1"/>
          </p:cNvSpPr>
          <p:nvPr>
            <p:ph sz="half" idx="2"/>
          </p:nvPr>
        </p:nvSpPr>
        <p:spPr>
          <a:xfrm>
            <a:off x="6273762" y="485422"/>
            <a:ext cx="5308638" cy="5887155"/>
          </a:xfrm>
          <a:solidFill>
            <a:schemeClr val="bg1">
              <a:lumMod val="85000"/>
            </a:schemeClr>
          </a:solidFill>
          <a:ln w="57150">
            <a:solidFill>
              <a:srgbClr val="FF6600"/>
            </a:solidFill>
          </a:ln>
        </p:spPr>
        <p:txBody>
          <a:bodyPr/>
          <a:lstStyle/>
          <a:p>
            <a:r>
              <a:rPr lang="es-ES" b="1" dirty="0">
                <a:solidFill>
                  <a:srgbClr val="FF0000"/>
                </a:solidFill>
                <a:latin typeface="Arial Narrow" panose="020B0606020202030204" pitchFamily="34" charset="0"/>
              </a:rPr>
              <a:t>Muestreo de casos políticamente importantes.</a:t>
            </a:r>
          </a:p>
          <a:p>
            <a:pPr marL="0" indent="0" algn="just">
              <a:buNone/>
            </a:pPr>
            <a:r>
              <a:rPr lang="es-ES" sz="2400" b="1" dirty="0">
                <a:latin typeface="Arial Narrow" panose="020B0606020202030204" pitchFamily="34" charset="0"/>
              </a:rPr>
              <a:t>Esta es otra de las estrategias muestrales del enfoque cualitativo que no podría tener jamás cabida dentro del orden objetivo y neutral de la ciencia positiva.</a:t>
            </a:r>
          </a:p>
          <a:p>
            <a:pPr marL="0" indent="0" algn="just">
              <a:buNone/>
            </a:pPr>
            <a:r>
              <a:rPr lang="es-ES" sz="2400" b="1" dirty="0">
                <a:solidFill>
                  <a:srgbClr val="FF0000"/>
                </a:solidFill>
                <a:latin typeface="Arial Narrow" panose="020B0606020202030204" pitchFamily="34" charset="0"/>
              </a:rPr>
              <a:t>Ejemplo</a:t>
            </a:r>
            <a:r>
              <a:rPr lang="es-ES" sz="2400" dirty="0">
                <a:latin typeface="Book Antiqua" panose="02040602050305030304" pitchFamily="18" charset="0"/>
              </a:rPr>
              <a:t>: </a:t>
            </a:r>
            <a:r>
              <a:rPr lang="es-ES" sz="2400" b="1" dirty="0">
                <a:latin typeface="Arial Narrow" panose="020B0606020202030204" pitchFamily="34" charset="0"/>
              </a:rPr>
              <a:t>en una investigación para diseñar un instrumento aplicable en los procesos de acreditación de una unidad docente-asistencial, la opinión de los jefes de servicio es indispensable, por razones políticas, independientemente de las tendencias e intereses que puedan sesgar sus juicios y hacerlos poco confiables.</a:t>
            </a:r>
            <a:endParaRPr lang="es-ES" sz="2400" b="1" dirty="0">
              <a:solidFill>
                <a:srgbClr val="FF0000"/>
              </a:solidFill>
              <a:latin typeface="Arial Narrow" panose="020B0606020202030204" pitchFamily="34" charset="0"/>
            </a:endParaRPr>
          </a:p>
        </p:txBody>
      </p:sp>
    </p:spTree>
    <p:extLst>
      <p:ext uri="{BB962C8B-B14F-4D97-AF65-F5344CB8AC3E}">
        <p14:creationId xmlns:p14="http://schemas.microsoft.com/office/powerpoint/2010/main" val="34788845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bwMode="auto">
          <a:xfrm>
            <a:off x="1357745" y="621002"/>
            <a:ext cx="10363200" cy="5768622"/>
          </a:xfrm>
          <a:prstGeom prst="rect">
            <a:avLst/>
          </a:prstGeom>
          <a:solidFill>
            <a:schemeClr val="bg1">
              <a:lumMod val="85000"/>
            </a:schemeClr>
          </a:solidFill>
          <a:ln w="57150" cap="flat" cmpd="sng" algn="ctr">
            <a:solidFill>
              <a:srgbClr val="FF66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 name="Título 1"/>
          <p:cNvSpPr>
            <a:spLocks noGrp="1"/>
          </p:cNvSpPr>
          <p:nvPr>
            <p:ph type="title"/>
          </p:nvPr>
        </p:nvSpPr>
        <p:spPr/>
        <p:txBody>
          <a:bodyPr/>
          <a:lstStyle/>
          <a:p>
            <a:pPr marL="571500" indent="-571500">
              <a:buClr>
                <a:srgbClr val="FF0000"/>
              </a:buClr>
              <a:buFont typeface="Wingdings" panose="05000000000000000000" pitchFamily="2" charset="2"/>
              <a:buChar char="§"/>
            </a:pPr>
            <a:r>
              <a:rPr lang="es-ES" b="1" dirty="0">
                <a:solidFill>
                  <a:srgbClr val="FF0000"/>
                </a:solidFill>
                <a:latin typeface="Book Antiqua" panose="02040602050305030304" pitchFamily="18" charset="0"/>
              </a:rPr>
              <a:t>Muestreo de conveniencia</a:t>
            </a:r>
            <a:endParaRPr lang="es-ES" dirty="0">
              <a:solidFill>
                <a:srgbClr val="FF0000"/>
              </a:solidFill>
            </a:endParaRPr>
          </a:p>
        </p:txBody>
      </p:sp>
      <p:sp>
        <p:nvSpPr>
          <p:cNvPr id="3" name="Rectángulo 2"/>
          <p:cNvSpPr/>
          <p:nvPr/>
        </p:nvSpPr>
        <p:spPr>
          <a:xfrm>
            <a:off x="1676400" y="1353530"/>
            <a:ext cx="10284178" cy="440120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Esta es, sin dudas, la estrategia de muestreo más común y consiste en orientar la selección de acuerdo a estrictos criterios de costo y rapidez. Muy frecuentemente los investigadores adoptan la filosofía de que `puesto que están obligados a seleccionar muestras pequeñas por falta de recursos, poco importa que escojan los casos más accesibles y que impliquen un menor costo.</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rPr>
              <a:t>Aunque el costo y la accesibilidad no son factores irrelevantes, deberían ser los últimos a considerar desde una perspectiva científica. El muestreo en el ámbito de las técnicas cualitativas debe ser intencional y estratégico: el muestreo por conveniencia no es ni una cosa ni la otra</a:t>
            </a:r>
          </a:p>
        </p:txBody>
      </p:sp>
    </p:spTree>
    <p:extLst>
      <p:ext uri="{BB962C8B-B14F-4D97-AF65-F5344CB8AC3E}">
        <p14:creationId xmlns:p14="http://schemas.microsoft.com/office/powerpoint/2010/main" val="28919828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01254" y="883724"/>
            <a:ext cx="9700091" cy="646331"/>
          </a:xfrm>
          <a:prstGeom prst="rect">
            <a:avLst/>
          </a:prstGeom>
          <a:noFill/>
          <a:ln w="57150">
            <a:solidFill>
              <a:srgbClr val="FF6600"/>
            </a:solidFill>
          </a:ln>
        </p:spPr>
        <p:txBody>
          <a:bodyPr wrap="non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3600" b="1" i="0" u="none" strike="noStrike" kern="1200" cap="none" spc="0" normalizeH="0" baseline="0" noProof="0" dirty="0">
                <a:ln w="13462">
                  <a:solidFill>
                    <a:srgbClr val="FFFFFF"/>
                  </a:solidFill>
                  <a:prstDash val="solid"/>
                </a:ln>
                <a:solidFill>
                  <a:srgbClr val="C00000"/>
                </a:solidFill>
                <a:effectLst>
                  <a:outerShdw dist="38100" dir="2700000" algn="bl" rotWithShape="0">
                    <a:srgbClr val="DAEDEF"/>
                  </a:outerShdw>
                </a:effectLst>
                <a:uLnTx/>
                <a:uFillTx/>
                <a:latin typeface="Century Gothic"/>
                <a:ea typeface="+mn-ea"/>
                <a:cs typeface="+mn-cs"/>
              </a:rPr>
              <a:t>Criterios de exclusión e inclusión Muestral.</a:t>
            </a:r>
          </a:p>
        </p:txBody>
      </p:sp>
      <p:sp>
        <p:nvSpPr>
          <p:cNvPr id="3" name="Rectángulo 2"/>
          <p:cNvSpPr/>
          <p:nvPr/>
        </p:nvSpPr>
        <p:spPr>
          <a:xfrm>
            <a:off x="609600" y="2086994"/>
            <a:ext cx="10997688" cy="4278094"/>
          </a:xfrm>
          <a:prstGeom prst="rect">
            <a:avLst/>
          </a:prstGeom>
          <a:solidFill>
            <a:schemeClr val="bg1">
              <a:lumMod val="85000"/>
            </a:schemeClr>
          </a:solidFill>
          <a:ln w="57150">
            <a:solidFill>
              <a:srgbClr val="FF6600"/>
            </a:solidFill>
          </a:ln>
        </p:spPr>
        <p:txBody>
          <a:bodyPr wrap="square">
            <a:spAutoFit/>
          </a:bodyPr>
          <a:lstStyle/>
          <a:p>
            <a:pPr algn="just">
              <a:defRPr/>
            </a:pPr>
            <a:r>
              <a:rPr lang="es-ES" sz="2800" b="1" dirty="0">
                <a:solidFill>
                  <a:srgbClr val="000000"/>
                </a:solidFill>
                <a:latin typeface="Arial Narrow" panose="020B0606020202030204" pitchFamily="34" charset="0"/>
              </a:rPr>
              <a:t>Los criterios de inclusión y exclusión de los sujetos o unidades de observación,  pueden afectar la validez de los resultados y están relacionados con la selección y tamaño de la muestra.</a:t>
            </a:r>
          </a:p>
          <a:p>
            <a:pPr algn="just">
              <a:defRPr/>
            </a:pPr>
            <a:endParaRPr lang="es-ES" sz="2800" b="1" dirty="0">
              <a:solidFill>
                <a:srgbClr val="000000"/>
              </a:solidFill>
              <a:latin typeface="Arial Narrow" panose="020B0606020202030204" pitchFamily="34" charset="0"/>
            </a:endParaRPr>
          </a:p>
          <a:p>
            <a:pPr algn="just">
              <a:defRPr/>
            </a:pPr>
            <a:r>
              <a:rPr lang="es-ES" sz="2800" b="1" dirty="0">
                <a:solidFill>
                  <a:srgbClr val="000000"/>
                </a:solidFill>
                <a:latin typeface="Arial Narrow" panose="020B0606020202030204" pitchFamily="34" charset="0"/>
              </a:rPr>
              <a:t>Siempre deben precisarse cuáles son los criterios de inclusión y de exclusión. A veces unos quedan definidos por complementación con respecto a los otros, pero en ocasiones, por su importancia, es conveniente definir explícitamente a unos y otros.</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s-ES" sz="2400" b="1" dirty="0">
              <a:solidFill>
                <a:srgbClr val="000000"/>
              </a:solidFill>
              <a:latin typeface="Arial Narrow" panose="020B060602020203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srgbClr val="000000"/>
              </a:solidFill>
              <a:effectLst/>
              <a:uLnTx/>
              <a:uFillTx/>
              <a:latin typeface="Arial Narrow" panose="020B0606020202030204" pitchFamily="34" charset="0"/>
              <a:ea typeface="+mn-ea"/>
              <a:cs typeface="+mn-cs"/>
            </a:endParaRPr>
          </a:p>
        </p:txBody>
      </p:sp>
    </p:spTree>
    <p:extLst>
      <p:ext uri="{BB962C8B-B14F-4D97-AF65-F5344CB8AC3E}">
        <p14:creationId xmlns:p14="http://schemas.microsoft.com/office/powerpoint/2010/main" val="15098843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1546578"/>
            <a:ext cx="6728178" cy="3762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ángulo 2"/>
          <p:cNvSpPr/>
          <p:nvPr/>
        </p:nvSpPr>
        <p:spPr>
          <a:xfrm>
            <a:off x="1786360" y="4184131"/>
            <a:ext cx="6778906" cy="1015663"/>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ES" sz="6000" b="1" i="0" u="none" strike="noStrike" kern="1200" cap="none" spc="0" normalizeH="0" baseline="0" noProof="0" dirty="0">
                <a:ln w="12700">
                  <a:solidFill>
                    <a:srgbClr val="3366FF"/>
                  </a:solidFill>
                  <a:prstDash val="solid"/>
                </a:ln>
                <a:solidFill>
                  <a:srgbClr val="FF0000"/>
                </a:solidFill>
                <a:effectLst>
                  <a:outerShdw dist="38100" dir="2640000" algn="bl" rotWithShape="0">
                    <a:srgbClr val="3366FF"/>
                  </a:outerShdw>
                </a:effectLst>
                <a:uLnTx/>
                <a:uFillTx/>
                <a:latin typeface="Arial"/>
                <a:ea typeface="+mn-ea"/>
                <a:cs typeface="+mn-cs"/>
              </a:rPr>
              <a:t>Muchas Gracias.</a:t>
            </a:r>
          </a:p>
        </p:txBody>
      </p:sp>
    </p:spTree>
    <p:extLst>
      <p:ext uri="{BB962C8B-B14F-4D97-AF65-F5344CB8AC3E}">
        <p14:creationId xmlns:p14="http://schemas.microsoft.com/office/powerpoint/2010/main" val="1132841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a 4">
            <a:extLst>
              <a:ext uri="{FF2B5EF4-FFF2-40B4-BE49-F238E27FC236}">
                <a16:creationId xmlns:a16="http://schemas.microsoft.com/office/drawing/2014/main" id="{8AA9833A-2C5D-4995-9BEF-F053E9353DDB}"/>
              </a:ext>
            </a:extLst>
          </p:cNvPr>
          <p:cNvGraphicFramePr/>
          <p:nvPr>
            <p:extLst>
              <p:ext uri="{D42A27DB-BD31-4B8C-83A1-F6EECF244321}">
                <p14:modId xmlns:p14="http://schemas.microsoft.com/office/powerpoint/2010/main" val="2121435596"/>
              </p:ext>
            </p:extLst>
          </p:nvPr>
        </p:nvGraphicFramePr>
        <p:xfrm>
          <a:off x="979053" y="719666"/>
          <a:ext cx="8192656"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52236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p:cNvSpPr>
            <a:spLocks noGrp="1"/>
          </p:cNvSpPr>
          <p:nvPr>
            <p:ph type="body" sz="half" idx="1"/>
          </p:nvPr>
        </p:nvSpPr>
        <p:spPr>
          <a:xfrm>
            <a:off x="1356718" y="582148"/>
            <a:ext cx="4877828" cy="5768623"/>
          </a:xfrm>
          <a:ln w="76200">
            <a:solidFill>
              <a:srgbClr val="FF6600"/>
            </a:solidFill>
          </a:ln>
        </p:spPr>
        <p:txBody>
          <a:bodyPr/>
          <a:lstStyle/>
          <a:p>
            <a:pPr marL="0" indent="0">
              <a:buNone/>
            </a:pPr>
            <a:r>
              <a:rPr lang="es-ES" sz="2400" b="1" dirty="0">
                <a:solidFill>
                  <a:srgbClr val="FF0000"/>
                </a:solidFill>
                <a:latin typeface="Arial Narrow" panose="020B0606020202030204" pitchFamily="34" charset="0"/>
                <a:ea typeface="+mj-ea"/>
                <a:cs typeface="+mj-cs"/>
              </a:rPr>
              <a:t>UNIVERSO O POBLACIÓN.</a:t>
            </a:r>
          </a:p>
          <a:p>
            <a:pPr marL="0" indent="0">
              <a:buNone/>
            </a:pPr>
            <a:r>
              <a:rPr lang="es-ES" sz="2400" b="1" dirty="0">
                <a:solidFill>
                  <a:prstClr val="black"/>
                </a:solidFill>
                <a:latin typeface="Arial Narrow" panose="020B0606020202030204" pitchFamily="34" charset="0"/>
                <a:ea typeface="+mj-ea"/>
                <a:cs typeface="+mj-cs"/>
              </a:rPr>
              <a:t>El universo lo constituye la totalidad de individuos y elementos en los cuales pueden representarse determinadas características susceptibles a ser estudiadas. </a:t>
            </a:r>
          </a:p>
          <a:p>
            <a:pPr marL="0" indent="0">
              <a:buNone/>
            </a:pPr>
            <a:endParaRPr lang="es-ES" sz="2400" b="1" dirty="0">
              <a:solidFill>
                <a:prstClr val="black"/>
              </a:solidFill>
              <a:latin typeface="Arial Narrow" panose="020B0606020202030204" pitchFamily="34" charset="0"/>
              <a:ea typeface="+mj-ea"/>
              <a:cs typeface="+mj-cs"/>
            </a:endParaRPr>
          </a:p>
          <a:p>
            <a:pPr marL="0" indent="0">
              <a:buNone/>
            </a:pPr>
            <a:endParaRPr lang="es-ES" sz="2800" b="1" dirty="0">
              <a:solidFill>
                <a:prstClr val="black"/>
              </a:solidFill>
              <a:latin typeface="Arial Narrow" panose="020B0606020202030204" pitchFamily="34" charset="0"/>
              <a:ea typeface="+mj-ea"/>
              <a:cs typeface="+mj-cs"/>
            </a:endParaRPr>
          </a:p>
        </p:txBody>
      </p:sp>
      <p:sp>
        <p:nvSpPr>
          <p:cNvPr id="4" name="Marcador de contenido 3"/>
          <p:cNvSpPr>
            <a:spLocks noGrp="1"/>
          </p:cNvSpPr>
          <p:nvPr>
            <p:ph sz="half" idx="2"/>
          </p:nvPr>
        </p:nvSpPr>
        <p:spPr>
          <a:xfrm>
            <a:off x="6475203" y="589109"/>
            <a:ext cx="5080000" cy="5768623"/>
          </a:xfrm>
          <a:solidFill>
            <a:schemeClr val="bg1">
              <a:lumMod val="85000"/>
            </a:schemeClr>
          </a:solidFill>
          <a:ln w="76200">
            <a:solidFill>
              <a:srgbClr val="FF6600"/>
            </a:solidFill>
          </a:ln>
        </p:spPr>
        <p:txBody>
          <a:bodyPr/>
          <a:lstStyle/>
          <a:p>
            <a:r>
              <a:rPr lang="es-ES" sz="2800" b="1" dirty="0">
                <a:solidFill>
                  <a:srgbClr val="FF0000"/>
                </a:solidFill>
                <a:latin typeface="Arial Narrow" panose="020B0606020202030204" pitchFamily="34" charset="0"/>
                <a:ea typeface="+mj-ea"/>
                <a:cs typeface="+mj-cs"/>
              </a:rPr>
              <a:t>MUESTRA</a:t>
            </a:r>
            <a:r>
              <a:rPr lang="es-ES" sz="2800" b="1" dirty="0">
                <a:solidFill>
                  <a:schemeClr val="accent2">
                    <a:lumMod val="75000"/>
                  </a:schemeClr>
                </a:solidFill>
                <a:latin typeface="Arial Narrow" panose="020B0606020202030204" pitchFamily="34" charset="0"/>
                <a:ea typeface="+mj-ea"/>
                <a:cs typeface="+mj-cs"/>
              </a:rPr>
              <a:t>. </a:t>
            </a:r>
            <a:r>
              <a:rPr lang="es-ES" sz="2800" b="1" dirty="0">
                <a:solidFill>
                  <a:prstClr val="black"/>
                </a:solidFill>
                <a:latin typeface="Arial Narrow" panose="020B0606020202030204" pitchFamily="34" charset="0"/>
              </a:rPr>
              <a:t>Es el subconjunto de la población susceptible a ser estudiada.</a:t>
            </a:r>
          </a:p>
          <a:p>
            <a:r>
              <a:rPr lang="es-ES" b="1" dirty="0">
                <a:solidFill>
                  <a:srgbClr val="FF0000"/>
                </a:solidFill>
                <a:latin typeface="Arial Narrow" panose="020B0606020202030204" pitchFamily="34" charset="0"/>
                <a:ea typeface="+mj-ea"/>
                <a:cs typeface="+mj-cs"/>
              </a:rPr>
              <a:t>Muestra representativa</a:t>
            </a:r>
            <a:r>
              <a:rPr lang="es-ES" sz="2800" b="1" dirty="0">
                <a:solidFill>
                  <a:srgbClr val="FF0000"/>
                </a:solidFill>
                <a:latin typeface="Arial Narrow" panose="020B0606020202030204" pitchFamily="34" charset="0"/>
                <a:ea typeface="+mj-ea"/>
                <a:cs typeface="+mj-cs"/>
              </a:rPr>
              <a:t>: </a:t>
            </a:r>
            <a:r>
              <a:rPr lang="es-ES" sz="2800" b="1" dirty="0">
                <a:solidFill>
                  <a:prstClr val="black"/>
                </a:solidFill>
                <a:latin typeface="Arial Narrow" panose="020B0606020202030204" pitchFamily="34" charset="0"/>
                <a:ea typeface="+mj-ea"/>
                <a:cs typeface="+mj-cs"/>
              </a:rPr>
              <a:t>será aquella que reúne las características fundamentales de la población que se pretende estudiar en relación con la variable o condición particular que se pretenda estudiar</a:t>
            </a:r>
          </a:p>
          <a:p>
            <a:endParaRPr lang="es-ES" sz="2800" b="1" dirty="0">
              <a:solidFill>
                <a:prstClr val="black"/>
              </a:solidFill>
              <a:ea typeface="+mj-ea"/>
              <a:cs typeface="+mj-cs"/>
            </a:endParaRPr>
          </a:p>
        </p:txBody>
      </p:sp>
      <p:pic>
        <p:nvPicPr>
          <p:cNvPr id="6" name="Imagen 5"/>
          <p:cNvPicPr>
            <a:picLocks noChangeAspect="1"/>
          </p:cNvPicPr>
          <p:nvPr/>
        </p:nvPicPr>
        <p:blipFill>
          <a:blip r:embed="rId2"/>
          <a:stretch>
            <a:fillRect/>
          </a:stretch>
        </p:blipFill>
        <p:spPr>
          <a:xfrm>
            <a:off x="1597375" y="2888960"/>
            <a:ext cx="3437467" cy="897467"/>
          </a:xfrm>
          <a:prstGeom prst="rect">
            <a:avLst/>
          </a:prstGeom>
        </p:spPr>
      </p:pic>
      <p:pic>
        <p:nvPicPr>
          <p:cNvPr id="7" name="Imagen 6"/>
          <p:cNvPicPr>
            <a:picLocks noChangeAspect="1"/>
          </p:cNvPicPr>
          <p:nvPr/>
        </p:nvPicPr>
        <p:blipFill>
          <a:blip r:embed="rId3"/>
          <a:stretch>
            <a:fillRect/>
          </a:stretch>
        </p:blipFill>
        <p:spPr>
          <a:xfrm>
            <a:off x="1487308" y="4175267"/>
            <a:ext cx="3657600" cy="768218"/>
          </a:xfrm>
          <a:prstGeom prst="rect">
            <a:avLst/>
          </a:prstGeom>
        </p:spPr>
      </p:pic>
      <p:sp>
        <p:nvSpPr>
          <p:cNvPr id="2" name="CuadroTexto 1"/>
          <p:cNvSpPr txBox="1"/>
          <p:nvPr/>
        </p:nvSpPr>
        <p:spPr>
          <a:xfrm>
            <a:off x="1340551" y="3473421"/>
            <a:ext cx="5706536"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Aquellas que están definidas entiempo y espacio.</a:t>
            </a:r>
          </a:p>
        </p:txBody>
      </p:sp>
      <p:sp>
        <p:nvSpPr>
          <p:cNvPr id="5" name="CuadroTexto 4"/>
          <p:cNvSpPr txBox="1"/>
          <p:nvPr/>
        </p:nvSpPr>
        <p:spPr>
          <a:xfrm>
            <a:off x="1340551" y="4793443"/>
            <a:ext cx="4893995" cy="1569660"/>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000000"/>
                </a:solidFill>
                <a:effectLst/>
                <a:uLnTx/>
                <a:uFillTx/>
                <a:latin typeface="Century Gothic"/>
                <a:ea typeface="+mn-ea"/>
                <a:cs typeface="+mn-cs"/>
              </a:rPr>
              <a:t>Aquellas que se definen por sus características y nunca es de interés del investigador definirla en tiempo y espacio.</a:t>
            </a:r>
          </a:p>
        </p:txBody>
      </p:sp>
    </p:spTree>
    <p:extLst>
      <p:ext uri="{BB962C8B-B14F-4D97-AF65-F5344CB8AC3E}">
        <p14:creationId xmlns:p14="http://schemas.microsoft.com/office/powerpoint/2010/main" val="3293268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620172" y="1808570"/>
            <a:ext cx="9821334" cy="4431983"/>
          </a:xfrm>
          <a:prstGeom prst="rect">
            <a:avLst/>
          </a:prstGeom>
          <a:solidFill>
            <a:schemeClr val="bg1">
              <a:lumMod val="85000"/>
            </a:schemeClr>
          </a:solid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prstClr val="black"/>
              </a:solidFill>
              <a:effectLst/>
              <a:uLnTx/>
              <a:uFillTx/>
              <a:latin typeface="Arial"/>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prstClr val="black"/>
                </a:solidFill>
                <a:effectLst/>
                <a:uLnTx/>
                <a:uFillTx/>
                <a:latin typeface="Arial"/>
                <a:ea typeface="+mn-ea"/>
                <a:cs typeface="+mn-cs"/>
              </a:rPr>
              <a:t>No siempre. pero en la mayoría de las situaciones sí realizamos el estudio en una muestra. </a:t>
            </a:r>
            <a:r>
              <a:rPr kumimoji="0" lang="es-ES" sz="2400" b="1" i="0" u="none" strike="noStrike" kern="1200" cap="none" spc="0" normalizeH="0" baseline="0" noProof="0" dirty="0">
                <a:ln>
                  <a:noFill/>
                </a:ln>
                <a:solidFill>
                  <a:srgbClr val="FF0000"/>
                </a:solidFill>
                <a:effectLst/>
                <a:uLnTx/>
                <a:uFillTx/>
                <a:latin typeface="Arial"/>
                <a:ea typeface="+mn-ea"/>
                <a:cs typeface="+mn-cs"/>
              </a:rPr>
              <a:t>SOLO</a:t>
            </a:r>
            <a:r>
              <a:rPr kumimoji="0" lang="es-ES" sz="2400" b="1" i="0" u="none" strike="noStrike" kern="1200" cap="none" spc="0" normalizeH="0" baseline="0" noProof="0" dirty="0">
                <a:ln>
                  <a:noFill/>
                </a:ln>
                <a:solidFill>
                  <a:prstClr val="black"/>
                </a:solidFill>
                <a:effectLst/>
                <a:uLnTx/>
                <a:uFillTx/>
                <a:latin typeface="Arial"/>
                <a:ea typeface="+mn-ea"/>
                <a:cs typeface="+mn-cs"/>
              </a:rPr>
              <a:t> cuando queremos realizar un censo debemos incluir en el estudio a todos los sujetos 0 casos(personas, animales, plantas, objetos) de la población  o universo . Por ejemplo, los estudios motivacionales en empresas suelen abarcar a todos sus empleados para evitar que los excluidos </a:t>
            </a:r>
            <a:r>
              <a:rPr kumimoji="0" lang="es-E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mn-cs"/>
              </a:rPr>
              <a:t>piensen que su opinión no se toma en cuenta. Las muestras se utilizan por economía de tiempo </a:t>
            </a:r>
            <a:r>
              <a:rPr kumimoji="0" lang="es-ES" sz="2400" b="1" i="0" u="none" strike="noStrike" kern="1200" cap="none" spc="0" normalizeH="0" baseline="0" noProof="0" dirty="0">
                <a:ln>
                  <a:noFill/>
                </a:ln>
                <a:solidFill>
                  <a:prstClr val="black"/>
                </a:solidFill>
                <a:effectLst/>
                <a:uLnTx/>
                <a:uFillTx/>
                <a:latin typeface="Arial"/>
                <a:ea typeface="+mn-ea"/>
                <a:cs typeface="+mn-cs"/>
              </a:rPr>
              <a:t>y recursos.</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s-ES" sz="2400" b="1" dirty="0">
              <a:solidFill>
                <a:prstClr val="black"/>
              </a:solidFill>
              <a:latin typeface="Arial"/>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2400" b="1" i="0" u="none" strike="noStrike" kern="1200" cap="none" spc="0" normalizeH="0" baseline="0" noProof="0" dirty="0">
              <a:ln>
                <a:noFill/>
              </a:ln>
              <a:solidFill>
                <a:prstClr val="black"/>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prstClr val="black"/>
              </a:solidFill>
              <a:effectLst/>
              <a:uLnTx/>
              <a:uFillTx/>
              <a:latin typeface="Arial"/>
              <a:ea typeface="+mn-ea"/>
              <a:cs typeface="+mn-cs"/>
            </a:endParaRPr>
          </a:p>
        </p:txBody>
      </p:sp>
      <p:sp>
        <p:nvSpPr>
          <p:cNvPr id="3" name="Rectángulo 2"/>
          <p:cNvSpPr/>
          <p:nvPr/>
        </p:nvSpPr>
        <p:spPr>
          <a:xfrm>
            <a:off x="2012189" y="1127155"/>
            <a:ext cx="8167621" cy="461665"/>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400" b="1" i="0" u="none" strike="noStrike" kern="1200" cap="none" spc="0" normalizeH="0" baseline="0" noProof="0" dirty="0">
                <a:ln>
                  <a:noFill/>
                </a:ln>
                <a:solidFill>
                  <a:srgbClr val="FF0000"/>
                </a:solidFill>
                <a:effectLst/>
                <a:uLnTx/>
                <a:uFillTx/>
                <a:latin typeface="Arial"/>
                <a:ea typeface="+mn-ea"/>
                <a:cs typeface="+mn-cs"/>
              </a:rPr>
              <a:t>¿En una investigación siempre tenemos una muestra?</a:t>
            </a:r>
          </a:p>
        </p:txBody>
      </p:sp>
    </p:spTree>
    <p:extLst>
      <p:ext uri="{BB962C8B-B14F-4D97-AF65-F5344CB8AC3E}">
        <p14:creationId xmlns:p14="http://schemas.microsoft.com/office/powerpoint/2010/main" val="3661704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4C7B4D09-0241-4851-9A3B-ED99C5F8B0E4}"/>
              </a:ext>
            </a:extLst>
          </p:cNvPr>
          <p:cNvSpPr txBox="1"/>
          <p:nvPr/>
        </p:nvSpPr>
        <p:spPr>
          <a:xfrm>
            <a:off x="595745" y="582067"/>
            <a:ext cx="11028218" cy="5693866"/>
          </a:xfrm>
          <a:prstGeom prst="rect">
            <a:avLst/>
          </a:prstGeom>
          <a:solidFill>
            <a:schemeClr val="bg1">
              <a:lumMod val="85000"/>
            </a:schemeClr>
          </a:solidFill>
          <a:ln w="57150">
            <a:solidFill>
              <a:srgbClr val="CC6600"/>
            </a:solid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2800" b="1" i="0" u="none" strike="noStrike" kern="1200" cap="none" spc="0" normalizeH="0" baseline="0" noProof="0" dirty="0">
              <a:ln>
                <a:noFill/>
              </a:ln>
              <a:solidFill>
                <a:srgbClr val="FF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solidFill>
                  <a:srgbClr val="FF0000"/>
                </a:solidFill>
                <a:effectLst/>
                <a:uLnTx/>
                <a:uFillTx/>
                <a:latin typeface="Arial"/>
                <a:ea typeface="+mn-ea"/>
                <a:cs typeface="+mn-cs"/>
              </a:rPr>
              <a:t>AI seleccionar la muestra debemos evitar tres errores que pueden presentarse: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2800" b="1" i="0" u="none" strike="noStrike" kern="1200" cap="none" spc="0" normalizeH="0" baseline="0" noProof="0" dirty="0">
              <a:ln>
                <a:noFill/>
              </a:ln>
              <a:solidFill>
                <a:srgbClr val="FF0000"/>
              </a:solidFill>
              <a:effectLst/>
              <a:uLnTx/>
              <a:uFillTx/>
              <a:latin typeface="Arial"/>
              <a:ea typeface="+mn-ea"/>
              <a:cs typeface="+mn-cs"/>
            </a:endParaRPr>
          </a:p>
          <a:p>
            <a:pPr marL="514350" marR="0" lvl="0" indent="-514350" algn="l" defTabSz="914400" rtl="0" eaLnBrk="1" fontAlgn="auto" latinLnBrk="0" hangingPunct="1">
              <a:lnSpc>
                <a:spcPct val="100000"/>
              </a:lnSpc>
              <a:spcBef>
                <a:spcPts val="0"/>
              </a:spcBef>
              <a:spcAft>
                <a:spcPts val="0"/>
              </a:spcAft>
              <a:buClrTx/>
              <a:buSzTx/>
              <a:buFontTx/>
              <a:buAutoNum type="arabicParenR"/>
              <a:tabLst/>
              <a:defRPr/>
            </a:pPr>
            <a:r>
              <a:rPr kumimoji="0" lang="es-ES" sz="2800" b="1" i="0" u="none" strike="noStrike" kern="1200" cap="none" spc="0" normalizeH="0" baseline="0" noProof="0" dirty="0">
                <a:ln>
                  <a:noFill/>
                </a:ln>
                <a:solidFill>
                  <a:prstClr val="black"/>
                </a:solidFill>
                <a:effectLst/>
                <a:uLnTx/>
                <a:uFillTx/>
                <a:latin typeface="Arial"/>
                <a:ea typeface="+mn-ea"/>
                <a:cs typeface="+mn-cs"/>
              </a:rPr>
              <a:t>No elegir a casos que deberían ser parte de la muestra (participantes que deberían estar y no fueron seleccionados).</a:t>
            </a:r>
          </a:p>
          <a:p>
            <a:pPr marL="514350" marR="0" lvl="0" indent="-514350" algn="l" defTabSz="914400" rtl="0" eaLnBrk="1" fontAlgn="auto" latinLnBrk="0" hangingPunct="1">
              <a:lnSpc>
                <a:spcPct val="100000"/>
              </a:lnSpc>
              <a:spcBef>
                <a:spcPts val="0"/>
              </a:spcBef>
              <a:spcAft>
                <a:spcPts val="0"/>
              </a:spcAft>
              <a:buClrTx/>
              <a:buSzTx/>
              <a:buFontTx/>
              <a:buAutoNum type="arabicParenR"/>
              <a:tabLst/>
              <a:defRPr/>
            </a:pPr>
            <a:endParaRPr kumimoji="0" lang="es-ES" sz="2800" b="1" i="0" u="none" strike="noStrike" kern="1200" cap="none" spc="0" normalizeH="0" baseline="0" noProof="0" dirty="0">
              <a:ln>
                <a:noFill/>
              </a:ln>
              <a:solidFill>
                <a:prstClr val="black"/>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solidFill>
                  <a:prstClr val="black"/>
                </a:solidFill>
                <a:effectLst/>
                <a:uLnTx/>
                <a:uFillTx/>
                <a:latin typeface="Arial"/>
                <a:ea typeface="+mn-ea"/>
                <a:cs typeface="+mn-cs"/>
              </a:rPr>
              <a:t>2) Incluir a casos que no deberían estar porque no forman parte de la población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2800" b="1" i="0" u="none" strike="noStrike" kern="1200" cap="none" spc="0" normalizeH="0" baseline="0" noProof="0" dirty="0">
              <a:ln>
                <a:noFill/>
              </a:ln>
              <a:solidFill>
                <a:prstClr val="black"/>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solidFill>
                  <a:prstClr val="black"/>
                </a:solidFill>
                <a:effectLst/>
                <a:uLnTx/>
                <a:uFillTx/>
                <a:latin typeface="Arial"/>
                <a:ea typeface="+mn-ea"/>
                <a:cs typeface="+mn-cs"/>
              </a:rPr>
              <a:t> 3) Seleccionar casos que son verdaderamente inelegibles.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2800" b="1" dirty="0">
              <a:solidFill>
                <a:prstClr val="black"/>
              </a:solidFill>
              <a:latin typeface="Arial"/>
            </a:endParaRPr>
          </a:p>
        </p:txBody>
      </p:sp>
    </p:spTree>
    <p:extLst>
      <p:ext uri="{BB962C8B-B14F-4D97-AF65-F5344CB8AC3E}">
        <p14:creationId xmlns:p14="http://schemas.microsoft.com/office/powerpoint/2010/main" val="23352308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bwMode="auto">
          <a:xfrm>
            <a:off x="595745" y="468489"/>
            <a:ext cx="11010107" cy="5960020"/>
          </a:xfrm>
          <a:prstGeom prst="rect">
            <a:avLst/>
          </a:prstGeom>
          <a:solidFill>
            <a:schemeClr val="bg1">
              <a:lumMod val="85000"/>
            </a:schemeClr>
          </a:solidFill>
          <a:ln w="57150" cap="flat" cmpd="sng" algn="ctr">
            <a:solidFill>
              <a:srgbClr val="FF66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s-ES" sz="2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 name="Título 1"/>
          <p:cNvSpPr>
            <a:spLocks noGrp="1"/>
          </p:cNvSpPr>
          <p:nvPr>
            <p:ph type="title"/>
          </p:nvPr>
        </p:nvSpPr>
        <p:spPr>
          <a:xfrm>
            <a:off x="1574762" y="468489"/>
            <a:ext cx="9883347" cy="1007534"/>
          </a:xfrm>
        </p:spPr>
        <p:txBody>
          <a:bodyPr/>
          <a:lstStyle/>
          <a:p>
            <a:pPr algn="just"/>
            <a:r>
              <a:rPr lang="es-ES" sz="3200" b="1" dirty="0">
                <a:solidFill>
                  <a:srgbClr val="FF0000"/>
                </a:solidFill>
              </a:rPr>
              <a:t>Elementos a considerar en la definición de la muestra</a:t>
            </a:r>
          </a:p>
        </p:txBody>
      </p:sp>
      <p:sp>
        <p:nvSpPr>
          <p:cNvPr id="3" name="Marcador de contenido 2"/>
          <p:cNvSpPr>
            <a:spLocks noGrp="1"/>
          </p:cNvSpPr>
          <p:nvPr>
            <p:ph sz="half" idx="1"/>
          </p:nvPr>
        </p:nvSpPr>
        <p:spPr>
          <a:xfrm>
            <a:off x="1422324" y="1476023"/>
            <a:ext cx="9510814" cy="4617156"/>
          </a:xfrm>
        </p:spPr>
        <p:txBody>
          <a:bodyPr/>
          <a:lstStyle/>
          <a:p>
            <a:pPr marL="0" indent="0">
              <a:buNone/>
            </a:pPr>
            <a:r>
              <a:rPr lang="es-ES" sz="2800" b="1" dirty="0">
                <a:latin typeface="Arial Narrow" panose="020B0606020202030204" pitchFamily="34" charset="0"/>
              </a:rPr>
              <a:t>El investigador definirá la muestra de población a estudiar acorde con los objetivos definidos para el estudio, para seguir una secuencia lógica procederá aproximadamente de la manera siguiente.</a:t>
            </a:r>
          </a:p>
          <a:p>
            <a:pPr>
              <a:buClr>
                <a:srgbClr val="FF0000"/>
              </a:buClr>
              <a:buFont typeface="Wingdings" panose="05000000000000000000" pitchFamily="2" charset="2"/>
              <a:buChar char="q"/>
            </a:pPr>
            <a:r>
              <a:rPr lang="es-ES" b="1" dirty="0">
                <a:latin typeface="Arial Narrow" panose="020B0606020202030204" pitchFamily="34" charset="0"/>
              </a:rPr>
              <a:t>Definir la población, tamaño y elementos que la componen.</a:t>
            </a:r>
          </a:p>
          <a:p>
            <a:pPr>
              <a:buClr>
                <a:srgbClr val="FF0000"/>
              </a:buClr>
              <a:buFont typeface="Wingdings" panose="05000000000000000000" pitchFamily="2" charset="2"/>
              <a:buChar char="q"/>
            </a:pPr>
            <a:r>
              <a:rPr lang="es-ES" sz="2800" b="1" dirty="0">
                <a:latin typeface="Arial Narrow" panose="020B0606020202030204" pitchFamily="34" charset="0"/>
              </a:rPr>
              <a:t>Determinar la unidad muestral, la unidad de observación y sus características</a:t>
            </a:r>
          </a:p>
          <a:p>
            <a:pPr>
              <a:buClr>
                <a:srgbClr val="FF0000"/>
              </a:buClr>
              <a:buFont typeface="Wingdings" panose="05000000000000000000" pitchFamily="2" charset="2"/>
              <a:buChar char="q"/>
            </a:pPr>
            <a:r>
              <a:rPr lang="es-ES" sz="2800" b="1" dirty="0">
                <a:latin typeface="Arial Narrow" panose="020B0606020202030204" pitchFamily="34" charset="0"/>
              </a:rPr>
              <a:t>Definir el tamaño de la muestra</a:t>
            </a:r>
          </a:p>
          <a:p>
            <a:pPr>
              <a:buClr>
                <a:srgbClr val="FF0000"/>
              </a:buClr>
              <a:buFont typeface="Wingdings" panose="05000000000000000000" pitchFamily="2" charset="2"/>
              <a:buChar char="q"/>
            </a:pPr>
            <a:r>
              <a:rPr lang="es-ES" sz="2800" b="1" dirty="0">
                <a:latin typeface="Arial Narrow" panose="020B0606020202030204" pitchFamily="34" charset="0"/>
              </a:rPr>
              <a:t>Definir los procedimientos que deben seguirse en el proceso de selección de la muestra.</a:t>
            </a:r>
          </a:p>
        </p:txBody>
      </p:sp>
    </p:spTree>
    <p:extLst>
      <p:ext uri="{BB962C8B-B14F-4D97-AF65-F5344CB8AC3E}">
        <p14:creationId xmlns:p14="http://schemas.microsoft.com/office/powerpoint/2010/main" val="1507077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360311" y="634871"/>
            <a:ext cx="10208234" cy="5693866"/>
          </a:xfrm>
          <a:prstGeom prst="rect">
            <a:avLst/>
          </a:prstGeom>
          <a:solidFill>
            <a:schemeClr val="bg1">
              <a:lumMod val="85000"/>
            </a:schemeClr>
          </a:solidFill>
          <a:ln w="76200">
            <a:solidFill>
              <a:srgbClr val="FF6600"/>
            </a:solidFill>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2800" b="1"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s-ES" sz="2800" b="1" dirty="0">
              <a:solidFill>
                <a:srgbClr val="000000"/>
              </a:solidFill>
              <a:latin typeface="Century Gothic"/>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solidFill>
                  <a:srgbClr val="000000"/>
                </a:solidFill>
                <a:effectLst/>
                <a:uLnTx/>
                <a:uFillTx/>
                <a:latin typeface="Century Gothic"/>
                <a:ea typeface="+mn-ea"/>
                <a:cs typeface="+mn-cs"/>
              </a:rPr>
              <a:t>La selección de la muestra puede realizarse aplicando técnicas estadísticas y obtener una muestra probabilística, o simplemente definir la muestra por criterios de expertos.</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2800" b="1" i="0" u="none" strike="noStrike" kern="1200" cap="none" spc="0" normalizeH="0" baseline="0" noProof="0" dirty="0">
              <a:ln>
                <a:noFill/>
              </a:ln>
              <a:solidFill>
                <a:srgbClr val="000000"/>
              </a:solidFill>
              <a:effectLst/>
              <a:uLnTx/>
              <a:uFillTx/>
              <a:latin typeface="Century Gothic"/>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2800" b="1" i="0" u="none" strike="noStrike" kern="1200" cap="none" spc="0" normalizeH="0" baseline="0" noProof="0" dirty="0">
                <a:ln>
                  <a:noFill/>
                </a:ln>
                <a:solidFill>
                  <a:srgbClr val="000000"/>
                </a:solidFill>
                <a:effectLst/>
                <a:uLnTx/>
                <a:uFillTx/>
                <a:latin typeface="Century Gothic"/>
                <a:ea typeface="+mn-ea"/>
                <a:cs typeface="+mn-cs"/>
              </a:rPr>
              <a:t>La determinación correcta de la muestra entraña el cálculo del tamaño muestral adecuado para lograr resultados fiables, y la selección del método de muestreo apropiado.</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s-ES" sz="2800" b="1" dirty="0">
              <a:solidFill>
                <a:srgbClr val="000000"/>
              </a:solidFill>
              <a:latin typeface="Century Gothic"/>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ES" sz="2800" b="1" i="0" u="none" strike="noStrike" kern="1200" cap="none" spc="0" normalizeH="0" baseline="0" noProof="0" dirty="0">
              <a:ln>
                <a:noFill/>
              </a:ln>
              <a:solidFill>
                <a:srgbClr val="000000"/>
              </a:solidFill>
              <a:effectLst/>
              <a:uLnTx/>
              <a:uFillTx/>
              <a:latin typeface="Century Gothic"/>
              <a:ea typeface="+mn-ea"/>
              <a:cs typeface="+mn-cs"/>
            </a:endParaRPr>
          </a:p>
        </p:txBody>
      </p:sp>
    </p:spTree>
    <p:extLst>
      <p:ext uri="{BB962C8B-B14F-4D97-AF65-F5344CB8AC3E}">
        <p14:creationId xmlns:p14="http://schemas.microsoft.com/office/powerpoint/2010/main" val="2971863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95745" y="496492"/>
            <a:ext cx="10945092" cy="1645919"/>
          </a:xfrm>
          <a:ln w="79375" cmpd="sng">
            <a:solidFill>
              <a:srgbClr val="FF6600"/>
            </a:solidFill>
          </a:ln>
        </p:spPr>
        <p:txBody>
          <a:bodyPr/>
          <a:lstStyle/>
          <a:p>
            <a:br>
              <a:rPr lang="es-ES" sz="2800" b="1" dirty="0">
                <a:solidFill>
                  <a:srgbClr val="C00000"/>
                </a:solidFill>
                <a:latin typeface="Arial Narrow" panose="020B0606020202030204" pitchFamily="34" charset="0"/>
              </a:rPr>
            </a:br>
            <a:r>
              <a:rPr lang="es-ES" sz="3200" b="1" dirty="0">
                <a:solidFill>
                  <a:srgbClr val="FF0000"/>
                </a:solidFill>
                <a:latin typeface="Arial Narrow" panose="020B0606020202030204" pitchFamily="34" charset="0"/>
              </a:rPr>
              <a:t>Muestreo</a:t>
            </a:r>
            <a:r>
              <a:rPr lang="es-ES" sz="2800" b="1" dirty="0">
                <a:solidFill>
                  <a:srgbClr val="FF0000"/>
                </a:solidFill>
                <a:latin typeface="Arial Narrow" panose="020B0606020202030204" pitchFamily="34" charset="0"/>
              </a:rPr>
              <a:t>: </a:t>
            </a:r>
            <a:r>
              <a:rPr lang="es-ES" sz="3200" b="1" dirty="0">
                <a:solidFill>
                  <a:schemeClr val="tx1"/>
                </a:solidFill>
                <a:latin typeface="Arial Narrow" panose="020B0606020202030204" pitchFamily="34" charset="0"/>
              </a:rPr>
              <a:t>procedimiento mediante el cual se selecciona una parte de una población que represente las características de la población que se estudia. Tipos de muestreo:</a:t>
            </a:r>
            <a:br>
              <a:rPr lang="es-ES" sz="2800" b="1" dirty="0">
                <a:solidFill>
                  <a:schemeClr val="tx1"/>
                </a:solidFill>
                <a:latin typeface="Arial Narrow" panose="020B0606020202030204" pitchFamily="34" charset="0"/>
              </a:rPr>
            </a:br>
            <a:endParaRPr lang="es-ES" sz="2800" b="1" dirty="0">
              <a:solidFill>
                <a:schemeClr val="tx1"/>
              </a:solidFill>
              <a:latin typeface="Arial Narrow" panose="020B0606020202030204" pitchFamily="34" charset="0"/>
            </a:endParaRPr>
          </a:p>
        </p:txBody>
      </p:sp>
      <p:sp>
        <p:nvSpPr>
          <p:cNvPr id="3" name="Marcador de contenido 2"/>
          <p:cNvSpPr>
            <a:spLocks noGrp="1"/>
          </p:cNvSpPr>
          <p:nvPr>
            <p:ph sz="half" idx="1"/>
          </p:nvPr>
        </p:nvSpPr>
        <p:spPr>
          <a:xfrm>
            <a:off x="651163" y="2368890"/>
            <a:ext cx="5085644" cy="3992617"/>
          </a:xfrm>
          <a:ln w="85725">
            <a:solidFill>
              <a:srgbClr val="FF6600"/>
            </a:solidFill>
          </a:ln>
        </p:spPr>
        <p:txBody>
          <a:bodyPr/>
          <a:lstStyle/>
          <a:p>
            <a:r>
              <a:rPr lang="es-ES" sz="2800" b="1" dirty="0">
                <a:solidFill>
                  <a:srgbClr val="FF0000"/>
                </a:solidFill>
              </a:rPr>
              <a:t>Muestreo probabilístico</a:t>
            </a:r>
            <a:r>
              <a:rPr lang="es-ES" dirty="0">
                <a:solidFill>
                  <a:srgbClr val="FF0000"/>
                </a:solidFill>
              </a:rPr>
              <a:t>.</a:t>
            </a:r>
          </a:p>
          <a:p>
            <a:pPr marL="0" indent="0">
              <a:buNone/>
            </a:pPr>
            <a:r>
              <a:rPr lang="es-ES" sz="2400" b="1" dirty="0">
                <a:latin typeface="Arial Narrow" panose="020B0606020202030204" pitchFamily="34" charset="0"/>
              </a:rPr>
              <a:t>Todos los elementos de la población tienen una probabilidad conocida de incluirse en la muestra.</a:t>
            </a:r>
          </a:p>
          <a:p>
            <a:pPr marL="0" indent="0" algn="just">
              <a:buNone/>
            </a:pPr>
            <a:r>
              <a:rPr lang="es-ES" sz="2400" b="1" dirty="0">
                <a:latin typeface="Arial Narrow" panose="020B0606020202030204" pitchFamily="34" charset="0"/>
              </a:rPr>
              <a:t>Para una muestra probabilística necesitamos principalmente dos cosas: determinar el tamaño de la muestra (n) y seleccionar los elementos muestrales, de manera que todos tengan la  misma posibilidad de ser elegidos.</a:t>
            </a:r>
          </a:p>
        </p:txBody>
      </p:sp>
      <p:sp>
        <p:nvSpPr>
          <p:cNvPr id="4" name="Marcador de contenido 3"/>
          <p:cNvSpPr>
            <a:spLocks noGrp="1"/>
          </p:cNvSpPr>
          <p:nvPr>
            <p:ph sz="half" idx="2"/>
          </p:nvPr>
        </p:nvSpPr>
        <p:spPr>
          <a:xfrm>
            <a:off x="6650182" y="2368890"/>
            <a:ext cx="4890655" cy="3992617"/>
          </a:xfrm>
          <a:solidFill>
            <a:schemeClr val="bg1">
              <a:lumMod val="85000"/>
            </a:schemeClr>
          </a:solidFill>
          <a:ln w="95250">
            <a:solidFill>
              <a:srgbClr val="FF6600"/>
            </a:solidFill>
          </a:ln>
        </p:spPr>
        <p:txBody>
          <a:bodyPr/>
          <a:lstStyle/>
          <a:p>
            <a:r>
              <a:rPr lang="es-ES" sz="2800" b="1" dirty="0">
                <a:solidFill>
                  <a:srgbClr val="FF0000"/>
                </a:solidFill>
              </a:rPr>
              <a:t>Muestreo discrecional o no probabilístico.</a:t>
            </a:r>
          </a:p>
          <a:p>
            <a:pPr marL="0" indent="0" algn="just">
              <a:buNone/>
            </a:pPr>
            <a:r>
              <a:rPr lang="es-ES" sz="2400" b="1" dirty="0">
                <a:latin typeface="Arial Narrow" panose="020B0606020202030204" pitchFamily="34" charset="0"/>
              </a:rPr>
              <a:t>La inclusión de un elemento de la población en la muestra depende del criterio que aplique el investigador.</a:t>
            </a:r>
          </a:p>
        </p:txBody>
      </p:sp>
    </p:spTree>
    <p:extLst>
      <p:ext uri="{BB962C8B-B14F-4D97-AF65-F5344CB8AC3E}">
        <p14:creationId xmlns:p14="http://schemas.microsoft.com/office/powerpoint/2010/main" val="465187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76400" y="620890"/>
            <a:ext cx="10363200" cy="1143000"/>
          </a:xfrm>
        </p:spPr>
        <p:txBody>
          <a:bodyPr/>
          <a:lstStyle/>
          <a:p>
            <a:pPr algn="just"/>
            <a:br>
              <a:rPr lang="es-ES" sz="2800" b="1" dirty="0">
                <a:latin typeface="Arial Narrow" panose="020B0606020202030204" pitchFamily="34" charset="0"/>
              </a:rPr>
            </a:br>
            <a:br>
              <a:rPr lang="es-ES" sz="2800" b="1" dirty="0">
                <a:latin typeface="Arial Narrow" panose="020B0606020202030204" pitchFamily="34" charset="0"/>
              </a:rPr>
            </a:br>
            <a:endParaRPr lang="es-ES" sz="2800" b="1" dirty="0">
              <a:solidFill>
                <a:schemeClr val="tx1"/>
              </a:solidFill>
              <a:latin typeface="Arial Narrow" panose="020B0606020202030204" pitchFamily="34" charset="0"/>
            </a:endParaRPr>
          </a:p>
        </p:txBody>
      </p:sp>
      <p:sp>
        <p:nvSpPr>
          <p:cNvPr id="3" name="Marcador de contenido 2"/>
          <p:cNvSpPr>
            <a:spLocks noGrp="1"/>
          </p:cNvSpPr>
          <p:nvPr>
            <p:ph sz="half" idx="1"/>
          </p:nvPr>
        </p:nvSpPr>
        <p:spPr>
          <a:xfrm>
            <a:off x="591640" y="426499"/>
            <a:ext cx="5181600" cy="5999871"/>
          </a:xfrm>
          <a:ln w="76200">
            <a:solidFill>
              <a:srgbClr val="FF6600"/>
            </a:solidFill>
          </a:ln>
        </p:spPr>
        <p:txBody>
          <a:bodyPr/>
          <a:lstStyle/>
          <a:p>
            <a:pPr marL="0" indent="0">
              <a:buNone/>
            </a:pPr>
            <a:r>
              <a:rPr lang="es-ES" b="1" dirty="0">
                <a:solidFill>
                  <a:srgbClr val="FF0000"/>
                </a:solidFill>
              </a:rPr>
              <a:t>Muestreo probabilístico</a:t>
            </a:r>
            <a:r>
              <a:rPr lang="es-ES" dirty="0">
                <a:solidFill>
                  <a:srgbClr val="FF0000"/>
                </a:solidFill>
              </a:rPr>
              <a:t>.</a:t>
            </a:r>
          </a:p>
          <a:p>
            <a:r>
              <a:rPr lang="es-ES" b="1" dirty="0">
                <a:solidFill>
                  <a:srgbClr val="FF0000"/>
                </a:solidFill>
              </a:rPr>
              <a:t>Aleatorio simple</a:t>
            </a:r>
            <a:r>
              <a:rPr lang="es-ES" sz="2800" b="1" dirty="0">
                <a:solidFill>
                  <a:srgbClr val="FF0000"/>
                </a:solidFill>
                <a:latin typeface="Arial Narrow" panose="020B0606020202030204" pitchFamily="34" charset="0"/>
              </a:rPr>
              <a:t>: </a:t>
            </a:r>
            <a:r>
              <a:rPr lang="es-ES" b="1" dirty="0">
                <a:latin typeface="Arial Narrow" panose="020B0606020202030204" pitchFamily="34" charset="0"/>
              </a:rPr>
              <a:t>cada unidad tiene igual probabilidad de ser incluido en la muestra.</a:t>
            </a:r>
          </a:p>
          <a:p>
            <a:r>
              <a:rPr lang="es-ES" b="1" dirty="0">
                <a:solidFill>
                  <a:srgbClr val="FF0000"/>
                </a:solidFill>
              </a:rPr>
              <a:t>Sistemático:</a:t>
            </a:r>
            <a:r>
              <a:rPr lang="es-ES" dirty="0">
                <a:solidFill>
                  <a:srgbClr val="FF0000"/>
                </a:solidFill>
              </a:rPr>
              <a:t> </a:t>
            </a:r>
            <a:r>
              <a:rPr lang="es-ES" b="1" dirty="0">
                <a:latin typeface="Arial Narrow" panose="020B0606020202030204" pitchFamily="34" charset="0"/>
              </a:rPr>
              <a:t>similar al aleatorio simple, se selecciona la muestra a partir de un intervalo numérico previamente establecido.</a:t>
            </a:r>
          </a:p>
        </p:txBody>
      </p:sp>
      <p:sp>
        <p:nvSpPr>
          <p:cNvPr id="4" name="Marcador de contenido 3"/>
          <p:cNvSpPr>
            <a:spLocks noGrp="1"/>
          </p:cNvSpPr>
          <p:nvPr>
            <p:ph sz="half" idx="2"/>
          </p:nvPr>
        </p:nvSpPr>
        <p:spPr>
          <a:xfrm>
            <a:off x="6202731" y="429064"/>
            <a:ext cx="5407378" cy="5999872"/>
          </a:xfrm>
          <a:solidFill>
            <a:schemeClr val="bg1">
              <a:lumMod val="85000"/>
            </a:schemeClr>
          </a:solidFill>
          <a:ln w="76200">
            <a:solidFill>
              <a:srgbClr val="FF6600"/>
            </a:solidFill>
          </a:ln>
        </p:spPr>
        <p:txBody>
          <a:bodyPr/>
          <a:lstStyle/>
          <a:p>
            <a:pPr marL="0" indent="0">
              <a:buNone/>
            </a:pPr>
            <a:r>
              <a:rPr lang="es-ES" b="1" dirty="0">
                <a:solidFill>
                  <a:srgbClr val="FF0000"/>
                </a:solidFill>
              </a:rPr>
              <a:t>Muestreo discrecional o  no probabilístico</a:t>
            </a:r>
          </a:p>
          <a:p>
            <a:r>
              <a:rPr lang="es-ES" b="1" dirty="0">
                <a:solidFill>
                  <a:srgbClr val="FF0000"/>
                </a:solidFill>
              </a:rPr>
              <a:t>Intencional</a:t>
            </a:r>
            <a:r>
              <a:rPr lang="es-ES" b="1" dirty="0">
                <a:latin typeface="Arial Narrow" panose="020B0606020202030204" pitchFamily="34" charset="0"/>
              </a:rPr>
              <a:t> </a:t>
            </a:r>
            <a:r>
              <a:rPr lang="es-ES" b="1" dirty="0">
                <a:solidFill>
                  <a:srgbClr val="FF0000"/>
                </a:solidFill>
                <a:latin typeface="Arial Narrow" panose="020B0606020202030204" pitchFamily="34" charset="0"/>
              </a:rPr>
              <a:t>o por conveniencia: </a:t>
            </a:r>
            <a:r>
              <a:rPr lang="es-ES" b="1" dirty="0">
                <a:latin typeface="Arial Narrow" panose="020B0606020202030204" pitchFamily="34" charset="0"/>
              </a:rPr>
              <a:t>el investigador decido acorde con sus objetivos los elementos que integraran la muestra, se consideraran aquellas unidades supuestamente “típicas” de la población que se desea conocer.</a:t>
            </a:r>
          </a:p>
        </p:txBody>
      </p:sp>
    </p:spTree>
    <p:extLst>
      <p:ext uri="{BB962C8B-B14F-4D97-AF65-F5344CB8AC3E}">
        <p14:creationId xmlns:p14="http://schemas.microsoft.com/office/powerpoint/2010/main" val="1622438183"/>
      </p:ext>
    </p:extLst>
  </p:cSld>
  <p:clrMapOvr>
    <a:masterClrMapping/>
  </p:clrMapOvr>
</p:sld>
</file>

<file path=ppt/theme/theme1.xml><?xml version="1.0" encoding="utf-8"?>
<a:theme xmlns:a="http://schemas.openxmlformats.org/drawingml/2006/main" name="Stack of books design template">
  <a:themeElements>
    <a:clrScheme name="Stack of books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ck of books design template">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tack of books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ck of books desig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ck of books desig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ck of books desig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ck of books desig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ck of books desig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ck of books desig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ck of books desig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ck of books desig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ck of books desig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ck of books desig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ck of books desig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1665</Words>
  <Application>Microsoft Office PowerPoint</Application>
  <PresentationFormat>Panorámica</PresentationFormat>
  <Paragraphs>88</Paragraphs>
  <Slides>18</Slides>
  <Notes>1</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18</vt:i4>
      </vt:variant>
    </vt:vector>
  </HeadingPairs>
  <TitlesOfParts>
    <vt:vector size="26" baseType="lpstr">
      <vt:lpstr>Arial</vt:lpstr>
      <vt:lpstr>Arial Narrow</vt:lpstr>
      <vt:lpstr>Book Antiqua</vt:lpstr>
      <vt:lpstr>Calibri</vt:lpstr>
      <vt:lpstr>Century Gothic</vt:lpstr>
      <vt:lpstr>Times New Roman</vt:lpstr>
      <vt:lpstr>Wingdings</vt:lpstr>
      <vt:lpstr>Stack of books design template</vt:lpstr>
      <vt:lpstr>   FACULTAD DE CIENCIAS MÉDICAS DE MAYABEQUE.  CURSO DE METODOLOGÍA DE LA INVESTIGACIÓN.  </vt:lpstr>
      <vt:lpstr>Presentación de PowerPoint</vt:lpstr>
      <vt:lpstr>Presentación de PowerPoint</vt:lpstr>
      <vt:lpstr>Presentación de PowerPoint</vt:lpstr>
      <vt:lpstr>Presentación de PowerPoint</vt:lpstr>
      <vt:lpstr>Elementos a considerar en la definición de la muestra</vt:lpstr>
      <vt:lpstr>Presentación de PowerPoint</vt:lpstr>
      <vt:lpstr> Muestreo: procedimiento mediante el cual se selecciona una parte de una población que represente las características de la población que se estudia. Tipos de muestreo: </vt:lpstr>
      <vt:lpstr>  </vt:lpstr>
      <vt:lpstr>Presentación de PowerPoint</vt:lpstr>
      <vt:lpstr>Tipos de muestreo Intencional</vt:lpstr>
      <vt:lpstr>Muestreo de máxima variación</vt:lpstr>
      <vt:lpstr>Presentación de PowerPoint</vt:lpstr>
      <vt:lpstr>Presentación de PowerPoint</vt:lpstr>
      <vt:lpstr>Presentación de PowerPoint</vt:lpstr>
      <vt:lpstr>Muestreo de conveniencia</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FACULTAD DE CIENCIAS MÉDICAS DE MAYABEQUE.  CURSO DE METODOLOGÍA DE LA INVESTIGACIÓN.</dc:title>
  <dc:creator>Norma</dc:creator>
  <cp:lastModifiedBy>Norma</cp:lastModifiedBy>
  <cp:revision>7</cp:revision>
  <dcterms:created xsi:type="dcterms:W3CDTF">2021-06-01T03:47:12Z</dcterms:created>
  <dcterms:modified xsi:type="dcterms:W3CDTF">2021-07-16T01:43:06Z</dcterms:modified>
</cp:coreProperties>
</file>