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3"/>
  </p:notesMasterIdLst>
  <p:sldIdLst>
    <p:sldId id="266" r:id="rId2"/>
    <p:sldId id="360" r:id="rId3"/>
    <p:sldId id="273" r:id="rId4"/>
    <p:sldId id="274" r:id="rId5"/>
    <p:sldId id="276" r:id="rId6"/>
    <p:sldId id="282" r:id="rId7"/>
    <p:sldId id="309" r:id="rId8"/>
    <p:sldId id="303" r:id="rId9"/>
    <p:sldId id="361" r:id="rId10"/>
    <p:sldId id="313" r:id="rId11"/>
    <p:sldId id="304" r:id="rId12"/>
    <p:sldId id="312" r:id="rId13"/>
    <p:sldId id="311" r:id="rId14"/>
    <p:sldId id="356" r:id="rId15"/>
    <p:sldId id="301" r:id="rId16"/>
    <p:sldId id="267" r:id="rId17"/>
    <p:sldId id="357" r:id="rId18"/>
    <p:sldId id="358" r:id="rId19"/>
    <p:sldId id="363" r:id="rId20"/>
    <p:sldId id="362" r:id="rId21"/>
    <p:sldId id="310" r:id="rId22"/>
    <p:sldId id="295" r:id="rId23"/>
    <p:sldId id="364" r:id="rId24"/>
    <p:sldId id="307" r:id="rId25"/>
    <p:sldId id="293" r:id="rId26"/>
    <p:sldId id="294" r:id="rId27"/>
    <p:sldId id="365" r:id="rId28"/>
    <p:sldId id="296" r:id="rId29"/>
    <p:sldId id="297" r:id="rId30"/>
    <p:sldId id="366" r:id="rId31"/>
    <p:sldId id="275" r:id="rId32"/>
    <p:sldId id="298" r:id="rId33"/>
    <p:sldId id="272" r:id="rId34"/>
    <p:sldId id="288" r:id="rId35"/>
    <p:sldId id="308" r:id="rId36"/>
    <p:sldId id="319" r:id="rId37"/>
    <p:sldId id="320" r:id="rId38"/>
    <p:sldId id="367" r:id="rId39"/>
    <p:sldId id="264" r:id="rId40"/>
    <p:sldId id="359" r:id="rId41"/>
    <p:sldId id="334" r:id="rId42"/>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9" d="100"/>
          <a:sy n="69" d="100"/>
        </p:scale>
        <p:origin x="69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820AEDA-2F96-4B70-9568-F45CF352A59B}" type="doc">
      <dgm:prSet loTypeId="urn:microsoft.com/office/officeart/2005/8/layout/pyramid2" loCatId="pyramid" qsTypeId="urn:microsoft.com/office/officeart/2005/8/quickstyle/simple1" qsCatId="simple" csTypeId="urn:microsoft.com/office/officeart/2005/8/colors/accent5_4" csCatId="accent5" phldr="1"/>
      <dgm:spPr/>
    </dgm:pt>
    <dgm:pt modelId="{698FB91D-0A95-4FBF-BE6B-7829849B5038}">
      <dgm:prSet phldrT="[Texto]"/>
      <dgm:spPr>
        <a:ln>
          <a:solidFill>
            <a:srgbClr val="996600"/>
          </a:solidFill>
        </a:ln>
      </dgm:spPr>
      <dgm:t>
        <a:bodyPr/>
        <a:lstStyle/>
        <a:p>
          <a:r>
            <a:rPr lang="es-ES" b="1" dirty="0">
              <a:effectLst/>
              <a:latin typeface="Arial" panose="020B0604020202020204" pitchFamily="34" charset="0"/>
              <a:cs typeface="Arial" panose="020B0604020202020204" pitchFamily="34" charset="0"/>
            </a:rPr>
            <a:t>Lección 8. </a:t>
          </a:r>
          <a:endParaRPr lang="es-ES" dirty="0"/>
        </a:p>
      </dgm:t>
    </dgm:pt>
    <dgm:pt modelId="{0605BD51-AAA9-4C46-91D3-CBA4B219FAD2}" type="parTrans" cxnId="{6889D816-B035-4E64-9062-5324D644C57B}">
      <dgm:prSet/>
      <dgm:spPr/>
      <dgm:t>
        <a:bodyPr/>
        <a:lstStyle/>
        <a:p>
          <a:endParaRPr lang="es-ES"/>
        </a:p>
      </dgm:t>
    </dgm:pt>
    <dgm:pt modelId="{75C6BAA0-D7EC-4BB4-8F1E-5148FA19E60B}" type="sibTrans" cxnId="{6889D816-B035-4E64-9062-5324D644C57B}">
      <dgm:prSet/>
      <dgm:spPr/>
      <dgm:t>
        <a:bodyPr/>
        <a:lstStyle/>
        <a:p>
          <a:endParaRPr lang="es-ES"/>
        </a:p>
      </dgm:t>
    </dgm:pt>
    <dgm:pt modelId="{A3E8ED6B-FF6F-46B9-9344-B89C402603E8}">
      <dgm:prSet phldrT="[Texto]"/>
      <dgm:spPr>
        <a:ln>
          <a:solidFill>
            <a:srgbClr val="996600"/>
          </a:solidFill>
        </a:ln>
      </dgm:spPr>
      <dgm:t>
        <a:bodyPr/>
        <a:lstStyle/>
        <a:p>
          <a:r>
            <a:rPr lang="es-ES" b="1" dirty="0">
              <a:effectLst/>
              <a:latin typeface="Arial" panose="020B0604020202020204" pitchFamily="34" charset="0"/>
              <a:cs typeface="Arial" panose="020B0604020202020204" pitchFamily="34" charset="0"/>
            </a:rPr>
            <a:t>Tipos</a:t>
          </a:r>
          <a:r>
            <a:rPr lang="es-ES" b="1" baseline="0" dirty="0">
              <a:effectLst/>
              <a:latin typeface="Arial" panose="020B0604020202020204" pitchFamily="34" charset="0"/>
              <a:cs typeface="Arial" panose="020B0604020202020204" pitchFamily="34" charset="0"/>
            </a:rPr>
            <a:t> de Estudios</a:t>
          </a:r>
          <a:endParaRPr lang="es-ES" b="1" dirty="0">
            <a:effectLst/>
            <a:latin typeface="Arial" panose="020B0604020202020204" pitchFamily="34" charset="0"/>
            <a:cs typeface="Arial" panose="020B0604020202020204" pitchFamily="34" charset="0"/>
          </a:endParaRPr>
        </a:p>
      </dgm:t>
    </dgm:pt>
    <dgm:pt modelId="{AD068C69-7F29-40F4-9B5B-83DA5038088B}" type="parTrans" cxnId="{8CF21EAF-6277-4DB5-9B26-77C99C985D91}">
      <dgm:prSet/>
      <dgm:spPr/>
      <dgm:t>
        <a:bodyPr/>
        <a:lstStyle/>
        <a:p>
          <a:endParaRPr lang="es-ES"/>
        </a:p>
      </dgm:t>
    </dgm:pt>
    <dgm:pt modelId="{E6F5D67D-C101-4473-A01F-66F04953140A}" type="sibTrans" cxnId="{8CF21EAF-6277-4DB5-9B26-77C99C985D91}">
      <dgm:prSet/>
      <dgm:spPr/>
      <dgm:t>
        <a:bodyPr/>
        <a:lstStyle/>
        <a:p>
          <a:endParaRPr lang="es-ES"/>
        </a:p>
      </dgm:t>
    </dgm:pt>
    <dgm:pt modelId="{0D760595-8A0D-4F3F-82BF-F30044ECBE9A}" type="pres">
      <dgm:prSet presAssocID="{0820AEDA-2F96-4B70-9568-F45CF352A59B}" presName="compositeShape" presStyleCnt="0">
        <dgm:presLayoutVars>
          <dgm:dir/>
          <dgm:resizeHandles/>
        </dgm:presLayoutVars>
      </dgm:prSet>
      <dgm:spPr/>
    </dgm:pt>
    <dgm:pt modelId="{9ED373F3-32F5-4365-9362-80F4E92AB0A9}" type="pres">
      <dgm:prSet presAssocID="{0820AEDA-2F96-4B70-9568-F45CF352A59B}" presName="pyramid" presStyleLbl="node1" presStyleIdx="0" presStyleCnt="1"/>
      <dgm:spPr>
        <a:ln>
          <a:solidFill>
            <a:srgbClr val="996600"/>
          </a:solidFill>
        </a:ln>
      </dgm:spPr>
    </dgm:pt>
    <dgm:pt modelId="{CEBBDE55-BC56-4EB4-BF33-5CF8C6C0C1BC}" type="pres">
      <dgm:prSet presAssocID="{0820AEDA-2F96-4B70-9568-F45CF352A59B}" presName="theList" presStyleCnt="0"/>
      <dgm:spPr/>
    </dgm:pt>
    <dgm:pt modelId="{D2B64C3B-1342-4B6F-A6EF-30BB83D79F99}" type="pres">
      <dgm:prSet presAssocID="{698FB91D-0A95-4FBF-BE6B-7829849B5038}" presName="aNode" presStyleLbl="fgAcc1" presStyleIdx="0" presStyleCnt="2" custScaleX="137697" custScaleY="78489" custLinFactNeighborX="1180" custLinFactNeighborY="50000">
        <dgm:presLayoutVars>
          <dgm:bulletEnabled val="1"/>
        </dgm:presLayoutVars>
      </dgm:prSet>
      <dgm:spPr/>
    </dgm:pt>
    <dgm:pt modelId="{C9717B5B-FCAD-4B78-9645-4BDC11DC0B69}" type="pres">
      <dgm:prSet presAssocID="{698FB91D-0A95-4FBF-BE6B-7829849B5038}" presName="aSpace" presStyleCnt="0"/>
      <dgm:spPr/>
    </dgm:pt>
    <dgm:pt modelId="{77D3ECB8-4569-49CE-AD7F-68ACBAF0F3E9}" type="pres">
      <dgm:prSet presAssocID="{A3E8ED6B-FF6F-46B9-9344-B89C402603E8}" presName="aNode" presStyleLbl="fgAcc1" presStyleIdx="1" presStyleCnt="2">
        <dgm:presLayoutVars>
          <dgm:bulletEnabled val="1"/>
        </dgm:presLayoutVars>
      </dgm:prSet>
      <dgm:spPr/>
    </dgm:pt>
    <dgm:pt modelId="{07D16703-42B7-4A64-A10E-8C319FB724E3}" type="pres">
      <dgm:prSet presAssocID="{A3E8ED6B-FF6F-46B9-9344-B89C402603E8}" presName="aSpace" presStyleCnt="0"/>
      <dgm:spPr/>
    </dgm:pt>
  </dgm:ptLst>
  <dgm:cxnLst>
    <dgm:cxn modelId="{6889D816-B035-4E64-9062-5324D644C57B}" srcId="{0820AEDA-2F96-4B70-9568-F45CF352A59B}" destId="{698FB91D-0A95-4FBF-BE6B-7829849B5038}" srcOrd="0" destOrd="0" parTransId="{0605BD51-AAA9-4C46-91D3-CBA4B219FAD2}" sibTransId="{75C6BAA0-D7EC-4BB4-8F1E-5148FA19E60B}"/>
    <dgm:cxn modelId="{B1FA4941-1A32-4C00-8F1A-EE3CB006FDEE}" type="presOf" srcId="{A3E8ED6B-FF6F-46B9-9344-B89C402603E8}" destId="{77D3ECB8-4569-49CE-AD7F-68ACBAF0F3E9}" srcOrd="0" destOrd="0" presId="urn:microsoft.com/office/officeart/2005/8/layout/pyramid2"/>
    <dgm:cxn modelId="{64086B49-734F-4EFE-9FAA-2D1113A3B095}" type="presOf" srcId="{0820AEDA-2F96-4B70-9568-F45CF352A59B}" destId="{0D760595-8A0D-4F3F-82BF-F30044ECBE9A}" srcOrd="0" destOrd="0" presId="urn:microsoft.com/office/officeart/2005/8/layout/pyramid2"/>
    <dgm:cxn modelId="{9E1A748E-02B3-407A-93A9-6B3AA7A99934}" type="presOf" srcId="{698FB91D-0A95-4FBF-BE6B-7829849B5038}" destId="{D2B64C3B-1342-4B6F-A6EF-30BB83D79F99}" srcOrd="0" destOrd="0" presId="urn:microsoft.com/office/officeart/2005/8/layout/pyramid2"/>
    <dgm:cxn modelId="{8CF21EAF-6277-4DB5-9B26-77C99C985D91}" srcId="{0820AEDA-2F96-4B70-9568-F45CF352A59B}" destId="{A3E8ED6B-FF6F-46B9-9344-B89C402603E8}" srcOrd="1" destOrd="0" parTransId="{AD068C69-7F29-40F4-9B5B-83DA5038088B}" sibTransId="{E6F5D67D-C101-4473-A01F-66F04953140A}"/>
    <dgm:cxn modelId="{67E7085D-D681-410C-B229-043720514F0F}" type="presParOf" srcId="{0D760595-8A0D-4F3F-82BF-F30044ECBE9A}" destId="{9ED373F3-32F5-4365-9362-80F4E92AB0A9}" srcOrd="0" destOrd="0" presId="urn:microsoft.com/office/officeart/2005/8/layout/pyramid2"/>
    <dgm:cxn modelId="{8A0D7381-B6E5-4E62-96B8-E08A95197B69}" type="presParOf" srcId="{0D760595-8A0D-4F3F-82BF-F30044ECBE9A}" destId="{CEBBDE55-BC56-4EB4-BF33-5CF8C6C0C1BC}" srcOrd="1" destOrd="0" presId="urn:microsoft.com/office/officeart/2005/8/layout/pyramid2"/>
    <dgm:cxn modelId="{A88E0119-C394-4D2F-9957-12AD3492001F}" type="presParOf" srcId="{CEBBDE55-BC56-4EB4-BF33-5CF8C6C0C1BC}" destId="{D2B64C3B-1342-4B6F-A6EF-30BB83D79F99}" srcOrd="0" destOrd="0" presId="urn:microsoft.com/office/officeart/2005/8/layout/pyramid2"/>
    <dgm:cxn modelId="{D662C3BD-AD88-49A8-AEE7-2F72C671FB41}" type="presParOf" srcId="{CEBBDE55-BC56-4EB4-BF33-5CF8C6C0C1BC}" destId="{C9717B5B-FCAD-4B78-9645-4BDC11DC0B69}" srcOrd="1" destOrd="0" presId="urn:microsoft.com/office/officeart/2005/8/layout/pyramid2"/>
    <dgm:cxn modelId="{D1310570-A318-465C-A300-21D65220AE37}" type="presParOf" srcId="{CEBBDE55-BC56-4EB4-BF33-5CF8C6C0C1BC}" destId="{77D3ECB8-4569-49CE-AD7F-68ACBAF0F3E9}" srcOrd="2" destOrd="0" presId="urn:microsoft.com/office/officeart/2005/8/layout/pyramid2"/>
    <dgm:cxn modelId="{56F89F1D-1047-4823-A68B-CAB568F67974}" type="presParOf" srcId="{CEBBDE55-BC56-4EB4-BF33-5CF8C6C0C1BC}" destId="{07D16703-42B7-4A64-A10E-8C319FB724E3}" srcOrd="3"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D373F3-32F5-4365-9362-80F4E92AB0A9}">
      <dsp:nvSpPr>
        <dsp:cNvPr id="0" name=""/>
        <dsp:cNvSpPr/>
      </dsp:nvSpPr>
      <dsp:spPr>
        <a:xfrm>
          <a:off x="648659" y="0"/>
          <a:ext cx="5418667" cy="5418667"/>
        </a:xfrm>
        <a:prstGeom prst="triangle">
          <a:avLst/>
        </a:prstGeom>
        <a:solidFill>
          <a:schemeClr val="accent5">
            <a:shade val="50000"/>
            <a:hueOff val="0"/>
            <a:satOff val="0"/>
            <a:lumOff val="0"/>
            <a:alphaOff val="0"/>
          </a:schemeClr>
        </a:solidFill>
        <a:ln w="12700" cap="flat" cmpd="sng" algn="ctr">
          <a:solidFill>
            <a:srgbClr val="996600"/>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2B64C3B-1342-4B6F-A6EF-30BB83D79F99}">
      <dsp:nvSpPr>
        <dsp:cNvPr id="0" name=""/>
        <dsp:cNvSpPr/>
      </dsp:nvSpPr>
      <dsp:spPr>
        <a:xfrm>
          <a:off x="2735685" y="675905"/>
          <a:ext cx="4849872" cy="1671318"/>
        </a:xfrm>
        <a:prstGeom prst="roundRect">
          <a:avLst/>
        </a:prstGeom>
        <a:solidFill>
          <a:schemeClr val="lt1">
            <a:alpha val="90000"/>
            <a:hueOff val="0"/>
            <a:satOff val="0"/>
            <a:lumOff val="0"/>
            <a:alphaOff val="0"/>
          </a:schemeClr>
        </a:solidFill>
        <a:ln w="12700" cap="flat" cmpd="sng" algn="ctr">
          <a:solidFill>
            <a:srgbClr val="996600"/>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0500" tIns="190500" rIns="190500" bIns="190500" numCol="1" spcCol="1270" anchor="ctr" anchorCtr="0">
          <a:noAutofit/>
        </a:bodyPr>
        <a:lstStyle/>
        <a:p>
          <a:pPr marL="0" lvl="0" indent="0" algn="ctr" defTabSz="2222500">
            <a:lnSpc>
              <a:spcPct val="90000"/>
            </a:lnSpc>
            <a:spcBef>
              <a:spcPct val="0"/>
            </a:spcBef>
            <a:spcAft>
              <a:spcPct val="35000"/>
            </a:spcAft>
            <a:buNone/>
          </a:pPr>
          <a:r>
            <a:rPr lang="es-ES" sz="5000" b="1" kern="1200" dirty="0">
              <a:effectLst/>
              <a:latin typeface="Arial" panose="020B0604020202020204" pitchFamily="34" charset="0"/>
              <a:cs typeface="Arial" panose="020B0604020202020204" pitchFamily="34" charset="0"/>
            </a:rPr>
            <a:t>Lección 8. </a:t>
          </a:r>
          <a:endParaRPr lang="es-ES" sz="5000" kern="1200" dirty="0"/>
        </a:p>
      </dsp:txBody>
      <dsp:txXfrm>
        <a:off x="2817272" y="757492"/>
        <a:ext cx="4686698" cy="1508144"/>
      </dsp:txXfrm>
    </dsp:sp>
    <dsp:sp modelId="{77D3ECB8-4569-49CE-AD7F-68ACBAF0F3E9}">
      <dsp:nvSpPr>
        <dsp:cNvPr id="0" name=""/>
        <dsp:cNvSpPr/>
      </dsp:nvSpPr>
      <dsp:spPr>
        <a:xfrm>
          <a:off x="3357993" y="2480309"/>
          <a:ext cx="3522133" cy="2129366"/>
        </a:xfrm>
        <a:prstGeom prst="roundRect">
          <a:avLst/>
        </a:prstGeom>
        <a:solidFill>
          <a:schemeClr val="lt1">
            <a:alpha val="90000"/>
            <a:hueOff val="0"/>
            <a:satOff val="0"/>
            <a:lumOff val="0"/>
            <a:alphaOff val="0"/>
          </a:schemeClr>
        </a:solidFill>
        <a:ln w="12700" cap="flat" cmpd="sng" algn="ctr">
          <a:solidFill>
            <a:srgbClr val="996600"/>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0500" tIns="190500" rIns="190500" bIns="190500" numCol="1" spcCol="1270" anchor="ctr" anchorCtr="0">
          <a:noAutofit/>
        </a:bodyPr>
        <a:lstStyle/>
        <a:p>
          <a:pPr marL="0" lvl="0" indent="0" algn="ctr" defTabSz="2222500">
            <a:lnSpc>
              <a:spcPct val="90000"/>
            </a:lnSpc>
            <a:spcBef>
              <a:spcPct val="0"/>
            </a:spcBef>
            <a:spcAft>
              <a:spcPct val="35000"/>
            </a:spcAft>
            <a:buNone/>
          </a:pPr>
          <a:r>
            <a:rPr lang="es-ES" sz="5000" b="1" kern="1200" dirty="0">
              <a:effectLst/>
              <a:latin typeface="Arial" panose="020B0604020202020204" pitchFamily="34" charset="0"/>
              <a:cs typeface="Arial" panose="020B0604020202020204" pitchFamily="34" charset="0"/>
            </a:rPr>
            <a:t>Tipos</a:t>
          </a:r>
          <a:r>
            <a:rPr lang="es-ES" sz="5000" b="1" kern="1200" baseline="0" dirty="0">
              <a:effectLst/>
              <a:latin typeface="Arial" panose="020B0604020202020204" pitchFamily="34" charset="0"/>
              <a:cs typeface="Arial" panose="020B0604020202020204" pitchFamily="34" charset="0"/>
            </a:rPr>
            <a:t> de Estudios</a:t>
          </a:r>
          <a:endParaRPr lang="es-ES" sz="5000" b="1" kern="1200" dirty="0">
            <a:effectLst/>
            <a:latin typeface="Arial" panose="020B0604020202020204" pitchFamily="34" charset="0"/>
            <a:cs typeface="Arial" panose="020B0604020202020204" pitchFamily="34" charset="0"/>
          </a:endParaRPr>
        </a:p>
      </dsp:txBody>
      <dsp:txXfrm>
        <a:off x="3461940" y="2584256"/>
        <a:ext cx="3314239" cy="1921472"/>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7A3004-71BE-4D45-A467-034A6FE031CD}" type="datetimeFigureOut">
              <a:rPr lang="es-ES" smtClean="0"/>
              <a:t>15/07/2021</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93A1E6-CA5F-4F63-8525-A2C250DC27A0}" type="slidenum">
              <a:rPr lang="es-ES" smtClean="0"/>
              <a:t>‹Nº›</a:t>
            </a:fld>
            <a:endParaRPr lang="es-ES"/>
          </a:p>
        </p:txBody>
      </p:sp>
    </p:spTree>
    <p:extLst>
      <p:ext uri="{BB962C8B-B14F-4D97-AF65-F5344CB8AC3E}">
        <p14:creationId xmlns:p14="http://schemas.microsoft.com/office/powerpoint/2010/main" val="1064057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44029BE-53A6-4627-ADE5-F7ED7489DC92}" type="slidenum">
              <a:rPr kumimoji="0" lang="en-US" altLang="es-E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US" altLang="es-E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7170" name="Rectangle 2"/>
          <p:cNvSpPr>
            <a:spLocks noGrp="1" noRot="1" noChangeAspect="1" noChangeArrowheads="1" noTextEdit="1"/>
          </p:cNvSpPr>
          <p:nvPr>
            <p:ph type="sldImg"/>
          </p:nvPr>
        </p:nvSpPr>
        <p:spPr>
          <a:ln/>
        </p:spPr>
      </p:sp>
      <p:sp>
        <p:nvSpPr>
          <p:cNvPr id="7171" name="Rectangle 3"/>
          <p:cNvSpPr>
            <a:spLocks noGrp="1" noChangeArrowheads="1"/>
          </p:cNvSpPr>
          <p:nvPr>
            <p:ph type="body" idx="1"/>
          </p:nvPr>
        </p:nvSpPr>
        <p:spPr/>
        <p:txBody>
          <a:bodyPr/>
          <a:lstStyle/>
          <a:p>
            <a:endParaRPr lang="ru-RU" altLang="es-ES"/>
          </a:p>
        </p:txBody>
      </p:sp>
    </p:spTree>
    <p:extLst>
      <p:ext uri="{BB962C8B-B14F-4D97-AF65-F5344CB8AC3E}">
        <p14:creationId xmlns:p14="http://schemas.microsoft.com/office/powerpoint/2010/main" val="16476987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06034" y="1600200"/>
            <a:ext cx="9446684" cy="1066800"/>
          </a:xfrm>
        </p:spPr>
        <p:txBody>
          <a:bodyPr/>
          <a:lstStyle>
            <a:lvl1pPr>
              <a:defRPr/>
            </a:lvl1pPr>
          </a:lstStyle>
          <a:p>
            <a:pPr lvl="0"/>
            <a:r>
              <a:rPr lang="en-US" altLang="es-ES" noProof="0"/>
              <a:t>Click to edit Master title style</a:t>
            </a:r>
          </a:p>
        </p:txBody>
      </p:sp>
      <p:sp>
        <p:nvSpPr>
          <p:cNvPr id="3075" name="Rectangle 3"/>
          <p:cNvSpPr>
            <a:spLocks noGrp="1" noChangeArrowheads="1"/>
          </p:cNvSpPr>
          <p:nvPr>
            <p:ph type="subTitle" idx="1"/>
          </p:nvPr>
        </p:nvSpPr>
        <p:spPr>
          <a:xfrm>
            <a:off x="1706034" y="2819400"/>
            <a:ext cx="7008284" cy="1143000"/>
          </a:xfrm>
        </p:spPr>
        <p:txBody>
          <a:bodyPr/>
          <a:lstStyle>
            <a:lvl1pPr marL="0" indent="0">
              <a:buFontTx/>
              <a:buNone/>
              <a:defRPr/>
            </a:lvl1pPr>
          </a:lstStyle>
          <a:p>
            <a:pPr lvl="0"/>
            <a:r>
              <a:rPr lang="en-US" altLang="es-ES" noProof="0"/>
              <a:t>Click to edit Master subtitle style</a:t>
            </a:r>
          </a:p>
        </p:txBody>
      </p:sp>
      <p:sp>
        <p:nvSpPr>
          <p:cNvPr id="3076" name="Rectangle 4"/>
          <p:cNvSpPr>
            <a:spLocks noGrp="1" noChangeArrowheads="1"/>
          </p:cNvSpPr>
          <p:nvPr>
            <p:ph type="dt" sz="half" idx="2"/>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3077" name="Rectangle 5"/>
          <p:cNvSpPr>
            <a:spLocks noGrp="1" noChangeArrowheads="1"/>
          </p:cNvSpPr>
          <p:nvPr>
            <p:ph type="ftr" sz="quarter" idx="3"/>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3078" name="Rectangle 6"/>
          <p:cNvSpPr>
            <a:spLocks noGrp="1" noChangeArrowheads="1"/>
          </p:cNvSpPr>
          <p:nvPr>
            <p:ph type="sldNum" sz="quarter" idx="4"/>
          </p:nvPr>
        </p:nvSpPr>
        <p:spPr/>
        <p:txBody>
          <a:bodyPr/>
          <a:lstStyle>
            <a:lvl1pPr>
              <a:defRPr/>
            </a:lvl1pPr>
          </a:lstStyle>
          <a:p>
            <a:pPr fontAlgn="base">
              <a:spcBef>
                <a:spcPct val="0"/>
              </a:spcBef>
              <a:spcAft>
                <a:spcPct val="0"/>
              </a:spcAft>
            </a:pPr>
            <a:fld id="{D639F167-9EA9-4907-9AD0-87C37A7C8AE9}" type="slidenum">
              <a:rPr lang="en-US" altLang="es-ES" smtClean="0">
                <a:solidFill>
                  <a:srgbClr val="000000"/>
                </a:solidFill>
              </a:rPr>
              <a:pPr fontAlgn="base">
                <a:spcBef>
                  <a:spcPct val="0"/>
                </a:spcBef>
                <a:spcAft>
                  <a:spcPct val="0"/>
                </a:spcAft>
              </a:pPr>
              <a:t>‹Nº›</a:t>
            </a:fld>
            <a:endParaRPr lang="en-US" altLang="es-ES">
              <a:solidFill>
                <a:srgbClr val="000000"/>
              </a:solidFill>
            </a:endParaRPr>
          </a:p>
        </p:txBody>
      </p:sp>
    </p:spTree>
    <p:extLst>
      <p:ext uri="{BB962C8B-B14F-4D97-AF65-F5344CB8AC3E}">
        <p14:creationId xmlns:p14="http://schemas.microsoft.com/office/powerpoint/2010/main" val="3177097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5" name="Marcador de pie de página 4"/>
          <p:cNvSpPr>
            <a:spLocks noGrp="1"/>
          </p:cNvSpPr>
          <p:nvPr>
            <p:ph type="ftr" sz="quarter" idx="11"/>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6" name="Marcador de número de diapositiva 5"/>
          <p:cNvSpPr>
            <a:spLocks noGrp="1"/>
          </p:cNvSpPr>
          <p:nvPr>
            <p:ph type="sldNum" sz="quarter" idx="12"/>
          </p:nvPr>
        </p:nvSpPr>
        <p:spPr/>
        <p:txBody>
          <a:bodyPr/>
          <a:lstStyle>
            <a:lvl1pPr>
              <a:defRPr/>
            </a:lvl1pPr>
          </a:lstStyle>
          <a:p>
            <a:pPr fontAlgn="base">
              <a:spcBef>
                <a:spcPct val="0"/>
              </a:spcBef>
              <a:spcAft>
                <a:spcPct val="0"/>
              </a:spcAft>
            </a:pPr>
            <a:fld id="{5ADF39E5-31E9-4D90-B3FC-C067BD06E98C}" type="slidenum">
              <a:rPr lang="en-US" altLang="es-ES" smtClean="0">
                <a:solidFill>
                  <a:srgbClr val="000000"/>
                </a:solidFill>
              </a:rPr>
              <a:pPr fontAlgn="base">
                <a:spcBef>
                  <a:spcPct val="0"/>
                </a:spcBef>
                <a:spcAft>
                  <a:spcPct val="0"/>
                </a:spcAft>
              </a:pPr>
              <a:t>‹Nº›</a:t>
            </a:fld>
            <a:endParaRPr lang="en-US" altLang="es-ES">
              <a:solidFill>
                <a:srgbClr val="000000"/>
              </a:solidFill>
            </a:endParaRPr>
          </a:p>
        </p:txBody>
      </p:sp>
    </p:spTree>
    <p:extLst>
      <p:ext uri="{BB962C8B-B14F-4D97-AF65-F5344CB8AC3E}">
        <p14:creationId xmlns:p14="http://schemas.microsoft.com/office/powerpoint/2010/main" val="28859743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92633" y="685801"/>
            <a:ext cx="2362200" cy="5440363"/>
          </a:xfrm>
        </p:spPr>
        <p:txBody>
          <a:bodyPr vert="eaVert"/>
          <a:lstStyle/>
          <a:p>
            <a:r>
              <a:rPr lang="es-ES"/>
              <a:t>Haga clic para modificar el estilo de título del patrón</a:t>
            </a:r>
          </a:p>
        </p:txBody>
      </p:sp>
      <p:sp>
        <p:nvSpPr>
          <p:cNvPr id="3" name="Marcador de texto vertical 2"/>
          <p:cNvSpPr>
            <a:spLocks noGrp="1"/>
          </p:cNvSpPr>
          <p:nvPr>
            <p:ph type="body" orient="vert" idx="1"/>
          </p:nvPr>
        </p:nvSpPr>
        <p:spPr>
          <a:xfrm>
            <a:off x="1706033" y="685801"/>
            <a:ext cx="6883400" cy="5440363"/>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5" name="Marcador de pie de página 4"/>
          <p:cNvSpPr>
            <a:spLocks noGrp="1"/>
          </p:cNvSpPr>
          <p:nvPr>
            <p:ph type="ftr" sz="quarter" idx="11"/>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6" name="Marcador de número de diapositiva 5"/>
          <p:cNvSpPr>
            <a:spLocks noGrp="1"/>
          </p:cNvSpPr>
          <p:nvPr>
            <p:ph type="sldNum" sz="quarter" idx="12"/>
          </p:nvPr>
        </p:nvSpPr>
        <p:spPr/>
        <p:txBody>
          <a:bodyPr/>
          <a:lstStyle>
            <a:lvl1pPr>
              <a:defRPr/>
            </a:lvl1pPr>
          </a:lstStyle>
          <a:p>
            <a:pPr fontAlgn="base">
              <a:spcBef>
                <a:spcPct val="0"/>
              </a:spcBef>
              <a:spcAft>
                <a:spcPct val="0"/>
              </a:spcAft>
            </a:pPr>
            <a:fld id="{A692E87D-8F76-42A0-BB75-B39B6E320285}" type="slidenum">
              <a:rPr lang="en-US" altLang="es-ES" smtClean="0">
                <a:solidFill>
                  <a:srgbClr val="000000"/>
                </a:solidFill>
              </a:rPr>
              <a:pPr fontAlgn="base">
                <a:spcBef>
                  <a:spcPct val="0"/>
                </a:spcBef>
                <a:spcAft>
                  <a:spcPct val="0"/>
                </a:spcAft>
              </a:pPr>
              <a:t>‹Nº›</a:t>
            </a:fld>
            <a:endParaRPr lang="en-US" altLang="es-ES">
              <a:solidFill>
                <a:srgbClr val="000000"/>
              </a:solidFill>
            </a:endParaRPr>
          </a:p>
        </p:txBody>
      </p:sp>
    </p:spTree>
    <p:extLst>
      <p:ext uri="{BB962C8B-B14F-4D97-AF65-F5344CB8AC3E}">
        <p14:creationId xmlns:p14="http://schemas.microsoft.com/office/powerpoint/2010/main" val="10152335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5" name="Marcador de pie de página 4"/>
          <p:cNvSpPr>
            <a:spLocks noGrp="1"/>
          </p:cNvSpPr>
          <p:nvPr>
            <p:ph type="ftr" sz="quarter" idx="11"/>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6" name="Marcador de número de diapositiva 5"/>
          <p:cNvSpPr>
            <a:spLocks noGrp="1"/>
          </p:cNvSpPr>
          <p:nvPr>
            <p:ph type="sldNum" sz="quarter" idx="12"/>
          </p:nvPr>
        </p:nvSpPr>
        <p:spPr/>
        <p:txBody>
          <a:bodyPr/>
          <a:lstStyle>
            <a:lvl1pPr>
              <a:defRPr/>
            </a:lvl1pPr>
          </a:lstStyle>
          <a:p>
            <a:pPr fontAlgn="base">
              <a:spcBef>
                <a:spcPct val="0"/>
              </a:spcBef>
              <a:spcAft>
                <a:spcPct val="0"/>
              </a:spcAft>
            </a:pPr>
            <a:fld id="{61A48746-610A-40AD-928A-9790BE4B7936}" type="slidenum">
              <a:rPr lang="en-US" altLang="es-ES" smtClean="0">
                <a:solidFill>
                  <a:srgbClr val="000000"/>
                </a:solidFill>
              </a:rPr>
              <a:pPr fontAlgn="base">
                <a:spcBef>
                  <a:spcPct val="0"/>
                </a:spcBef>
                <a:spcAft>
                  <a:spcPct val="0"/>
                </a:spcAft>
              </a:pPr>
              <a:t>‹Nº›</a:t>
            </a:fld>
            <a:endParaRPr lang="en-US" altLang="es-ES">
              <a:solidFill>
                <a:srgbClr val="000000"/>
              </a:solidFill>
            </a:endParaRPr>
          </a:p>
        </p:txBody>
      </p:sp>
    </p:spTree>
    <p:extLst>
      <p:ext uri="{BB962C8B-B14F-4D97-AF65-F5344CB8AC3E}">
        <p14:creationId xmlns:p14="http://schemas.microsoft.com/office/powerpoint/2010/main" val="3900146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1" y="1709739"/>
            <a:ext cx="10515600" cy="2852737"/>
          </a:xfrm>
        </p:spPr>
        <p:txBody>
          <a:bodyPr anchor="b"/>
          <a:lstStyle>
            <a:lvl1pPr>
              <a:defRPr sz="6000"/>
            </a:lvl1pPr>
          </a:lstStyle>
          <a:p>
            <a:r>
              <a:rPr lang="es-ES"/>
              <a:t>Haga clic para modificar el estilo de título del patrón</a:t>
            </a:r>
          </a:p>
        </p:txBody>
      </p:sp>
      <p:sp>
        <p:nvSpPr>
          <p:cNvPr id="3" name="Marcador de texto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s-ES"/>
              <a:t>Editar el estilo de texto del patrón</a:t>
            </a:r>
          </a:p>
        </p:txBody>
      </p:sp>
      <p:sp>
        <p:nvSpPr>
          <p:cNvPr id="4" name="Marcador de fecha 3"/>
          <p:cNvSpPr>
            <a:spLocks noGrp="1"/>
          </p:cNvSpPr>
          <p:nvPr>
            <p:ph type="dt" sz="half" idx="10"/>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5" name="Marcador de pie de página 4"/>
          <p:cNvSpPr>
            <a:spLocks noGrp="1"/>
          </p:cNvSpPr>
          <p:nvPr>
            <p:ph type="ftr" sz="quarter" idx="11"/>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6" name="Marcador de número de diapositiva 5"/>
          <p:cNvSpPr>
            <a:spLocks noGrp="1"/>
          </p:cNvSpPr>
          <p:nvPr>
            <p:ph type="sldNum" sz="quarter" idx="12"/>
          </p:nvPr>
        </p:nvSpPr>
        <p:spPr/>
        <p:txBody>
          <a:bodyPr/>
          <a:lstStyle>
            <a:lvl1pPr>
              <a:defRPr/>
            </a:lvl1pPr>
          </a:lstStyle>
          <a:p>
            <a:pPr fontAlgn="base">
              <a:spcBef>
                <a:spcPct val="0"/>
              </a:spcBef>
              <a:spcAft>
                <a:spcPct val="0"/>
              </a:spcAft>
            </a:pPr>
            <a:fld id="{4937E23F-5A9E-48DD-8389-1B77F9052812}" type="slidenum">
              <a:rPr lang="en-US" altLang="es-ES" smtClean="0">
                <a:solidFill>
                  <a:srgbClr val="000000"/>
                </a:solidFill>
              </a:rPr>
              <a:pPr fontAlgn="base">
                <a:spcBef>
                  <a:spcPct val="0"/>
                </a:spcBef>
                <a:spcAft>
                  <a:spcPct val="0"/>
                </a:spcAft>
              </a:pPr>
              <a:t>‹Nº›</a:t>
            </a:fld>
            <a:endParaRPr lang="en-US" altLang="es-ES">
              <a:solidFill>
                <a:srgbClr val="000000"/>
              </a:solidFill>
            </a:endParaRPr>
          </a:p>
        </p:txBody>
      </p:sp>
    </p:spTree>
    <p:extLst>
      <p:ext uri="{BB962C8B-B14F-4D97-AF65-F5344CB8AC3E}">
        <p14:creationId xmlns:p14="http://schemas.microsoft.com/office/powerpoint/2010/main" val="1747897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sz="half" idx="1"/>
          </p:nvPr>
        </p:nvSpPr>
        <p:spPr>
          <a:xfrm>
            <a:off x="1706033" y="1600201"/>
            <a:ext cx="3403600" cy="4525963"/>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p:cNvSpPr>
            <a:spLocks noGrp="1"/>
          </p:cNvSpPr>
          <p:nvPr>
            <p:ph sz="half" idx="2"/>
          </p:nvPr>
        </p:nvSpPr>
        <p:spPr>
          <a:xfrm>
            <a:off x="5312833" y="1600201"/>
            <a:ext cx="3403600" cy="4525963"/>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p:cNvSpPr>
            <a:spLocks noGrp="1"/>
          </p:cNvSpPr>
          <p:nvPr>
            <p:ph type="dt" sz="half" idx="10"/>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6" name="Marcador de pie de página 5"/>
          <p:cNvSpPr>
            <a:spLocks noGrp="1"/>
          </p:cNvSpPr>
          <p:nvPr>
            <p:ph type="ftr" sz="quarter" idx="11"/>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7" name="Marcador de número de diapositiva 6"/>
          <p:cNvSpPr>
            <a:spLocks noGrp="1"/>
          </p:cNvSpPr>
          <p:nvPr>
            <p:ph type="sldNum" sz="quarter" idx="12"/>
          </p:nvPr>
        </p:nvSpPr>
        <p:spPr/>
        <p:txBody>
          <a:bodyPr/>
          <a:lstStyle>
            <a:lvl1pPr>
              <a:defRPr/>
            </a:lvl1pPr>
          </a:lstStyle>
          <a:p>
            <a:pPr fontAlgn="base">
              <a:spcBef>
                <a:spcPct val="0"/>
              </a:spcBef>
              <a:spcAft>
                <a:spcPct val="0"/>
              </a:spcAft>
            </a:pPr>
            <a:fld id="{CC69C259-49EF-4615-A312-B64A8EF2E2E3}" type="slidenum">
              <a:rPr lang="en-US" altLang="es-ES" smtClean="0">
                <a:solidFill>
                  <a:srgbClr val="000000"/>
                </a:solidFill>
              </a:rPr>
              <a:pPr fontAlgn="base">
                <a:spcBef>
                  <a:spcPct val="0"/>
                </a:spcBef>
                <a:spcAft>
                  <a:spcPct val="0"/>
                </a:spcAft>
              </a:pPr>
              <a:t>‹Nº›</a:t>
            </a:fld>
            <a:endParaRPr lang="en-US" altLang="es-ES">
              <a:solidFill>
                <a:srgbClr val="000000"/>
              </a:solidFill>
            </a:endParaRPr>
          </a:p>
        </p:txBody>
      </p:sp>
    </p:spTree>
    <p:extLst>
      <p:ext uri="{BB962C8B-B14F-4D97-AF65-F5344CB8AC3E}">
        <p14:creationId xmlns:p14="http://schemas.microsoft.com/office/powerpoint/2010/main" val="3550276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40317" y="365126"/>
            <a:ext cx="10515600" cy="1325563"/>
          </a:xfrm>
        </p:spPr>
        <p:txBody>
          <a:bodyPr/>
          <a:lstStyle/>
          <a:p>
            <a:r>
              <a:rPr lang="es-ES"/>
              <a:t>Haga clic para modificar el estilo de título del patrón</a:t>
            </a:r>
          </a:p>
        </p:txBody>
      </p:sp>
      <p:sp>
        <p:nvSpPr>
          <p:cNvPr id="3" name="Marcador de texto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840318" y="2505075"/>
            <a:ext cx="5158316"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6172200" y="2505075"/>
            <a:ext cx="518371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p:cNvSpPr>
            <a:spLocks noGrp="1"/>
          </p:cNvSpPr>
          <p:nvPr>
            <p:ph type="dt" sz="half" idx="10"/>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8" name="Marcador de pie de página 7"/>
          <p:cNvSpPr>
            <a:spLocks noGrp="1"/>
          </p:cNvSpPr>
          <p:nvPr>
            <p:ph type="ftr" sz="quarter" idx="11"/>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9" name="Marcador de número de diapositiva 8"/>
          <p:cNvSpPr>
            <a:spLocks noGrp="1"/>
          </p:cNvSpPr>
          <p:nvPr>
            <p:ph type="sldNum" sz="quarter" idx="12"/>
          </p:nvPr>
        </p:nvSpPr>
        <p:spPr/>
        <p:txBody>
          <a:bodyPr/>
          <a:lstStyle>
            <a:lvl1pPr>
              <a:defRPr/>
            </a:lvl1pPr>
          </a:lstStyle>
          <a:p>
            <a:pPr fontAlgn="base">
              <a:spcBef>
                <a:spcPct val="0"/>
              </a:spcBef>
              <a:spcAft>
                <a:spcPct val="0"/>
              </a:spcAft>
            </a:pPr>
            <a:fld id="{05411624-3380-4BFE-BD8A-B8F6BCF4428C}" type="slidenum">
              <a:rPr lang="en-US" altLang="es-ES" smtClean="0">
                <a:solidFill>
                  <a:srgbClr val="000000"/>
                </a:solidFill>
              </a:rPr>
              <a:pPr fontAlgn="base">
                <a:spcBef>
                  <a:spcPct val="0"/>
                </a:spcBef>
                <a:spcAft>
                  <a:spcPct val="0"/>
                </a:spcAft>
              </a:pPr>
              <a:t>‹Nº›</a:t>
            </a:fld>
            <a:endParaRPr lang="en-US" altLang="es-ES">
              <a:solidFill>
                <a:srgbClr val="000000"/>
              </a:solidFill>
            </a:endParaRPr>
          </a:p>
        </p:txBody>
      </p:sp>
    </p:spTree>
    <p:extLst>
      <p:ext uri="{BB962C8B-B14F-4D97-AF65-F5344CB8AC3E}">
        <p14:creationId xmlns:p14="http://schemas.microsoft.com/office/powerpoint/2010/main" val="905112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fecha 2"/>
          <p:cNvSpPr>
            <a:spLocks noGrp="1"/>
          </p:cNvSpPr>
          <p:nvPr>
            <p:ph type="dt" sz="half" idx="10"/>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4" name="Marcador de pie de página 3"/>
          <p:cNvSpPr>
            <a:spLocks noGrp="1"/>
          </p:cNvSpPr>
          <p:nvPr>
            <p:ph type="ftr" sz="quarter" idx="11"/>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5" name="Marcador de número de diapositiva 4"/>
          <p:cNvSpPr>
            <a:spLocks noGrp="1"/>
          </p:cNvSpPr>
          <p:nvPr>
            <p:ph type="sldNum" sz="quarter" idx="12"/>
          </p:nvPr>
        </p:nvSpPr>
        <p:spPr/>
        <p:txBody>
          <a:bodyPr/>
          <a:lstStyle>
            <a:lvl1pPr>
              <a:defRPr/>
            </a:lvl1pPr>
          </a:lstStyle>
          <a:p>
            <a:pPr fontAlgn="base">
              <a:spcBef>
                <a:spcPct val="0"/>
              </a:spcBef>
              <a:spcAft>
                <a:spcPct val="0"/>
              </a:spcAft>
            </a:pPr>
            <a:fld id="{68CE23F0-3202-4DE9-83FE-6B2668BE88E9}" type="slidenum">
              <a:rPr lang="en-US" altLang="es-ES" smtClean="0">
                <a:solidFill>
                  <a:srgbClr val="000000"/>
                </a:solidFill>
              </a:rPr>
              <a:pPr fontAlgn="base">
                <a:spcBef>
                  <a:spcPct val="0"/>
                </a:spcBef>
                <a:spcAft>
                  <a:spcPct val="0"/>
                </a:spcAft>
              </a:pPr>
              <a:t>‹Nº›</a:t>
            </a:fld>
            <a:endParaRPr lang="en-US" altLang="es-ES">
              <a:solidFill>
                <a:srgbClr val="000000"/>
              </a:solidFill>
            </a:endParaRPr>
          </a:p>
        </p:txBody>
      </p:sp>
    </p:spTree>
    <p:extLst>
      <p:ext uri="{BB962C8B-B14F-4D97-AF65-F5344CB8AC3E}">
        <p14:creationId xmlns:p14="http://schemas.microsoft.com/office/powerpoint/2010/main" val="39567575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3" name="Marcador de pie de página 2"/>
          <p:cNvSpPr>
            <a:spLocks noGrp="1"/>
          </p:cNvSpPr>
          <p:nvPr>
            <p:ph type="ftr" sz="quarter" idx="11"/>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4" name="Marcador de número de diapositiva 3"/>
          <p:cNvSpPr>
            <a:spLocks noGrp="1"/>
          </p:cNvSpPr>
          <p:nvPr>
            <p:ph type="sldNum" sz="quarter" idx="12"/>
          </p:nvPr>
        </p:nvSpPr>
        <p:spPr/>
        <p:txBody>
          <a:bodyPr/>
          <a:lstStyle>
            <a:lvl1pPr>
              <a:defRPr/>
            </a:lvl1pPr>
          </a:lstStyle>
          <a:p>
            <a:pPr fontAlgn="base">
              <a:spcBef>
                <a:spcPct val="0"/>
              </a:spcBef>
              <a:spcAft>
                <a:spcPct val="0"/>
              </a:spcAft>
            </a:pPr>
            <a:fld id="{E48EA1A9-603E-43DD-A415-7062463687C1}" type="slidenum">
              <a:rPr lang="en-US" altLang="es-ES" smtClean="0">
                <a:solidFill>
                  <a:srgbClr val="000000"/>
                </a:solidFill>
              </a:rPr>
              <a:pPr fontAlgn="base">
                <a:spcBef>
                  <a:spcPct val="0"/>
                </a:spcBef>
                <a:spcAft>
                  <a:spcPct val="0"/>
                </a:spcAft>
              </a:pPr>
              <a:t>‹Nº›</a:t>
            </a:fld>
            <a:endParaRPr lang="en-US" altLang="es-ES">
              <a:solidFill>
                <a:srgbClr val="000000"/>
              </a:solidFill>
            </a:endParaRPr>
          </a:p>
        </p:txBody>
      </p:sp>
    </p:spTree>
    <p:extLst>
      <p:ext uri="{BB962C8B-B14F-4D97-AF65-F5344CB8AC3E}">
        <p14:creationId xmlns:p14="http://schemas.microsoft.com/office/powerpoint/2010/main" val="40595904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40318" y="457200"/>
            <a:ext cx="3932767" cy="1600200"/>
          </a:xfrm>
        </p:spPr>
        <p:txBody>
          <a:bodyPr anchor="b"/>
          <a:lstStyle>
            <a:lvl1pPr>
              <a:defRPr sz="3200"/>
            </a:lvl1pPr>
          </a:lstStyle>
          <a:p>
            <a:r>
              <a:rPr lang="es-ES"/>
              <a:t>Haga clic para modificar el estilo de título del patrón</a:t>
            </a:r>
          </a:p>
        </p:txBody>
      </p:sp>
      <p:sp>
        <p:nvSpPr>
          <p:cNvPr id="3" name="Marcador de contenido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6" name="Marcador de pie de página 5"/>
          <p:cNvSpPr>
            <a:spLocks noGrp="1"/>
          </p:cNvSpPr>
          <p:nvPr>
            <p:ph type="ftr" sz="quarter" idx="11"/>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7" name="Marcador de número de diapositiva 6"/>
          <p:cNvSpPr>
            <a:spLocks noGrp="1"/>
          </p:cNvSpPr>
          <p:nvPr>
            <p:ph type="sldNum" sz="quarter" idx="12"/>
          </p:nvPr>
        </p:nvSpPr>
        <p:spPr/>
        <p:txBody>
          <a:bodyPr/>
          <a:lstStyle>
            <a:lvl1pPr>
              <a:defRPr/>
            </a:lvl1pPr>
          </a:lstStyle>
          <a:p>
            <a:pPr fontAlgn="base">
              <a:spcBef>
                <a:spcPct val="0"/>
              </a:spcBef>
              <a:spcAft>
                <a:spcPct val="0"/>
              </a:spcAft>
            </a:pPr>
            <a:fld id="{9DCABDF2-CBA1-47C9-BB01-151F1CA4325B}" type="slidenum">
              <a:rPr lang="en-US" altLang="es-ES" smtClean="0">
                <a:solidFill>
                  <a:srgbClr val="000000"/>
                </a:solidFill>
              </a:rPr>
              <a:pPr fontAlgn="base">
                <a:spcBef>
                  <a:spcPct val="0"/>
                </a:spcBef>
                <a:spcAft>
                  <a:spcPct val="0"/>
                </a:spcAft>
              </a:pPr>
              <a:t>‹Nº›</a:t>
            </a:fld>
            <a:endParaRPr lang="en-US" altLang="es-ES">
              <a:solidFill>
                <a:srgbClr val="000000"/>
              </a:solidFill>
            </a:endParaRPr>
          </a:p>
        </p:txBody>
      </p:sp>
    </p:spTree>
    <p:extLst>
      <p:ext uri="{BB962C8B-B14F-4D97-AF65-F5344CB8AC3E}">
        <p14:creationId xmlns:p14="http://schemas.microsoft.com/office/powerpoint/2010/main" val="41683994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40318" y="457200"/>
            <a:ext cx="3932767" cy="1600200"/>
          </a:xfrm>
        </p:spPr>
        <p:txBody>
          <a:bodyPr anchor="b"/>
          <a:lstStyle>
            <a:lvl1pPr>
              <a:defRPr sz="3200"/>
            </a:lvl1pPr>
          </a:lstStyle>
          <a:p>
            <a:r>
              <a:rPr lang="es-ES"/>
              <a:t>Haga clic para modificar el estilo de título del patrón</a:t>
            </a:r>
          </a:p>
        </p:txBody>
      </p:sp>
      <p:sp>
        <p:nvSpPr>
          <p:cNvPr id="3" name="Marcador de posición de imagen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6" name="Marcador de pie de página 5"/>
          <p:cNvSpPr>
            <a:spLocks noGrp="1"/>
          </p:cNvSpPr>
          <p:nvPr>
            <p:ph type="ftr" sz="quarter" idx="11"/>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7" name="Marcador de número de diapositiva 6"/>
          <p:cNvSpPr>
            <a:spLocks noGrp="1"/>
          </p:cNvSpPr>
          <p:nvPr>
            <p:ph type="sldNum" sz="quarter" idx="12"/>
          </p:nvPr>
        </p:nvSpPr>
        <p:spPr/>
        <p:txBody>
          <a:bodyPr/>
          <a:lstStyle>
            <a:lvl1pPr>
              <a:defRPr/>
            </a:lvl1pPr>
          </a:lstStyle>
          <a:p>
            <a:pPr fontAlgn="base">
              <a:spcBef>
                <a:spcPct val="0"/>
              </a:spcBef>
              <a:spcAft>
                <a:spcPct val="0"/>
              </a:spcAft>
            </a:pPr>
            <a:fld id="{C8F76325-D088-4134-842B-E6619F3F4146}" type="slidenum">
              <a:rPr lang="en-US" altLang="es-ES" smtClean="0">
                <a:solidFill>
                  <a:srgbClr val="000000"/>
                </a:solidFill>
              </a:rPr>
              <a:pPr fontAlgn="base">
                <a:spcBef>
                  <a:spcPct val="0"/>
                </a:spcBef>
                <a:spcAft>
                  <a:spcPct val="0"/>
                </a:spcAft>
              </a:pPr>
              <a:t>‹Nº›</a:t>
            </a:fld>
            <a:endParaRPr lang="en-US" altLang="es-ES">
              <a:solidFill>
                <a:srgbClr val="000000"/>
              </a:solidFill>
            </a:endParaRPr>
          </a:p>
        </p:txBody>
      </p:sp>
    </p:spTree>
    <p:extLst>
      <p:ext uri="{BB962C8B-B14F-4D97-AF65-F5344CB8AC3E}">
        <p14:creationId xmlns:p14="http://schemas.microsoft.com/office/powerpoint/2010/main" val="30630005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extLst>
              <a:ext uri="{BEBA8EAE-BF5A-486C-A8C5-ECC9F3942E4B}">
                <a14:imgProps xmlns:a14="http://schemas.microsoft.com/office/drawing/2010/main">
                  <a14:imgLayer r:embed="rId14">
                    <a14:imgEffect>
                      <a14:brightnessContrast bright="-20000" contrast="200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706033" y="685800"/>
            <a:ext cx="9448800" cy="731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s-ES"/>
              <a:t>Click to edit Master title style</a:t>
            </a:r>
          </a:p>
        </p:txBody>
      </p:sp>
      <p:sp>
        <p:nvSpPr>
          <p:cNvPr id="1027" name="Rectangle 3"/>
          <p:cNvSpPr>
            <a:spLocks noGrp="1" noChangeArrowheads="1"/>
          </p:cNvSpPr>
          <p:nvPr>
            <p:ph type="body" idx="1"/>
          </p:nvPr>
        </p:nvSpPr>
        <p:spPr bwMode="auto">
          <a:xfrm>
            <a:off x="1706033" y="1600201"/>
            <a:ext cx="70104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s-ES"/>
              <a:t>Click to edit Master text styles</a:t>
            </a:r>
          </a:p>
          <a:p>
            <a:pPr lvl="1"/>
            <a:r>
              <a:rPr lang="en-US" altLang="es-ES"/>
              <a:t>Second level</a:t>
            </a:r>
          </a:p>
          <a:p>
            <a:pPr lvl="2"/>
            <a:r>
              <a:rPr lang="en-US" altLang="es-ES"/>
              <a:t>Third level</a:t>
            </a:r>
          </a:p>
          <a:p>
            <a:pPr lvl="3"/>
            <a:r>
              <a:rPr lang="en-US" altLang="es-ES"/>
              <a:t>Fourth level</a:t>
            </a:r>
          </a:p>
          <a:p>
            <a:pPr lvl="4"/>
            <a:r>
              <a:rPr lang="en-US" altLang="es-ES"/>
              <a:t>Fifth level</a:t>
            </a:r>
          </a:p>
        </p:txBody>
      </p:sp>
      <p:sp>
        <p:nvSpPr>
          <p:cNvPr id="1031" name="Rectangle 7"/>
          <p:cNvSpPr>
            <a:spLocks noGrp="1" noChangeArrowheads="1"/>
          </p:cNvSpPr>
          <p:nvPr>
            <p:ph type="dt" sz="half" idx="2"/>
          </p:nvPr>
        </p:nvSpPr>
        <p:spPr bwMode="auto">
          <a:xfrm>
            <a:off x="609600" y="6429375"/>
            <a:ext cx="2844800"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mn-lt"/>
              </a:defRPr>
            </a:lvl1pPr>
          </a:lstStyle>
          <a:p>
            <a:pPr fontAlgn="base">
              <a:spcBef>
                <a:spcPct val="0"/>
              </a:spcBef>
              <a:spcAft>
                <a:spcPct val="0"/>
              </a:spcAft>
            </a:pPr>
            <a:endParaRPr lang="en-US" altLang="es-ES">
              <a:solidFill>
                <a:srgbClr val="000000"/>
              </a:solidFill>
            </a:endParaRPr>
          </a:p>
        </p:txBody>
      </p:sp>
      <p:sp>
        <p:nvSpPr>
          <p:cNvPr id="1032" name="Rectangle 8"/>
          <p:cNvSpPr>
            <a:spLocks noGrp="1" noChangeArrowheads="1"/>
          </p:cNvSpPr>
          <p:nvPr>
            <p:ph type="ftr" sz="quarter" idx="3"/>
          </p:nvPr>
        </p:nvSpPr>
        <p:spPr bwMode="auto">
          <a:xfrm>
            <a:off x="4165600" y="6429375"/>
            <a:ext cx="3860800"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200">
                <a:latin typeface="+mn-lt"/>
              </a:defRPr>
            </a:lvl1pPr>
          </a:lstStyle>
          <a:p>
            <a:pPr fontAlgn="base">
              <a:spcBef>
                <a:spcPct val="0"/>
              </a:spcBef>
              <a:spcAft>
                <a:spcPct val="0"/>
              </a:spcAft>
            </a:pPr>
            <a:endParaRPr lang="en-US" altLang="es-ES">
              <a:solidFill>
                <a:srgbClr val="000000"/>
              </a:solidFill>
            </a:endParaRPr>
          </a:p>
        </p:txBody>
      </p:sp>
      <p:sp>
        <p:nvSpPr>
          <p:cNvPr id="1033" name="Rectangle 9"/>
          <p:cNvSpPr>
            <a:spLocks noGrp="1" noChangeArrowheads="1"/>
          </p:cNvSpPr>
          <p:nvPr>
            <p:ph type="sldNum" sz="quarter" idx="4"/>
          </p:nvPr>
        </p:nvSpPr>
        <p:spPr bwMode="auto">
          <a:xfrm>
            <a:off x="8737600" y="6429375"/>
            <a:ext cx="2844800"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mn-lt"/>
              </a:defRPr>
            </a:lvl1pPr>
          </a:lstStyle>
          <a:p>
            <a:pPr fontAlgn="base">
              <a:spcBef>
                <a:spcPct val="0"/>
              </a:spcBef>
              <a:spcAft>
                <a:spcPct val="0"/>
              </a:spcAft>
            </a:pPr>
            <a:fld id="{F7130CE3-81A2-4CC9-A650-B41B70FE2956}" type="slidenum">
              <a:rPr lang="en-US" altLang="es-ES" smtClean="0">
                <a:solidFill>
                  <a:srgbClr val="000000"/>
                </a:solidFill>
              </a:rPr>
              <a:pPr fontAlgn="base">
                <a:spcBef>
                  <a:spcPct val="0"/>
                </a:spcBef>
                <a:spcAft>
                  <a:spcPct val="0"/>
                </a:spcAft>
              </a:pPr>
              <a:t>‹Nº›</a:t>
            </a:fld>
            <a:endParaRPr lang="en-US" altLang="es-ES">
              <a:solidFill>
                <a:srgbClr val="000000"/>
              </a:solidFill>
            </a:endParaRPr>
          </a:p>
        </p:txBody>
      </p:sp>
    </p:spTree>
    <p:extLst>
      <p:ext uri="{BB962C8B-B14F-4D97-AF65-F5344CB8AC3E}">
        <p14:creationId xmlns:p14="http://schemas.microsoft.com/office/powerpoint/2010/main" val="12074077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fontAlgn="base">
        <a:spcBef>
          <a:spcPct val="0"/>
        </a:spcBef>
        <a:spcAft>
          <a:spcPct val="0"/>
        </a:spcAft>
        <a:defRPr sz="3600" kern="1200">
          <a:solidFill>
            <a:schemeClr val="tx2"/>
          </a:solidFill>
          <a:latin typeface="+mj-lt"/>
          <a:ea typeface="+mj-ea"/>
          <a:cs typeface="+mj-cs"/>
        </a:defRPr>
      </a:lvl1pPr>
      <a:lvl2pPr algn="l" rtl="0" fontAlgn="base">
        <a:spcBef>
          <a:spcPct val="0"/>
        </a:spcBef>
        <a:spcAft>
          <a:spcPct val="0"/>
        </a:spcAft>
        <a:defRPr sz="3600">
          <a:solidFill>
            <a:schemeClr val="tx2"/>
          </a:solidFill>
          <a:latin typeface="Century Gothic" panose="020B0502020202020204" pitchFamily="34" charset="0"/>
        </a:defRPr>
      </a:lvl2pPr>
      <a:lvl3pPr algn="l" rtl="0" fontAlgn="base">
        <a:spcBef>
          <a:spcPct val="0"/>
        </a:spcBef>
        <a:spcAft>
          <a:spcPct val="0"/>
        </a:spcAft>
        <a:defRPr sz="3600">
          <a:solidFill>
            <a:schemeClr val="tx2"/>
          </a:solidFill>
          <a:latin typeface="Century Gothic" panose="020B0502020202020204" pitchFamily="34" charset="0"/>
        </a:defRPr>
      </a:lvl3pPr>
      <a:lvl4pPr algn="l" rtl="0" fontAlgn="base">
        <a:spcBef>
          <a:spcPct val="0"/>
        </a:spcBef>
        <a:spcAft>
          <a:spcPct val="0"/>
        </a:spcAft>
        <a:defRPr sz="3600">
          <a:solidFill>
            <a:schemeClr val="tx2"/>
          </a:solidFill>
          <a:latin typeface="Century Gothic" panose="020B0502020202020204" pitchFamily="34" charset="0"/>
        </a:defRPr>
      </a:lvl4pPr>
      <a:lvl5pPr algn="l" rtl="0" fontAlgn="base">
        <a:spcBef>
          <a:spcPct val="0"/>
        </a:spcBef>
        <a:spcAft>
          <a:spcPct val="0"/>
        </a:spcAft>
        <a:defRPr sz="3600">
          <a:solidFill>
            <a:schemeClr val="tx2"/>
          </a:solidFill>
          <a:latin typeface="Century Gothic" panose="020B0502020202020204" pitchFamily="34" charset="0"/>
        </a:defRPr>
      </a:lvl5pPr>
      <a:lvl6pPr marL="457200" algn="l" rtl="0" fontAlgn="base">
        <a:spcBef>
          <a:spcPct val="0"/>
        </a:spcBef>
        <a:spcAft>
          <a:spcPct val="0"/>
        </a:spcAft>
        <a:defRPr sz="3600">
          <a:solidFill>
            <a:schemeClr val="tx2"/>
          </a:solidFill>
          <a:latin typeface="Century Gothic" panose="020B0502020202020204" pitchFamily="34" charset="0"/>
        </a:defRPr>
      </a:lvl6pPr>
      <a:lvl7pPr marL="914400" algn="l" rtl="0" fontAlgn="base">
        <a:spcBef>
          <a:spcPct val="0"/>
        </a:spcBef>
        <a:spcAft>
          <a:spcPct val="0"/>
        </a:spcAft>
        <a:defRPr sz="3600">
          <a:solidFill>
            <a:schemeClr val="tx2"/>
          </a:solidFill>
          <a:latin typeface="Century Gothic" panose="020B0502020202020204" pitchFamily="34" charset="0"/>
        </a:defRPr>
      </a:lvl7pPr>
      <a:lvl8pPr marL="1371600" algn="l" rtl="0" fontAlgn="base">
        <a:spcBef>
          <a:spcPct val="0"/>
        </a:spcBef>
        <a:spcAft>
          <a:spcPct val="0"/>
        </a:spcAft>
        <a:defRPr sz="3600">
          <a:solidFill>
            <a:schemeClr val="tx2"/>
          </a:solidFill>
          <a:latin typeface="Century Gothic" panose="020B0502020202020204" pitchFamily="34" charset="0"/>
        </a:defRPr>
      </a:lvl8pPr>
      <a:lvl9pPr marL="1828800" algn="l" rtl="0" fontAlgn="base">
        <a:spcBef>
          <a:spcPct val="0"/>
        </a:spcBef>
        <a:spcAft>
          <a:spcPct val="0"/>
        </a:spcAft>
        <a:defRPr sz="3600">
          <a:solidFill>
            <a:schemeClr val="tx2"/>
          </a:solidFill>
          <a:latin typeface="Century Gothic" panose="020B0502020202020204" pitchFamily="34" charset="0"/>
        </a:defRPr>
      </a:lvl9pPr>
    </p:titleStyle>
    <p:bodyStyle>
      <a:lvl1pPr marL="342900" indent="-342900" algn="l" rtl="0" fontAlgn="base">
        <a:spcBef>
          <a:spcPct val="20000"/>
        </a:spcBef>
        <a:spcAft>
          <a:spcPct val="0"/>
        </a:spcAft>
        <a:buChar char="•"/>
        <a:defRPr sz="2800" kern="1200">
          <a:solidFill>
            <a:schemeClr val="tx1"/>
          </a:solidFill>
          <a:latin typeface="+mn-lt"/>
          <a:ea typeface="+mn-ea"/>
          <a:cs typeface="+mn-cs"/>
        </a:defRPr>
      </a:lvl1pPr>
      <a:lvl2pPr marL="742950" indent="-285750" algn="l" rtl="0" fontAlgn="base">
        <a:spcBef>
          <a:spcPct val="20000"/>
        </a:spcBef>
        <a:spcAft>
          <a:spcPct val="0"/>
        </a:spcAft>
        <a:buChar char="–"/>
        <a:defRPr sz="2400" kern="1200">
          <a:solidFill>
            <a:schemeClr val="tx1"/>
          </a:solidFill>
          <a:latin typeface="+mn-lt"/>
          <a:ea typeface="+mn-ea"/>
          <a:cs typeface="+mn-cs"/>
        </a:defRPr>
      </a:lvl2pPr>
      <a:lvl3pPr marL="1143000" indent="-228600" algn="l" rtl="0" fontAlgn="base">
        <a:spcBef>
          <a:spcPct val="20000"/>
        </a:spcBef>
        <a:spcAft>
          <a:spcPct val="0"/>
        </a:spcAft>
        <a:buChar char="•"/>
        <a:defRPr sz="2000" kern="1200">
          <a:solidFill>
            <a:schemeClr val="tx1"/>
          </a:solidFill>
          <a:latin typeface="+mn-lt"/>
          <a:ea typeface="+mn-ea"/>
          <a:cs typeface="+mn-cs"/>
        </a:defRPr>
      </a:lvl3pPr>
      <a:lvl4pPr marL="1600200" indent="-228600" algn="l" rtl="0" fontAlgn="base">
        <a:spcBef>
          <a:spcPct val="20000"/>
        </a:spcBef>
        <a:spcAft>
          <a:spcPct val="0"/>
        </a:spcAft>
        <a:buChar char="–"/>
        <a:defRPr kern="1200">
          <a:solidFill>
            <a:schemeClr val="tx1"/>
          </a:solidFill>
          <a:latin typeface="+mn-lt"/>
          <a:ea typeface="+mn-ea"/>
          <a:cs typeface="+mn-cs"/>
        </a:defRPr>
      </a:lvl4pPr>
      <a:lvl5pPr marL="2057400" indent="-228600" algn="l" rtl="0" fontAlgn="base">
        <a:spcBef>
          <a:spcPct val="20000"/>
        </a:spcBef>
        <a:spcAft>
          <a:spcPct val="0"/>
        </a:spcAft>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364567" y="937419"/>
            <a:ext cx="10128738" cy="1980028"/>
          </a:xfrm>
        </p:spPr>
        <p:txBody>
          <a:bodyPr/>
          <a:lstStyle/>
          <a:p>
            <a:pPr lvl="0" algn="ctr" fontAlgn="auto">
              <a:spcBef>
                <a:spcPts val="0"/>
              </a:spcBef>
              <a:spcAft>
                <a:spcPts val="0"/>
              </a:spcAft>
              <a:defRPr/>
            </a:pPr>
            <a:br>
              <a:rPr lang="es-ES" sz="2000" b="1" kern="0" dirty="0">
                <a:ln w="0">
                  <a:solidFill>
                    <a:srgbClr val="4F81BD">
                      <a:lumMod val="50000"/>
                    </a:srgbClr>
                  </a:solidFill>
                </a:ln>
                <a:solidFill>
                  <a:prstClr val="black"/>
                </a:solidFill>
                <a:effectLst>
                  <a:reflection blurRad="12700" stA="50000" endPos="50000" dist="5000" dir="5400000" sy="-100000" rotWithShape="0"/>
                </a:effectLst>
                <a:latin typeface="Arial" charset="0"/>
                <a:ea typeface="+mn-ea"/>
                <a:cs typeface="Arial" charset="0"/>
              </a:rPr>
            </a:br>
            <a:br>
              <a:rPr lang="es-ES" sz="2000" b="1" kern="0" dirty="0">
                <a:ln w="0">
                  <a:solidFill>
                    <a:srgbClr val="4F81BD">
                      <a:lumMod val="50000"/>
                    </a:srgbClr>
                  </a:solidFill>
                </a:ln>
                <a:solidFill>
                  <a:prstClr val="black"/>
                </a:solidFill>
                <a:effectLst>
                  <a:reflection blurRad="12700" stA="50000" endPos="50000" dist="5000" dir="5400000" sy="-100000" rotWithShape="0"/>
                </a:effectLst>
                <a:latin typeface="Arial" charset="0"/>
                <a:ea typeface="+mn-ea"/>
                <a:cs typeface="Arial" charset="0"/>
              </a:rPr>
            </a:br>
            <a:br>
              <a:rPr lang="es-ES" sz="2000" b="1" kern="0" dirty="0">
                <a:ln w="0">
                  <a:solidFill>
                    <a:srgbClr val="4F81BD">
                      <a:lumMod val="50000"/>
                    </a:srgbClr>
                  </a:solidFill>
                </a:ln>
                <a:solidFill>
                  <a:prstClr val="black"/>
                </a:solidFill>
                <a:effectLst>
                  <a:reflection blurRad="12700" stA="50000" endPos="50000" dist="5000" dir="5400000" sy="-100000" rotWithShape="0"/>
                </a:effectLst>
                <a:latin typeface="Arial" charset="0"/>
                <a:ea typeface="+mn-ea"/>
                <a:cs typeface="Arial" charset="0"/>
              </a:rPr>
            </a:br>
            <a:r>
              <a:rPr lang="es-ES" sz="2400" b="1" kern="0" dirty="0">
                <a:ln w="0">
                  <a:solidFill>
                    <a:srgbClr val="4F81BD">
                      <a:lumMod val="50000"/>
                    </a:srgbClr>
                  </a:solidFill>
                </a:ln>
                <a:solidFill>
                  <a:prstClr val="black"/>
                </a:solidFill>
                <a:effectLst>
                  <a:reflection blurRad="12700" stA="50000" endPos="50000" dist="5000" dir="5400000" sy="-100000" rotWithShape="0"/>
                </a:effectLst>
                <a:latin typeface="Arial" charset="0"/>
                <a:ea typeface="+mn-ea"/>
                <a:cs typeface="Arial" charset="0"/>
              </a:rPr>
              <a:t>FACULTAD DE CIENCIAS MÉDICAS DE MAYABEQUE.</a:t>
            </a:r>
            <a:br>
              <a:rPr lang="es-ES" sz="2400" b="1" kern="0" dirty="0">
                <a:ln w="0">
                  <a:solidFill>
                    <a:srgbClr val="4F81BD">
                      <a:lumMod val="50000"/>
                    </a:srgbClr>
                  </a:solidFill>
                </a:ln>
                <a:solidFill>
                  <a:prstClr val="black"/>
                </a:solidFill>
                <a:effectLst>
                  <a:reflection blurRad="12700" stA="50000" endPos="50000" dist="5000" dir="5400000" sy="-100000" rotWithShape="0"/>
                </a:effectLst>
                <a:latin typeface="Arial" charset="0"/>
                <a:ea typeface="+mn-ea"/>
                <a:cs typeface="Arial" charset="0"/>
              </a:rPr>
            </a:br>
            <a:br>
              <a:rPr lang="es-ES" sz="2400" b="1" kern="0" dirty="0">
                <a:ln w="0">
                  <a:solidFill>
                    <a:srgbClr val="4F81BD">
                      <a:lumMod val="50000"/>
                    </a:srgbClr>
                  </a:solidFill>
                </a:ln>
                <a:solidFill>
                  <a:prstClr val="black"/>
                </a:solidFill>
                <a:effectLst>
                  <a:reflection blurRad="12700" stA="50000" endPos="50000" dist="5000" dir="5400000" sy="-100000" rotWithShape="0"/>
                </a:effectLst>
                <a:latin typeface="Arial" charset="0"/>
                <a:ea typeface="+mn-ea"/>
                <a:cs typeface="Arial" charset="0"/>
              </a:rPr>
            </a:br>
            <a:r>
              <a:rPr lang="es-ES" sz="2400" b="1" kern="0" dirty="0">
                <a:ln w="0">
                  <a:solidFill>
                    <a:srgbClr val="4F81BD">
                      <a:lumMod val="50000"/>
                    </a:srgbClr>
                  </a:solidFill>
                </a:ln>
                <a:solidFill>
                  <a:prstClr val="black"/>
                </a:solidFill>
                <a:effectLst>
                  <a:reflection blurRad="12700" stA="50000" endPos="50000" dist="5000" dir="5400000" sy="-100000" rotWithShape="0"/>
                </a:effectLst>
                <a:latin typeface="Arial" charset="0"/>
                <a:ea typeface="+mn-ea"/>
                <a:cs typeface="Arial" charset="0"/>
              </a:rPr>
              <a:t>CURSO DE METODOLOGÍA DE LA INVESTIGACIÓN. </a:t>
            </a:r>
            <a:br>
              <a:rPr lang="es-ES" sz="2400" b="1" kern="0" dirty="0">
                <a:ln w="0">
                  <a:solidFill>
                    <a:srgbClr val="4F81BD">
                      <a:lumMod val="50000"/>
                    </a:srgbClr>
                  </a:solidFill>
                </a:ln>
                <a:solidFill>
                  <a:prstClr val="black"/>
                </a:solidFill>
                <a:effectLst>
                  <a:reflection blurRad="12700" stA="50000" endPos="50000" dist="5000" dir="5400000" sy="-100000" rotWithShape="0"/>
                </a:effectLst>
                <a:latin typeface="Arial" charset="0"/>
                <a:ea typeface="+mn-ea"/>
                <a:cs typeface="Arial" charset="0"/>
              </a:rPr>
            </a:br>
            <a:endParaRPr lang="en-US" altLang="es-ES" sz="2400" dirty="0"/>
          </a:p>
        </p:txBody>
      </p:sp>
      <p:sp>
        <p:nvSpPr>
          <p:cNvPr id="2051" name="Rectangle 3"/>
          <p:cNvSpPr>
            <a:spLocks noGrp="1" noChangeArrowheads="1"/>
          </p:cNvSpPr>
          <p:nvPr>
            <p:ph type="subTitle" idx="1"/>
          </p:nvPr>
        </p:nvSpPr>
        <p:spPr>
          <a:xfrm>
            <a:off x="1364567" y="3429000"/>
            <a:ext cx="9469688" cy="2310618"/>
          </a:xfrm>
          <a:effectLst/>
        </p:spPr>
        <p:txBody>
          <a:bodyPr/>
          <a:lstStyle/>
          <a:p>
            <a:pPr lvl="0">
              <a:spcBef>
                <a:spcPct val="0"/>
              </a:spcBef>
              <a:defRPr/>
            </a:pPr>
            <a:r>
              <a:rPr lang="es-ES" sz="2000" b="1" kern="0" dirty="0">
                <a:ln w="0">
                  <a:solidFill>
                    <a:srgbClr val="4F81BD">
                      <a:lumMod val="50000"/>
                    </a:srgbClr>
                  </a:solidFill>
                </a:ln>
                <a:solidFill>
                  <a:prstClr val="black"/>
                </a:solidFill>
                <a:effectLst>
                  <a:reflection blurRad="12700" stA="50000" endPos="50000" dist="5000" dir="5400000" sy="-100000" rotWithShape="0"/>
                </a:effectLst>
                <a:latin typeface="Arial" charset="0"/>
                <a:cs typeface="Arial" charset="0"/>
              </a:rPr>
              <a:t>PROFESOR. </a:t>
            </a:r>
            <a:r>
              <a:rPr lang="es-ES" sz="2000" b="1" kern="0" cap="all" dirty="0">
                <a:ln w="0">
                  <a:solidFill>
                    <a:srgbClr val="4F81BD">
                      <a:lumMod val="50000"/>
                    </a:srgbClr>
                  </a:solidFill>
                </a:ln>
                <a:solidFill>
                  <a:prstClr val="black"/>
                </a:solidFill>
                <a:effectLst>
                  <a:reflection blurRad="12700" stA="50000" endPos="50000" dist="5000" dir="5400000" sy="-100000" rotWithShape="0"/>
                </a:effectLst>
                <a:latin typeface="Arial" charset="0"/>
                <a:cs typeface="Arial" charset="0"/>
              </a:rPr>
              <a:t>Li</a:t>
            </a:r>
            <a:r>
              <a:rPr lang="es-ES" sz="2000" b="1" kern="0" dirty="0">
                <a:ln w="0">
                  <a:solidFill>
                    <a:srgbClr val="4F81BD">
                      <a:lumMod val="50000"/>
                    </a:srgbClr>
                  </a:solidFill>
                </a:ln>
                <a:solidFill>
                  <a:prstClr val="black"/>
                </a:solidFill>
                <a:effectLst>
                  <a:reflection blurRad="12700" stA="50000" endPos="50000" dist="5000" dir="5400000" sy="-100000" rotWithShape="0"/>
                </a:effectLst>
                <a:latin typeface="Arial" charset="0"/>
                <a:cs typeface="Arial" charset="0"/>
              </a:rPr>
              <a:t>c. Norma Esther Álvarez Morales.</a:t>
            </a:r>
          </a:p>
          <a:p>
            <a:pPr lvl="0" algn="just">
              <a:spcBef>
                <a:spcPct val="0"/>
              </a:spcBef>
              <a:defRPr/>
            </a:pPr>
            <a:r>
              <a:rPr lang="es-ES" sz="2000" b="1" kern="0" dirty="0">
                <a:ln w="0">
                  <a:solidFill>
                    <a:srgbClr val="4F81BD">
                      <a:lumMod val="50000"/>
                    </a:srgbClr>
                  </a:solidFill>
                </a:ln>
                <a:solidFill>
                  <a:prstClr val="black"/>
                </a:solidFill>
                <a:effectLst>
                  <a:reflection blurRad="12700" stA="50000" endPos="50000" dist="5000" dir="5400000" sy="-100000" rotWithShape="0"/>
                </a:effectLst>
                <a:latin typeface="Arial" charset="0"/>
                <a:cs typeface="Arial" charset="0"/>
              </a:rPr>
              <a:t>                       Especialista de I Grado en Psicología de la Salud.</a:t>
            </a:r>
          </a:p>
          <a:p>
            <a:pPr lvl="0">
              <a:spcBef>
                <a:spcPct val="0"/>
              </a:spcBef>
              <a:defRPr/>
            </a:pPr>
            <a:r>
              <a:rPr lang="es-ES" sz="2000" b="1" kern="0" dirty="0">
                <a:ln w="0">
                  <a:solidFill>
                    <a:srgbClr val="4F81BD">
                      <a:lumMod val="50000"/>
                    </a:srgbClr>
                  </a:solidFill>
                </a:ln>
                <a:solidFill>
                  <a:prstClr val="black"/>
                </a:solidFill>
                <a:effectLst>
                  <a:reflection blurRad="12700" stA="50000" endPos="50000" dist="5000" dir="5400000" sy="-100000" rotWithShape="0"/>
                </a:effectLst>
                <a:latin typeface="Arial" charset="0"/>
                <a:cs typeface="Arial" charset="0"/>
              </a:rPr>
              <a:t>                       MSc. Psicología Social y Comunitaria.</a:t>
            </a:r>
          </a:p>
          <a:p>
            <a:pPr lvl="0">
              <a:spcBef>
                <a:spcPct val="0"/>
              </a:spcBef>
              <a:defRPr/>
            </a:pPr>
            <a:r>
              <a:rPr lang="es-ES" sz="2000" b="1" kern="0" dirty="0">
                <a:ln w="0">
                  <a:solidFill>
                    <a:srgbClr val="4F81BD">
                      <a:lumMod val="50000"/>
                    </a:srgbClr>
                  </a:solidFill>
                </a:ln>
                <a:solidFill>
                  <a:prstClr val="black"/>
                </a:solidFill>
                <a:effectLst>
                  <a:reflection blurRad="12700" stA="50000" endPos="50000" dist="5000" dir="5400000" sy="-100000" rotWithShape="0"/>
                </a:effectLst>
                <a:latin typeface="Arial" charset="0"/>
                <a:cs typeface="Arial" charset="0"/>
              </a:rPr>
              <a:t>                       Profesora Auxiliar.</a:t>
            </a:r>
          </a:p>
          <a:p>
            <a:pPr lvl="0">
              <a:spcBef>
                <a:spcPct val="0"/>
              </a:spcBef>
              <a:defRPr/>
            </a:pPr>
            <a:r>
              <a:rPr lang="es-ES" sz="2000" b="1" kern="0" dirty="0">
                <a:ln w="0">
                  <a:solidFill>
                    <a:srgbClr val="4F81BD">
                      <a:lumMod val="50000"/>
                    </a:srgbClr>
                  </a:solidFill>
                </a:ln>
                <a:solidFill>
                  <a:prstClr val="black"/>
                </a:solidFill>
                <a:effectLst>
                  <a:reflection blurRad="12700" stA="50000" endPos="50000" dist="5000" dir="5400000" sy="-100000" rotWithShape="0"/>
                </a:effectLst>
                <a:latin typeface="Arial" charset="0"/>
                <a:cs typeface="Arial" charset="0"/>
              </a:rPr>
              <a:t>                       Investigador Agregado.</a:t>
            </a:r>
          </a:p>
          <a:p>
            <a:pPr lvl="0">
              <a:spcBef>
                <a:spcPct val="0"/>
              </a:spcBef>
              <a:defRPr/>
            </a:pPr>
            <a:endParaRPr lang="es-ES" sz="2000" b="1" kern="0" dirty="0">
              <a:ln w="0">
                <a:solidFill>
                  <a:srgbClr val="4F81BD">
                    <a:lumMod val="50000"/>
                  </a:srgbClr>
                </a:solidFill>
              </a:ln>
              <a:solidFill>
                <a:prstClr val="black"/>
              </a:solidFill>
              <a:effectLst>
                <a:reflection blurRad="12700" stA="50000" endPos="50000" dist="5000" dir="5400000" sy="-100000" rotWithShape="0"/>
              </a:effectLst>
              <a:latin typeface="Arial" charset="0"/>
              <a:cs typeface="Arial" charset="0"/>
            </a:endParaRPr>
          </a:p>
        </p:txBody>
      </p:sp>
    </p:spTree>
    <p:extLst>
      <p:ext uri="{BB962C8B-B14F-4D97-AF65-F5344CB8AC3E}">
        <p14:creationId xmlns:p14="http://schemas.microsoft.com/office/powerpoint/2010/main" val="13812753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88818" y="1260867"/>
            <a:ext cx="11014364" cy="5262979"/>
          </a:xfrm>
          <a:prstGeom prst="rect">
            <a:avLst/>
          </a:prstGeom>
          <a:solidFill>
            <a:schemeClr val="bg1">
              <a:lumMod val="85000"/>
            </a:schemeClr>
          </a:solidFill>
          <a:ln w="28575">
            <a:solidFill>
              <a:srgbClr val="996600"/>
            </a:solidFill>
          </a:ln>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s-ES" sz="2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es-ES" sz="2400" b="1" dirty="0">
              <a:solidFill>
                <a:srgbClr val="000000"/>
              </a:solidFill>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Un Programa Nacional de Control de ITS tiene establecido la creación de servicios de asesoría para pacientes con diferentes enfermedades. Se desconocen las necesidades de ayuda más frecuentes de pacientes VIH positivos, por ello se desea realizar un estudio exploratorio a través del cual se encueste a pacientes de ambos sexos, casados y solteros, buscando describir las necesidades de varias categorías de pacientes y las posibilidades para la acción. Además de intentar explicar diferencias entre grupos si estas son identificadas, para lo que es necesario compararlos.</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s-ES" sz="2400" b="1" dirty="0">
              <a:solidFill>
                <a:srgbClr val="000000"/>
              </a:solidFill>
              <a:latin typeface="Century Gothic"/>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s-ES" sz="2400" b="1" i="0" u="none" strike="noStrike" kern="1200" cap="none" spc="0" normalizeH="0" baseline="0" noProof="0" dirty="0">
              <a:ln>
                <a:noFill/>
              </a:ln>
              <a:solidFill>
                <a:srgbClr val="000000"/>
              </a:solidFill>
              <a:effectLst/>
              <a:uLnTx/>
              <a:uFillTx/>
              <a:latin typeface="Century Gothic"/>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s-ES" sz="2400" b="1" i="0" u="none" strike="noStrike" kern="1200" cap="none" spc="0" normalizeH="0" baseline="0" noProof="0" dirty="0">
              <a:ln>
                <a:noFill/>
              </a:ln>
              <a:solidFill>
                <a:srgbClr val="000000"/>
              </a:solidFill>
              <a:effectLst/>
              <a:uLnTx/>
              <a:uFillTx/>
              <a:latin typeface="Century Gothic"/>
              <a:ea typeface="+mn-ea"/>
              <a:cs typeface="+mn-cs"/>
            </a:endParaRPr>
          </a:p>
        </p:txBody>
      </p:sp>
      <p:sp>
        <p:nvSpPr>
          <p:cNvPr id="3" name="Rectángulo 2"/>
          <p:cNvSpPr/>
          <p:nvPr/>
        </p:nvSpPr>
        <p:spPr>
          <a:xfrm>
            <a:off x="4224272" y="489845"/>
            <a:ext cx="2133918" cy="646331"/>
          </a:xfrm>
          <a:prstGeom prst="rect">
            <a:avLst/>
          </a:prstGeom>
          <a:ln w="28575">
            <a:solidFill>
              <a:srgbClr val="996600"/>
            </a:solidFill>
          </a:ln>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3600" b="1" i="0" u="none" strike="noStrike" kern="1200" cap="none" spc="0" normalizeH="0" baseline="0" noProof="0" dirty="0">
                <a:ln>
                  <a:noFill/>
                </a:ln>
                <a:solidFill>
                  <a:srgbClr val="000000"/>
                </a:solidFill>
                <a:uLnTx/>
                <a:uFillTx/>
                <a:latin typeface="Arial" panose="020B0604020202020204" pitchFamily="34" charset="0"/>
                <a:ea typeface="+mn-ea"/>
                <a:cs typeface="+mn-cs"/>
              </a:rPr>
              <a:t>Ejemplo:</a:t>
            </a:r>
          </a:p>
        </p:txBody>
      </p:sp>
    </p:spTree>
    <p:extLst>
      <p:ext uri="{BB962C8B-B14F-4D97-AF65-F5344CB8AC3E}">
        <p14:creationId xmlns:p14="http://schemas.microsoft.com/office/powerpoint/2010/main" val="31662511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183794" y="1113598"/>
            <a:ext cx="10426315" cy="5262979"/>
          </a:xfrm>
          <a:prstGeom prst="rect">
            <a:avLst/>
          </a:prstGeom>
          <a:solidFill>
            <a:schemeClr val="bg1">
              <a:lumMod val="85000"/>
            </a:schemeClr>
          </a:solidFill>
          <a:ln w="38100">
            <a:solidFill>
              <a:srgbClr val="996600"/>
            </a:solidFill>
          </a:ln>
        </p:spPr>
        <p:txBody>
          <a:bodyPr wrap="square">
            <a:spAutoFit/>
          </a:bodyPr>
          <a:lstStyle/>
          <a:p>
            <a:pPr marL="0" marR="0" lvl="0" indent="0" algn="just" defTabSz="914400" rtl="0" eaLnBrk="1" fontAlgn="auto" latinLnBrk="0" hangingPunct="1">
              <a:spcBef>
                <a:spcPts val="0"/>
              </a:spcBef>
              <a:spcAft>
                <a:spcPts val="0"/>
              </a:spcAft>
              <a:buClrTx/>
              <a:buSzTx/>
              <a:buFontTx/>
              <a:buNone/>
              <a:tabLst/>
              <a:defRPr/>
            </a:pPr>
            <a:endParaRPr kumimoji="0" lang="es-ES" sz="2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a:p>
            <a:pPr marL="0" marR="0" lvl="0" indent="0" algn="just" defTabSz="914400" rtl="0" eaLnBrk="1" fontAlgn="auto" latinLnBrk="0" hangingPunct="1">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Como su nombre lo indica, estos estudios se limitan a describir determinadas características del grupo de elementos estudiados, sin realizar comparaciones con otros grupos. Se circunscriben a examinar una población definida, describiéndola a través de la medición de diversas características. Son el tipo de estudios que se utiliza para mostrar una serie de casos de una enfermedad determinada, así como también para obtener o estimar valores de una población específica, tales como tasa de incidencia, tasa de mortalidad, tasa de prevalencia y otras.</a:t>
            </a:r>
          </a:p>
          <a:p>
            <a:pPr marL="0" marR="0" lvl="0" indent="0" algn="just" defTabSz="914400" rtl="0" eaLnBrk="1" fontAlgn="auto" latinLnBrk="0" hangingPunct="1">
              <a:spcBef>
                <a:spcPts val="0"/>
              </a:spcBef>
              <a:spcAft>
                <a:spcPts val="0"/>
              </a:spcAft>
              <a:buClrTx/>
              <a:buSzTx/>
              <a:buFontTx/>
              <a:buNone/>
              <a:tabLst/>
              <a:defRPr/>
            </a:pPr>
            <a:endParaRPr lang="es-ES" sz="2400" b="1" dirty="0">
              <a:solidFill>
                <a:srgbClr val="000000"/>
              </a:solidFill>
              <a:latin typeface="Arial" panose="020B0604020202020204" pitchFamily="34" charset="0"/>
              <a:cs typeface="Arial" panose="020B0604020202020204" pitchFamily="34" charset="0"/>
            </a:endParaRPr>
          </a:p>
          <a:p>
            <a:pPr marL="0" marR="0" lvl="0" indent="0" algn="just" defTabSz="914400" rtl="0" eaLnBrk="1" fontAlgn="auto" latinLnBrk="0" hangingPunct="1">
              <a:spcBef>
                <a:spcPts val="0"/>
              </a:spcBef>
              <a:spcAft>
                <a:spcPts val="0"/>
              </a:spcAft>
              <a:buClrTx/>
              <a:buSzTx/>
              <a:buFontTx/>
              <a:buNone/>
              <a:tabLst/>
              <a:defRPr/>
            </a:pPr>
            <a:endParaRPr kumimoji="0" lang="es-ES" sz="2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a:p>
            <a:pPr marL="0" marR="0" lvl="0" indent="0" algn="just" defTabSz="914400" rtl="0" eaLnBrk="1" fontAlgn="auto" latinLnBrk="0" hangingPunct="1">
              <a:spcBef>
                <a:spcPts val="0"/>
              </a:spcBef>
              <a:spcAft>
                <a:spcPts val="0"/>
              </a:spcAft>
              <a:buClrTx/>
              <a:buSzTx/>
              <a:buFontTx/>
              <a:buNone/>
              <a:tabLst/>
              <a:defRPr/>
            </a:pPr>
            <a:endParaRPr lang="es-ES" sz="2400" b="1" dirty="0">
              <a:solidFill>
                <a:srgbClr val="000000"/>
              </a:solidFill>
              <a:latin typeface="Arial" panose="020B0604020202020204" pitchFamily="34" charset="0"/>
              <a:cs typeface="Arial" panose="020B0604020202020204" pitchFamily="34" charset="0"/>
            </a:endParaRPr>
          </a:p>
          <a:p>
            <a:pPr marL="0" marR="0" lvl="0" indent="0" algn="just" defTabSz="914400" rtl="0" eaLnBrk="1" fontAlgn="auto" latinLnBrk="0" hangingPunct="1">
              <a:spcBef>
                <a:spcPts val="0"/>
              </a:spcBef>
              <a:spcAft>
                <a:spcPts val="0"/>
              </a:spcAft>
              <a:buClrTx/>
              <a:buSzTx/>
              <a:buFontTx/>
              <a:buNone/>
              <a:tabLst/>
              <a:defRPr/>
            </a:pPr>
            <a:endParaRPr kumimoji="0" lang="es-ES" sz="2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p:txBody>
      </p:sp>
      <p:sp>
        <p:nvSpPr>
          <p:cNvPr id="4" name="Rectángulo 3"/>
          <p:cNvSpPr/>
          <p:nvPr/>
        </p:nvSpPr>
        <p:spPr>
          <a:xfrm>
            <a:off x="3048000" y="467267"/>
            <a:ext cx="5044971" cy="646331"/>
          </a:xfrm>
          <a:prstGeom prst="rect">
            <a:avLst/>
          </a:prstGeom>
          <a:ln w="38100">
            <a:solidFill>
              <a:srgbClr val="996600"/>
            </a:solidFill>
          </a:ln>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3600" b="1" i="0" u="none" strike="noStrike" kern="1200" cap="none" spc="0" normalizeH="0" baseline="0" noProof="0" dirty="0">
                <a:ln>
                  <a:noFill/>
                </a:ln>
                <a:solidFill>
                  <a:srgbClr val="000000"/>
                </a:solidFill>
                <a:uLnTx/>
                <a:uFillTx/>
                <a:latin typeface="Arial" panose="020B0604020202020204" pitchFamily="34" charset="0"/>
                <a:cs typeface="Arial" panose="020B0604020202020204" pitchFamily="34" charset="0"/>
              </a:rPr>
              <a:t>Estudios descriptivos</a:t>
            </a:r>
            <a:r>
              <a:rPr kumimoji="0" lang="es-ES" sz="1800" b="0" i="0" u="none" strike="noStrike" kern="1200" cap="none" spc="0" normalizeH="0" baseline="0" noProof="0" dirty="0">
                <a:ln>
                  <a:noFill/>
                </a:ln>
                <a:solidFill>
                  <a:srgbClr val="000000"/>
                </a:solidFill>
                <a:uLnTx/>
                <a:uFillTx/>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373751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144024" y="687448"/>
            <a:ext cx="5109091" cy="646331"/>
          </a:xfrm>
          <a:prstGeom prst="rect">
            <a:avLst/>
          </a:prstGeom>
          <a:ln w="38100">
            <a:solidFill>
              <a:srgbClr val="996600"/>
            </a:solidFill>
          </a:ln>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3600" b="1" dirty="0">
                <a:solidFill>
                  <a:srgbClr val="000000"/>
                </a:solidFill>
                <a:latin typeface="Arial" panose="020B0604020202020204" pitchFamily="34" charset="0"/>
                <a:cs typeface="Arial" panose="020B0604020202020204" pitchFamily="34" charset="0"/>
              </a:rPr>
              <a:t>Estudios descriptivos.</a:t>
            </a:r>
          </a:p>
        </p:txBody>
      </p:sp>
      <p:sp>
        <p:nvSpPr>
          <p:cNvPr id="3" name="Rectángulo 2"/>
          <p:cNvSpPr/>
          <p:nvPr/>
        </p:nvSpPr>
        <p:spPr>
          <a:xfrm>
            <a:off x="1200212" y="1333779"/>
            <a:ext cx="10295467" cy="4832092"/>
          </a:xfrm>
          <a:prstGeom prst="rect">
            <a:avLst/>
          </a:prstGeom>
          <a:solidFill>
            <a:schemeClr val="bg1">
              <a:lumMod val="85000"/>
            </a:schemeClr>
          </a:solidFill>
          <a:ln w="28575">
            <a:solidFill>
              <a:srgbClr val="996600"/>
            </a:solidFill>
          </a:ln>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ES" sz="2800" b="1" dirty="0">
                <a:solidFill>
                  <a:srgbClr val="000000"/>
                </a:solidFill>
                <a:latin typeface="Arial" panose="020B0604020202020204" pitchFamily="34" charset="0"/>
                <a:cs typeface="Arial" panose="020B0604020202020204" pitchFamily="34" charset="0"/>
              </a:rPr>
              <a:t>Permiten describir la distribución</a:t>
            </a:r>
          </a:p>
          <a:p>
            <a:pPr marL="0" marR="0" lvl="0" indent="0" algn="just" defTabSz="914400" rtl="0" eaLnBrk="1" fontAlgn="auto" latinLnBrk="0" hangingPunct="1">
              <a:lnSpc>
                <a:spcPct val="100000"/>
              </a:lnSpc>
              <a:spcBef>
                <a:spcPts val="0"/>
              </a:spcBef>
              <a:spcAft>
                <a:spcPts val="0"/>
              </a:spcAft>
              <a:buClrTx/>
              <a:buSzTx/>
              <a:buFontTx/>
              <a:buNone/>
              <a:tabLst/>
              <a:defRPr/>
            </a:pPr>
            <a:r>
              <a:rPr lang="es-ES" sz="2800" b="1" dirty="0">
                <a:solidFill>
                  <a:srgbClr val="000000"/>
                </a:solidFill>
                <a:latin typeface="Arial" panose="020B0604020202020204" pitchFamily="34" charset="0"/>
                <a:cs typeface="Arial" panose="020B0604020202020204" pitchFamily="34" charset="0"/>
              </a:rPr>
              <a:t>(frecuencia) de características de salud de una población, y las asociaciones de estas características con otras variables.</a:t>
            </a:r>
          </a:p>
          <a:p>
            <a:pPr marL="0" marR="0" lvl="0" indent="0" algn="just" defTabSz="914400" rtl="0" eaLnBrk="1" fontAlgn="auto" latinLnBrk="0" hangingPunct="1">
              <a:lnSpc>
                <a:spcPct val="100000"/>
              </a:lnSpc>
              <a:spcBef>
                <a:spcPts val="0"/>
              </a:spcBef>
              <a:spcAft>
                <a:spcPts val="0"/>
              </a:spcAft>
              <a:buClrTx/>
              <a:buSzTx/>
              <a:buFontTx/>
              <a:buNone/>
              <a:tabLst/>
              <a:defRPr/>
            </a:pPr>
            <a:r>
              <a:rPr lang="es-ES" sz="2800" b="1" dirty="0">
                <a:solidFill>
                  <a:srgbClr val="000000"/>
                </a:solidFill>
                <a:latin typeface="Arial" panose="020B0604020202020204" pitchFamily="34" charset="0"/>
                <a:cs typeface="Arial" panose="020B0604020202020204" pitchFamily="34" charset="0"/>
              </a:rPr>
              <a:t>Estos estudios tratan de dar respuesta a preguntas como las siguientes:</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s-ES" sz="2800" b="1" dirty="0">
              <a:solidFill>
                <a:srgbClr val="000000"/>
              </a:solidFill>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s-ES" sz="2800" b="1" dirty="0">
                <a:solidFill>
                  <a:srgbClr val="000000"/>
                </a:solidFill>
                <a:latin typeface="Arial" panose="020B0604020202020204" pitchFamily="34" charset="0"/>
                <a:cs typeface="Arial" panose="020B0604020202020204" pitchFamily="34" charset="0"/>
              </a:rPr>
              <a:t>- ¿ Cómo se comporta la situación o evento de salud?</a:t>
            </a:r>
          </a:p>
          <a:p>
            <a:pPr marL="0" marR="0" lvl="0" indent="0" algn="just" defTabSz="914400" rtl="0" eaLnBrk="1" fontAlgn="auto" latinLnBrk="0" hangingPunct="1">
              <a:lnSpc>
                <a:spcPct val="100000"/>
              </a:lnSpc>
              <a:spcBef>
                <a:spcPts val="0"/>
              </a:spcBef>
              <a:spcAft>
                <a:spcPts val="0"/>
              </a:spcAft>
              <a:buClrTx/>
              <a:buSzTx/>
              <a:buFontTx/>
              <a:buNone/>
              <a:tabLst/>
              <a:defRPr/>
            </a:pPr>
            <a:r>
              <a:rPr lang="es-ES" sz="2800" b="1" dirty="0">
                <a:solidFill>
                  <a:srgbClr val="000000"/>
                </a:solidFill>
                <a:latin typeface="Arial" panose="020B0604020202020204" pitchFamily="34" charset="0"/>
                <a:cs typeface="Arial" panose="020B0604020202020204" pitchFamily="34" charset="0"/>
              </a:rPr>
              <a:t>- ¿ Cómo se distribuye?</a:t>
            </a:r>
          </a:p>
          <a:p>
            <a:pPr marL="0" marR="0" lvl="0" indent="0" algn="just" defTabSz="914400" rtl="0" eaLnBrk="1" fontAlgn="auto" latinLnBrk="0" hangingPunct="1">
              <a:lnSpc>
                <a:spcPct val="100000"/>
              </a:lnSpc>
              <a:spcBef>
                <a:spcPts val="0"/>
              </a:spcBef>
              <a:spcAft>
                <a:spcPts val="0"/>
              </a:spcAft>
              <a:buClrTx/>
              <a:buSzTx/>
              <a:buFontTx/>
              <a:buNone/>
              <a:tabLst/>
              <a:defRPr/>
            </a:pPr>
            <a:r>
              <a:rPr lang="es-ES" sz="2800" b="1" dirty="0">
                <a:solidFill>
                  <a:srgbClr val="000000"/>
                </a:solidFill>
                <a:latin typeface="Arial" panose="020B0604020202020204" pitchFamily="34" charset="0"/>
                <a:cs typeface="Arial" panose="020B0604020202020204" pitchFamily="34" charset="0"/>
              </a:rPr>
              <a:t>- ¿ Quiénes son los afectados?</a:t>
            </a:r>
          </a:p>
          <a:p>
            <a:pPr marL="0" marR="0" lvl="0" indent="0" algn="just" defTabSz="914400" rtl="0" eaLnBrk="1" fontAlgn="auto" latinLnBrk="0" hangingPunct="1">
              <a:lnSpc>
                <a:spcPct val="100000"/>
              </a:lnSpc>
              <a:spcBef>
                <a:spcPts val="0"/>
              </a:spcBef>
              <a:spcAft>
                <a:spcPts val="0"/>
              </a:spcAft>
              <a:buClrTx/>
              <a:buSzTx/>
              <a:buFontTx/>
              <a:buNone/>
              <a:tabLst/>
              <a:defRPr/>
            </a:pPr>
            <a:r>
              <a:rPr lang="es-ES" sz="2800" b="1" dirty="0">
                <a:solidFill>
                  <a:srgbClr val="000000"/>
                </a:solidFill>
                <a:latin typeface="Arial" panose="020B0604020202020204" pitchFamily="34" charset="0"/>
                <a:cs typeface="Arial" panose="020B0604020202020204" pitchFamily="34" charset="0"/>
              </a:rPr>
              <a:t>- ¿ Con qué frecuencia se presenta el evento?</a:t>
            </a:r>
          </a:p>
        </p:txBody>
      </p:sp>
    </p:spTree>
    <p:extLst>
      <p:ext uri="{BB962C8B-B14F-4D97-AF65-F5344CB8AC3E}">
        <p14:creationId xmlns:p14="http://schemas.microsoft.com/office/powerpoint/2010/main" val="30869777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385455" y="1138570"/>
            <a:ext cx="10155381" cy="5262979"/>
          </a:xfrm>
          <a:prstGeom prst="rect">
            <a:avLst/>
          </a:prstGeom>
          <a:solidFill>
            <a:schemeClr val="bg1">
              <a:lumMod val="85000"/>
            </a:schemeClr>
          </a:solidFill>
          <a:ln w="38100">
            <a:solidFill>
              <a:srgbClr val="996600"/>
            </a:solidFill>
          </a:ln>
        </p:spPr>
        <p:txBody>
          <a:bodyPr wrap="square">
            <a:spAutoFit/>
          </a:bodyPr>
          <a:lstStyle/>
          <a:p>
            <a:pPr algn="just">
              <a:defRPr/>
            </a:pPr>
            <a:r>
              <a:rPr lang="es-ES" sz="2800" b="1" dirty="0">
                <a:solidFill>
                  <a:srgbClr val="000000"/>
                </a:solidFill>
                <a:latin typeface="Arial" panose="020B0604020202020204" pitchFamily="34" charset="0"/>
                <a:cs typeface="Arial" panose="020B0604020202020204" pitchFamily="34" charset="0"/>
              </a:rPr>
              <a:t>Permiten como su nombre lo indica, describir la distribución</a:t>
            </a:r>
          </a:p>
          <a:p>
            <a:pPr algn="just">
              <a:defRPr/>
            </a:pPr>
            <a:r>
              <a:rPr lang="es-ES" sz="2800" b="1" dirty="0">
                <a:solidFill>
                  <a:srgbClr val="000000"/>
                </a:solidFill>
                <a:latin typeface="Arial" panose="020B0604020202020204" pitchFamily="34" charset="0"/>
                <a:cs typeface="Arial" panose="020B0604020202020204" pitchFamily="34" charset="0"/>
              </a:rPr>
              <a:t>(frecuencia) de características de salud de una población, y las asociaciones de estas características con otras variables.</a:t>
            </a:r>
          </a:p>
          <a:p>
            <a:pPr algn="just">
              <a:defRPr/>
            </a:pPr>
            <a:endParaRPr lang="es-ES" sz="2800" b="1" dirty="0">
              <a:solidFill>
                <a:srgbClr val="000000"/>
              </a:solidFill>
              <a:latin typeface="Arial" panose="020B0604020202020204" pitchFamily="34" charset="0"/>
              <a:cs typeface="Arial" panose="020B0604020202020204" pitchFamily="34" charset="0"/>
            </a:endParaRPr>
          </a:p>
          <a:p>
            <a:pPr algn="just">
              <a:defRPr/>
            </a:pPr>
            <a:r>
              <a:rPr lang="es-ES" sz="2800" b="1" dirty="0">
                <a:solidFill>
                  <a:srgbClr val="000000"/>
                </a:solidFill>
                <a:latin typeface="Arial" panose="020B0604020202020204" pitchFamily="34" charset="0"/>
                <a:cs typeface="Arial" panose="020B0604020202020204" pitchFamily="34" charset="0"/>
              </a:rPr>
              <a:t>Estos estudios tratan de dar respuesta a preguntas como las siguientes:</a:t>
            </a:r>
          </a:p>
          <a:p>
            <a:pPr algn="just">
              <a:defRPr/>
            </a:pPr>
            <a:r>
              <a:rPr lang="es-ES" sz="2800" b="1" dirty="0">
                <a:solidFill>
                  <a:srgbClr val="000000"/>
                </a:solidFill>
                <a:latin typeface="Arial" panose="020B0604020202020204" pitchFamily="34" charset="0"/>
                <a:cs typeface="Arial" panose="020B0604020202020204" pitchFamily="34" charset="0"/>
              </a:rPr>
              <a:t>- ¿ Cómo se comporta la situación o evento de salud?</a:t>
            </a:r>
          </a:p>
          <a:p>
            <a:pPr algn="just">
              <a:defRPr/>
            </a:pPr>
            <a:r>
              <a:rPr lang="es-ES" sz="2800" b="1" dirty="0">
                <a:solidFill>
                  <a:srgbClr val="000000"/>
                </a:solidFill>
                <a:latin typeface="Arial" panose="020B0604020202020204" pitchFamily="34" charset="0"/>
                <a:cs typeface="Arial" panose="020B0604020202020204" pitchFamily="34" charset="0"/>
              </a:rPr>
              <a:t>- ¿ Cómo se distribuye?</a:t>
            </a:r>
          </a:p>
          <a:p>
            <a:pPr algn="just">
              <a:defRPr/>
            </a:pPr>
            <a:r>
              <a:rPr lang="es-ES" sz="2800" b="1" dirty="0">
                <a:solidFill>
                  <a:srgbClr val="000000"/>
                </a:solidFill>
                <a:latin typeface="Arial" panose="020B0604020202020204" pitchFamily="34" charset="0"/>
                <a:cs typeface="Arial" panose="020B0604020202020204" pitchFamily="34" charset="0"/>
              </a:rPr>
              <a:t>- ¿ Quiénes son los afectados?</a:t>
            </a:r>
          </a:p>
          <a:p>
            <a:pPr algn="just">
              <a:defRPr/>
            </a:pPr>
            <a:r>
              <a:rPr lang="es-ES" sz="2800" b="1" dirty="0">
                <a:solidFill>
                  <a:srgbClr val="000000"/>
                </a:solidFill>
                <a:latin typeface="Arial" panose="020B0604020202020204" pitchFamily="34" charset="0"/>
                <a:cs typeface="Arial" panose="020B0604020202020204" pitchFamily="34" charset="0"/>
              </a:rPr>
              <a:t>- ¿ Con qué frecuencia se presenta el evento?</a:t>
            </a:r>
          </a:p>
        </p:txBody>
      </p:sp>
      <p:sp>
        <p:nvSpPr>
          <p:cNvPr id="5" name="Rectángulo 4">
            <a:extLst>
              <a:ext uri="{FF2B5EF4-FFF2-40B4-BE49-F238E27FC236}">
                <a16:creationId xmlns:a16="http://schemas.microsoft.com/office/drawing/2014/main" id="{FA5EF0DC-3625-4D42-939A-F9C097A732E7}"/>
              </a:ext>
            </a:extLst>
          </p:cNvPr>
          <p:cNvSpPr/>
          <p:nvPr/>
        </p:nvSpPr>
        <p:spPr>
          <a:xfrm>
            <a:off x="3254860" y="456451"/>
            <a:ext cx="5109091" cy="646331"/>
          </a:xfrm>
          <a:prstGeom prst="rect">
            <a:avLst/>
          </a:prstGeom>
          <a:ln w="38100">
            <a:solidFill>
              <a:srgbClr val="996600"/>
            </a:solidFill>
          </a:ln>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 sz="3600" b="1" dirty="0">
                <a:solidFill>
                  <a:srgbClr val="000000"/>
                </a:solidFill>
                <a:latin typeface="Arial" panose="020B0604020202020204" pitchFamily="34" charset="0"/>
                <a:cs typeface="Arial" panose="020B0604020202020204" pitchFamily="34" charset="0"/>
              </a:rPr>
              <a:t>Estudios descriptivos.</a:t>
            </a:r>
          </a:p>
        </p:txBody>
      </p:sp>
    </p:spTree>
    <p:extLst>
      <p:ext uri="{BB962C8B-B14F-4D97-AF65-F5344CB8AC3E}">
        <p14:creationId xmlns:p14="http://schemas.microsoft.com/office/powerpoint/2010/main" val="1787198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71600" y="297874"/>
            <a:ext cx="9448800" cy="1281544"/>
          </a:xfrm>
          <a:solidFill>
            <a:schemeClr val="bg1">
              <a:lumMod val="85000"/>
            </a:schemeClr>
          </a:solidFill>
          <a:ln w="38100">
            <a:solidFill>
              <a:srgbClr val="996600"/>
            </a:solidFill>
          </a:ln>
        </p:spPr>
        <p:txBody>
          <a:bodyPr/>
          <a:lstStyle/>
          <a:p>
            <a:pPr lvl="0" algn="ctr" defTabSz="457200">
              <a:spcBef>
                <a:spcPct val="20000"/>
              </a:spcBef>
            </a:pPr>
            <a:r>
              <a:rPr lang="es-ES" sz="2800" b="1" dirty="0">
                <a:solidFill>
                  <a:srgbClr val="000000"/>
                </a:solidFill>
                <a:latin typeface="Arial" panose="020B0604020202020204" pitchFamily="34" charset="0"/>
                <a:ea typeface="+mn-ea"/>
                <a:cs typeface="Arial" panose="020B0604020202020204" pitchFamily="34" charset="0"/>
              </a:rPr>
              <a:t>Por la forma en que transcurren los estudios descriptivos se clasifican atendiendo al período y secuencia del estudio</a:t>
            </a:r>
          </a:p>
        </p:txBody>
      </p:sp>
      <p:sp>
        <p:nvSpPr>
          <p:cNvPr id="3" name="Marcador de contenido 2"/>
          <p:cNvSpPr>
            <a:spLocks noGrp="1"/>
          </p:cNvSpPr>
          <p:nvPr>
            <p:ph sz="half" idx="1"/>
          </p:nvPr>
        </p:nvSpPr>
        <p:spPr>
          <a:xfrm>
            <a:off x="609602" y="1676401"/>
            <a:ext cx="5590116" cy="5012266"/>
          </a:xfrm>
          <a:solidFill>
            <a:schemeClr val="bg1">
              <a:lumMod val="85000"/>
            </a:schemeClr>
          </a:solidFill>
          <a:ln w="76200">
            <a:solidFill>
              <a:srgbClr val="996600"/>
            </a:solidFill>
          </a:ln>
        </p:spPr>
        <p:txBody>
          <a:bodyPr/>
          <a:lstStyle/>
          <a:p>
            <a:pPr>
              <a:buClrTx/>
              <a:buFont typeface="Wingdings" panose="05000000000000000000" pitchFamily="2" charset="2"/>
              <a:buChar char="q"/>
            </a:pPr>
            <a:r>
              <a:rPr lang="es-ES" b="1" dirty="0">
                <a:solidFill>
                  <a:srgbClr val="000000"/>
                </a:solidFill>
                <a:latin typeface="Arial" panose="020B0604020202020204" pitchFamily="34" charset="0"/>
                <a:cs typeface="Arial" panose="020B0604020202020204" pitchFamily="34" charset="0"/>
              </a:rPr>
              <a:t>Transversal: se hace un corte en el tiempo y se estudian las variables</a:t>
            </a:r>
          </a:p>
          <a:p>
            <a:pPr marL="0" indent="0">
              <a:buNone/>
            </a:pPr>
            <a:r>
              <a:rPr lang="es-ES" b="1" dirty="0">
                <a:solidFill>
                  <a:srgbClr val="000000"/>
                </a:solidFill>
                <a:latin typeface="Arial" panose="020B0604020202020204" pitchFamily="34" charset="0"/>
                <a:cs typeface="Arial" panose="020B0604020202020204" pitchFamily="34" charset="0"/>
              </a:rPr>
              <a:t> simultáneamente. El tiempo no es importante a como se dan los hechos. Estudian las variables de forma simultánea en un momento dado.</a:t>
            </a:r>
          </a:p>
        </p:txBody>
      </p:sp>
      <p:sp>
        <p:nvSpPr>
          <p:cNvPr id="4" name="Marcador de contenido 3"/>
          <p:cNvSpPr>
            <a:spLocks noGrp="1"/>
          </p:cNvSpPr>
          <p:nvPr>
            <p:ph sz="half" idx="2"/>
          </p:nvPr>
        </p:nvSpPr>
        <p:spPr>
          <a:xfrm>
            <a:off x="6321778" y="1676401"/>
            <a:ext cx="5468056" cy="5012266"/>
          </a:xfrm>
          <a:solidFill>
            <a:schemeClr val="bg1">
              <a:lumMod val="85000"/>
            </a:schemeClr>
          </a:solidFill>
          <a:ln w="76200">
            <a:solidFill>
              <a:srgbClr val="996600"/>
            </a:solidFill>
          </a:ln>
        </p:spPr>
        <p:txBody>
          <a:bodyPr/>
          <a:lstStyle/>
          <a:p>
            <a:pPr>
              <a:buClrTx/>
              <a:buFont typeface="Wingdings" panose="05000000000000000000" pitchFamily="2" charset="2"/>
              <a:buChar char="q"/>
            </a:pPr>
            <a:r>
              <a:rPr lang="es-ES" b="1" dirty="0">
                <a:solidFill>
                  <a:srgbClr val="000000"/>
                </a:solidFill>
                <a:latin typeface="Arial" panose="020B0604020202020204" pitchFamily="34" charset="0"/>
                <a:cs typeface="Arial" panose="020B0604020202020204" pitchFamily="34" charset="0"/>
              </a:rPr>
              <a:t>Longitudinal: estudia una o más variables a lo largo de un período que varía según el problema de investigación y las características de las variables en estudio. Estudian las variables a lo largo de un tiempo que puede ser continuo </a:t>
            </a:r>
            <a:r>
              <a:rPr lang="es-ES" b="1" dirty="0" err="1">
                <a:solidFill>
                  <a:srgbClr val="000000"/>
                </a:solidFill>
                <a:latin typeface="Arial" panose="020B0604020202020204" pitchFamily="34" charset="0"/>
                <a:cs typeface="Arial" panose="020B0604020202020204" pitchFamily="34" charset="0"/>
              </a:rPr>
              <a:t>ó</a:t>
            </a:r>
            <a:r>
              <a:rPr lang="es-ES" b="1" dirty="0">
                <a:solidFill>
                  <a:srgbClr val="000000"/>
                </a:solidFill>
                <a:latin typeface="Arial" panose="020B0604020202020204" pitchFamily="34" charset="0"/>
                <a:cs typeface="Arial" panose="020B0604020202020204" pitchFamily="34" charset="0"/>
              </a:rPr>
              <a:t> periódico. </a:t>
            </a:r>
          </a:p>
        </p:txBody>
      </p:sp>
    </p:spTree>
    <p:extLst>
      <p:ext uri="{BB962C8B-B14F-4D97-AF65-F5344CB8AC3E}">
        <p14:creationId xmlns:p14="http://schemas.microsoft.com/office/powerpoint/2010/main" val="26756714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753862" y="462971"/>
            <a:ext cx="4769250" cy="731838"/>
          </a:xfrm>
          <a:solidFill>
            <a:schemeClr val="bg1">
              <a:lumMod val="85000"/>
            </a:schemeClr>
          </a:solidFill>
          <a:ln w="38100">
            <a:solidFill>
              <a:srgbClr val="996600"/>
            </a:solidFill>
          </a:ln>
        </p:spPr>
        <p:txBody>
          <a:bodyPr/>
          <a:lstStyle/>
          <a:p>
            <a:pPr algn="ctr"/>
            <a:r>
              <a:rPr lang="es-ES" sz="2800" b="1" dirty="0">
                <a:solidFill>
                  <a:srgbClr val="000000"/>
                </a:solidFill>
                <a:latin typeface="Arial" panose="020B0604020202020204" pitchFamily="34" charset="0"/>
                <a:ea typeface="+mn-ea"/>
                <a:cs typeface="Arial" panose="020B0604020202020204" pitchFamily="34" charset="0"/>
              </a:rPr>
              <a:t> Estudios Longitudinales</a:t>
            </a:r>
          </a:p>
        </p:txBody>
      </p:sp>
      <p:sp>
        <p:nvSpPr>
          <p:cNvPr id="3" name="Rectángulo 2"/>
          <p:cNvSpPr/>
          <p:nvPr/>
        </p:nvSpPr>
        <p:spPr>
          <a:xfrm>
            <a:off x="1499229" y="1336982"/>
            <a:ext cx="9193542" cy="523220"/>
          </a:xfrm>
          <a:prstGeom prst="rect">
            <a:avLst/>
          </a:prstGeom>
          <a:ln w="38100">
            <a:solidFill>
              <a:srgbClr val="996600"/>
            </a:solidFill>
          </a:ln>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2800" b="1" i="0" u="none" strike="noStrike" kern="1200" cap="none" spc="0" normalizeH="0" baseline="0" noProof="0" dirty="0">
                <a:ln>
                  <a:noFill/>
                </a:ln>
                <a:solidFill>
                  <a:srgbClr val="000000"/>
                </a:solidFill>
                <a:uLnTx/>
                <a:uFillTx/>
                <a:latin typeface="Century Gothic"/>
                <a:ea typeface="+mn-ea"/>
                <a:cs typeface="+mn-cs"/>
              </a:rPr>
              <a:t>Los estudios longitudinales a su vez se clasifican en:</a:t>
            </a:r>
          </a:p>
        </p:txBody>
      </p:sp>
      <p:sp>
        <p:nvSpPr>
          <p:cNvPr id="4" name="Rectángulo 3"/>
          <p:cNvSpPr/>
          <p:nvPr/>
        </p:nvSpPr>
        <p:spPr>
          <a:xfrm>
            <a:off x="580607" y="2677821"/>
            <a:ext cx="5125699" cy="3847207"/>
          </a:xfrm>
          <a:prstGeom prst="rect">
            <a:avLst/>
          </a:prstGeom>
          <a:solidFill>
            <a:schemeClr val="bg1">
              <a:lumMod val="85000"/>
            </a:schemeClr>
          </a:solidFill>
          <a:ln w="76200">
            <a:solidFill>
              <a:srgbClr val="996600"/>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2400" b="1" dirty="0">
                <a:solidFill>
                  <a:srgbClr val="000000"/>
                </a:solidFill>
                <a:latin typeface="Arial" panose="020B0604020202020204" pitchFamily="34" charset="0"/>
                <a:cs typeface="Arial" panose="020B0604020202020204" pitchFamily="34" charset="0"/>
              </a:rPr>
              <a:t>Retrospectivos. Estas investigaciones se orientan al estudio de sucesos ya acaecidos.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s-ES" sz="2800" dirty="0">
              <a:solidFill>
                <a:srgbClr val="000000"/>
              </a:solidFill>
              <a:latin typeface="Century Gothic"/>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2800" b="0" i="0" u="none" strike="noStrike" kern="1200" cap="none" spc="0" normalizeH="0" baseline="0" noProof="0" dirty="0">
              <a:ln>
                <a:noFill/>
              </a:ln>
              <a:solidFill>
                <a:srgbClr val="000000"/>
              </a:solidFill>
              <a:effectLst/>
              <a:uLnTx/>
              <a:uFillTx/>
              <a:latin typeface="Century Gothic"/>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2800" b="0" i="0" u="none" strike="noStrike" kern="1200" cap="none" spc="0" normalizeH="0" baseline="0" noProof="0" dirty="0">
              <a:ln>
                <a:noFill/>
              </a:ln>
              <a:solidFill>
                <a:srgbClr val="000000"/>
              </a:solidFill>
              <a:effectLst/>
              <a:uLnTx/>
              <a:uFillTx/>
              <a:latin typeface="Century Gothic"/>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s-ES" sz="2800" dirty="0">
              <a:solidFill>
                <a:srgbClr val="000000"/>
              </a:solidFill>
              <a:latin typeface="Century Gothic"/>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s-ES" sz="1200" dirty="0">
              <a:solidFill>
                <a:srgbClr val="000000"/>
              </a:solidFill>
              <a:latin typeface="Century Gothic"/>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s-ES" sz="1200" dirty="0">
              <a:solidFill>
                <a:srgbClr val="000000"/>
              </a:solidFill>
              <a:latin typeface="Century Gothic"/>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s-ES" sz="1200" dirty="0">
              <a:solidFill>
                <a:srgbClr val="000000"/>
              </a:solidFill>
              <a:latin typeface="Century Gothic"/>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s-ES" sz="1200" dirty="0">
              <a:solidFill>
                <a:srgbClr val="000000"/>
              </a:solidFill>
              <a:latin typeface="Century Gothic"/>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200" b="0" i="0" u="none" strike="noStrike" kern="1200" cap="none" spc="0" normalizeH="0" baseline="0" noProof="0" dirty="0">
              <a:ln>
                <a:noFill/>
              </a:ln>
              <a:solidFill>
                <a:srgbClr val="000000"/>
              </a:solidFill>
              <a:effectLst/>
              <a:uLnTx/>
              <a:uFillTx/>
              <a:latin typeface="Century Gothic"/>
              <a:ea typeface="+mn-ea"/>
              <a:cs typeface="+mn-cs"/>
            </a:endParaRPr>
          </a:p>
        </p:txBody>
      </p:sp>
      <p:sp>
        <p:nvSpPr>
          <p:cNvPr id="5" name="Rectángulo 4"/>
          <p:cNvSpPr/>
          <p:nvPr/>
        </p:nvSpPr>
        <p:spPr>
          <a:xfrm>
            <a:off x="5778629" y="2677821"/>
            <a:ext cx="5832764" cy="3785652"/>
          </a:xfrm>
          <a:prstGeom prst="rect">
            <a:avLst/>
          </a:prstGeom>
          <a:solidFill>
            <a:schemeClr val="bg1">
              <a:lumMod val="85000"/>
            </a:schemeClr>
          </a:solidFill>
          <a:ln w="76200">
            <a:solidFill>
              <a:srgbClr val="996600"/>
            </a:solidFill>
          </a:ln>
        </p:spPr>
        <p:txBody>
          <a:bodyPr wrap="square">
            <a:spAutoFit/>
          </a:bodyPr>
          <a:lstStyle/>
          <a:p>
            <a:pPr>
              <a:defRPr/>
            </a:pPr>
            <a:r>
              <a:rPr lang="es-ES" sz="2400" b="1" dirty="0">
                <a:solidFill>
                  <a:srgbClr val="000000"/>
                </a:solidFill>
                <a:latin typeface="Arial" panose="020B0604020202020204" pitchFamily="34" charset="0"/>
                <a:cs typeface="Arial" panose="020B0604020202020204" pitchFamily="34" charset="0"/>
              </a:rPr>
              <a:t>Prospectivos. Estas investigaciones se orientan al estudio de sucesos que están por acontecer. En este caso son típicos los estudios dirigidos a obtener tasas de incidencias, las cuales muestran el número de casos nuevos de una enfermedad determinada que se producen, por unidad de tiempo, en una población dada.</a:t>
            </a:r>
          </a:p>
        </p:txBody>
      </p:sp>
      <p:sp>
        <p:nvSpPr>
          <p:cNvPr id="6" name="Flecha abajo 5"/>
          <p:cNvSpPr/>
          <p:nvPr/>
        </p:nvSpPr>
        <p:spPr>
          <a:xfrm>
            <a:off x="1720902" y="1860203"/>
            <a:ext cx="2144889" cy="755806"/>
          </a:xfrm>
          <a:prstGeom prst="downArrow">
            <a:avLst/>
          </a:prstGeom>
          <a:noFill/>
          <a:ln w="76200">
            <a:solidFill>
              <a:srgbClr val="99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a:ln>
                <a:noFill/>
              </a:ln>
              <a:solidFill>
                <a:srgbClr val="FFFFFF"/>
              </a:solidFill>
              <a:effectLst/>
              <a:uLnTx/>
              <a:uFillTx/>
              <a:latin typeface="Arial"/>
              <a:ea typeface="+mn-ea"/>
              <a:cs typeface="+mn-cs"/>
            </a:endParaRPr>
          </a:p>
        </p:txBody>
      </p:sp>
      <p:sp>
        <p:nvSpPr>
          <p:cNvPr id="7" name="Flecha abajo 6"/>
          <p:cNvSpPr/>
          <p:nvPr/>
        </p:nvSpPr>
        <p:spPr>
          <a:xfrm>
            <a:off x="7622567" y="1928813"/>
            <a:ext cx="2144889" cy="687196"/>
          </a:xfrm>
          <a:prstGeom prst="downArrow">
            <a:avLst/>
          </a:prstGeom>
          <a:noFill/>
          <a:ln w="76200">
            <a:solidFill>
              <a:srgbClr val="99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a:ln>
                <a:noFill/>
              </a:ln>
              <a:solidFill>
                <a:srgbClr val="FFFFFF"/>
              </a:solidFill>
              <a:effectLst/>
              <a:uLnTx/>
              <a:uFillTx/>
              <a:latin typeface="Arial"/>
              <a:ea typeface="+mn-ea"/>
              <a:cs typeface="+mn-cs"/>
            </a:endParaRPr>
          </a:p>
        </p:txBody>
      </p:sp>
    </p:spTree>
    <p:extLst>
      <p:ext uri="{BB962C8B-B14F-4D97-AF65-F5344CB8AC3E}">
        <p14:creationId xmlns:p14="http://schemas.microsoft.com/office/powerpoint/2010/main" val="18667108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615851" y="382797"/>
            <a:ext cx="9448800" cy="731838"/>
          </a:xfrm>
          <a:solidFill>
            <a:schemeClr val="bg1">
              <a:lumMod val="85000"/>
            </a:schemeClr>
          </a:solidFill>
          <a:ln w="38100">
            <a:solidFill>
              <a:srgbClr val="996600"/>
            </a:solidFill>
          </a:ln>
        </p:spPr>
        <p:txBody>
          <a:bodyPr/>
          <a:lstStyle/>
          <a:p>
            <a:pPr algn="ctr"/>
            <a:r>
              <a:rPr lang="es-ES" sz="2400" b="1" dirty="0">
                <a:solidFill>
                  <a:schemeClr val="tx1"/>
                </a:solidFill>
                <a:latin typeface="Arial" panose="020B0604020202020204" pitchFamily="34" charset="0"/>
              </a:rPr>
              <a:t>Según el tiempo de ocurrencia de los hechos y registro de la información</a:t>
            </a:r>
            <a:endParaRPr lang="es-ES" sz="2400" b="1" dirty="0">
              <a:solidFill>
                <a:schemeClr val="tx1"/>
              </a:solidFill>
            </a:endParaRPr>
          </a:p>
        </p:txBody>
      </p:sp>
      <p:sp>
        <p:nvSpPr>
          <p:cNvPr id="3" name="Marcador de contenido 2"/>
          <p:cNvSpPr>
            <a:spLocks noGrp="1"/>
          </p:cNvSpPr>
          <p:nvPr>
            <p:ph sz="half" idx="1"/>
          </p:nvPr>
        </p:nvSpPr>
        <p:spPr>
          <a:xfrm>
            <a:off x="359834" y="1108365"/>
            <a:ext cx="6197600" cy="5306290"/>
          </a:xfrm>
          <a:solidFill>
            <a:schemeClr val="bg1">
              <a:lumMod val="85000"/>
            </a:schemeClr>
          </a:solidFill>
          <a:ln w="76200">
            <a:solidFill>
              <a:srgbClr val="996600"/>
            </a:solidFill>
          </a:ln>
        </p:spPr>
        <p:txBody>
          <a:bodyPr/>
          <a:lstStyle/>
          <a:p>
            <a:pPr algn="just">
              <a:buClrTx/>
              <a:buFont typeface="Wingdings" panose="05000000000000000000" pitchFamily="2" charset="2"/>
              <a:buChar char="q"/>
            </a:pPr>
            <a:r>
              <a:rPr lang="es-ES" sz="2400" b="1" dirty="0">
                <a:solidFill>
                  <a:srgbClr val="000000"/>
                </a:solidFill>
                <a:latin typeface="Arial" panose="020B0604020202020204" pitchFamily="34" charset="0"/>
              </a:rPr>
              <a:t>Retrospectivo</a:t>
            </a:r>
            <a:r>
              <a:rPr lang="es-ES" sz="2400" dirty="0">
                <a:solidFill>
                  <a:srgbClr val="000000"/>
                </a:solidFill>
                <a:latin typeface="Arial" panose="020B0604020202020204" pitchFamily="34" charset="0"/>
              </a:rPr>
              <a:t>: </a:t>
            </a:r>
            <a:r>
              <a:rPr lang="es-ES" sz="2400" dirty="0">
                <a:latin typeface="Arial" panose="020B0604020202020204" pitchFamily="34" charset="0"/>
              </a:rPr>
              <a:t>se indaga sobre hechos que ya han ocurrido.</a:t>
            </a:r>
          </a:p>
          <a:p>
            <a:pPr marL="0" indent="0" algn="just">
              <a:spcBef>
                <a:spcPts val="0"/>
              </a:spcBef>
              <a:buClrTx/>
              <a:buNone/>
            </a:pPr>
            <a:r>
              <a:rPr lang="es-ES" sz="2400" dirty="0">
                <a:solidFill>
                  <a:srgbClr val="000000"/>
                </a:solidFill>
              </a:rPr>
              <a:t>Ejemplo:</a:t>
            </a:r>
            <a:r>
              <a:rPr lang="es-ES" sz="2400" dirty="0"/>
              <a:t> </a:t>
            </a:r>
            <a:r>
              <a:rPr lang="es-ES" sz="2400" dirty="0">
                <a:latin typeface="Arial Narrow" panose="020B0606020202030204" pitchFamily="34" charset="0"/>
              </a:rPr>
              <a:t>Un investigador diseña un estudio en el cual se propone determinar, en un grupo de  pacientes que han sufrido infarto del miocardio agudo (IMA), cuales eran los hábitos dietéticos, la actividad física sistemática que desarrollaban y si fumaban, antes de sufrir el ataque cardíaco. </a:t>
            </a:r>
          </a:p>
          <a:p>
            <a:pPr marL="0" indent="0" algn="just">
              <a:spcBef>
                <a:spcPts val="0"/>
              </a:spcBef>
              <a:buClrTx/>
              <a:buNone/>
            </a:pPr>
            <a:r>
              <a:rPr lang="es-ES" sz="2400" dirty="0">
                <a:latin typeface="Arial Narrow" panose="020B0606020202030204" pitchFamily="34" charset="0"/>
              </a:rPr>
              <a:t>En este caso el estudio hace referencia a sucesos (hábitos </a:t>
            </a:r>
            <a:r>
              <a:rPr lang="es-ES" sz="2400" dirty="0" err="1">
                <a:latin typeface="Arial Narrow" panose="020B0606020202030204" pitchFamily="34" charset="0"/>
              </a:rPr>
              <a:t>higienico</a:t>
            </a:r>
            <a:r>
              <a:rPr lang="es-ES" sz="2400" dirty="0">
                <a:latin typeface="Arial Narrow" panose="020B0606020202030204" pitchFamily="34" charset="0"/>
              </a:rPr>
              <a:t>-dietéticos, actividad física y hábitos tóxicos) que ocurrieron en el transcurso del tiempo hacia atrás, antes de un momento determinado (la ocurrencia del IMA</a:t>
            </a:r>
            <a:r>
              <a:rPr lang="es-ES" sz="2400" dirty="0"/>
              <a:t>).</a:t>
            </a:r>
          </a:p>
        </p:txBody>
      </p:sp>
      <p:sp>
        <p:nvSpPr>
          <p:cNvPr id="4" name="Marcador de contenido 3"/>
          <p:cNvSpPr>
            <a:spLocks noGrp="1"/>
          </p:cNvSpPr>
          <p:nvPr>
            <p:ph sz="half" idx="2"/>
          </p:nvPr>
        </p:nvSpPr>
        <p:spPr>
          <a:xfrm>
            <a:off x="6557434" y="1108366"/>
            <a:ext cx="5521677" cy="5306290"/>
          </a:xfrm>
          <a:solidFill>
            <a:schemeClr val="bg1">
              <a:lumMod val="85000"/>
            </a:schemeClr>
          </a:solidFill>
          <a:ln w="76200">
            <a:solidFill>
              <a:srgbClr val="996600"/>
            </a:solidFill>
          </a:ln>
        </p:spPr>
        <p:txBody>
          <a:bodyPr/>
          <a:lstStyle/>
          <a:p>
            <a:pPr algn="just">
              <a:spcBef>
                <a:spcPts val="0"/>
              </a:spcBef>
              <a:buClrTx/>
              <a:buFont typeface="Wingdings" panose="05000000000000000000" pitchFamily="2" charset="2"/>
              <a:buChar char="q"/>
            </a:pPr>
            <a:r>
              <a:rPr lang="es-ES" sz="2400" b="1" dirty="0">
                <a:solidFill>
                  <a:srgbClr val="000000"/>
                </a:solidFill>
                <a:latin typeface="Arial" panose="020B0604020202020204" pitchFamily="34" charset="0"/>
              </a:rPr>
              <a:t>Prospectivo</a:t>
            </a:r>
            <a:r>
              <a:rPr lang="es-ES" sz="2400" dirty="0">
                <a:solidFill>
                  <a:srgbClr val="000000"/>
                </a:solidFill>
                <a:latin typeface="Arial" panose="020B0604020202020204" pitchFamily="34" charset="0"/>
              </a:rPr>
              <a:t>: </a:t>
            </a:r>
            <a:r>
              <a:rPr lang="es-ES" sz="2400" dirty="0">
                <a:latin typeface="Arial" panose="020B0604020202020204" pitchFamily="34" charset="0"/>
              </a:rPr>
              <a:t>se registra la información en la medida que van ocurriendo los hechos.</a:t>
            </a:r>
          </a:p>
          <a:p>
            <a:pPr marL="0" indent="0" algn="just">
              <a:spcBef>
                <a:spcPts val="0"/>
              </a:spcBef>
              <a:buClrTx/>
              <a:buNone/>
            </a:pPr>
            <a:r>
              <a:rPr lang="es-ES" sz="2400" dirty="0">
                <a:latin typeface="Arial Narrow" panose="020B0606020202030204" pitchFamily="34" charset="0"/>
              </a:rPr>
              <a:t>A partir de la incorporación de un médico general integral (MGI) a un centro de trabajo, un investigador se propone determinar las modificaciones que este hecho provoca sobre la incidencia de accidentes de trabajo y las ausencias por enfermedad en dicho centro.</a:t>
            </a:r>
          </a:p>
          <a:p>
            <a:pPr marL="0" indent="0" algn="just">
              <a:spcBef>
                <a:spcPts val="0"/>
              </a:spcBef>
              <a:buClrTx/>
              <a:buNone/>
            </a:pPr>
            <a:r>
              <a:rPr lang="es-ES" sz="2400" dirty="0">
                <a:latin typeface="Arial Narrow" panose="020B0606020202030204" pitchFamily="34" charset="0"/>
              </a:rPr>
              <a:t>Note como las variables serán medidas en el transcurso del tiempo a partir de un momento dado (incorporación del MGI) en adelante, es decir, el estudio se refiere a sucesos que están por ocurrir</a:t>
            </a:r>
          </a:p>
        </p:txBody>
      </p:sp>
    </p:spTree>
    <p:extLst>
      <p:ext uri="{BB962C8B-B14F-4D97-AF65-F5344CB8AC3E}">
        <p14:creationId xmlns:p14="http://schemas.microsoft.com/office/powerpoint/2010/main" val="20701353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676399" y="340057"/>
            <a:ext cx="9499599" cy="830997"/>
          </a:xfrm>
          <a:prstGeom prst="rect">
            <a:avLst/>
          </a:prstGeom>
          <a:solidFill>
            <a:schemeClr val="bg1">
              <a:lumMod val="85000"/>
            </a:schemeClr>
          </a:solidFill>
          <a:ln w="38100">
            <a:solidFill>
              <a:srgbClr val="996600"/>
            </a:solidFill>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Century Gothic"/>
                <a:ea typeface="+mn-ea"/>
                <a:cs typeface="+mn-cs"/>
              </a:rPr>
              <a:t>¿EN QUÉ CONSISTEN LOS ESTUDIOS CORRELACIÓNALES?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ES" sz="2400" b="1" i="0" u="none" strike="noStrike" kern="1200" cap="none" spc="0" normalizeH="0" baseline="0" noProof="0" dirty="0">
              <a:ln>
                <a:noFill/>
              </a:ln>
              <a:solidFill>
                <a:srgbClr val="000000"/>
              </a:solidFill>
              <a:effectLst/>
              <a:uLnTx/>
              <a:uFillTx/>
              <a:latin typeface="Century Gothic"/>
              <a:ea typeface="+mn-ea"/>
              <a:cs typeface="+mn-cs"/>
            </a:endParaRPr>
          </a:p>
        </p:txBody>
      </p:sp>
      <p:sp>
        <p:nvSpPr>
          <p:cNvPr id="3" name="Rectángulo 2"/>
          <p:cNvSpPr/>
          <p:nvPr/>
        </p:nvSpPr>
        <p:spPr>
          <a:xfrm>
            <a:off x="1357745" y="1039126"/>
            <a:ext cx="10224656" cy="5262979"/>
          </a:xfrm>
          <a:prstGeom prst="rect">
            <a:avLst/>
          </a:prstGeom>
          <a:solidFill>
            <a:schemeClr val="bg1">
              <a:lumMod val="85000"/>
            </a:schemeClr>
          </a:solidFill>
          <a:ln w="28575">
            <a:solidFill>
              <a:srgbClr val="996600"/>
            </a:solidFill>
          </a:ln>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Century Gothic"/>
                <a:ea typeface="+mn-ea"/>
                <a:cs typeface="+mn-cs"/>
              </a:rPr>
              <a:t>Los estudios cuantitativos correlaciónales miden el grado de relación entre esas dos o más variables (cuantifican relaciones). Es decir, miden cada variable presuntamente relacionada y después también miden y analizan la correlación. Tales correlaciones se expresan en hipótesis sometidas a prueba. </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s-ES" sz="2400" b="1" dirty="0">
              <a:solidFill>
                <a:srgbClr val="000000"/>
              </a:solidFill>
              <a:latin typeface="Century Gothic"/>
            </a:endParaRPr>
          </a:p>
          <a:p>
            <a:pPr algn="just">
              <a:defRPr/>
            </a:pPr>
            <a:r>
              <a:rPr kumimoji="0" lang="es-ES" sz="2400" b="1" i="0" u="none" strike="noStrike" kern="1200" cap="none" spc="0" normalizeH="0" baseline="0" noProof="0" dirty="0">
                <a:ln>
                  <a:noFill/>
                </a:ln>
                <a:solidFill>
                  <a:srgbClr val="000000"/>
                </a:solidFill>
                <a:effectLst/>
                <a:uLnTx/>
                <a:uFillTx/>
                <a:latin typeface="Century Gothic"/>
                <a:ea typeface="+mn-ea"/>
                <a:cs typeface="+mn-cs"/>
              </a:rPr>
              <a:t>La utilidad y el propósito principal de los estudios correlaciónales cuantitativos son saber cómo se puede comportar un concepto o una variable conociendo el comportamiento de otras variables relacionadas. Es decir, intentar predecir el valor aproximado que tendrá un grupo de individuos o fenómenos en una variable, a partir del valor que tienen en la(s) variable(s) relacionada(s).</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s-ES" sz="2400" b="1" i="0" u="none" strike="noStrike" kern="1200" cap="none" spc="0" normalizeH="0" baseline="0" noProof="0" dirty="0">
              <a:ln>
                <a:noFill/>
              </a:ln>
              <a:solidFill>
                <a:srgbClr val="000000"/>
              </a:solidFill>
              <a:effectLst/>
              <a:uLnTx/>
              <a:uFillTx/>
              <a:latin typeface="Century Gothic"/>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s-ES" sz="2400" b="1" i="0" u="none" strike="noStrike" kern="1200" cap="none" spc="0" normalizeH="0" baseline="0" noProof="0" dirty="0">
              <a:ln>
                <a:noFill/>
              </a:ln>
              <a:solidFill>
                <a:srgbClr val="000000"/>
              </a:solidFill>
              <a:effectLst/>
              <a:uLnTx/>
              <a:uFillTx/>
              <a:latin typeface="Century Gothic"/>
              <a:ea typeface="+mn-ea"/>
              <a:cs typeface="+mn-cs"/>
            </a:endParaRPr>
          </a:p>
        </p:txBody>
      </p:sp>
    </p:spTree>
    <p:extLst>
      <p:ext uri="{BB962C8B-B14F-4D97-AF65-F5344CB8AC3E}">
        <p14:creationId xmlns:p14="http://schemas.microsoft.com/office/powerpoint/2010/main" val="1345865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523999" y="755946"/>
            <a:ext cx="10030691" cy="5632311"/>
          </a:xfrm>
          <a:prstGeom prst="rect">
            <a:avLst/>
          </a:prstGeom>
          <a:solidFill>
            <a:schemeClr val="bg1">
              <a:lumMod val="85000"/>
            </a:schemeClr>
          </a:solidFill>
          <a:ln w="28575">
            <a:solidFill>
              <a:srgbClr val="996600"/>
            </a:solidFill>
          </a:ln>
        </p:spPr>
        <p:txBody>
          <a:bodyPr wrap="square">
            <a:spAutoFit/>
          </a:bodyPr>
          <a:lstStyle/>
          <a:p>
            <a:pPr algn="just">
              <a:defRPr/>
            </a:pPr>
            <a:endParaRPr lang="es-ES" sz="2400" b="1" dirty="0">
              <a:solidFill>
                <a:srgbClr val="000000"/>
              </a:solidFill>
              <a:latin typeface="Century Gothic"/>
            </a:endParaRPr>
          </a:p>
          <a:p>
            <a:pPr algn="just">
              <a:defRPr/>
            </a:pPr>
            <a:r>
              <a:rPr lang="es-ES" sz="2400" b="1" dirty="0">
                <a:solidFill>
                  <a:srgbClr val="000000"/>
                </a:solidFill>
                <a:latin typeface="Century Gothic"/>
              </a:rPr>
              <a:t>Ejemplo, un investigador que desee analizar la relación entre la motivación laboral y la productividad en un grupo de trabajadores (digamos, de varias empresas industriales con más de 1 000 trabajadores de la  provincia de Artemisa), mediría la motivación y la productividad de </a:t>
            </a:r>
            <a:r>
              <a:rPr lang="es-ES_tradnl" sz="2400" b="1" dirty="0">
                <a:solidFill>
                  <a:srgbClr val="000000"/>
                </a:solidFill>
                <a:latin typeface="Century Gothic"/>
              </a:rPr>
              <a:t>cada uno, y después analizaría si los trabajadores con mayor motivación son o no los más productivos.</a:t>
            </a:r>
          </a:p>
          <a:p>
            <a:pPr algn="just">
              <a:defRPr/>
            </a:pPr>
            <a:endParaRPr lang="es-ES_tradnl" sz="2400" b="1" dirty="0">
              <a:solidFill>
                <a:srgbClr val="000000"/>
              </a:solidFill>
              <a:latin typeface="Century Gothic"/>
            </a:endParaRPr>
          </a:p>
          <a:p>
            <a:pPr algn="just">
              <a:defRPr/>
            </a:pPr>
            <a:r>
              <a:rPr lang="es-ES_tradnl" sz="2400" b="1" dirty="0">
                <a:solidFill>
                  <a:srgbClr val="000000"/>
                </a:solidFill>
                <a:latin typeface="Century Gothic"/>
              </a:rPr>
              <a:t>Es importante recalcar que, en la mayoría de los casos, las medicio­nes en las variables a correlacionar provienen de los mismos sujetos. </a:t>
            </a:r>
          </a:p>
          <a:p>
            <a:pPr algn="just">
              <a:defRPr/>
            </a:pPr>
            <a:endParaRPr lang="es-ES_tradnl" sz="2400" b="1" dirty="0">
              <a:solidFill>
                <a:srgbClr val="000000"/>
              </a:solidFill>
              <a:latin typeface="Century Gothic"/>
            </a:endParaRPr>
          </a:p>
          <a:p>
            <a:pPr algn="just">
              <a:defRPr/>
            </a:pPr>
            <a:endParaRPr lang="es-ES_tradnl" sz="2400" b="1" dirty="0">
              <a:solidFill>
                <a:srgbClr val="000000"/>
              </a:solidFill>
              <a:latin typeface="Century Gothic"/>
            </a:endParaRPr>
          </a:p>
          <a:p>
            <a:pPr algn="just">
              <a:defRPr/>
            </a:pPr>
            <a:endParaRPr lang="es-ES" sz="2400" b="1" dirty="0">
              <a:solidFill>
                <a:srgbClr val="000000"/>
              </a:solidFill>
              <a:latin typeface="Century Gothic"/>
            </a:endParaRPr>
          </a:p>
        </p:txBody>
      </p:sp>
    </p:spTree>
    <p:extLst>
      <p:ext uri="{BB962C8B-B14F-4D97-AF65-F5344CB8AC3E}">
        <p14:creationId xmlns:p14="http://schemas.microsoft.com/office/powerpoint/2010/main" val="10433908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5350B476-062E-4799-9417-C2116A699C28}"/>
              </a:ext>
            </a:extLst>
          </p:cNvPr>
          <p:cNvSpPr txBox="1"/>
          <p:nvPr/>
        </p:nvSpPr>
        <p:spPr>
          <a:xfrm>
            <a:off x="1364672" y="1443841"/>
            <a:ext cx="10162310" cy="4801314"/>
          </a:xfrm>
          <a:prstGeom prst="rect">
            <a:avLst/>
          </a:prstGeom>
          <a:solidFill>
            <a:schemeClr val="bg1">
              <a:lumMod val="85000"/>
            </a:schemeClr>
          </a:solidFill>
          <a:ln w="38100">
            <a:solidFill>
              <a:srgbClr val="996600"/>
            </a:solidFill>
          </a:ln>
        </p:spPr>
        <p:txBody>
          <a:bodyPr wrap="square">
            <a:spAutoFit/>
          </a:bodyPr>
          <a:lstStyle/>
          <a:p>
            <a:pPr algn="just">
              <a:defRPr/>
            </a:pPr>
            <a:r>
              <a:rPr lang="es-ES_tradnl" sz="2400" b="1" dirty="0">
                <a:solidFill>
                  <a:srgbClr val="000000"/>
                </a:solidFill>
                <a:latin typeface="Century Gothic"/>
              </a:rPr>
              <a:t>No es co­mún que se correlacionen mediciones de una variable hechas en personas o eventos con mediciones de otra variable realizadas en otras personas de otras variable realizadas en otras personas. </a:t>
            </a:r>
          </a:p>
          <a:p>
            <a:pPr algn="just">
              <a:defRPr/>
            </a:pPr>
            <a:endParaRPr lang="es-ES_tradnl" sz="2400" b="1" dirty="0">
              <a:solidFill>
                <a:srgbClr val="000000"/>
              </a:solidFill>
              <a:latin typeface="Century Gothic"/>
            </a:endParaRPr>
          </a:p>
          <a:p>
            <a:pPr algn="just">
              <a:defRPr/>
            </a:pPr>
            <a:r>
              <a:rPr lang="es-ES_tradnl" sz="2400" b="1" dirty="0">
                <a:solidFill>
                  <a:srgbClr val="000000"/>
                </a:solidFill>
                <a:latin typeface="Century Gothic"/>
              </a:rPr>
              <a:t>Así, no sería váli­do correlacionar mediciones de la motivación de los trabajadores de Artemisa con mediciones sobre la productividad hechas a otros trabajadores (de otras empre­sas o de trabajadores de Mayabeque).</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s-ES" sz="1800" b="1" i="0" u="none" strike="noStrike" kern="1200" cap="none" spc="0" normalizeH="0" baseline="0" noProof="0" dirty="0">
              <a:ln>
                <a:noFill/>
              </a:ln>
              <a:solidFill>
                <a:srgbClr val="000000"/>
              </a:solidFill>
              <a:effectLst/>
              <a:uLnTx/>
              <a:uFillTx/>
              <a:latin typeface="Century Gothic"/>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es-ES" b="1" dirty="0">
              <a:solidFill>
                <a:srgbClr val="000000"/>
              </a:solidFill>
              <a:latin typeface="Century Gothic"/>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s-ES" sz="1800" b="1" i="0" u="none" strike="noStrike" kern="1200" cap="none" spc="0" normalizeH="0" baseline="0" noProof="0" dirty="0">
              <a:ln>
                <a:noFill/>
              </a:ln>
              <a:solidFill>
                <a:srgbClr val="000000"/>
              </a:solidFill>
              <a:effectLst/>
              <a:uLnTx/>
              <a:uFillTx/>
              <a:latin typeface="Century Gothic"/>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s-ES" sz="1800" b="1" i="0" u="none" strike="noStrike" kern="1200" cap="none" spc="0" normalizeH="0" baseline="0" noProof="0" dirty="0">
              <a:ln>
                <a:noFill/>
              </a:ln>
              <a:solidFill>
                <a:srgbClr val="000000"/>
              </a:solidFill>
              <a:effectLst/>
              <a:uLnTx/>
              <a:uFillTx/>
              <a:latin typeface="Century Gothic"/>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ES" sz="1800" b="1" i="0" u="none" strike="noStrike" kern="1200" cap="none" spc="0" normalizeH="0" baseline="0" noProof="0" dirty="0">
                <a:ln>
                  <a:noFill/>
                </a:ln>
                <a:solidFill>
                  <a:srgbClr val="000000"/>
                </a:solidFill>
                <a:effectLst/>
                <a:uLnTx/>
                <a:uFillTx/>
                <a:latin typeface="Century Gothic"/>
                <a:ea typeface="+mn-ea"/>
                <a:cs typeface="+mn-cs"/>
              </a:rPr>
              <a:t> </a:t>
            </a:r>
          </a:p>
        </p:txBody>
      </p:sp>
    </p:spTree>
    <p:extLst>
      <p:ext uri="{BB962C8B-B14F-4D97-AF65-F5344CB8AC3E}">
        <p14:creationId xmlns:p14="http://schemas.microsoft.com/office/powerpoint/2010/main" val="29548464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a 4">
            <a:extLst>
              <a:ext uri="{FF2B5EF4-FFF2-40B4-BE49-F238E27FC236}">
                <a16:creationId xmlns:a16="http://schemas.microsoft.com/office/drawing/2014/main" id="{8AA9833A-2C5D-4995-9BEF-F053E9353DDB}"/>
              </a:ext>
            </a:extLst>
          </p:cNvPr>
          <p:cNvGraphicFramePr/>
          <p:nvPr>
            <p:extLst>
              <p:ext uri="{D42A27DB-BD31-4B8C-83A1-F6EECF244321}">
                <p14:modId xmlns:p14="http://schemas.microsoft.com/office/powerpoint/2010/main" val="2240520363"/>
              </p:ext>
            </p:extLst>
          </p:nvPr>
        </p:nvGraphicFramePr>
        <p:xfrm>
          <a:off x="979053" y="719666"/>
          <a:ext cx="8192656"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103327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8A3FE9DD-6C88-4C41-9A33-8C81060B2F23}"/>
              </a:ext>
            </a:extLst>
          </p:cNvPr>
          <p:cNvSpPr txBox="1"/>
          <p:nvPr/>
        </p:nvSpPr>
        <p:spPr>
          <a:xfrm>
            <a:off x="1371601" y="949910"/>
            <a:ext cx="10072253" cy="5262979"/>
          </a:xfrm>
          <a:prstGeom prst="rect">
            <a:avLst/>
          </a:prstGeom>
          <a:solidFill>
            <a:schemeClr val="bg1">
              <a:lumMod val="85000"/>
            </a:schemeClr>
          </a:solidFill>
          <a:ln w="38100">
            <a:solidFill>
              <a:srgbClr val="996600"/>
            </a:solidFill>
          </a:ln>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lang="es-ES_tradnl" sz="2400" b="1" dirty="0">
              <a:solidFill>
                <a:srgbClr val="000000"/>
              </a:solidFill>
              <a:latin typeface="Century Gothic"/>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s-ES_tradnl" sz="2400" b="1" dirty="0">
                <a:solidFill>
                  <a:srgbClr val="000000"/>
                </a:solidFill>
                <a:latin typeface="Century Gothic"/>
              </a:rPr>
              <a:t>En el caso de las investigaciones cualitativas, también es factible tener un alcance correlacional entre dos o más conceptos, categorías o variables, aunque no se mide(n) la(s) relación(es), ni se establece numéricamente su magnitud. </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s-ES_tradnl" sz="2400" b="1" dirty="0">
              <a:solidFill>
                <a:srgbClr val="000000"/>
              </a:solidFill>
              <a:latin typeface="Century Gothic"/>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s-ES_tradnl" sz="2400" b="1" dirty="0">
                <a:solidFill>
                  <a:srgbClr val="000000"/>
                </a:solidFill>
                <a:latin typeface="Century Gothic"/>
              </a:rPr>
              <a:t>Por lo general tales relaciones no se fijan previamente (no son preconcebidas), sino que se descubren durante el proceso de la investigación, esto es, se van induciendo.</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s-ES_tradnl" sz="2400" b="1" dirty="0">
              <a:solidFill>
                <a:srgbClr val="000000"/>
              </a:solidFill>
              <a:latin typeface="Century Gothic"/>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es-ES_tradnl" sz="2400" b="1" dirty="0">
              <a:solidFill>
                <a:srgbClr val="000000"/>
              </a:solidFill>
              <a:latin typeface="Century Gothic"/>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es-ES_tradnl" sz="2400" b="1" dirty="0">
              <a:solidFill>
                <a:srgbClr val="000000"/>
              </a:solidFill>
              <a:latin typeface="Century Gothic"/>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es-ES_tradnl" sz="2400" b="1" dirty="0">
              <a:solidFill>
                <a:srgbClr val="000000"/>
              </a:solidFill>
              <a:latin typeface="Century Gothic"/>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es-ES" sz="2400" b="1" dirty="0">
              <a:solidFill>
                <a:srgbClr val="000000"/>
              </a:solidFill>
              <a:latin typeface="Century Gothic"/>
            </a:endParaRPr>
          </a:p>
        </p:txBody>
      </p:sp>
    </p:spTree>
    <p:extLst>
      <p:ext uri="{BB962C8B-B14F-4D97-AF65-F5344CB8AC3E}">
        <p14:creationId xmlns:p14="http://schemas.microsoft.com/office/powerpoint/2010/main" val="25274489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sz="half" idx="1"/>
          </p:nvPr>
        </p:nvSpPr>
        <p:spPr>
          <a:xfrm>
            <a:off x="205766" y="493889"/>
            <a:ext cx="6162323" cy="5870222"/>
          </a:xfrm>
          <a:solidFill>
            <a:schemeClr val="bg1">
              <a:lumMod val="85000"/>
            </a:schemeClr>
          </a:solidFill>
          <a:ln w="76200">
            <a:solidFill>
              <a:srgbClr val="996600"/>
            </a:solidFill>
          </a:ln>
        </p:spPr>
        <p:txBody>
          <a:bodyPr/>
          <a:lstStyle/>
          <a:p>
            <a:pPr marL="0" indent="0">
              <a:buNone/>
            </a:pPr>
            <a:r>
              <a:rPr lang="es-ES" sz="2800" b="1" dirty="0">
                <a:solidFill>
                  <a:srgbClr val="000000"/>
                </a:solidFill>
                <a:latin typeface="Arial" panose="020B0604020202020204" pitchFamily="34" charset="0"/>
              </a:rPr>
              <a:t>Estudios no experimentales. Analíticos u observacionales: </a:t>
            </a:r>
            <a:r>
              <a:rPr lang="es-ES" sz="2800" b="1" dirty="0">
                <a:latin typeface="Arial" panose="020B0604020202020204" pitchFamily="34" charset="0"/>
              </a:rPr>
              <a:t>son aquellos dirigidos a responder por qué se produce determinado fenómeno, cual es la causa o factor asociado a ese fenómeno. En este tipo de estudio se analizan relaciones causa-efecto.</a:t>
            </a:r>
            <a:endParaRPr lang="es-ES" sz="2800" b="1" dirty="0"/>
          </a:p>
        </p:txBody>
      </p:sp>
      <p:sp>
        <p:nvSpPr>
          <p:cNvPr id="4" name="Marcador de contenido 3"/>
          <p:cNvSpPr>
            <a:spLocks noGrp="1"/>
          </p:cNvSpPr>
          <p:nvPr>
            <p:ph sz="half" idx="2"/>
          </p:nvPr>
        </p:nvSpPr>
        <p:spPr>
          <a:xfrm>
            <a:off x="6368090" y="493889"/>
            <a:ext cx="5228165" cy="5870222"/>
          </a:xfrm>
          <a:solidFill>
            <a:schemeClr val="bg1">
              <a:lumMod val="85000"/>
            </a:schemeClr>
          </a:solidFill>
          <a:ln w="76200">
            <a:solidFill>
              <a:srgbClr val="996600"/>
            </a:solidFill>
          </a:ln>
        </p:spPr>
        <p:txBody>
          <a:bodyPr/>
          <a:lstStyle/>
          <a:p>
            <a:pPr marL="0" indent="0">
              <a:buNone/>
            </a:pPr>
            <a:r>
              <a:rPr lang="es-ES" sz="2800" b="1" dirty="0">
                <a:solidFill>
                  <a:srgbClr val="000000"/>
                </a:solidFill>
                <a:latin typeface="Arial" panose="020B0604020202020204" pitchFamily="34" charset="0"/>
              </a:rPr>
              <a:t>Experimentales</a:t>
            </a:r>
            <a:r>
              <a:rPr lang="es-ES" sz="2800" dirty="0">
                <a:solidFill>
                  <a:srgbClr val="000000"/>
                </a:solidFill>
                <a:latin typeface="Arial" panose="020B0604020202020204" pitchFamily="34" charset="0"/>
              </a:rPr>
              <a:t>: </a:t>
            </a:r>
            <a:r>
              <a:rPr lang="es-ES" sz="2800" b="1" dirty="0">
                <a:latin typeface="Arial" panose="020B0604020202020204" pitchFamily="34" charset="0"/>
              </a:rPr>
              <a:t>son estudios que se caracterizan por la introducción y manipulación del factor causal para la determinación del efecto. Este tipo de estudio es muy utilizado en la clínica y en investigaciones biomédicas</a:t>
            </a:r>
            <a:r>
              <a:rPr lang="es-ES" sz="2800" b="1" dirty="0">
                <a:solidFill>
                  <a:srgbClr val="FFFF00"/>
                </a:solidFill>
                <a:latin typeface="Arial" panose="020B0604020202020204" pitchFamily="34" charset="0"/>
              </a:rPr>
              <a:t>.</a:t>
            </a:r>
            <a:endParaRPr lang="es-ES" sz="2800" b="1" dirty="0">
              <a:solidFill>
                <a:srgbClr val="FFFF00"/>
              </a:solidFill>
            </a:endParaRPr>
          </a:p>
        </p:txBody>
      </p:sp>
    </p:spTree>
    <p:extLst>
      <p:ext uri="{BB962C8B-B14F-4D97-AF65-F5344CB8AC3E}">
        <p14:creationId xmlns:p14="http://schemas.microsoft.com/office/powerpoint/2010/main" val="23980900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371600" y="1973565"/>
            <a:ext cx="10230297" cy="4401205"/>
          </a:xfrm>
          <a:prstGeom prst="rect">
            <a:avLst/>
          </a:prstGeom>
          <a:solidFill>
            <a:schemeClr val="bg1">
              <a:lumMod val="85000"/>
            </a:schemeClr>
          </a:solidFill>
          <a:ln w="38100">
            <a:solidFill>
              <a:srgbClr val="996600"/>
            </a:solidFill>
          </a:ln>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s-ES" sz="2800" b="1" dirty="0">
                <a:latin typeface="Arial" panose="020B0604020202020204" pitchFamily="34" charset="0"/>
              </a:rPr>
              <a:t>Como la mayoría de los estudios explicativos en ciencias médicas tratan de algún tipo de relación causa efecto, resulta importante antes de abordar estos estudios definir el concepto de causalidad manejado por los investigadores y cuándo una posible causa puede ser considerada causa contribuyente.</a:t>
            </a:r>
          </a:p>
          <a:p>
            <a:pPr marL="0" marR="0" lvl="0" indent="0" algn="just" defTabSz="457200" rtl="0" eaLnBrk="1" fontAlgn="auto" latinLnBrk="0" hangingPunct="1">
              <a:lnSpc>
                <a:spcPct val="100000"/>
              </a:lnSpc>
              <a:spcBef>
                <a:spcPts val="0"/>
              </a:spcBef>
              <a:spcAft>
                <a:spcPts val="0"/>
              </a:spcAft>
              <a:buClrTx/>
              <a:buSzTx/>
              <a:buFontTx/>
              <a:buNone/>
              <a:tabLst/>
              <a:defRPr/>
            </a:pPr>
            <a:endParaRPr lang="es-ES" sz="2800" b="1" dirty="0">
              <a:latin typeface="Arial" panose="020B0604020202020204" pitchFamily="34"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endParaRPr lang="es-ES" sz="2800" b="1" dirty="0">
              <a:latin typeface="Arial" panose="020B0604020202020204" pitchFamily="34"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endParaRPr lang="es-ES" sz="2800" b="1" dirty="0">
              <a:latin typeface="Arial" panose="020B0604020202020204" pitchFamily="34"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endParaRPr lang="es-ES" sz="2800" b="1" dirty="0">
              <a:latin typeface="Arial" panose="020B0604020202020204" pitchFamily="34" charset="0"/>
            </a:endParaRPr>
          </a:p>
        </p:txBody>
      </p:sp>
      <p:sp>
        <p:nvSpPr>
          <p:cNvPr id="3" name="Rectángulo 2"/>
          <p:cNvSpPr/>
          <p:nvPr/>
        </p:nvSpPr>
        <p:spPr>
          <a:xfrm>
            <a:off x="2980974" y="982451"/>
            <a:ext cx="5626861" cy="707886"/>
          </a:xfrm>
          <a:prstGeom prst="rect">
            <a:avLst/>
          </a:prstGeom>
          <a:ln w="38100">
            <a:solidFill>
              <a:srgbClr val="996600"/>
            </a:solidFill>
          </a:ln>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s-ES" sz="4000" b="1" dirty="0">
                <a:latin typeface="Arial" panose="020B0604020202020204" pitchFamily="34" charset="0"/>
              </a:rPr>
              <a:t>Estudios Explicativos.</a:t>
            </a:r>
          </a:p>
        </p:txBody>
      </p:sp>
    </p:spTree>
    <p:extLst>
      <p:ext uri="{BB962C8B-B14F-4D97-AF65-F5344CB8AC3E}">
        <p14:creationId xmlns:p14="http://schemas.microsoft.com/office/powerpoint/2010/main" val="20406862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20D6260D-99D6-4A58-9CED-A03179BD46E7}"/>
              </a:ext>
            </a:extLst>
          </p:cNvPr>
          <p:cNvSpPr/>
          <p:nvPr/>
        </p:nvSpPr>
        <p:spPr>
          <a:xfrm>
            <a:off x="1434715" y="582067"/>
            <a:ext cx="9953722" cy="5693866"/>
          </a:xfrm>
          <a:prstGeom prst="rect">
            <a:avLst/>
          </a:prstGeom>
          <a:solidFill>
            <a:schemeClr val="bg1">
              <a:lumMod val="85000"/>
            </a:schemeClr>
          </a:solidFill>
          <a:ln w="28575">
            <a:solidFill>
              <a:srgbClr val="996600"/>
            </a:solidFill>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s-ES" sz="2800" b="1" dirty="0">
              <a:latin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s-ES" sz="2800" b="1" dirty="0">
                <a:latin typeface="Arial" panose="020B0604020202020204" pitchFamily="34" charset="0"/>
              </a:rPr>
              <a:t>Criterio de causa contribuyente.</a:t>
            </a:r>
          </a:p>
          <a:p>
            <a:pPr marL="0" marR="0" lvl="0" indent="0" algn="l" defTabSz="457200" rtl="0" eaLnBrk="1" fontAlgn="auto" latinLnBrk="0" hangingPunct="1">
              <a:lnSpc>
                <a:spcPct val="100000"/>
              </a:lnSpc>
              <a:spcBef>
                <a:spcPts val="0"/>
              </a:spcBef>
              <a:spcAft>
                <a:spcPts val="0"/>
              </a:spcAft>
              <a:buClrTx/>
              <a:buSzTx/>
              <a:buFontTx/>
              <a:buNone/>
              <a:tabLst/>
              <a:defRPr/>
            </a:pPr>
            <a:r>
              <a:rPr lang="es-ES" sz="2800" b="1" dirty="0">
                <a:latin typeface="Arial" panose="020B0604020202020204" pitchFamily="34" charset="0"/>
              </a:rPr>
              <a:t>1) La causa está asociada con el efecto.</a:t>
            </a:r>
          </a:p>
          <a:p>
            <a:pPr marL="0" marR="0" lvl="0" indent="0" algn="l" defTabSz="457200" rtl="0" eaLnBrk="1" fontAlgn="auto" latinLnBrk="0" hangingPunct="1">
              <a:lnSpc>
                <a:spcPct val="100000"/>
              </a:lnSpc>
              <a:spcBef>
                <a:spcPts val="0"/>
              </a:spcBef>
              <a:spcAft>
                <a:spcPts val="0"/>
              </a:spcAft>
              <a:buClrTx/>
              <a:buSzTx/>
              <a:buFontTx/>
              <a:buNone/>
              <a:tabLst/>
              <a:defRPr/>
            </a:pPr>
            <a:r>
              <a:rPr lang="es-ES" sz="2800" b="1" dirty="0">
                <a:latin typeface="Arial" panose="020B0604020202020204" pitchFamily="34" charset="0"/>
              </a:rPr>
              <a:t>2) La causa precede al efecto</a:t>
            </a:r>
          </a:p>
          <a:p>
            <a:pPr marL="0" marR="0" lvl="0" indent="0" algn="l" defTabSz="457200" rtl="0" eaLnBrk="1" fontAlgn="auto" latinLnBrk="0" hangingPunct="1">
              <a:lnSpc>
                <a:spcPct val="100000"/>
              </a:lnSpc>
              <a:spcBef>
                <a:spcPts val="0"/>
              </a:spcBef>
              <a:spcAft>
                <a:spcPts val="0"/>
              </a:spcAft>
              <a:buClrTx/>
              <a:buSzTx/>
              <a:buFontTx/>
              <a:buNone/>
              <a:tabLst/>
              <a:defRPr/>
            </a:pPr>
            <a:r>
              <a:rPr lang="es-ES" sz="2800" b="1" dirty="0">
                <a:latin typeface="Arial" panose="020B0604020202020204" pitchFamily="34" charset="0"/>
              </a:rPr>
              <a:t>3) La modificación de la causa altera al efecto</a:t>
            </a:r>
          </a:p>
          <a:p>
            <a:pPr marL="0" marR="0" lvl="0" indent="0" algn="l" defTabSz="457200" rtl="0" eaLnBrk="1" fontAlgn="auto" latinLnBrk="0" hangingPunct="1">
              <a:lnSpc>
                <a:spcPct val="100000"/>
              </a:lnSpc>
              <a:spcBef>
                <a:spcPts val="0"/>
              </a:spcBef>
              <a:spcAft>
                <a:spcPts val="0"/>
              </a:spcAft>
              <a:buClrTx/>
              <a:buSzTx/>
              <a:buFontTx/>
              <a:buNone/>
              <a:tabLst/>
              <a:defRPr/>
            </a:pPr>
            <a:r>
              <a:rPr lang="es-ES" sz="2800" b="1" dirty="0">
                <a:latin typeface="Arial" panose="020B0604020202020204" pitchFamily="34" charset="0"/>
              </a:rPr>
              <a:t>También existen criterios auxiliares, accesorios o de apoyo como son:</a:t>
            </a:r>
          </a:p>
          <a:p>
            <a:pPr marL="0" marR="0" lvl="0" indent="0" algn="l" defTabSz="457200" rtl="0" eaLnBrk="1" fontAlgn="auto" latinLnBrk="0" hangingPunct="1">
              <a:lnSpc>
                <a:spcPct val="100000"/>
              </a:lnSpc>
              <a:spcBef>
                <a:spcPts val="0"/>
              </a:spcBef>
              <a:spcAft>
                <a:spcPts val="0"/>
              </a:spcAft>
              <a:buClrTx/>
              <a:buSzTx/>
              <a:buFontTx/>
              <a:buNone/>
              <a:tabLst/>
              <a:defRPr/>
            </a:pPr>
            <a:r>
              <a:rPr lang="es-ES" sz="2800" b="1" dirty="0">
                <a:latin typeface="Arial" panose="020B0604020202020204" pitchFamily="34" charset="0"/>
              </a:rPr>
              <a:t>- Fuerza de asociación.</a:t>
            </a:r>
          </a:p>
          <a:p>
            <a:pPr marL="0" marR="0" lvl="0" indent="0" algn="l" defTabSz="457200" rtl="0" eaLnBrk="1" fontAlgn="auto" latinLnBrk="0" hangingPunct="1">
              <a:lnSpc>
                <a:spcPct val="100000"/>
              </a:lnSpc>
              <a:spcBef>
                <a:spcPts val="0"/>
              </a:spcBef>
              <a:spcAft>
                <a:spcPts val="0"/>
              </a:spcAft>
              <a:buClrTx/>
              <a:buSzTx/>
              <a:buFontTx/>
              <a:buNone/>
              <a:tabLst/>
              <a:defRPr/>
            </a:pPr>
            <a:r>
              <a:rPr lang="es-ES" sz="2800" b="1" dirty="0">
                <a:latin typeface="Arial" panose="020B0604020202020204" pitchFamily="34" charset="0"/>
              </a:rPr>
              <a:t>- Consistencia</a:t>
            </a:r>
          </a:p>
          <a:p>
            <a:pPr marL="0" marR="0" lvl="0" indent="0" algn="l" defTabSz="457200" rtl="0" eaLnBrk="1" fontAlgn="auto" latinLnBrk="0" hangingPunct="1">
              <a:lnSpc>
                <a:spcPct val="100000"/>
              </a:lnSpc>
              <a:spcBef>
                <a:spcPts val="0"/>
              </a:spcBef>
              <a:spcAft>
                <a:spcPts val="0"/>
              </a:spcAft>
              <a:buClrTx/>
              <a:buSzTx/>
              <a:buFontTx/>
              <a:buNone/>
              <a:tabLst/>
              <a:defRPr/>
            </a:pPr>
            <a:r>
              <a:rPr lang="es-ES" sz="2800" b="1" dirty="0">
                <a:latin typeface="Arial" panose="020B0604020202020204" pitchFamily="34" charset="0"/>
              </a:rPr>
              <a:t>- Plausibilidad biológica</a:t>
            </a:r>
          </a:p>
          <a:p>
            <a:pPr marL="457200" marR="0" lvl="0" indent="-457200" algn="l" defTabSz="457200" rtl="0" eaLnBrk="1" fontAlgn="auto" latinLnBrk="0" hangingPunct="1">
              <a:lnSpc>
                <a:spcPct val="100000"/>
              </a:lnSpc>
              <a:spcBef>
                <a:spcPts val="0"/>
              </a:spcBef>
              <a:spcAft>
                <a:spcPts val="0"/>
              </a:spcAft>
              <a:buClrTx/>
              <a:buSzTx/>
              <a:buFontTx/>
              <a:buChar char="-"/>
              <a:tabLst/>
              <a:defRPr/>
            </a:pPr>
            <a:r>
              <a:rPr lang="es-ES" sz="2800" b="1" dirty="0">
                <a:latin typeface="Arial" panose="020B0604020202020204" pitchFamily="34" charset="0"/>
              </a:rPr>
              <a:t>Relación dosis-respuesta</a:t>
            </a:r>
          </a:p>
          <a:p>
            <a:pPr marL="457200" marR="0" lvl="0" indent="-457200" algn="l" defTabSz="457200" rtl="0" eaLnBrk="1" fontAlgn="auto" latinLnBrk="0" hangingPunct="1">
              <a:lnSpc>
                <a:spcPct val="100000"/>
              </a:lnSpc>
              <a:spcBef>
                <a:spcPts val="0"/>
              </a:spcBef>
              <a:spcAft>
                <a:spcPts val="0"/>
              </a:spcAft>
              <a:buClrTx/>
              <a:buSzTx/>
              <a:buFontTx/>
              <a:buChar char="-"/>
              <a:tabLst/>
              <a:defRPr/>
            </a:pPr>
            <a:endParaRPr lang="es-ES" sz="2800" b="1" dirty="0">
              <a:latin typeface="Arial" panose="020B0604020202020204" pitchFamily="34" charset="0"/>
            </a:endParaRPr>
          </a:p>
          <a:p>
            <a:pPr marL="457200" marR="0" lvl="0" indent="-457200" algn="l" defTabSz="457200" rtl="0" eaLnBrk="1" fontAlgn="auto" latinLnBrk="0" hangingPunct="1">
              <a:lnSpc>
                <a:spcPct val="100000"/>
              </a:lnSpc>
              <a:spcBef>
                <a:spcPts val="0"/>
              </a:spcBef>
              <a:spcAft>
                <a:spcPts val="0"/>
              </a:spcAft>
              <a:buClrTx/>
              <a:buSzTx/>
              <a:buFontTx/>
              <a:buChar char="-"/>
              <a:tabLst/>
              <a:defRPr/>
            </a:pPr>
            <a:endParaRPr lang="es-ES" sz="2800" b="1" dirty="0">
              <a:latin typeface="Arial" panose="020B0604020202020204" pitchFamily="34" charset="0"/>
            </a:endParaRPr>
          </a:p>
        </p:txBody>
      </p:sp>
    </p:spTree>
    <p:extLst>
      <p:ext uri="{BB962C8B-B14F-4D97-AF65-F5344CB8AC3E}">
        <p14:creationId xmlns:p14="http://schemas.microsoft.com/office/powerpoint/2010/main" val="4743887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sz="half" idx="1"/>
          </p:nvPr>
        </p:nvSpPr>
        <p:spPr>
          <a:xfrm>
            <a:off x="595745" y="448476"/>
            <a:ext cx="5329512" cy="5961048"/>
          </a:xfrm>
          <a:solidFill>
            <a:schemeClr val="bg1">
              <a:lumMod val="85000"/>
            </a:schemeClr>
          </a:solidFill>
          <a:ln w="76200">
            <a:solidFill>
              <a:srgbClr val="996600"/>
            </a:solidFill>
          </a:ln>
        </p:spPr>
        <p:txBody>
          <a:bodyPr/>
          <a:lstStyle/>
          <a:p>
            <a:pPr algn="just">
              <a:buClrTx/>
              <a:buFont typeface="Wingdings" panose="05000000000000000000" pitchFamily="2" charset="2"/>
              <a:buChar char="q"/>
            </a:pPr>
            <a:r>
              <a:rPr lang="es-ES" sz="2800" b="1" dirty="0">
                <a:solidFill>
                  <a:srgbClr val="000000"/>
                </a:solidFill>
                <a:latin typeface="Arial" panose="020B0604020202020204" pitchFamily="34" charset="0"/>
              </a:rPr>
              <a:t>Caso control: </a:t>
            </a:r>
            <a:r>
              <a:rPr lang="es-ES" sz="2400" b="1" dirty="0">
                <a:solidFill>
                  <a:srgbClr val="000000"/>
                </a:solidFill>
                <a:latin typeface="Century Gothic"/>
              </a:rPr>
              <a:t>se aplica en los estudios donde se desea conocer qué parte de la población que presenta determinado atributo o carácter estuvo expuesta a la causa o</a:t>
            </a:r>
          </a:p>
          <a:p>
            <a:pPr marL="0" indent="0" algn="just">
              <a:buNone/>
            </a:pPr>
            <a:r>
              <a:rPr lang="es-ES" sz="2400" b="1" dirty="0">
                <a:solidFill>
                  <a:srgbClr val="000000"/>
                </a:solidFill>
                <a:latin typeface="Century Gothic"/>
              </a:rPr>
              <a:t>factor supuestamente asociado.</a:t>
            </a:r>
          </a:p>
          <a:p>
            <a:pPr marL="0" indent="0" algn="just">
              <a:buNone/>
            </a:pPr>
            <a:r>
              <a:rPr lang="es-ES" sz="2400" b="1" dirty="0">
                <a:solidFill>
                  <a:srgbClr val="000000"/>
                </a:solidFill>
                <a:latin typeface="Century Gothic"/>
              </a:rPr>
              <a:t> Se parte del efecto (E) a la causa (C).</a:t>
            </a:r>
          </a:p>
        </p:txBody>
      </p:sp>
      <p:sp>
        <p:nvSpPr>
          <p:cNvPr id="4" name="Marcador de contenido 3"/>
          <p:cNvSpPr>
            <a:spLocks noGrp="1"/>
          </p:cNvSpPr>
          <p:nvPr>
            <p:ph sz="half" idx="2"/>
          </p:nvPr>
        </p:nvSpPr>
        <p:spPr>
          <a:xfrm>
            <a:off x="5925258" y="448476"/>
            <a:ext cx="5670998" cy="5961048"/>
          </a:xfrm>
          <a:solidFill>
            <a:schemeClr val="bg1">
              <a:lumMod val="85000"/>
            </a:schemeClr>
          </a:solidFill>
          <a:ln w="76200">
            <a:solidFill>
              <a:srgbClr val="996600"/>
            </a:solidFill>
          </a:ln>
        </p:spPr>
        <p:txBody>
          <a:bodyPr/>
          <a:lstStyle/>
          <a:p>
            <a:pPr algn="just">
              <a:buClrTx/>
              <a:buFont typeface="Wingdings" panose="05000000000000000000" pitchFamily="2" charset="2"/>
              <a:buChar char="q"/>
            </a:pPr>
            <a:r>
              <a:rPr lang="es-ES" sz="2400" b="1" dirty="0">
                <a:solidFill>
                  <a:srgbClr val="000000"/>
                </a:solidFill>
                <a:latin typeface="Century Gothic"/>
              </a:rPr>
              <a:t>Estudio de cohorte: se aplica cuando interesa conocer que parte de la población expuesta a la causa (C) presenta determinado resultado o efecto (E). En este tipo de estudio se excluye la población expuesta que presenta el efecto (E) y el grupo control lo constituyen lo que no están expuestos a la variable condicionante, con el fin de comparar la expresión del efecto (E) en uno y otro grupo</a:t>
            </a:r>
          </a:p>
        </p:txBody>
      </p:sp>
    </p:spTree>
    <p:extLst>
      <p:ext uri="{BB962C8B-B14F-4D97-AF65-F5344CB8AC3E}">
        <p14:creationId xmlns:p14="http://schemas.microsoft.com/office/powerpoint/2010/main" val="38009576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1482436" y="1104341"/>
            <a:ext cx="10099963" cy="5262979"/>
          </a:xfrm>
          <a:prstGeom prst="rect">
            <a:avLst/>
          </a:prstGeom>
          <a:solidFill>
            <a:schemeClr val="bg1">
              <a:lumMod val="85000"/>
            </a:schemeClr>
          </a:solidFill>
          <a:ln w="28575">
            <a:solidFill>
              <a:srgbClr val="996600"/>
            </a:solidFill>
          </a:ln>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Arial"/>
                <a:ea typeface="+mn-ea"/>
                <a:cs typeface="+mn-cs"/>
              </a:rPr>
              <a:t>Este tipo de estudios se parte del efecto a buscar la causa, además es importante realizar una buena definición de casos y seleccionar adecuadamente la fuente de la cual serán extraídos.</a:t>
            </a: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s-ES" sz="2400" b="1" i="0" u="none" strike="noStrike" kern="1200" cap="none" spc="0" normalizeH="0" baseline="0" noProof="0" dirty="0">
              <a:ln>
                <a:noFill/>
              </a:ln>
              <a:solidFill>
                <a:srgbClr val="000000"/>
              </a:solidFill>
              <a:effectLst/>
              <a:uLnTx/>
              <a:uFillTx/>
              <a:latin typeface="Arial"/>
              <a:ea typeface="+mn-ea"/>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Arial"/>
                <a:ea typeface="+mn-ea"/>
                <a:cs typeface="+mn-cs"/>
              </a:rPr>
              <a:t> En el caso de los controles, la selección resulta difícil, pues deben ser comparables con los primeros, de manera que la diferencia con los casos estén dadas por el evento de interés. Otro elemento a tener en cuenta es la alta probabilidad que existe de cometer sesgos.</a:t>
            </a: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s-ES" sz="2400" b="1" i="0" u="none" strike="noStrike" kern="1200" cap="none" spc="0" normalizeH="0" baseline="0" noProof="0" dirty="0">
              <a:ln>
                <a:noFill/>
              </a:ln>
              <a:solidFill>
                <a:srgbClr val="000000"/>
              </a:solidFill>
              <a:effectLst/>
              <a:uLnTx/>
              <a:uFillTx/>
              <a:latin typeface="Arial"/>
              <a:ea typeface="+mn-ea"/>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Arial"/>
                <a:ea typeface="+mn-ea"/>
                <a:cs typeface="+mn-cs"/>
              </a:rPr>
              <a:t>Estudios que comienzan con la identificación de un grupo de personas con el evento de interés y un grupo de control en el que no se presenta el evento, donde se compara la frecuencia de presentación</a:t>
            </a:r>
          </a:p>
        </p:txBody>
      </p:sp>
      <p:sp>
        <p:nvSpPr>
          <p:cNvPr id="2" name="Rectángulo 1"/>
          <p:cNvSpPr/>
          <p:nvPr/>
        </p:nvSpPr>
        <p:spPr>
          <a:xfrm>
            <a:off x="4568390" y="234845"/>
            <a:ext cx="3318537" cy="707886"/>
          </a:xfrm>
          <a:prstGeom prst="rect">
            <a:avLst/>
          </a:prstGeom>
          <a:solidFill>
            <a:schemeClr val="bg1">
              <a:lumMod val="85000"/>
            </a:schemeClr>
          </a:solidFill>
          <a:ln w="28575">
            <a:solidFill>
              <a:srgbClr val="996600"/>
            </a:solidFill>
          </a:ln>
        </p:spPr>
        <p:txBody>
          <a:bodyPr wrap="none">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lang="es-ES" sz="4000" b="1" dirty="0">
                <a:solidFill>
                  <a:srgbClr val="000000"/>
                </a:solidFill>
                <a:latin typeface="Arial"/>
              </a:rPr>
              <a:t>Caso control</a:t>
            </a:r>
          </a:p>
        </p:txBody>
      </p:sp>
    </p:spTree>
    <p:extLst>
      <p:ext uri="{BB962C8B-B14F-4D97-AF65-F5344CB8AC3E}">
        <p14:creationId xmlns:p14="http://schemas.microsoft.com/office/powerpoint/2010/main" val="21532922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357746" y="794611"/>
            <a:ext cx="10189006" cy="5570756"/>
          </a:xfrm>
          <a:prstGeom prst="rect">
            <a:avLst/>
          </a:prstGeom>
          <a:solidFill>
            <a:schemeClr val="bg1">
              <a:lumMod val="85000"/>
            </a:schemeClr>
          </a:solidFill>
          <a:ln w="38100">
            <a:solidFill>
              <a:srgbClr val="996600"/>
            </a:solidFill>
          </a:ln>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s-ES" sz="4400" b="0" i="0" u="none" strike="noStrike" kern="1200" cap="none" spc="0" normalizeH="0" baseline="0" noProof="0" dirty="0">
              <a:ln>
                <a:noFill/>
              </a:ln>
              <a:solidFill>
                <a:srgbClr val="000000"/>
              </a:solidFill>
              <a:effectLst>
                <a:outerShdw blurRad="38100" dist="38100" dir="2700000" algn="tl">
                  <a:srgbClr val="000000"/>
                </a:outerShdw>
              </a:effectLst>
              <a:uLnTx/>
              <a:uFillTx/>
              <a:latin typeface="Times New Roman" panose="02020603050405020304" pitchFamily="18" charset="0"/>
              <a:ea typeface="+mn-ea"/>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lang="es-ES" sz="2400" b="1" dirty="0">
                <a:solidFill>
                  <a:srgbClr val="000000"/>
                </a:solidFill>
                <a:latin typeface="Arial"/>
              </a:rPr>
              <a:t>Ejemplo :Se </a:t>
            </a:r>
            <a:r>
              <a:rPr kumimoji="0" lang="es-ES" sz="2400" b="1" i="0" u="none" strike="noStrike" kern="1200" cap="none" spc="0" normalizeH="0" baseline="0" noProof="0" dirty="0">
                <a:ln>
                  <a:noFill/>
                </a:ln>
                <a:solidFill>
                  <a:srgbClr val="000000"/>
                </a:solidFill>
                <a:effectLst/>
                <a:uLnTx/>
                <a:uFillTx/>
                <a:latin typeface="Arial"/>
                <a:ea typeface="+mn-ea"/>
                <a:cs typeface="+mn-cs"/>
              </a:rPr>
              <a:t>desea evaluar el impacto de los programas de citología vaginal, en la prevención de la mortalidad por cáncer de cuello. Se decide realizar un estudio de casos y controles.</a:t>
            </a: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s-ES" sz="2400" b="1" i="0" u="none" strike="noStrike" kern="1200" cap="none" spc="0" normalizeH="0" baseline="0" noProof="0" dirty="0">
              <a:ln>
                <a:noFill/>
              </a:ln>
              <a:solidFill>
                <a:srgbClr val="000000"/>
              </a:solidFill>
              <a:effectLst/>
              <a:uLnTx/>
              <a:uFillTx/>
              <a:latin typeface="Arial"/>
              <a:ea typeface="+mn-ea"/>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effectLst/>
                <a:uLnTx/>
                <a:uFillTx/>
                <a:latin typeface="Arial"/>
                <a:ea typeface="+mn-ea"/>
                <a:cs typeface="+mn-cs"/>
              </a:rPr>
              <a:t>Grupo casos  las </a:t>
            </a:r>
            <a:r>
              <a:rPr kumimoji="0" lang="es-ES" sz="2400" b="1" i="0" u="none" strike="noStrike" kern="1200" cap="none" spc="0" normalizeH="0" baseline="0" noProof="0" dirty="0">
                <a:ln>
                  <a:noFill/>
                </a:ln>
                <a:solidFill>
                  <a:srgbClr val="000000"/>
                </a:solidFill>
                <a:effectLst/>
                <a:uLnTx/>
                <a:uFillTx/>
                <a:latin typeface="Arial"/>
                <a:ea typeface="+mn-ea"/>
                <a:cs typeface="+mn-cs"/>
              </a:rPr>
              <a:t>mujeres con diagnóstico reciente de cáncer cervical, cuya fuente puede ser el registro de cáncer </a:t>
            </a:r>
            <a:r>
              <a:rPr kumimoji="0" lang="es-ES" sz="2400" b="1" i="0" u="none" strike="noStrike" kern="1200" cap="none" spc="0" normalizeH="0" baseline="0" noProof="0" dirty="0" err="1">
                <a:ln>
                  <a:noFill/>
                </a:ln>
                <a:solidFill>
                  <a:srgbClr val="000000"/>
                </a:solidFill>
                <a:effectLst/>
                <a:uLnTx/>
                <a:uFillTx/>
                <a:latin typeface="Arial"/>
                <a:ea typeface="+mn-ea"/>
                <a:cs typeface="+mn-cs"/>
              </a:rPr>
              <a:t>ó</a:t>
            </a:r>
            <a:r>
              <a:rPr kumimoji="0" lang="es-ES" sz="2400" b="1" i="0" u="none" strike="noStrike" kern="1200" cap="none" spc="0" normalizeH="0" baseline="0" noProof="0" dirty="0">
                <a:ln>
                  <a:noFill/>
                </a:ln>
                <a:solidFill>
                  <a:srgbClr val="000000"/>
                </a:solidFill>
                <a:effectLst/>
                <a:uLnTx/>
                <a:uFillTx/>
                <a:latin typeface="Arial"/>
                <a:ea typeface="+mn-ea"/>
                <a:cs typeface="+mn-cs"/>
              </a:rPr>
              <a:t> los registros de la consulta de patología de cuello hospitalaria. </a:t>
            </a: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s-ES" sz="2400" b="1" i="0" u="none" strike="noStrike" kern="1200" cap="none" spc="0" normalizeH="0" baseline="0" noProof="0" dirty="0">
              <a:ln>
                <a:noFill/>
              </a:ln>
              <a:solidFill>
                <a:srgbClr val="000000"/>
              </a:solidFill>
              <a:effectLst/>
              <a:uLnTx/>
              <a:uFillTx/>
              <a:latin typeface="Arial"/>
              <a:ea typeface="+mn-ea"/>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Arial"/>
                <a:ea typeface="+mn-ea"/>
                <a:cs typeface="+mn-cs"/>
              </a:rPr>
              <a:t>Grupo control se toman mujeres sanas, de la misma edad, de los consultorios a los que  pertenecen las pacientes.</a:t>
            </a:r>
          </a:p>
          <a:p>
            <a:pPr marL="0" marR="0" lvl="0" indent="0" algn="just" defTabSz="457200" rtl="0" eaLnBrk="1" fontAlgn="auto" latinLnBrk="0" hangingPunct="1">
              <a:lnSpc>
                <a:spcPct val="100000"/>
              </a:lnSpc>
              <a:spcBef>
                <a:spcPts val="0"/>
              </a:spcBef>
              <a:spcAft>
                <a:spcPts val="0"/>
              </a:spcAft>
              <a:buClrTx/>
              <a:buSzTx/>
              <a:buFontTx/>
              <a:buNone/>
              <a:tabLst/>
              <a:defRPr/>
            </a:pPr>
            <a:endParaRPr lang="es-ES" sz="2400" b="1" dirty="0">
              <a:solidFill>
                <a:srgbClr val="000000"/>
              </a:solidFill>
              <a:latin typeface="Arial"/>
            </a:endParaRP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s-ES" sz="2400" b="1" i="0" u="none" strike="noStrike" kern="1200" cap="none" spc="0" normalizeH="0" baseline="0" noProof="0" dirty="0">
              <a:ln>
                <a:noFill/>
              </a:ln>
              <a:solidFill>
                <a:srgbClr val="000000"/>
              </a:solidFill>
              <a:effectLst/>
              <a:uLnTx/>
              <a:uFillTx/>
              <a:latin typeface="Arial"/>
              <a:ea typeface="+mn-ea"/>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s-ES" sz="24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1329794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6AC9B9D3-D05C-48B3-B1F0-31B8B6C5D522}"/>
              </a:ext>
            </a:extLst>
          </p:cNvPr>
          <p:cNvSpPr txBox="1"/>
          <p:nvPr/>
        </p:nvSpPr>
        <p:spPr>
          <a:xfrm>
            <a:off x="1440873" y="859417"/>
            <a:ext cx="10123567" cy="5262979"/>
          </a:xfrm>
          <a:prstGeom prst="rect">
            <a:avLst/>
          </a:prstGeom>
          <a:solidFill>
            <a:schemeClr val="bg1">
              <a:lumMod val="85000"/>
            </a:schemeClr>
          </a:solidFill>
          <a:ln w="28575">
            <a:solidFill>
              <a:srgbClr val="996600"/>
            </a:solidFill>
          </a:ln>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2800" b="1" i="0" u="none" strike="noStrike" kern="1200" cap="none" spc="0" normalizeH="0" baseline="0" noProof="0" dirty="0">
                <a:ln>
                  <a:noFill/>
                </a:ln>
                <a:solidFill>
                  <a:srgbClr val="C00000"/>
                </a:solidFill>
                <a:effectLst/>
                <a:uLnTx/>
                <a:uFillTx/>
                <a:latin typeface="Arial"/>
                <a:ea typeface="+mn-ea"/>
                <a:cs typeface="+mn-cs"/>
              </a:rPr>
              <a:t>Como factor de riesgo </a:t>
            </a:r>
            <a:r>
              <a:rPr kumimoji="0" lang="es-ES" sz="2800" b="1" i="0" u="none" strike="noStrike" kern="1200" cap="none" spc="0" normalizeH="0" baseline="0" noProof="0" dirty="0">
                <a:ln>
                  <a:noFill/>
                </a:ln>
                <a:solidFill>
                  <a:srgbClr val="000000"/>
                </a:solidFill>
                <a:effectLst/>
                <a:uLnTx/>
                <a:uFillTx/>
                <a:latin typeface="Arial"/>
                <a:ea typeface="+mn-ea"/>
                <a:cs typeface="+mn-cs"/>
              </a:rPr>
              <a:t>se considera la no realización de citología en un período de 5 a 6 años, contándolo 12 meses atrás de comenzar los primeros síntomas y diagnosticarse la enfermedad.</a:t>
            </a: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s-ES" sz="2800" b="1" i="0" u="none" strike="noStrike" kern="1200" cap="none" spc="0" normalizeH="0" baseline="0" noProof="0" dirty="0">
              <a:ln>
                <a:noFill/>
              </a:ln>
              <a:solidFill>
                <a:srgbClr val="000000"/>
              </a:solidFill>
              <a:effectLst/>
              <a:uLnTx/>
              <a:uFillTx/>
              <a:latin typeface="Arial"/>
              <a:ea typeface="+mn-ea"/>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s-ES" sz="2800" b="1" i="0" u="none" strike="noStrike" kern="1200" cap="none" spc="0" normalizeH="0" baseline="0" noProof="0" dirty="0">
              <a:ln>
                <a:noFill/>
              </a:ln>
              <a:solidFill>
                <a:srgbClr val="000000"/>
              </a:solidFill>
              <a:effectLst/>
              <a:uLnTx/>
              <a:uFillTx/>
              <a:latin typeface="Arial"/>
              <a:ea typeface="+mn-ea"/>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2800" b="1" i="0" u="none" strike="noStrike" kern="1200" cap="none" spc="0" normalizeH="0" baseline="0" noProof="0" dirty="0">
                <a:ln>
                  <a:noFill/>
                </a:ln>
                <a:solidFill>
                  <a:srgbClr val="000000"/>
                </a:solidFill>
                <a:effectLst/>
                <a:uLnTx/>
                <a:uFillTx/>
                <a:latin typeface="Arial"/>
                <a:ea typeface="+mn-ea"/>
                <a:cs typeface="+mn-cs"/>
              </a:rPr>
              <a:t>Este estudio permite medir el impacto de la citología y reorientar los programas buscando extender la cobertura aplicar a grupos de alto riesgo, especialmente los definidos por la variable edad.</a:t>
            </a:r>
          </a:p>
          <a:p>
            <a:pPr marL="0" marR="0" lvl="0" indent="0" algn="just" defTabSz="457200" rtl="0" eaLnBrk="1" fontAlgn="auto" latinLnBrk="0" hangingPunct="1">
              <a:lnSpc>
                <a:spcPct val="100000"/>
              </a:lnSpc>
              <a:spcBef>
                <a:spcPts val="0"/>
              </a:spcBef>
              <a:spcAft>
                <a:spcPts val="0"/>
              </a:spcAft>
              <a:buClrTx/>
              <a:buSzTx/>
              <a:buFontTx/>
              <a:buNone/>
              <a:tabLst/>
              <a:defRPr/>
            </a:pPr>
            <a:endParaRPr lang="es-ES" sz="2800" b="1" dirty="0">
              <a:solidFill>
                <a:srgbClr val="000000"/>
              </a:solidFill>
              <a:latin typeface="Arial"/>
            </a:endParaRP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s-ES" sz="2800" b="1" i="0" u="none" strike="noStrike" kern="1200" cap="none" spc="0" normalizeH="0" baseline="0" noProof="0" dirty="0">
              <a:ln>
                <a:noFill/>
              </a:ln>
              <a:solidFill>
                <a:srgbClr val="000000"/>
              </a:solidFill>
              <a:effectLst/>
              <a:uLnTx/>
              <a:uFillTx/>
              <a:latin typeface="Arial"/>
              <a:ea typeface="+mn-ea"/>
              <a:cs typeface="+mn-cs"/>
            </a:endParaRPr>
          </a:p>
        </p:txBody>
      </p:sp>
      <p:sp>
        <p:nvSpPr>
          <p:cNvPr id="4" name="Flecha abajo 2">
            <a:extLst>
              <a:ext uri="{FF2B5EF4-FFF2-40B4-BE49-F238E27FC236}">
                <a16:creationId xmlns:a16="http://schemas.microsoft.com/office/drawing/2014/main" id="{A277DE8F-BDEF-4AFA-9941-D8395F0D5CDC}"/>
              </a:ext>
            </a:extLst>
          </p:cNvPr>
          <p:cNvSpPr/>
          <p:nvPr/>
        </p:nvSpPr>
        <p:spPr>
          <a:xfrm>
            <a:off x="4515043" y="2774245"/>
            <a:ext cx="2144889" cy="654755"/>
          </a:xfrm>
          <a:prstGeom prst="downArrow">
            <a:avLst/>
          </a:prstGeom>
          <a:noFill/>
          <a:ln w="76200">
            <a:solidFill>
              <a:srgbClr val="99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a:ln>
                <a:noFill/>
              </a:ln>
              <a:solidFill>
                <a:srgbClr val="FFFFFF"/>
              </a:solidFill>
              <a:effectLst/>
              <a:uLnTx/>
              <a:uFillTx/>
              <a:latin typeface="Arial"/>
              <a:ea typeface="+mn-ea"/>
              <a:cs typeface="+mn-cs"/>
            </a:endParaRPr>
          </a:p>
        </p:txBody>
      </p:sp>
    </p:spTree>
    <p:extLst>
      <p:ext uri="{BB962C8B-B14F-4D97-AF65-F5344CB8AC3E}">
        <p14:creationId xmlns:p14="http://schemas.microsoft.com/office/powerpoint/2010/main" val="13321485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372620" y="343112"/>
            <a:ext cx="5446760" cy="731838"/>
          </a:xfrm>
          <a:solidFill>
            <a:schemeClr val="bg1">
              <a:lumMod val="85000"/>
            </a:schemeClr>
          </a:solidFill>
          <a:ln w="28575">
            <a:solidFill>
              <a:srgbClr val="996600"/>
            </a:solidFill>
          </a:ln>
        </p:spPr>
        <p:txBody>
          <a:bodyPr/>
          <a:lstStyle/>
          <a:p>
            <a:pPr algn="ctr"/>
            <a:r>
              <a:rPr lang="es-ES" b="1" dirty="0">
                <a:solidFill>
                  <a:srgbClr val="000000"/>
                </a:solidFill>
                <a:latin typeface="Arial"/>
                <a:ea typeface="+mn-ea"/>
                <a:cs typeface="+mn-cs"/>
              </a:rPr>
              <a:t>Estudios de cohorte</a:t>
            </a:r>
          </a:p>
        </p:txBody>
      </p:sp>
      <p:sp>
        <p:nvSpPr>
          <p:cNvPr id="3" name="Rectángulo 2"/>
          <p:cNvSpPr/>
          <p:nvPr/>
        </p:nvSpPr>
        <p:spPr>
          <a:xfrm>
            <a:off x="823191" y="1167857"/>
            <a:ext cx="10769599" cy="5262979"/>
          </a:xfrm>
          <a:prstGeom prst="rect">
            <a:avLst/>
          </a:prstGeom>
          <a:solidFill>
            <a:schemeClr val="bg1">
              <a:lumMod val="85000"/>
            </a:schemeClr>
          </a:solidFill>
          <a:ln w="38100">
            <a:solidFill>
              <a:srgbClr val="996600"/>
            </a:solidFill>
          </a:ln>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s-ES" sz="2800" b="1" dirty="0">
                <a:solidFill>
                  <a:srgbClr val="000000"/>
                </a:solidFill>
                <a:latin typeface="Arial"/>
              </a:rPr>
              <a:t>Se inician antes de que los individuos hayan desarrollado la enfermedad investigada y se sigue a los mismos durante un periodo de tiempo para determinar quienes desarrollarán la misma, en esto se diferencian de los de casos y controles.</a:t>
            </a:r>
          </a:p>
          <a:p>
            <a:pPr marL="0" marR="0" lvl="0" indent="0" algn="just" defTabSz="457200" rtl="0" eaLnBrk="1" fontAlgn="auto" latinLnBrk="0" hangingPunct="1">
              <a:lnSpc>
                <a:spcPct val="100000"/>
              </a:lnSpc>
              <a:spcBef>
                <a:spcPts val="0"/>
              </a:spcBef>
              <a:spcAft>
                <a:spcPts val="0"/>
              </a:spcAft>
              <a:buClrTx/>
              <a:buSzTx/>
              <a:buFontTx/>
              <a:buNone/>
              <a:tabLst/>
              <a:defRPr/>
            </a:pPr>
            <a:endParaRPr lang="es-ES" sz="2800" b="1" dirty="0">
              <a:solidFill>
                <a:srgbClr val="000000"/>
              </a:solidFill>
              <a:latin typeface="Arial"/>
            </a:endParaRPr>
          </a:p>
          <a:p>
            <a:pPr algn="just" defTabSz="457200">
              <a:defRPr/>
            </a:pPr>
            <a:r>
              <a:rPr lang="es-ES" sz="2800" b="1" dirty="0">
                <a:solidFill>
                  <a:srgbClr val="000000"/>
                </a:solidFill>
                <a:latin typeface="Arial"/>
              </a:rPr>
              <a:t>Una cohorte es un grupo de individuos que comparten una experiencia. En ellos se sigue a una cohorte que pose la característica estudiada y a otra que no la posee. Ambos grupos son similares entre sí, solo difieren en la presencia o no de la característica estudiada. Se conoce la posible causa y se investiga su efecto en el tiempo.</a:t>
            </a:r>
          </a:p>
          <a:p>
            <a:pPr marL="0" marR="0" lvl="0" indent="0" algn="just" defTabSz="457200" rtl="0" eaLnBrk="1" fontAlgn="auto" latinLnBrk="0" hangingPunct="1">
              <a:lnSpc>
                <a:spcPct val="100000"/>
              </a:lnSpc>
              <a:spcBef>
                <a:spcPts val="0"/>
              </a:spcBef>
              <a:spcAft>
                <a:spcPts val="0"/>
              </a:spcAft>
              <a:buClrTx/>
              <a:buSzTx/>
              <a:buFontTx/>
              <a:buNone/>
              <a:tabLst/>
              <a:defRPr/>
            </a:pPr>
            <a:endParaRPr lang="es-ES" sz="2800" b="1" dirty="0">
              <a:solidFill>
                <a:srgbClr val="000000"/>
              </a:solidFill>
              <a:latin typeface="Arial"/>
            </a:endParaRPr>
          </a:p>
        </p:txBody>
      </p:sp>
    </p:spTree>
    <p:extLst>
      <p:ext uri="{BB962C8B-B14F-4D97-AF65-F5344CB8AC3E}">
        <p14:creationId xmlns:p14="http://schemas.microsoft.com/office/powerpoint/2010/main" val="5847745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1302327" y="582067"/>
            <a:ext cx="10183089" cy="5693866"/>
          </a:xfrm>
          <a:prstGeom prst="rect">
            <a:avLst/>
          </a:prstGeom>
          <a:solidFill>
            <a:schemeClr val="bg1">
              <a:lumMod val="85000"/>
            </a:schemeClr>
          </a:solidFill>
          <a:ln w="38100">
            <a:solidFill>
              <a:srgbClr val="996600"/>
            </a:solidFill>
          </a:ln>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s-ES" sz="2800" b="1" dirty="0">
                <a:solidFill>
                  <a:srgbClr val="000000"/>
                </a:solidFill>
                <a:latin typeface="Arial"/>
              </a:rPr>
              <a:t>Ejemplo: </a:t>
            </a:r>
          </a:p>
          <a:p>
            <a:pPr marL="0" marR="0" lvl="0" indent="0" algn="just" defTabSz="457200" rtl="0" eaLnBrk="1" fontAlgn="auto" latinLnBrk="0" hangingPunct="1">
              <a:lnSpc>
                <a:spcPct val="100000"/>
              </a:lnSpc>
              <a:spcBef>
                <a:spcPts val="0"/>
              </a:spcBef>
              <a:spcAft>
                <a:spcPts val="0"/>
              </a:spcAft>
              <a:buClrTx/>
              <a:buSzTx/>
              <a:buFontTx/>
              <a:buNone/>
              <a:tabLst/>
              <a:defRPr/>
            </a:pPr>
            <a:endParaRPr lang="es-ES" sz="2800" b="1" dirty="0">
              <a:solidFill>
                <a:srgbClr val="000000"/>
              </a:solidFill>
              <a:latin typeface="Arial"/>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lang="es-ES" sz="2800" b="1" dirty="0">
                <a:solidFill>
                  <a:srgbClr val="000000"/>
                </a:solidFill>
                <a:latin typeface="Arial"/>
              </a:rPr>
              <a:t>A partir del ejemplo de estudio de Casos y Controles con respecto a la úlcera péptica, supongamos que efectivamente se determinó la existencia de diferencias significativas entre ambos grupos con respecto a la ingestión de salicilatos. </a:t>
            </a:r>
          </a:p>
          <a:p>
            <a:pPr marL="0" marR="0" lvl="0" indent="0" algn="just" defTabSz="457200" rtl="0" eaLnBrk="1" fontAlgn="auto" latinLnBrk="0" hangingPunct="1">
              <a:lnSpc>
                <a:spcPct val="100000"/>
              </a:lnSpc>
              <a:spcBef>
                <a:spcPts val="0"/>
              </a:spcBef>
              <a:spcAft>
                <a:spcPts val="0"/>
              </a:spcAft>
              <a:buClrTx/>
              <a:buSzTx/>
              <a:buFontTx/>
              <a:buNone/>
              <a:tabLst/>
              <a:defRPr/>
            </a:pPr>
            <a:endParaRPr lang="es-ES" sz="2800" b="1" dirty="0">
              <a:solidFill>
                <a:srgbClr val="000000"/>
              </a:solidFill>
              <a:latin typeface="Arial"/>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lang="es-ES" sz="2800" b="1" dirty="0">
                <a:solidFill>
                  <a:srgbClr val="000000"/>
                </a:solidFill>
                <a:latin typeface="Arial"/>
              </a:rPr>
              <a:t>Entonces el investigador decide realizar un estudio de cohorte. </a:t>
            </a:r>
          </a:p>
          <a:p>
            <a:pPr marL="0" marR="0" lvl="0" indent="0" algn="just" defTabSz="457200" rtl="0" eaLnBrk="1" fontAlgn="auto" latinLnBrk="0" hangingPunct="1">
              <a:lnSpc>
                <a:spcPct val="100000"/>
              </a:lnSpc>
              <a:spcBef>
                <a:spcPts val="0"/>
              </a:spcBef>
              <a:spcAft>
                <a:spcPts val="0"/>
              </a:spcAft>
              <a:buClrTx/>
              <a:buSzTx/>
              <a:buFontTx/>
              <a:buNone/>
              <a:tabLst/>
              <a:defRPr/>
            </a:pPr>
            <a:endParaRPr lang="es-ES" sz="2800" b="1" dirty="0">
              <a:solidFill>
                <a:srgbClr val="000000"/>
              </a:solidFill>
              <a:latin typeface="Arial"/>
            </a:endParaRPr>
          </a:p>
          <a:p>
            <a:pPr marL="0" marR="0" lvl="0" indent="0" algn="just" defTabSz="457200" rtl="0" eaLnBrk="1" fontAlgn="auto" latinLnBrk="0" hangingPunct="1">
              <a:lnSpc>
                <a:spcPct val="100000"/>
              </a:lnSpc>
              <a:spcBef>
                <a:spcPts val="0"/>
              </a:spcBef>
              <a:spcAft>
                <a:spcPts val="0"/>
              </a:spcAft>
              <a:buClrTx/>
              <a:buSzTx/>
              <a:buFontTx/>
              <a:buNone/>
              <a:tabLst/>
              <a:defRPr/>
            </a:pPr>
            <a:endParaRPr lang="es-ES" sz="2800" b="1" dirty="0">
              <a:solidFill>
                <a:srgbClr val="000000"/>
              </a:solidFill>
              <a:latin typeface="Arial"/>
            </a:endParaRPr>
          </a:p>
          <a:p>
            <a:pPr marL="0" marR="0" lvl="0" indent="0" algn="just" defTabSz="457200" rtl="0" eaLnBrk="1" fontAlgn="auto" latinLnBrk="0" hangingPunct="1">
              <a:lnSpc>
                <a:spcPct val="100000"/>
              </a:lnSpc>
              <a:spcBef>
                <a:spcPts val="0"/>
              </a:spcBef>
              <a:spcAft>
                <a:spcPts val="0"/>
              </a:spcAft>
              <a:buClrTx/>
              <a:buSzTx/>
              <a:buFontTx/>
              <a:buNone/>
              <a:tabLst/>
              <a:defRPr/>
            </a:pPr>
            <a:endParaRPr lang="es-ES" sz="2800" b="1" dirty="0">
              <a:solidFill>
                <a:srgbClr val="000000"/>
              </a:solidFill>
              <a:latin typeface="Arial"/>
            </a:endParaRPr>
          </a:p>
        </p:txBody>
      </p:sp>
    </p:spTree>
    <p:extLst>
      <p:ext uri="{BB962C8B-B14F-4D97-AF65-F5344CB8AC3E}">
        <p14:creationId xmlns:p14="http://schemas.microsoft.com/office/powerpoint/2010/main" val="34146079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a:extLst>
              <a:ext uri="{FF2B5EF4-FFF2-40B4-BE49-F238E27FC236}">
                <a16:creationId xmlns:a16="http://schemas.microsoft.com/office/drawing/2014/main" id="{25D6D7D2-9144-42B6-B1F5-83CAB82C966B}"/>
              </a:ext>
            </a:extLst>
          </p:cNvPr>
          <p:cNvSpPr txBox="1"/>
          <p:nvPr/>
        </p:nvSpPr>
        <p:spPr>
          <a:xfrm>
            <a:off x="650908" y="669890"/>
            <a:ext cx="11014364" cy="5814238"/>
          </a:xfrm>
          <a:prstGeom prst="rect">
            <a:avLst/>
          </a:prstGeom>
          <a:solidFill>
            <a:schemeClr val="bg1">
              <a:lumMod val="85000"/>
            </a:schemeClr>
          </a:solidFill>
        </p:spPr>
        <p:txBody>
          <a:bodyPr wrap="square" rtlCol="0">
            <a:spAutoFit/>
          </a:bodyPr>
          <a:lstStyle/>
          <a:p>
            <a:endParaRPr lang="es-ES" dirty="0"/>
          </a:p>
        </p:txBody>
      </p:sp>
      <p:sp>
        <p:nvSpPr>
          <p:cNvPr id="2" name="Rectángulo 1"/>
          <p:cNvSpPr/>
          <p:nvPr/>
        </p:nvSpPr>
        <p:spPr>
          <a:xfrm>
            <a:off x="588817" y="298062"/>
            <a:ext cx="11014365" cy="2677656"/>
          </a:xfrm>
          <a:prstGeom prst="rect">
            <a:avLst/>
          </a:prstGeom>
          <a:ln w="38100">
            <a:solidFill>
              <a:srgbClr val="996600"/>
            </a:solidFill>
          </a:ln>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tab pos="179388" algn="l"/>
              </a:tabLst>
              <a:defRPr/>
            </a:pPr>
            <a:r>
              <a:rPr kumimoji="0" lang="es-ES" sz="2800" b="1" i="0" u="none" strike="noStrike" kern="1200" cap="none" spc="0" normalizeH="0" baseline="0" noProof="0" dirty="0">
                <a:ln>
                  <a:noFill/>
                </a:ln>
                <a:solidFill>
                  <a:srgbClr val="000000"/>
                </a:solidFill>
                <a:effectLst/>
                <a:uLnTx/>
                <a:uFillTx/>
                <a:latin typeface="Arial Narrow" panose="020B0606020202030204" pitchFamily="34" charset="0"/>
                <a:ea typeface="+mn-ea"/>
                <a:cs typeface="+mn-cs"/>
              </a:rPr>
              <a:t>Una vez que decidimos el enfoque que habrá de adoptarse para la investigación (cuantitativa, cualitativa o mixta) y definido —al menos— el alcance inicial del estudio, el investigador debe concebir la manera práctica y concreta de responder a las preguntas de investigación, y cubrir sus objetivos o intereses. </a:t>
            </a:r>
          </a:p>
          <a:p>
            <a:pPr marL="0" marR="0" lvl="0" indent="0" algn="just" defTabSz="914400" rtl="0" eaLnBrk="1" fontAlgn="auto" latinLnBrk="0" hangingPunct="1">
              <a:lnSpc>
                <a:spcPct val="100000"/>
              </a:lnSpc>
              <a:spcBef>
                <a:spcPts val="0"/>
              </a:spcBef>
              <a:spcAft>
                <a:spcPts val="0"/>
              </a:spcAft>
              <a:buClrTx/>
              <a:buSzTx/>
              <a:buFontTx/>
              <a:buNone/>
              <a:tabLst>
                <a:tab pos="179388" algn="l"/>
              </a:tabLst>
              <a:defRPr/>
            </a:pPr>
            <a:endParaRPr kumimoji="0" lang="es-ES" sz="2800" b="1" i="0" u="none" strike="noStrike" kern="1200" cap="none" spc="0" normalizeH="0" baseline="0" noProof="0" dirty="0">
              <a:ln>
                <a:noFill/>
              </a:ln>
              <a:solidFill>
                <a:srgbClr val="000000"/>
              </a:solidFill>
              <a:effectLst/>
              <a:uLnTx/>
              <a:uFillTx/>
              <a:latin typeface="Arial Narrow" panose="020B0606020202030204" pitchFamily="34" charset="0"/>
              <a:ea typeface="+mn-ea"/>
              <a:cs typeface="+mn-cs"/>
            </a:endParaRPr>
          </a:p>
        </p:txBody>
      </p:sp>
      <p:sp>
        <p:nvSpPr>
          <p:cNvPr id="3" name="Rectángulo 2"/>
          <p:cNvSpPr/>
          <p:nvPr/>
        </p:nvSpPr>
        <p:spPr>
          <a:xfrm>
            <a:off x="588816" y="4520237"/>
            <a:ext cx="11076456" cy="1815882"/>
          </a:xfrm>
          <a:prstGeom prst="rect">
            <a:avLst/>
          </a:prstGeom>
          <a:solidFill>
            <a:schemeClr val="bg1">
              <a:lumMod val="85000"/>
            </a:schemeClr>
          </a:solidFill>
          <a:ln w="38100">
            <a:solidFill>
              <a:srgbClr val="996600"/>
            </a:solidFill>
          </a:ln>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ES" sz="2800" b="1" i="0" u="none" strike="noStrike" kern="1200" cap="none" spc="0" normalizeH="0" baseline="0" noProof="0" dirty="0">
                <a:ln>
                  <a:noFill/>
                </a:ln>
                <a:solidFill>
                  <a:srgbClr val="000000"/>
                </a:solidFill>
                <a:effectLst/>
                <a:uLnTx/>
                <a:uFillTx/>
                <a:latin typeface="Arial Narrow" panose="020B0606020202030204" pitchFamily="34" charset="0"/>
                <a:ea typeface="+mn-ea"/>
                <a:cs typeface="+mn-cs"/>
              </a:rPr>
              <a:t>El término "diseño" se refiere al plan o estrategia concebida para obtener la información que se desea. El diseño señala al investigador lo que debe hacer para alcanzar sus objetivos de estudio y para contestar las interrogantes de conocimiento que se ha planteado</a:t>
            </a:r>
          </a:p>
        </p:txBody>
      </p:sp>
      <p:sp>
        <p:nvSpPr>
          <p:cNvPr id="4" name="Rectángulo 3"/>
          <p:cNvSpPr/>
          <p:nvPr/>
        </p:nvSpPr>
        <p:spPr>
          <a:xfrm>
            <a:off x="596254" y="3048890"/>
            <a:ext cx="10944837" cy="954107"/>
          </a:xfrm>
          <a:prstGeom prst="rect">
            <a:avLst/>
          </a:prstGeom>
          <a:solidFill>
            <a:schemeClr val="bg1">
              <a:lumMod val="85000"/>
            </a:schemeClr>
          </a:solid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ES" sz="2800" b="1" i="0" u="none" strike="noStrike" kern="1200" cap="none" spc="0" normalizeH="0" baseline="0" noProof="0" dirty="0">
                <a:ln>
                  <a:noFill/>
                </a:ln>
                <a:solidFill>
                  <a:srgbClr val="000000"/>
                </a:solidFill>
                <a:effectLst/>
                <a:uLnTx/>
                <a:uFillTx/>
                <a:latin typeface="Arial Narrow" panose="020B0606020202030204" pitchFamily="34" charset="0"/>
                <a:ea typeface="+mn-ea"/>
                <a:cs typeface="+mn-cs"/>
              </a:rPr>
              <a:t>Esto implica seleccionar o desarrollar uno o más diseños de investigación y aplicarlo(s) al contexto particular de su estudio. </a:t>
            </a:r>
          </a:p>
        </p:txBody>
      </p:sp>
      <p:sp>
        <p:nvSpPr>
          <p:cNvPr id="5" name="Flecha abajo 4"/>
          <p:cNvSpPr/>
          <p:nvPr/>
        </p:nvSpPr>
        <p:spPr>
          <a:xfrm>
            <a:off x="5096932" y="2130519"/>
            <a:ext cx="1873956" cy="618488"/>
          </a:xfrm>
          <a:prstGeom prst="downArrow">
            <a:avLst/>
          </a:prstGeom>
          <a:noFill/>
          <a:ln w="76200">
            <a:solidFill>
              <a:srgbClr val="996600"/>
            </a:solid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a:ln>
                <a:noFill/>
              </a:ln>
              <a:solidFill>
                <a:srgbClr val="FFFFFF"/>
              </a:solidFill>
              <a:effectLst/>
              <a:uLnTx/>
              <a:uFillTx/>
              <a:latin typeface="Century Gothic"/>
              <a:ea typeface="+mn-ea"/>
              <a:cs typeface="+mn-cs"/>
            </a:endParaRPr>
          </a:p>
        </p:txBody>
      </p:sp>
      <p:sp>
        <p:nvSpPr>
          <p:cNvPr id="7" name="Flecha abajo 6"/>
          <p:cNvSpPr/>
          <p:nvPr/>
        </p:nvSpPr>
        <p:spPr>
          <a:xfrm>
            <a:off x="5131694" y="4025079"/>
            <a:ext cx="1873956" cy="618488"/>
          </a:xfrm>
          <a:prstGeom prst="downArrow">
            <a:avLst/>
          </a:prstGeom>
          <a:noFill/>
          <a:ln w="76200">
            <a:solidFill>
              <a:srgbClr val="996600"/>
            </a:solid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a:ln>
                <a:noFill/>
              </a:ln>
              <a:solidFill>
                <a:srgbClr val="FFFFFF"/>
              </a:solidFill>
              <a:effectLst/>
              <a:uLnTx/>
              <a:uFillTx/>
              <a:latin typeface="Century Gothic"/>
              <a:ea typeface="+mn-ea"/>
              <a:cs typeface="+mn-cs"/>
            </a:endParaRPr>
          </a:p>
        </p:txBody>
      </p:sp>
    </p:spTree>
    <p:extLst>
      <p:ext uri="{BB962C8B-B14F-4D97-AF65-F5344CB8AC3E}">
        <p14:creationId xmlns:p14="http://schemas.microsoft.com/office/powerpoint/2010/main" val="340584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EF283872-F031-4C5D-88C1-2180612742A2}"/>
              </a:ext>
            </a:extLst>
          </p:cNvPr>
          <p:cNvSpPr txBox="1"/>
          <p:nvPr/>
        </p:nvSpPr>
        <p:spPr>
          <a:xfrm>
            <a:off x="1385453" y="1103706"/>
            <a:ext cx="10183091" cy="5262979"/>
          </a:xfrm>
          <a:prstGeom prst="rect">
            <a:avLst/>
          </a:prstGeom>
          <a:solidFill>
            <a:schemeClr val="bg1">
              <a:lumMod val="85000"/>
            </a:schemeClr>
          </a:solidFill>
          <a:ln w="28575">
            <a:solidFill>
              <a:srgbClr val="996600"/>
            </a:solidFill>
          </a:ln>
        </p:spPr>
        <p:txBody>
          <a:bodyPr wrap="square">
            <a:spAutoFit/>
          </a:bodyPr>
          <a:lstStyle/>
          <a:p>
            <a:endParaRPr lang="es-ES" sz="2800" b="1" dirty="0">
              <a:solidFill>
                <a:srgbClr val="000000"/>
              </a:solidFill>
              <a:latin typeface="Arial"/>
            </a:endParaRPr>
          </a:p>
          <a:p>
            <a:r>
              <a:rPr lang="es-ES" sz="2800" b="1" dirty="0">
                <a:solidFill>
                  <a:srgbClr val="000000"/>
                </a:solidFill>
                <a:latin typeface="Arial"/>
              </a:rPr>
              <a:t>Para ello selecciona un grupo de individuos que ingieren salicilatos de forma sistemática (Grupo de Estudio), y otro grupo de personas que no posean dicha característica (Grupo Control). </a:t>
            </a:r>
          </a:p>
          <a:p>
            <a:endParaRPr lang="es-ES" sz="2800" b="1" dirty="0">
              <a:solidFill>
                <a:srgbClr val="000000"/>
              </a:solidFill>
              <a:latin typeface="Arial"/>
            </a:endParaRPr>
          </a:p>
          <a:p>
            <a:r>
              <a:rPr lang="es-ES" sz="2800" b="1" dirty="0">
                <a:solidFill>
                  <a:srgbClr val="000000"/>
                </a:solidFill>
                <a:latin typeface="Arial"/>
              </a:rPr>
              <a:t>Transcurrido determinado tiempo comparará ambos grupos, con respecto a la aparición de úlcera péptica en cada uno de ellos, aplicando técnicas estadísticas en la búsqueda de diferencias significativas.</a:t>
            </a:r>
          </a:p>
          <a:p>
            <a:endParaRPr lang="es-ES" sz="2800" b="1" dirty="0">
              <a:solidFill>
                <a:srgbClr val="000000"/>
              </a:solidFill>
              <a:latin typeface="Arial"/>
            </a:endParaRPr>
          </a:p>
          <a:p>
            <a:endParaRPr lang="es-ES" sz="2800" b="1" dirty="0">
              <a:solidFill>
                <a:srgbClr val="000000"/>
              </a:solidFill>
              <a:latin typeface="Arial"/>
            </a:endParaRPr>
          </a:p>
        </p:txBody>
      </p:sp>
    </p:spTree>
    <p:extLst>
      <p:ext uri="{BB962C8B-B14F-4D97-AF65-F5344CB8AC3E}">
        <p14:creationId xmlns:p14="http://schemas.microsoft.com/office/powerpoint/2010/main" val="219455770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742651" y="581461"/>
            <a:ext cx="3683385" cy="731838"/>
          </a:xfrm>
          <a:ln w="38100">
            <a:solidFill>
              <a:srgbClr val="996600"/>
            </a:solidFill>
          </a:ln>
        </p:spPr>
        <p:txBody>
          <a:bodyPr/>
          <a:lstStyle/>
          <a:p>
            <a:pPr algn="ctr"/>
            <a:r>
              <a:rPr lang="es-ES" sz="2800" b="1" dirty="0">
                <a:solidFill>
                  <a:srgbClr val="000000"/>
                </a:solidFill>
                <a:latin typeface="Century Gothic"/>
                <a:ea typeface="+mn-ea"/>
                <a:cs typeface="+mn-cs"/>
              </a:rPr>
              <a:t>Experimento</a:t>
            </a:r>
          </a:p>
        </p:txBody>
      </p:sp>
      <p:sp>
        <p:nvSpPr>
          <p:cNvPr id="3" name="Rectángulo 2"/>
          <p:cNvSpPr/>
          <p:nvPr/>
        </p:nvSpPr>
        <p:spPr>
          <a:xfrm>
            <a:off x="1330036" y="1401493"/>
            <a:ext cx="10166157" cy="2246769"/>
          </a:xfrm>
          <a:prstGeom prst="rect">
            <a:avLst/>
          </a:prstGeom>
          <a:solidFill>
            <a:schemeClr val="bg1">
              <a:lumMod val="85000"/>
            </a:schemeClr>
          </a:solidFill>
          <a:ln w="76200">
            <a:solidFill>
              <a:srgbClr val="996600"/>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2800" b="1" i="0" u="none" strike="noStrike" kern="1200" cap="none" spc="0" normalizeH="0" baseline="0" noProof="0" dirty="0">
                <a:ln>
                  <a:noFill/>
                </a:ln>
                <a:solidFill>
                  <a:srgbClr val="000000"/>
                </a:solidFill>
                <a:effectLst/>
                <a:uLnTx/>
                <a:uFillTx/>
                <a:latin typeface="Century Gothic"/>
                <a:ea typeface="+mn-ea"/>
                <a:cs typeface="+mn-cs"/>
              </a:rPr>
              <a:t>La variable independiente es la que se considera como supuesta causa en una relación entre variables, es la condición antecedente, y al efecto provocado por dicha causa se le denomina variable dependiente (consecuente).</a:t>
            </a:r>
          </a:p>
        </p:txBody>
      </p:sp>
      <p:pic>
        <p:nvPicPr>
          <p:cNvPr id="1026" name="Picture 2"/>
          <p:cNvPicPr>
            <a:picLocks noChangeAspect="1" noChangeArrowheads="1"/>
          </p:cNvPicPr>
          <p:nvPr/>
        </p:nvPicPr>
        <p:blipFill>
          <a:blip r:embed="rId2">
            <a:extLst>
              <a:ext uri="{BEBA8EAE-BF5A-486C-A8C5-ECC9F3942E4B}">
                <a14:imgProps xmlns:a14="http://schemas.microsoft.com/office/drawing/2010/main">
                  <a14:imgLayer r:embed="rId3">
                    <a14:imgEffect>
                      <a14:colorTemperature colorTemp="11200"/>
                    </a14:imgEffect>
                    <a14:imgEffect>
                      <a14:brightnessContrast contrast="40000"/>
                    </a14:imgEffect>
                  </a14:imgLayer>
                </a14:imgProps>
              </a:ext>
              <a:ext uri="{28A0092B-C50C-407E-A947-70E740481C1C}">
                <a14:useLocalDpi xmlns:a14="http://schemas.microsoft.com/office/drawing/2010/main" val="0"/>
              </a:ext>
            </a:extLst>
          </a:blip>
          <a:srcRect/>
          <a:stretch>
            <a:fillRect/>
          </a:stretch>
        </p:blipFill>
        <p:spPr bwMode="auto">
          <a:xfrm>
            <a:off x="1330036" y="3736456"/>
            <a:ext cx="10266219" cy="2435744"/>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Tree>
    <p:extLst>
      <p:ext uri="{BB962C8B-B14F-4D97-AF65-F5344CB8AC3E}">
        <p14:creationId xmlns:p14="http://schemas.microsoft.com/office/powerpoint/2010/main" val="77431863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659525" y="949036"/>
            <a:ext cx="3420148" cy="731838"/>
          </a:xfrm>
          <a:ln w="38100">
            <a:solidFill>
              <a:srgbClr val="996600"/>
            </a:solidFill>
          </a:ln>
        </p:spPr>
        <p:txBody>
          <a:bodyPr/>
          <a:lstStyle/>
          <a:p>
            <a:pPr algn="ctr"/>
            <a:r>
              <a:rPr lang="es-ES" sz="4000" b="1" dirty="0">
                <a:solidFill>
                  <a:srgbClr val="000000"/>
                </a:solidFill>
                <a:latin typeface="Century Gothic"/>
                <a:ea typeface="+mn-ea"/>
                <a:cs typeface="+mn-cs"/>
              </a:rPr>
              <a:t>Experimento</a:t>
            </a:r>
          </a:p>
        </p:txBody>
      </p:sp>
      <p:sp>
        <p:nvSpPr>
          <p:cNvPr id="3" name="Rectángulo 2"/>
          <p:cNvSpPr/>
          <p:nvPr/>
        </p:nvSpPr>
        <p:spPr>
          <a:xfrm>
            <a:off x="1366598" y="1944110"/>
            <a:ext cx="10155382" cy="4401205"/>
          </a:xfrm>
          <a:prstGeom prst="rect">
            <a:avLst/>
          </a:prstGeom>
          <a:solidFill>
            <a:schemeClr val="bg1">
              <a:lumMod val="85000"/>
            </a:schemeClr>
          </a:solidFill>
          <a:ln w="38100">
            <a:solidFill>
              <a:srgbClr val="996600"/>
            </a:solidFill>
          </a:ln>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ES" sz="2800" b="1" i="0" u="none" strike="noStrike" kern="1200" cap="none" spc="0" normalizeH="0" baseline="0" noProof="0" dirty="0">
                <a:ln>
                  <a:noFill/>
                </a:ln>
                <a:solidFill>
                  <a:srgbClr val="000000"/>
                </a:solidFill>
                <a:effectLst/>
                <a:uLnTx/>
                <a:uFillTx/>
                <a:latin typeface="Century Gothic"/>
                <a:ea typeface="+mn-ea"/>
                <a:cs typeface="+mn-cs"/>
              </a:rPr>
              <a:t>En estos estudios, como en los de Cohorte, los individuos se siguen durante un período de tiempo para determinar si desarrollan (</a:t>
            </a:r>
            <a:r>
              <a:rPr kumimoji="0" lang="es-ES" sz="2800" b="1" i="0" u="none" strike="noStrike" kern="1200" cap="none" spc="0" normalizeH="0" baseline="0" noProof="0" dirty="0" err="1">
                <a:ln>
                  <a:noFill/>
                </a:ln>
                <a:solidFill>
                  <a:srgbClr val="000000"/>
                </a:solidFill>
                <a:effectLst/>
                <a:uLnTx/>
                <a:uFillTx/>
                <a:latin typeface="Century Gothic"/>
                <a:ea typeface="+mn-ea"/>
                <a:cs typeface="+mn-cs"/>
              </a:rPr>
              <a:t>ó</a:t>
            </a:r>
            <a:r>
              <a:rPr kumimoji="0" lang="es-ES" sz="2800" b="1" i="0" u="none" strike="noStrike" kern="1200" cap="none" spc="0" normalizeH="0" baseline="0" noProof="0" dirty="0">
                <a:ln>
                  <a:noFill/>
                </a:ln>
                <a:solidFill>
                  <a:srgbClr val="000000"/>
                </a:solidFill>
                <a:effectLst/>
                <a:uLnTx/>
                <a:uFillTx/>
                <a:latin typeface="Century Gothic"/>
                <a:ea typeface="+mn-ea"/>
                <a:cs typeface="+mn-cs"/>
              </a:rPr>
              <a:t> dejan de desarrollar) la enfermedad o trastorno investigado, pero a diferencias de estos, el investigador interviene.</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s-ES" sz="2800" b="1" i="0" u="none" strike="noStrike" kern="1200" cap="none" spc="0" normalizeH="0" baseline="0" noProof="0" dirty="0">
              <a:ln>
                <a:noFill/>
              </a:ln>
              <a:solidFill>
                <a:srgbClr val="000000"/>
              </a:solidFill>
              <a:effectLst/>
              <a:uLnTx/>
              <a:uFillTx/>
              <a:latin typeface="Century Gothic"/>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ES" sz="2800" b="1" i="0" u="none" strike="noStrike" kern="1200" cap="none" spc="0" normalizeH="0" baseline="0" noProof="0" dirty="0">
                <a:ln>
                  <a:noFill/>
                </a:ln>
                <a:solidFill>
                  <a:srgbClr val="000000"/>
                </a:solidFill>
                <a:effectLst/>
                <a:uLnTx/>
                <a:uFillTx/>
                <a:latin typeface="Century Gothic"/>
                <a:ea typeface="+mn-ea"/>
                <a:cs typeface="+mn-cs"/>
              </a:rPr>
              <a:t>Ejemplo, aplicando algún tipo de proceder terapéutico al grupo de estudio, para después de transcurrido un tiempo comparar los cambios de determinada característica con respecto al grupo control.</a:t>
            </a:r>
          </a:p>
        </p:txBody>
      </p:sp>
    </p:spTree>
    <p:extLst>
      <p:ext uri="{BB962C8B-B14F-4D97-AF65-F5344CB8AC3E}">
        <p14:creationId xmlns:p14="http://schemas.microsoft.com/office/powerpoint/2010/main" val="66948765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72006" y="358775"/>
            <a:ext cx="7047987" cy="763443"/>
          </a:xfrm>
          <a:ln w="38100">
            <a:solidFill>
              <a:srgbClr val="996600"/>
            </a:solidFill>
          </a:ln>
        </p:spPr>
        <p:txBody>
          <a:bodyPr/>
          <a:lstStyle/>
          <a:p>
            <a:pPr algn="ctr"/>
            <a:r>
              <a:rPr lang="es-ES" sz="2800" b="1" dirty="0">
                <a:solidFill>
                  <a:srgbClr val="000000"/>
                </a:solidFill>
                <a:latin typeface="Arial" panose="020B0604020202020204" pitchFamily="34" charset="0"/>
                <a:ea typeface="+mn-ea"/>
                <a:cs typeface="+mn-cs"/>
              </a:rPr>
              <a:t>Según análisis y alcance de los resultados</a:t>
            </a:r>
          </a:p>
        </p:txBody>
      </p:sp>
      <p:sp>
        <p:nvSpPr>
          <p:cNvPr id="3" name="Marcador de contenido 2"/>
          <p:cNvSpPr>
            <a:spLocks noGrp="1"/>
          </p:cNvSpPr>
          <p:nvPr>
            <p:ph sz="half" idx="1"/>
          </p:nvPr>
        </p:nvSpPr>
        <p:spPr>
          <a:xfrm>
            <a:off x="564444" y="1371601"/>
            <a:ext cx="4617155" cy="4987636"/>
          </a:xfrm>
          <a:ln w="76200">
            <a:solidFill>
              <a:srgbClr val="996600"/>
            </a:solidFill>
          </a:ln>
        </p:spPr>
        <p:txBody>
          <a:bodyPr/>
          <a:lstStyle/>
          <a:p>
            <a:pPr marL="0" indent="0">
              <a:buNone/>
            </a:pPr>
            <a:r>
              <a:rPr lang="es-ES" sz="2800" b="1" dirty="0">
                <a:solidFill>
                  <a:srgbClr val="000000"/>
                </a:solidFill>
                <a:latin typeface="Arial" panose="020B0604020202020204" pitchFamily="34" charset="0"/>
              </a:rPr>
              <a:t>Cuasiexperimental: </a:t>
            </a:r>
            <a:r>
              <a:rPr lang="es-ES" sz="2400" b="1" dirty="0">
                <a:latin typeface="Arial Narrow" panose="020B0606020202030204" pitchFamily="34" charset="0"/>
              </a:rPr>
              <a:t>este tipo de estudio se utiliza cuando el grupo control no se puede dejar sin la intervención, en tal caso se asimila un modelo que permite hacer una analogía con el tipo de estudio experimental.</a:t>
            </a:r>
          </a:p>
        </p:txBody>
      </p:sp>
      <p:sp>
        <p:nvSpPr>
          <p:cNvPr id="4" name="Marcador de contenido 3"/>
          <p:cNvSpPr>
            <a:spLocks noGrp="1"/>
          </p:cNvSpPr>
          <p:nvPr>
            <p:ph sz="half" idx="2"/>
          </p:nvPr>
        </p:nvSpPr>
        <p:spPr>
          <a:xfrm>
            <a:off x="5218005" y="1368425"/>
            <a:ext cx="6308977" cy="4987636"/>
          </a:xfrm>
          <a:solidFill>
            <a:schemeClr val="bg1">
              <a:lumMod val="85000"/>
            </a:schemeClr>
          </a:solidFill>
          <a:ln w="76200">
            <a:solidFill>
              <a:srgbClr val="996600"/>
            </a:solidFill>
          </a:ln>
        </p:spPr>
        <p:txBody>
          <a:bodyPr/>
          <a:lstStyle/>
          <a:p>
            <a:pPr algn="just">
              <a:spcBef>
                <a:spcPts val="6215"/>
              </a:spcBef>
              <a:spcAft>
                <a:spcPts val="0"/>
              </a:spcAft>
              <a:buClrTx/>
              <a:buFont typeface="Wingdings" panose="05000000000000000000" pitchFamily="2" charset="2"/>
              <a:buChar char="q"/>
            </a:pPr>
            <a:r>
              <a:rPr lang="es-ES_tradnl" sz="2800" b="1" dirty="0" err="1">
                <a:solidFill>
                  <a:srgbClr val="000000"/>
                </a:solidFill>
                <a:latin typeface="Arial" panose="020B0604020202020204" pitchFamily="34" charset="0"/>
              </a:rPr>
              <a:t>Preexperimentos</a:t>
            </a:r>
            <a:r>
              <a:rPr lang="es-ES_tradnl" sz="2800" b="1" dirty="0">
                <a:solidFill>
                  <a:srgbClr val="000000"/>
                </a:solidFill>
                <a:latin typeface="Arial" panose="020B0604020202020204" pitchFamily="34" charset="0"/>
              </a:rPr>
              <a:t>.</a:t>
            </a:r>
            <a:r>
              <a:rPr lang="es-ES_tradnl" sz="28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 </a:t>
            </a:r>
            <a:r>
              <a:rPr lang="es-ES_tradnl" sz="2400" b="1" dirty="0">
                <a:effectLst/>
                <a:latin typeface="Arial Narrow" panose="020B0606020202030204" pitchFamily="34" charset="0"/>
                <a:ea typeface="Times New Roman" panose="02020603050405020304" pitchFamily="18" charset="0"/>
                <a:cs typeface="Arial" panose="020B0604020202020204" pitchFamily="34" charset="0"/>
              </a:rPr>
              <a:t>Los </a:t>
            </a:r>
            <a:r>
              <a:rPr lang="es-ES_tradnl" sz="2400" b="1" dirty="0" err="1">
                <a:effectLst/>
                <a:latin typeface="Arial Narrow" panose="020B0606020202030204" pitchFamily="34" charset="0"/>
                <a:ea typeface="Times New Roman" panose="02020603050405020304" pitchFamily="18" charset="0"/>
                <a:cs typeface="Arial" panose="020B0604020202020204" pitchFamily="34" charset="0"/>
              </a:rPr>
              <a:t>preexperimentos</a:t>
            </a:r>
            <a:r>
              <a:rPr lang="es-ES_tradnl" sz="2400" b="1" dirty="0">
                <a:effectLst/>
                <a:latin typeface="Arial Narrow" panose="020B0606020202030204" pitchFamily="34" charset="0"/>
                <a:ea typeface="Times New Roman" panose="02020603050405020304" pitchFamily="18" charset="0"/>
                <a:cs typeface="Arial" panose="020B0604020202020204" pitchFamily="34" charset="0"/>
              </a:rPr>
              <a:t> se llaman así porque su grado de control es mínimo. Pueden ser:</a:t>
            </a:r>
          </a:p>
          <a:p>
            <a:pPr marL="0" indent="0" algn="just">
              <a:spcBef>
                <a:spcPts val="0"/>
              </a:spcBef>
              <a:spcAft>
                <a:spcPts val="0"/>
              </a:spcAft>
              <a:buNone/>
            </a:pPr>
            <a:r>
              <a:rPr lang="es-ES_tradnl" sz="2400" b="1" spc="-5" dirty="0">
                <a:effectLst/>
                <a:latin typeface="Arial Narrow" panose="020B0606020202030204" pitchFamily="34" charset="0"/>
                <a:ea typeface="Times New Roman" panose="02020603050405020304" pitchFamily="18" charset="0"/>
                <a:cs typeface="Arial" panose="020B0604020202020204" pitchFamily="34" charset="0"/>
              </a:rPr>
              <a:t>-Estudio de caso con una sola medición. </a:t>
            </a:r>
            <a:r>
              <a:rPr lang="es-ES_tradnl" sz="2400" b="1" dirty="0">
                <a:effectLst/>
                <a:latin typeface="Arial Narrow" panose="020B0606020202030204" pitchFamily="34" charset="0"/>
                <a:ea typeface="Times New Roman" panose="02020603050405020304" pitchFamily="18" charset="0"/>
                <a:cs typeface="Arial" panose="020B0604020202020204" pitchFamily="34" charset="0"/>
              </a:rPr>
              <a:t>Consiste en administrar un estímulo o tratamiento a un grupo y después aplicar una medición en una o más variables para observar cuál es el nivel del grupo en estas variables.</a:t>
            </a:r>
          </a:p>
          <a:p>
            <a:pPr marL="0" indent="0" algn="just">
              <a:spcBef>
                <a:spcPts val="1585"/>
              </a:spcBef>
              <a:spcAft>
                <a:spcPts val="0"/>
              </a:spcAft>
              <a:buNone/>
              <a:tabLst>
                <a:tab pos="240665" algn="l"/>
              </a:tabLst>
            </a:pPr>
            <a:r>
              <a:rPr lang="es-ES_tradnl" sz="2400" b="1" dirty="0">
                <a:effectLst/>
                <a:latin typeface="Arial Narrow" panose="020B0606020202030204" pitchFamily="34" charset="0"/>
                <a:ea typeface="Times New Roman" panose="02020603050405020304" pitchFamily="18" charset="0"/>
              </a:rPr>
              <a:t>-Diseño de preprueba- posprueba con un solo grupo A un grupo se le aplica una prueba previa al estímulo o tratamiento experi­mental, después se le administra el tratamiento y finalmente se le aplica una prueba posterior al tratamiento</a:t>
            </a:r>
            <a:endParaRPr lang="es-ES" sz="2400" b="1" dirty="0">
              <a:effectLst/>
              <a:latin typeface="Arial Narrow" panose="020B0606020202030204" pitchFamily="34" charset="0"/>
              <a:ea typeface="Times New Roman" panose="02020603050405020304" pitchFamily="18" charset="0"/>
            </a:endParaRPr>
          </a:p>
          <a:p>
            <a:pPr marL="8890" algn="just">
              <a:spcBef>
                <a:spcPts val="1535"/>
              </a:spcBef>
              <a:spcAft>
                <a:spcPts val="0"/>
              </a:spcAft>
              <a:tabLst>
                <a:tab pos="240665" algn="l"/>
              </a:tabLst>
            </a:pPr>
            <a:endParaRPr lang="es-ES" sz="24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82602386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1690255" y="2759563"/>
            <a:ext cx="9878290" cy="3539430"/>
          </a:xfrm>
          <a:prstGeom prst="rect">
            <a:avLst/>
          </a:prstGeom>
          <a:solidFill>
            <a:schemeClr val="bg1">
              <a:lumMod val="85000"/>
            </a:schemeClr>
          </a:solidFill>
        </p:spPr>
        <p:txBody>
          <a:bodyPr wrap="square">
            <a:spAutoFit/>
          </a:bodyPr>
          <a:lstStyle/>
          <a:p>
            <a:pPr marL="457200" marR="0" lvl="0" indent="-457200" algn="just" defTabSz="4572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s-ES" sz="2800" b="1" i="0" u="none" strike="noStrike" kern="1200" cap="none" spc="0" normalizeH="0" baseline="0" noProof="0" dirty="0">
                <a:ln>
                  <a:noFill/>
                </a:ln>
                <a:effectLst/>
                <a:uLnTx/>
                <a:uFillTx/>
                <a:latin typeface="Arial"/>
                <a:ea typeface="+mn-ea"/>
                <a:cs typeface="+mn-cs"/>
              </a:rPr>
              <a:t>De evaluación: están dirigidos a evaluar la eficiencia, eficacia y efectividad de algo, por ejemplo, acciones de salud, tecnologías, medicamentos, programas.</a:t>
            </a:r>
          </a:p>
          <a:p>
            <a:pPr marL="457200" marR="0" lvl="0" indent="-457200" algn="just" defTabSz="457200" rtl="0" eaLnBrk="1" fontAlgn="auto" latinLnBrk="0" hangingPunct="1">
              <a:lnSpc>
                <a:spcPct val="100000"/>
              </a:lnSpc>
              <a:spcBef>
                <a:spcPts val="0"/>
              </a:spcBef>
              <a:spcAft>
                <a:spcPts val="0"/>
              </a:spcAft>
              <a:buClrTx/>
              <a:buSzTx/>
              <a:buFont typeface="Wingdings" panose="05000000000000000000" pitchFamily="2" charset="2"/>
              <a:buChar char="q"/>
              <a:tabLst/>
              <a:defRPr/>
            </a:pPr>
            <a:endParaRPr lang="es-ES" sz="2800" b="1" dirty="0">
              <a:solidFill>
                <a:srgbClr val="000000"/>
              </a:solidFill>
              <a:latin typeface="Arial"/>
            </a:endParaRPr>
          </a:p>
          <a:p>
            <a:pPr marL="457200" marR="0" lvl="0" indent="-457200" algn="just" defTabSz="457200" rtl="0" eaLnBrk="1" fontAlgn="auto" latinLnBrk="0" hangingPunct="1">
              <a:lnSpc>
                <a:spcPct val="100000"/>
              </a:lnSpc>
              <a:spcBef>
                <a:spcPts val="0"/>
              </a:spcBef>
              <a:spcAft>
                <a:spcPts val="0"/>
              </a:spcAft>
              <a:buClrTx/>
              <a:buSzTx/>
              <a:buFont typeface="Wingdings" panose="05000000000000000000" pitchFamily="2" charset="2"/>
              <a:buChar char="q"/>
              <a:tabLst/>
              <a:defRPr/>
            </a:pPr>
            <a:endParaRPr kumimoji="0" lang="es-ES" sz="2800" b="1" i="0" u="none" strike="noStrike" kern="1200" cap="none" spc="0" normalizeH="0" baseline="0" noProof="0" dirty="0">
              <a:ln>
                <a:noFill/>
              </a:ln>
              <a:solidFill>
                <a:srgbClr val="000000"/>
              </a:solidFill>
              <a:effectLst/>
              <a:uLnTx/>
              <a:uFillTx/>
              <a:latin typeface="Arial"/>
              <a:ea typeface="+mn-ea"/>
              <a:cs typeface="+mn-cs"/>
            </a:endParaRPr>
          </a:p>
          <a:p>
            <a:pPr marL="457200" marR="0" lvl="0" indent="-457200" algn="just" defTabSz="457200" rtl="0" eaLnBrk="1" fontAlgn="auto" latinLnBrk="0" hangingPunct="1">
              <a:lnSpc>
                <a:spcPct val="100000"/>
              </a:lnSpc>
              <a:spcBef>
                <a:spcPts val="0"/>
              </a:spcBef>
              <a:spcAft>
                <a:spcPts val="0"/>
              </a:spcAft>
              <a:buClrTx/>
              <a:buSzTx/>
              <a:buFont typeface="Wingdings" panose="05000000000000000000" pitchFamily="2" charset="2"/>
              <a:buChar char="q"/>
              <a:tabLst/>
              <a:defRPr/>
            </a:pPr>
            <a:endParaRPr lang="es-ES" sz="2800" b="1" dirty="0">
              <a:solidFill>
                <a:srgbClr val="000000"/>
              </a:solidFill>
              <a:latin typeface="Arial"/>
            </a:endParaRPr>
          </a:p>
          <a:p>
            <a:pPr marL="457200" marR="0" lvl="0" indent="-457200" algn="just" defTabSz="457200" rtl="0" eaLnBrk="1" fontAlgn="auto" latinLnBrk="0" hangingPunct="1">
              <a:lnSpc>
                <a:spcPct val="100000"/>
              </a:lnSpc>
              <a:spcBef>
                <a:spcPts val="0"/>
              </a:spcBef>
              <a:spcAft>
                <a:spcPts val="0"/>
              </a:spcAft>
              <a:buClrTx/>
              <a:buSzTx/>
              <a:buFont typeface="Wingdings" panose="05000000000000000000" pitchFamily="2" charset="2"/>
              <a:buChar char="q"/>
              <a:tabLst/>
              <a:defRPr/>
            </a:pPr>
            <a:endParaRPr kumimoji="0" lang="es-ES" sz="2800" b="1" i="0" u="none" strike="noStrike" kern="1200" cap="none" spc="0" normalizeH="0" baseline="0" noProof="0" dirty="0">
              <a:ln>
                <a:noFill/>
              </a:ln>
              <a:solidFill>
                <a:srgbClr val="000000"/>
              </a:solidFill>
              <a:effectLst/>
              <a:uLnTx/>
              <a:uFillTx/>
              <a:latin typeface="Arial"/>
              <a:ea typeface="+mn-ea"/>
              <a:cs typeface="+mn-cs"/>
            </a:endParaRPr>
          </a:p>
          <a:p>
            <a:pPr marL="457200" marR="0" lvl="0" indent="-457200" algn="just" defTabSz="457200" rtl="0" eaLnBrk="1" fontAlgn="auto" latinLnBrk="0" hangingPunct="1">
              <a:lnSpc>
                <a:spcPct val="100000"/>
              </a:lnSpc>
              <a:spcBef>
                <a:spcPts val="0"/>
              </a:spcBef>
              <a:spcAft>
                <a:spcPts val="0"/>
              </a:spcAft>
              <a:buClrTx/>
              <a:buSzTx/>
              <a:buFont typeface="Wingdings" panose="05000000000000000000" pitchFamily="2" charset="2"/>
              <a:buChar char="q"/>
              <a:tabLst/>
              <a:defRPr/>
            </a:pPr>
            <a:endParaRPr kumimoji="0" lang="es-ES" sz="2800" b="1" i="0" u="none" strike="noStrike" kern="1200" cap="none" spc="0" normalizeH="0" baseline="0" noProof="0" dirty="0">
              <a:ln>
                <a:noFill/>
              </a:ln>
              <a:solidFill>
                <a:srgbClr val="000000"/>
              </a:solidFill>
              <a:effectLst/>
              <a:uLnTx/>
              <a:uFillTx/>
              <a:latin typeface="Arial"/>
              <a:ea typeface="+mn-ea"/>
              <a:cs typeface="+mn-cs"/>
            </a:endParaRPr>
          </a:p>
        </p:txBody>
      </p:sp>
      <p:sp>
        <p:nvSpPr>
          <p:cNvPr id="4" name="Título 1"/>
          <p:cNvSpPr txBox="1">
            <a:spLocks/>
          </p:cNvSpPr>
          <p:nvPr/>
        </p:nvSpPr>
        <p:spPr>
          <a:xfrm>
            <a:off x="1496291" y="1050547"/>
            <a:ext cx="8990574" cy="1384995"/>
          </a:xfrm>
          <a:prstGeom prst="rect">
            <a:avLst/>
          </a:prstGeom>
          <a:ln w="57150">
            <a:solidFill>
              <a:srgbClr val="996600"/>
            </a:solidFill>
          </a:ln>
        </p:spPr>
        <p:txBody>
          <a:bodyPr/>
          <a:lstStyle>
            <a:lvl1pPr algn="l" rtl="0" fontAlgn="base">
              <a:spcBef>
                <a:spcPct val="0"/>
              </a:spcBef>
              <a:spcAft>
                <a:spcPct val="0"/>
              </a:spcAft>
              <a:defRPr sz="4400" b="1" kern="1200">
                <a:solidFill>
                  <a:schemeClr val="tx2"/>
                </a:solidFill>
                <a:effectLst>
                  <a:outerShdw blurRad="38100" dist="38100" dir="2700000" algn="tl">
                    <a:srgbClr val="000000"/>
                  </a:outerShdw>
                </a:effectLst>
                <a:latin typeface="+mj-lt"/>
                <a:ea typeface="+mj-ea"/>
                <a:cs typeface="+mj-cs"/>
              </a:defRPr>
            </a:lvl1pPr>
            <a:lvl2pPr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2pPr>
            <a:lvl3pPr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3pPr>
            <a:lvl4pPr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4pPr>
            <a:lvl5pPr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s-ES" sz="3600" dirty="0">
                <a:solidFill>
                  <a:srgbClr val="000000"/>
                </a:solidFill>
                <a:effectLst/>
                <a:latin typeface="Arial"/>
                <a:ea typeface="+mn-ea"/>
                <a:cs typeface="+mn-cs"/>
              </a:rPr>
              <a:t>Según análisis y alcance de los resultados</a:t>
            </a:r>
          </a:p>
        </p:txBody>
      </p:sp>
    </p:spTree>
    <p:extLst>
      <p:ext uri="{BB962C8B-B14F-4D97-AF65-F5344CB8AC3E}">
        <p14:creationId xmlns:p14="http://schemas.microsoft.com/office/powerpoint/2010/main" val="196893368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27018" y="417690"/>
            <a:ext cx="10155382" cy="1134534"/>
          </a:xfrm>
          <a:ln w="57150">
            <a:solidFill>
              <a:srgbClr val="996600"/>
            </a:solidFill>
          </a:ln>
        </p:spPr>
        <p:txBody>
          <a:bodyPr/>
          <a:lstStyle/>
          <a:p>
            <a:pPr lvl="0" algn="ctr" defTabSz="457200" fontAlgn="auto">
              <a:spcBef>
                <a:spcPts val="0"/>
              </a:spcBef>
              <a:spcAft>
                <a:spcPts val="0"/>
              </a:spcAft>
            </a:pPr>
            <a:br>
              <a:rPr lang="es-ES" sz="4000" dirty="0">
                <a:solidFill>
                  <a:schemeClr val="tx1"/>
                </a:solidFill>
                <a:effectLst/>
                <a:latin typeface="Arial" panose="020B0604020202020204" pitchFamily="34" charset="0"/>
                <a:ea typeface="+mn-ea"/>
                <a:cs typeface="+mn-cs"/>
              </a:rPr>
            </a:br>
            <a:r>
              <a:rPr lang="es-ES" b="1" dirty="0">
                <a:solidFill>
                  <a:srgbClr val="000000"/>
                </a:solidFill>
                <a:latin typeface="Arial"/>
                <a:ea typeface="+mn-ea"/>
                <a:cs typeface="+mn-cs"/>
              </a:rPr>
              <a:t>Clasificación según el alcance de los resultados de la investigación científica</a:t>
            </a:r>
            <a:br>
              <a:rPr lang="es-ES" b="1" dirty="0">
                <a:solidFill>
                  <a:srgbClr val="000000"/>
                </a:solidFill>
                <a:latin typeface="Arial"/>
                <a:ea typeface="+mn-ea"/>
                <a:cs typeface="+mn-cs"/>
              </a:rPr>
            </a:br>
            <a:endParaRPr lang="es-ES" b="1" dirty="0">
              <a:solidFill>
                <a:srgbClr val="000000"/>
              </a:solidFill>
              <a:latin typeface="Arial"/>
              <a:ea typeface="+mn-ea"/>
              <a:cs typeface="+mn-cs"/>
            </a:endParaRPr>
          </a:p>
        </p:txBody>
      </p:sp>
      <p:sp>
        <p:nvSpPr>
          <p:cNvPr id="4" name="Marcador de contenido 3"/>
          <p:cNvSpPr>
            <a:spLocks noGrp="1"/>
          </p:cNvSpPr>
          <p:nvPr>
            <p:ph sz="half" idx="2"/>
          </p:nvPr>
        </p:nvSpPr>
        <p:spPr>
          <a:xfrm>
            <a:off x="1427018" y="1905000"/>
            <a:ext cx="10058400" cy="4191000"/>
          </a:xfrm>
          <a:solidFill>
            <a:schemeClr val="bg1">
              <a:lumMod val="85000"/>
            </a:schemeClr>
          </a:solidFill>
          <a:ln w="76200">
            <a:solidFill>
              <a:srgbClr val="996600"/>
            </a:solidFill>
          </a:ln>
        </p:spPr>
        <p:txBody>
          <a:bodyPr/>
          <a:lstStyle/>
          <a:p>
            <a:pPr lvl="0" algn="ctr" defTabSz="457200" fontAlgn="auto">
              <a:spcBef>
                <a:spcPts val="0"/>
              </a:spcBef>
              <a:spcAft>
                <a:spcPts val="0"/>
              </a:spcAft>
              <a:buClr>
                <a:schemeClr val="tx1"/>
              </a:buClr>
              <a:buFont typeface="Wingdings" panose="05000000000000000000" pitchFamily="2" charset="2"/>
              <a:buChar char="q"/>
            </a:pPr>
            <a:r>
              <a:rPr lang="es-ES" b="1" dirty="0">
                <a:effectLst/>
                <a:latin typeface="Arial" panose="020B0604020202020204" pitchFamily="34" charset="0"/>
              </a:rPr>
              <a:t>Fundamental</a:t>
            </a:r>
          </a:p>
          <a:p>
            <a:pPr lvl="0" algn="ctr" defTabSz="457200" fontAlgn="auto">
              <a:spcBef>
                <a:spcPts val="0"/>
              </a:spcBef>
              <a:spcAft>
                <a:spcPts val="0"/>
              </a:spcAft>
              <a:buClrTx/>
              <a:buFont typeface="Wingdings" panose="05000000000000000000" pitchFamily="2" charset="2"/>
              <a:buChar char="q"/>
            </a:pPr>
            <a:r>
              <a:rPr lang="es-ES" dirty="0">
                <a:effectLst/>
                <a:latin typeface="Symbol" panose="05050102010706020507" pitchFamily="18" charset="2"/>
              </a:rPr>
              <a:t> </a:t>
            </a:r>
            <a:r>
              <a:rPr lang="es-ES" b="1" dirty="0">
                <a:effectLst/>
                <a:latin typeface="Arial" panose="020B0604020202020204" pitchFamily="34" charset="0"/>
              </a:rPr>
              <a:t>Fundamental Orientada</a:t>
            </a:r>
          </a:p>
          <a:p>
            <a:pPr lvl="0" algn="ctr" defTabSz="457200" fontAlgn="auto">
              <a:spcBef>
                <a:spcPts val="0"/>
              </a:spcBef>
              <a:spcAft>
                <a:spcPts val="0"/>
              </a:spcAft>
              <a:buClrTx/>
              <a:buFont typeface="Wingdings" panose="05000000000000000000" pitchFamily="2" charset="2"/>
              <a:buChar char="q"/>
            </a:pPr>
            <a:r>
              <a:rPr lang="es-ES" b="1" dirty="0">
                <a:effectLst/>
                <a:latin typeface="Arial" panose="020B0604020202020204" pitchFamily="34" charset="0"/>
              </a:rPr>
              <a:t>Aplicada</a:t>
            </a:r>
          </a:p>
          <a:p>
            <a:pPr lvl="0" algn="ctr" defTabSz="457200" fontAlgn="auto">
              <a:spcBef>
                <a:spcPts val="0"/>
              </a:spcBef>
              <a:spcAft>
                <a:spcPts val="0"/>
              </a:spcAft>
              <a:buClrTx/>
              <a:buFont typeface="Wingdings" panose="05000000000000000000" pitchFamily="2" charset="2"/>
              <a:buChar char="q"/>
            </a:pPr>
            <a:r>
              <a:rPr lang="es-ES" dirty="0">
                <a:effectLst/>
                <a:latin typeface="Symbol" panose="05050102010706020507" pitchFamily="18" charset="2"/>
              </a:rPr>
              <a:t> </a:t>
            </a:r>
            <a:r>
              <a:rPr lang="es-ES" b="1" dirty="0">
                <a:effectLst/>
                <a:latin typeface="Arial" panose="020B0604020202020204" pitchFamily="34" charset="0"/>
              </a:rPr>
              <a:t>De desarrollo</a:t>
            </a:r>
            <a:endParaRPr lang="es-ES" dirty="0">
              <a:effectLst/>
            </a:endParaRPr>
          </a:p>
          <a:p>
            <a:endParaRPr lang="es-ES" dirty="0"/>
          </a:p>
        </p:txBody>
      </p:sp>
    </p:spTree>
    <p:extLst>
      <p:ext uri="{BB962C8B-B14F-4D97-AF65-F5344CB8AC3E}">
        <p14:creationId xmlns:p14="http://schemas.microsoft.com/office/powerpoint/2010/main" val="402978516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b="1" dirty="0">
                <a:solidFill>
                  <a:srgbClr val="000000"/>
                </a:solidFill>
                <a:latin typeface="Arial"/>
                <a:ea typeface="+mn-ea"/>
                <a:cs typeface="+mn-cs"/>
              </a:rPr>
              <a:t>Según el alcance de los resultados de la investigación científica</a:t>
            </a:r>
          </a:p>
        </p:txBody>
      </p:sp>
      <p:sp>
        <p:nvSpPr>
          <p:cNvPr id="3" name="Marcador de texto 2"/>
          <p:cNvSpPr>
            <a:spLocks noGrp="1"/>
          </p:cNvSpPr>
          <p:nvPr>
            <p:ph type="body" idx="1"/>
          </p:nvPr>
        </p:nvSpPr>
        <p:spPr>
          <a:xfrm>
            <a:off x="840318" y="1681163"/>
            <a:ext cx="5331882" cy="823912"/>
          </a:xfrm>
          <a:ln w="76200">
            <a:solidFill>
              <a:srgbClr val="996600"/>
            </a:solidFill>
          </a:ln>
        </p:spPr>
        <p:txBody>
          <a:bodyPr/>
          <a:lstStyle/>
          <a:p>
            <a:r>
              <a:rPr lang="es-ES" sz="3600" dirty="0">
                <a:solidFill>
                  <a:srgbClr val="000000"/>
                </a:solidFill>
                <a:latin typeface="Arial"/>
              </a:rPr>
              <a:t>Fundamental:</a:t>
            </a:r>
          </a:p>
        </p:txBody>
      </p:sp>
      <p:sp>
        <p:nvSpPr>
          <p:cNvPr id="4" name="Marcador de contenido 3"/>
          <p:cNvSpPr>
            <a:spLocks noGrp="1"/>
          </p:cNvSpPr>
          <p:nvPr>
            <p:ph sz="half" idx="2"/>
          </p:nvPr>
        </p:nvSpPr>
        <p:spPr>
          <a:xfrm>
            <a:off x="840318" y="2505075"/>
            <a:ext cx="5331882" cy="3684588"/>
          </a:xfrm>
          <a:ln w="76200">
            <a:solidFill>
              <a:srgbClr val="996600"/>
            </a:solidFill>
          </a:ln>
        </p:spPr>
        <p:txBody>
          <a:bodyPr/>
          <a:lstStyle/>
          <a:p>
            <a:pPr marL="0" indent="0">
              <a:buNone/>
            </a:pPr>
            <a:r>
              <a:rPr lang="es-ES" sz="2400" b="1" dirty="0">
                <a:latin typeface="Arial Narrow" panose="020B0606020202030204" pitchFamily="34" charset="0"/>
                <a:cs typeface="Arial" panose="020B0604020202020204" pitchFamily="34" charset="0"/>
              </a:rPr>
              <a:t>En este tipo de investigación el propósito esta dirigido a la búsqueda de un nuevo conocimiento pero no puede precisarse su relación con la práctica social.</a:t>
            </a:r>
          </a:p>
          <a:p>
            <a:pPr marL="0" indent="0">
              <a:buNone/>
            </a:pPr>
            <a:endParaRPr lang="es-ES" dirty="0"/>
          </a:p>
        </p:txBody>
      </p:sp>
      <p:sp>
        <p:nvSpPr>
          <p:cNvPr id="5" name="Marcador de texto 4"/>
          <p:cNvSpPr>
            <a:spLocks noGrp="1"/>
          </p:cNvSpPr>
          <p:nvPr>
            <p:ph type="body" sz="quarter" idx="3"/>
          </p:nvPr>
        </p:nvSpPr>
        <p:spPr>
          <a:xfrm>
            <a:off x="6172200" y="1681163"/>
            <a:ext cx="5396345" cy="823912"/>
          </a:xfrm>
          <a:ln w="76200">
            <a:solidFill>
              <a:srgbClr val="996600"/>
            </a:solidFill>
          </a:ln>
        </p:spPr>
        <p:txBody>
          <a:bodyPr/>
          <a:lstStyle/>
          <a:p>
            <a:r>
              <a:rPr lang="es-ES" sz="3600" dirty="0">
                <a:solidFill>
                  <a:srgbClr val="000000"/>
                </a:solidFill>
                <a:latin typeface="Arial"/>
              </a:rPr>
              <a:t>Fundamental Orientada</a:t>
            </a:r>
          </a:p>
        </p:txBody>
      </p:sp>
      <p:sp>
        <p:nvSpPr>
          <p:cNvPr id="6" name="Marcador de contenido 5"/>
          <p:cNvSpPr>
            <a:spLocks noGrp="1"/>
          </p:cNvSpPr>
          <p:nvPr>
            <p:ph sz="quarter" idx="4"/>
          </p:nvPr>
        </p:nvSpPr>
        <p:spPr>
          <a:xfrm>
            <a:off x="6172200" y="2505075"/>
            <a:ext cx="5396345" cy="3684588"/>
          </a:xfrm>
          <a:solidFill>
            <a:schemeClr val="bg1">
              <a:lumMod val="85000"/>
            </a:schemeClr>
          </a:solidFill>
          <a:ln w="76200">
            <a:solidFill>
              <a:srgbClr val="996600"/>
            </a:solidFill>
          </a:ln>
        </p:spPr>
        <p:txBody>
          <a:bodyPr/>
          <a:lstStyle/>
          <a:p>
            <a:pPr marL="0" lvl="0" indent="0">
              <a:buClr>
                <a:srgbClr val="FFFF00"/>
              </a:buClr>
              <a:buNone/>
            </a:pPr>
            <a:r>
              <a:rPr lang="es-ES" sz="2400" b="1" dirty="0">
                <a:latin typeface="Arial Narrow" panose="020B0606020202030204" pitchFamily="34" charset="0"/>
                <a:cs typeface="Arial" panose="020B0604020202020204" pitchFamily="34" charset="0"/>
              </a:rPr>
              <a:t>Son aquellas investigaciones cuyo vinculo con la práctica social es indirecta y mediata. Sus resultados no tienen una aplicación inmediata pero pueden conducir a resultados que si la tienen.</a:t>
            </a:r>
          </a:p>
        </p:txBody>
      </p:sp>
    </p:spTree>
    <p:extLst>
      <p:ext uri="{BB962C8B-B14F-4D97-AF65-F5344CB8AC3E}">
        <p14:creationId xmlns:p14="http://schemas.microsoft.com/office/powerpoint/2010/main" val="361954421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46159" y="145697"/>
            <a:ext cx="10899682" cy="1004052"/>
          </a:xfrm>
          <a:solidFill>
            <a:schemeClr val="bg1">
              <a:lumMod val="85000"/>
            </a:schemeClr>
          </a:solidFill>
          <a:ln w="38100">
            <a:solidFill>
              <a:srgbClr val="996600"/>
            </a:solidFill>
          </a:ln>
        </p:spPr>
        <p:txBody>
          <a:bodyPr/>
          <a:lstStyle/>
          <a:p>
            <a:pPr algn="ctr"/>
            <a:r>
              <a:rPr lang="es-ES" b="1" dirty="0">
                <a:solidFill>
                  <a:srgbClr val="000000"/>
                </a:solidFill>
                <a:latin typeface="Arial"/>
                <a:ea typeface="+mn-ea"/>
                <a:cs typeface="+mn-cs"/>
              </a:rPr>
              <a:t>Según el alcance de los resultados de la investigación científica</a:t>
            </a:r>
          </a:p>
        </p:txBody>
      </p:sp>
      <p:sp>
        <p:nvSpPr>
          <p:cNvPr id="3" name="Marcador de texto 2"/>
          <p:cNvSpPr>
            <a:spLocks noGrp="1"/>
          </p:cNvSpPr>
          <p:nvPr>
            <p:ph type="body" idx="1"/>
          </p:nvPr>
        </p:nvSpPr>
        <p:spPr>
          <a:xfrm>
            <a:off x="646159" y="1149749"/>
            <a:ext cx="4848707" cy="823912"/>
          </a:xfrm>
          <a:ln w="76200">
            <a:solidFill>
              <a:srgbClr val="996600"/>
            </a:solidFill>
          </a:ln>
        </p:spPr>
        <p:txBody>
          <a:bodyPr/>
          <a:lstStyle/>
          <a:p>
            <a:r>
              <a:rPr lang="es-ES" sz="2800" dirty="0"/>
              <a:t>Aplicada:</a:t>
            </a:r>
          </a:p>
        </p:txBody>
      </p:sp>
      <p:sp>
        <p:nvSpPr>
          <p:cNvPr id="4" name="Marcador de contenido 3"/>
          <p:cNvSpPr>
            <a:spLocks noGrp="1"/>
          </p:cNvSpPr>
          <p:nvPr>
            <p:ph sz="half" idx="2"/>
          </p:nvPr>
        </p:nvSpPr>
        <p:spPr>
          <a:xfrm>
            <a:off x="646158" y="1967047"/>
            <a:ext cx="4848709" cy="4745256"/>
          </a:xfrm>
          <a:solidFill>
            <a:schemeClr val="bg1">
              <a:lumMod val="85000"/>
            </a:schemeClr>
          </a:solidFill>
          <a:ln w="76200">
            <a:solidFill>
              <a:srgbClr val="996600"/>
            </a:solidFill>
          </a:ln>
        </p:spPr>
        <p:txBody>
          <a:bodyPr/>
          <a:lstStyle/>
          <a:p>
            <a:pPr marL="0" indent="0" algn="just">
              <a:buNone/>
            </a:pPr>
            <a:r>
              <a:rPr lang="es-ES" sz="2400" b="1" dirty="0">
                <a:latin typeface="Arial Narrow" panose="020B0606020202030204" pitchFamily="34" charset="0"/>
                <a:cs typeface="Arial" panose="020B0604020202020204" pitchFamily="34" charset="0"/>
              </a:rPr>
              <a:t>El problema objeto de la investigación científica surge directamente de la práctica social y genera resultados que son aplicables de manera inmediata</a:t>
            </a:r>
          </a:p>
        </p:txBody>
      </p:sp>
      <p:sp>
        <p:nvSpPr>
          <p:cNvPr id="5" name="Marcador de texto 4"/>
          <p:cNvSpPr>
            <a:spLocks noGrp="1"/>
          </p:cNvSpPr>
          <p:nvPr>
            <p:ph type="body" sz="quarter" idx="3"/>
          </p:nvPr>
        </p:nvSpPr>
        <p:spPr>
          <a:xfrm>
            <a:off x="5494867" y="1149749"/>
            <a:ext cx="6050974" cy="823912"/>
          </a:xfrm>
          <a:ln w="76200">
            <a:solidFill>
              <a:srgbClr val="996600"/>
            </a:solidFill>
          </a:ln>
        </p:spPr>
        <p:txBody>
          <a:bodyPr/>
          <a:lstStyle/>
          <a:p>
            <a:r>
              <a:rPr lang="es-ES" sz="2800" dirty="0"/>
              <a:t>De desarrollo:</a:t>
            </a:r>
          </a:p>
        </p:txBody>
      </p:sp>
      <p:sp>
        <p:nvSpPr>
          <p:cNvPr id="6" name="Marcador de contenido 5"/>
          <p:cNvSpPr>
            <a:spLocks noGrp="1"/>
          </p:cNvSpPr>
          <p:nvPr>
            <p:ph sz="quarter" idx="4"/>
          </p:nvPr>
        </p:nvSpPr>
        <p:spPr>
          <a:xfrm>
            <a:off x="5541434" y="1967046"/>
            <a:ext cx="6004408" cy="4745256"/>
          </a:xfrm>
          <a:solidFill>
            <a:schemeClr val="bg1">
              <a:lumMod val="85000"/>
            </a:schemeClr>
          </a:solidFill>
          <a:ln w="76200">
            <a:solidFill>
              <a:srgbClr val="996600"/>
            </a:solidFill>
          </a:ln>
        </p:spPr>
        <p:txBody>
          <a:bodyPr/>
          <a:lstStyle/>
          <a:p>
            <a:pPr marL="0" lvl="0" indent="0" algn="just">
              <a:buNone/>
            </a:pPr>
            <a:r>
              <a:rPr lang="es-ES" sz="2400" b="1" dirty="0">
                <a:latin typeface="Arial Narrow" panose="020B0606020202030204" pitchFamily="34" charset="0"/>
                <a:cs typeface="Arial" panose="020B0604020202020204" pitchFamily="34" charset="0"/>
              </a:rPr>
              <a:t>Es aquella investigación dirigida a completar, desarrollar y  perfeccionar nuevos materiales, productos o procedimientos. </a:t>
            </a:r>
          </a:p>
          <a:p>
            <a:pPr marL="0" lvl="0" indent="0" algn="just">
              <a:buNone/>
            </a:pPr>
            <a:r>
              <a:rPr lang="es-ES" sz="2400" b="1" dirty="0">
                <a:latin typeface="Arial Narrow" panose="020B0606020202030204" pitchFamily="34" charset="0"/>
                <a:cs typeface="Arial" panose="020B0604020202020204" pitchFamily="34" charset="0"/>
              </a:rPr>
              <a:t>Se incluyen aquí los estudios realizados para evaluar el resultado de la implantación de nuevos procedimientos o técnicas, como pudiera ser evaluación de nuevos métodos de diagnóstico y tratamiento, evaluación de tecnologías sanitarias, etc.</a:t>
            </a:r>
          </a:p>
        </p:txBody>
      </p:sp>
    </p:spTree>
    <p:extLst>
      <p:ext uri="{BB962C8B-B14F-4D97-AF65-F5344CB8AC3E}">
        <p14:creationId xmlns:p14="http://schemas.microsoft.com/office/powerpoint/2010/main" val="181911396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C27D73D6-16C1-47C3-B0B6-E4E0B1F36166}"/>
              </a:ext>
            </a:extLst>
          </p:cNvPr>
          <p:cNvSpPr txBox="1"/>
          <p:nvPr/>
        </p:nvSpPr>
        <p:spPr>
          <a:xfrm>
            <a:off x="1634835" y="1886681"/>
            <a:ext cx="8201891" cy="3046988"/>
          </a:xfrm>
          <a:prstGeom prst="rect">
            <a:avLst/>
          </a:prstGeom>
          <a:noFill/>
        </p:spPr>
        <p:txBody>
          <a:bodyPr wrap="square">
            <a:spAutoFit/>
          </a:bodyPr>
          <a:lstStyle/>
          <a:p>
            <a:pPr algn="ctr"/>
            <a:r>
              <a:rPr kumimoji="0" lang="es-ES" sz="4800" b="1" i="0" u="none" strike="noStrike" kern="1200" cap="none" spc="0" normalizeH="0" baseline="0" noProof="0" dirty="0">
                <a:ln>
                  <a:noFill/>
                </a:ln>
                <a:solidFill>
                  <a:srgbClr val="C00000"/>
                </a:solidFill>
                <a:effectLst/>
                <a:uLnTx/>
                <a:uFillTx/>
                <a:latin typeface="Arial" panose="020B0604020202020204" pitchFamily="34" charset="0"/>
                <a:ea typeface="+mj-ea"/>
                <a:cs typeface="+mj-cs"/>
              </a:rPr>
              <a:t>Consideraciones generales para la selección del tipo de estudio.</a:t>
            </a:r>
            <a:br>
              <a:rPr kumimoji="0" lang="es-ES" sz="4800" b="1" i="0" u="none" strike="noStrike" kern="1200" cap="none" spc="0" normalizeH="0" baseline="0" noProof="0" dirty="0">
                <a:ln>
                  <a:noFill/>
                </a:ln>
                <a:solidFill>
                  <a:srgbClr val="C00000"/>
                </a:solidFill>
                <a:effectLst/>
                <a:uLnTx/>
                <a:uFillTx/>
                <a:latin typeface="Arial" panose="020B0604020202020204" pitchFamily="34" charset="0"/>
                <a:ea typeface="+mj-ea"/>
                <a:cs typeface="+mj-cs"/>
              </a:rPr>
            </a:br>
            <a:endParaRPr lang="es-ES" sz="4800" dirty="0"/>
          </a:p>
        </p:txBody>
      </p:sp>
    </p:spTree>
    <p:extLst>
      <p:ext uri="{BB962C8B-B14F-4D97-AF65-F5344CB8AC3E}">
        <p14:creationId xmlns:p14="http://schemas.microsoft.com/office/powerpoint/2010/main" val="297201416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87540" y="682102"/>
            <a:ext cx="10358198" cy="1179024"/>
          </a:xfrm>
          <a:ln w="57150">
            <a:solidFill>
              <a:srgbClr val="996600"/>
            </a:solidFill>
          </a:ln>
        </p:spPr>
        <p:txBody>
          <a:bodyPr/>
          <a:lstStyle/>
          <a:p>
            <a:pPr algn="just" defTabSz="457200" fontAlgn="auto">
              <a:spcBef>
                <a:spcPts val="0"/>
              </a:spcBef>
              <a:spcAft>
                <a:spcPts val="0"/>
              </a:spcAft>
            </a:pPr>
            <a:br>
              <a:rPr kumimoji="0" lang="es-ES" sz="2800" b="1" i="0" u="none" strike="noStrike" kern="1200" cap="none" spc="0" normalizeH="0" baseline="0" noProof="0" dirty="0">
                <a:ln>
                  <a:noFill/>
                </a:ln>
                <a:solidFill>
                  <a:srgbClr val="C00000"/>
                </a:solidFill>
                <a:effectLst/>
                <a:uLnTx/>
                <a:uFillTx/>
                <a:latin typeface="Arial" panose="020B0604020202020204" pitchFamily="34" charset="0"/>
                <a:ea typeface="+mj-ea"/>
                <a:cs typeface="+mj-cs"/>
              </a:rPr>
            </a:br>
            <a:br>
              <a:rPr kumimoji="0" lang="es-ES" sz="2800" b="1" i="0" u="none" strike="noStrike" kern="1200" cap="none" spc="0" normalizeH="0" baseline="0" noProof="0" dirty="0">
                <a:ln>
                  <a:noFill/>
                </a:ln>
                <a:solidFill>
                  <a:srgbClr val="C00000"/>
                </a:solidFill>
                <a:effectLst/>
                <a:uLnTx/>
                <a:uFillTx/>
                <a:latin typeface="Arial" panose="020B0604020202020204" pitchFamily="34" charset="0"/>
                <a:ea typeface="+mj-ea"/>
                <a:cs typeface="+mj-cs"/>
              </a:rPr>
            </a:br>
            <a:r>
              <a:rPr lang="es-ES" sz="2400" b="1" dirty="0">
                <a:solidFill>
                  <a:schemeClr val="tx1"/>
                </a:solidFill>
                <a:latin typeface="+mn-lt"/>
                <a:ea typeface="+mn-ea"/>
                <a:cs typeface="+mn-cs"/>
              </a:rPr>
              <a:t>Una vez definidos claramente el problema y los objetivos es necesario seleccionar los métodos, técnicas y procedimientos que se utilizaran para darle respuesta.</a:t>
            </a:r>
          </a:p>
        </p:txBody>
      </p:sp>
      <p:sp>
        <p:nvSpPr>
          <p:cNvPr id="3" name="Marcador de texto 2"/>
          <p:cNvSpPr>
            <a:spLocks noGrp="1"/>
          </p:cNvSpPr>
          <p:nvPr>
            <p:ph type="body" idx="1"/>
          </p:nvPr>
        </p:nvSpPr>
        <p:spPr>
          <a:xfrm>
            <a:off x="1187540" y="2341418"/>
            <a:ext cx="10358199" cy="3834480"/>
          </a:xfrm>
          <a:solidFill>
            <a:schemeClr val="bg1">
              <a:lumMod val="85000"/>
            </a:schemeClr>
          </a:solidFill>
          <a:ln w="38100">
            <a:solidFill>
              <a:srgbClr val="996600"/>
            </a:solidFill>
          </a:ln>
        </p:spPr>
        <p:txBody>
          <a:bodyPr/>
          <a:lstStyle/>
          <a:p>
            <a:pPr defTabSz="457200" fontAlgn="auto">
              <a:spcBef>
                <a:spcPts val="0"/>
              </a:spcBef>
              <a:spcAft>
                <a:spcPts val="0"/>
              </a:spcAft>
            </a:pPr>
            <a:endParaRPr lang="es-ES" b="1" dirty="0">
              <a:effectLst/>
            </a:endParaRPr>
          </a:p>
          <a:p>
            <a:pPr defTabSz="457200" fontAlgn="auto">
              <a:spcBef>
                <a:spcPts val="0"/>
              </a:spcBef>
              <a:spcAft>
                <a:spcPts val="0"/>
              </a:spcAft>
            </a:pPr>
            <a:r>
              <a:rPr lang="es-ES" b="1" dirty="0">
                <a:effectLst/>
              </a:rPr>
              <a:t>Una forma ordenada de definir los métodos será:</a:t>
            </a:r>
          </a:p>
          <a:p>
            <a:pPr marL="285750" lvl="0" indent="-285750" defTabSz="457200" fontAlgn="auto">
              <a:spcBef>
                <a:spcPts val="0"/>
              </a:spcBef>
              <a:spcAft>
                <a:spcPts val="0"/>
              </a:spcAft>
              <a:buClrTx/>
              <a:buFont typeface="Wingdings" panose="05000000000000000000" pitchFamily="2" charset="2"/>
              <a:buChar char="q"/>
            </a:pPr>
            <a:r>
              <a:rPr lang="es-ES" b="1" dirty="0">
                <a:effectLst/>
              </a:rPr>
              <a:t>Tipo y diseño general del estudio.</a:t>
            </a:r>
          </a:p>
          <a:p>
            <a:pPr marL="285750" lvl="0" indent="-285750" defTabSz="457200" fontAlgn="auto">
              <a:spcBef>
                <a:spcPts val="0"/>
              </a:spcBef>
              <a:spcAft>
                <a:spcPts val="0"/>
              </a:spcAft>
              <a:buClrTx/>
              <a:buFont typeface="Wingdings" panose="05000000000000000000" pitchFamily="2" charset="2"/>
              <a:buChar char="q"/>
            </a:pPr>
            <a:r>
              <a:rPr lang="es-ES" b="1" dirty="0">
                <a:effectLst/>
              </a:rPr>
              <a:t>Definición del universo de estudio, muestra, unidades de análisis y de observación.</a:t>
            </a:r>
          </a:p>
          <a:p>
            <a:pPr marL="285750" lvl="0" indent="-285750" defTabSz="457200" fontAlgn="auto">
              <a:spcBef>
                <a:spcPts val="0"/>
              </a:spcBef>
              <a:spcAft>
                <a:spcPts val="0"/>
              </a:spcAft>
              <a:buClrTx/>
              <a:buFont typeface="Wingdings" panose="05000000000000000000" pitchFamily="2" charset="2"/>
              <a:buChar char="q"/>
            </a:pPr>
            <a:r>
              <a:rPr lang="es-ES" b="1" dirty="0">
                <a:effectLst/>
              </a:rPr>
              <a:t>Criterios de inclusión y exclusión cuando proceda</a:t>
            </a:r>
          </a:p>
          <a:p>
            <a:pPr marL="285750" lvl="0" indent="-285750" defTabSz="457200" fontAlgn="auto">
              <a:spcBef>
                <a:spcPts val="0"/>
              </a:spcBef>
              <a:spcAft>
                <a:spcPts val="0"/>
              </a:spcAft>
              <a:buClrTx/>
              <a:buFont typeface="Wingdings" panose="05000000000000000000" pitchFamily="2" charset="2"/>
              <a:buChar char="q"/>
            </a:pPr>
            <a:r>
              <a:rPr lang="es-ES" b="1" dirty="0">
                <a:effectLst/>
              </a:rPr>
              <a:t>Definiciones operacionales.</a:t>
            </a:r>
          </a:p>
          <a:p>
            <a:pPr marL="285750" lvl="0" indent="-285750" defTabSz="457200" fontAlgn="auto">
              <a:spcBef>
                <a:spcPts val="0"/>
              </a:spcBef>
              <a:spcAft>
                <a:spcPts val="0"/>
              </a:spcAft>
              <a:buClrTx/>
              <a:buFont typeface="Wingdings" panose="05000000000000000000" pitchFamily="2" charset="2"/>
              <a:buChar char="q"/>
            </a:pPr>
            <a:r>
              <a:rPr lang="es-ES" b="1" dirty="0">
                <a:effectLst/>
              </a:rPr>
              <a:t>Procedimientos y técnicas para la recolección de información.</a:t>
            </a:r>
          </a:p>
          <a:p>
            <a:pPr marL="285750" lvl="0" indent="-285750" defTabSz="457200" fontAlgn="auto">
              <a:spcBef>
                <a:spcPts val="0"/>
              </a:spcBef>
              <a:spcAft>
                <a:spcPts val="0"/>
              </a:spcAft>
              <a:buClrTx/>
              <a:buFont typeface="Wingdings" panose="05000000000000000000" pitchFamily="2" charset="2"/>
              <a:buChar char="q"/>
            </a:pPr>
            <a:r>
              <a:rPr lang="es-ES" b="1" dirty="0">
                <a:effectLst/>
              </a:rPr>
              <a:t>Métodos para el control de la calidad de los datos.</a:t>
            </a:r>
          </a:p>
          <a:p>
            <a:pPr marL="285750" lvl="0" indent="-285750" defTabSz="457200" fontAlgn="auto">
              <a:spcBef>
                <a:spcPts val="0"/>
              </a:spcBef>
              <a:spcAft>
                <a:spcPts val="0"/>
              </a:spcAft>
              <a:buClrTx/>
              <a:buFont typeface="Wingdings" panose="05000000000000000000" pitchFamily="2" charset="2"/>
              <a:buChar char="q"/>
            </a:pPr>
            <a:r>
              <a:rPr lang="es-ES" b="1" dirty="0">
                <a:effectLst/>
              </a:rPr>
              <a:t>Procedimientos para garantizar los aspectos éticos</a:t>
            </a:r>
          </a:p>
          <a:p>
            <a:endParaRPr lang="es-ES" dirty="0"/>
          </a:p>
        </p:txBody>
      </p:sp>
    </p:spTree>
    <p:extLst>
      <p:ext uri="{BB962C8B-B14F-4D97-AF65-F5344CB8AC3E}">
        <p14:creationId xmlns:p14="http://schemas.microsoft.com/office/powerpoint/2010/main" val="10550147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95742" y="539722"/>
            <a:ext cx="6357312" cy="731838"/>
          </a:xfrm>
          <a:ln w="57150">
            <a:solidFill>
              <a:srgbClr val="996600"/>
            </a:solidFill>
          </a:ln>
        </p:spPr>
        <p:txBody>
          <a:bodyPr/>
          <a:lstStyle/>
          <a:p>
            <a:pPr algn="ctr"/>
            <a:r>
              <a:rPr lang="es-ES" b="1" dirty="0">
                <a:solidFill>
                  <a:schemeClr val="tx1"/>
                </a:solidFill>
                <a:latin typeface="Arial Narrow" panose="020B0606020202030204" pitchFamily="34" charset="0"/>
              </a:rPr>
              <a:t>Diseño de la investigación.</a:t>
            </a:r>
          </a:p>
        </p:txBody>
      </p:sp>
      <p:sp>
        <p:nvSpPr>
          <p:cNvPr id="3" name="Rectángulo 2"/>
          <p:cNvSpPr/>
          <p:nvPr/>
        </p:nvSpPr>
        <p:spPr>
          <a:xfrm>
            <a:off x="1316182" y="3763733"/>
            <a:ext cx="10169235" cy="2554545"/>
          </a:xfrm>
          <a:prstGeom prst="rect">
            <a:avLst/>
          </a:prstGeom>
          <a:solidFill>
            <a:schemeClr val="bg1">
              <a:lumMod val="85000"/>
            </a:schemeClr>
          </a:solidFill>
          <a:ln w="28575">
            <a:solidFill>
              <a:srgbClr val="996600"/>
            </a:solidFill>
          </a:ln>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s-ES" sz="3200" b="1" i="0" u="none" strike="noStrike" kern="1200" cap="none" spc="0" normalizeH="0" baseline="0" noProof="0" dirty="0">
              <a:ln>
                <a:noFill/>
              </a:ln>
              <a:solidFill>
                <a:srgbClr val="000000"/>
              </a:solidFill>
              <a:effectLst/>
              <a:uLnTx/>
              <a:uFillTx/>
              <a:latin typeface="Arial Narrow" panose="020B060602020203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ES" sz="3200" b="1" i="0" u="none" strike="noStrike" kern="1200" cap="none" spc="0" normalizeH="0" baseline="0" noProof="0" dirty="0">
                <a:ln>
                  <a:noFill/>
                </a:ln>
                <a:solidFill>
                  <a:srgbClr val="000000"/>
                </a:solidFill>
                <a:effectLst/>
                <a:uLnTx/>
                <a:uFillTx/>
                <a:latin typeface="Arial Narrow" panose="020B0606020202030204" pitchFamily="34" charset="0"/>
              </a:rPr>
              <a:t>Asimismo, algunas veces el investigador elige o desarrolla un diseño de investigación y, en otras, dos o más diseños. Ello depende de los objetivos de estudio y de las preguntas de investigación.</a:t>
            </a:r>
            <a:endParaRPr lang="es-ES" sz="3200" b="1" dirty="0">
              <a:solidFill>
                <a:srgbClr val="000000"/>
              </a:solidFill>
              <a:latin typeface="Century Gothic"/>
            </a:endParaRPr>
          </a:p>
        </p:txBody>
      </p:sp>
      <p:sp>
        <p:nvSpPr>
          <p:cNvPr id="4" name="Rectángulo 3"/>
          <p:cNvSpPr/>
          <p:nvPr/>
        </p:nvSpPr>
        <p:spPr>
          <a:xfrm>
            <a:off x="1316183" y="1673921"/>
            <a:ext cx="10169236" cy="2062103"/>
          </a:xfrm>
          <a:prstGeom prst="rect">
            <a:avLst/>
          </a:prstGeom>
          <a:solidFill>
            <a:schemeClr val="bg1">
              <a:lumMod val="85000"/>
            </a:schemeClr>
          </a:solidFill>
          <a:ln w="28575">
            <a:solidFill>
              <a:srgbClr val="996600"/>
            </a:solidFill>
          </a:ln>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ES" sz="3200" b="1" i="0" u="none" strike="noStrike" kern="1200" cap="none" spc="0" normalizeH="0" baseline="0" noProof="0" dirty="0">
                <a:ln>
                  <a:noFill/>
                </a:ln>
                <a:solidFill>
                  <a:srgbClr val="000000"/>
                </a:solidFill>
                <a:effectLst/>
                <a:uLnTx/>
                <a:uFillTx/>
                <a:latin typeface="Arial Narrow" panose="020B0606020202030204" pitchFamily="34" charset="0"/>
              </a:rPr>
              <a:t>En los estudios que mezclan ambos enfoques de la investigación (enfoques bimodales: de dos etapas, enfoque principal y mixto) también es necesario elegir uno o más diseños antes de recolectar los datos.</a:t>
            </a:r>
          </a:p>
        </p:txBody>
      </p:sp>
    </p:spTree>
    <p:extLst>
      <p:ext uri="{BB962C8B-B14F-4D97-AF65-F5344CB8AC3E}">
        <p14:creationId xmlns:p14="http://schemas.microsoft.com/office/powerpoint/2010/main" val="409094788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94266" y="514259"/>
            <a:ext cx="10803467" cy="5829481"/>
          </a:xfrm>
          <a:prstGeom prst="rect">
            <a:avLst/>
          </a:prstGeom>
          <a:solidFill>
            <a:schemeClr val="bg1">
              <a:lumMod val="85000"/>
            </a:schemeClr>
          </a:solidFill>
          <a:ln w="38100">
            <a:solidFill>
              <a:srgbClr val="996600"/>
            </a:solidFill>
          </a:ln>
        </p:spPr>
        <p:txBody>
          <a:bodyPr wrap="square">
            <a:spAutoFit/>
          </a:bodyPr>
          <a:lstStyle/>
          <a:p>
            <a:pPr marL="457200" marR="0" lvl="0" indent="-457200" algn="l" defTabSz="457200" rtl="0" eaLnBrk="1" fontAlgn="auto" latinLnBrk="0" hangingPunct="1">
              <a:lnSpc>
                <a:spcPct val="150000"/>
              </a:lnSpc>
              <a:spcBef>
                <a:spcPts val="0"/>
              </a:spcBef>
              <a:spcAft>
                <a:spcPts val="0"/>
              </a:spcAft>
              <a:buClrTx/>
              <a:buSzTx/>
              <a:buFont typeface="Wingdings" panose="05000000000000000000" pitchFamily="2" charset="2"/>
              <a:buChar char="q"/>
              <a:tabLst/>
              <a:defRPr/>
            </a:pPr>
            <a:r>
              <a:rPr kumimoji="0" lang="es-E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El investigador debe seguir ciertos criterios que le permitan una selección precisa del objeto de estudio, entre ellas es recomendable tomar en consideración:</a:t>
            </a:r>
          </a:p>
          <a:p>
            <a:pPr marL="457200" marR="0" lvl="0" indent="-457200" algn="l" defTabSz="457200" rtl="0" eaLnBrk="1" fontAlgn="auto" latinLnBrk="0" hangingPunct="1">
              <a:lnSpc>
                <a:spcPct val="150000"/>
              </a:lnSpc>
              <a:spcBef>
                <a:spcPts val="0"/>
              </a:spcBef>
              <a:spcAft>
                <a:spcPts val="0"/>
              </a:spcAft>
              <a:buClrTx/>
              <a:buSzTx/>
              <a:buFont typeface="Wingdings" panose="05000000000000000000" pitchFamily="2" charset="2"/>
              <a:buChar char="q"/>
              <a:tabLst/>
              <a:defRPr/>
            </a:pPr>
            <a:r>
              <a:rPr kumimoji="0" lang="es-E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Las variables y su medición El riesgo que implica para los sujetos en estudio </a:t>
            </a:r>
          </a:p>
          <a:p>
            <a:pPr marL="457200" marR="0" lvl="0" indent="-457200" algn="l" defTabSz="457200" rtl="0" eaLnBrk="1" fontAlgn="auto" latinLnBrk="0" hangingPunct="1">
              <a:lnSpc>
                <a:spcPct val="150000"/>
              </a:lnSpc>
              <a:spcBef>
                <a:spcPts val="0"/>
              </a:spcBef>
              <a:spcAft>
                <a:spcPts val="0"/>
              </a:spcAft>
              <a:buClrTx/>
              <a:buSzTx/>
              <a:buFont typeface="Wingdings" panose="05000000000000000000" pitchFamily="2" charset="2"/>
              <a:buChar char="q"/>
              <a:tabLst/>
              <a:defRPr/>
            </a:pPr>
            <a:r>
              <a:rPr kumimoji="0" lang="es-E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El tipo de relación que se busca entre las variables</a:t>
            </a:r>
          </a:p>
          <a:p>
            <a:pPr marL="457200" marR="0" lvl="0" indent="-457200" algn="l" defTabSz="457200" rtl="0" eaLnBrk="1" fontAlgn="auto" latinLnBrk="0" hangingPunct="1">
              <a:lnSpc>
                <a:spcPct val="150000"/>
              </a:lnSpc>
              <a:spcBef>
                <a:spcPts val="0"/>
              </a:spcBef>
              <a:spcAft>
                <a:spcPts val="0"/>
              </a:spcAft>
              <a:buClrTx/>
              <a:buSzTx/>
              <a:buFont typeface="Wingdings" panose="05000000000000000000" pitchFamily="2" charset="2"/>
              <a:buChar char="q"/>
              <a:tabLst/>
              <a:defRPr/>
            </a:pPr>
            <a:r>
              <a:rPr kumimoji="0" lang="es-E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El tiempo necesario para la observación del fenómeno</a:t>
            </a:r>
          </a:p>
          <a:p>
            <a:pPr marL="457200" marR="0" lvl="0" indent="-457200" algn="l" defTabSz="457200" rtl="0" eaLnBrk="1" fontAlgn="auto" latinLnBrk="0" hangingPunct="1">
              <a:lnSpc>
                <a:spcPct val="150000"/>
              </a:lnSpc>
              <a:spcBef>
                <a:spcPts val="0"/>
              </a:spcBef>
              <a:spcAft>
                <a:spcPts val="0"/>
              </a:spcAft>
              <a:buClrTx/>
              <a:buSzTx/>
              <a:buFont typeface="Wingdings" panose="05000000000000000000" pitchFamily="2" charset="2"/>
              <a:buChar char="q"/>
              <a:tabLst/>
              <a:defRPr/>
            </a:pPr>
            <a:r>
              <a:rPr kumimoji="0" lang="es-E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Los recursos disponibles para el estudio.</a:t>
            </a:r>
          </a:p>
          <a:p>
            <a:pPr marL="457200" marR="0" lvl="0" indent="-457200" algn="l" defTabSz="457200" rtl="0" eaLnBrk="1" fontAlgn="auto" latinLnBrk="0" hangingPunct="1">
              <a:lnSpc>
                <a:spcPct val="150000"/>
              </a:lnSpc>
              <a:spcBef>
                <a:spcPts val="0"/>
              </a:spcBef>
              <a:spcAft>
                <a:spcPts val="0"/>
              </a:spcAft>
              <a:buClrTx/>
              <a:buSzTx/>
              <a:buFont typeface="Wingdings" panose="05000000000000000000" pitchFamily="2" charset="2"/>
              <a:buChar char="q"/>
              <a:tabLst/>
              <a:defRPr/>
            </a:pPr>
            <a:endParaRPr kumimoji="0" lang="es-ES" sz="28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95863729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5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1546578"/>
            <a:ext cx="6728178" cy="37629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ángulo 2"/>
          <p:cNvSpPr/>
          <p:nvPr/>
        </p:nvSpPr>
        <p:spPr>
          <a:xfrm>
            <a:off x="1786360" y="4184131"/>
            <a:ext cx="6778906" cy="1015663"/>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s-ES" sz="6000" b="1" i="0" u="none" strike="noStrike" kern="1200" cap="none" spc="0" normalizeH="0" baseline="0" noProof="0" dirty="0">
                <a:ln w="12700">
                  <a:solidFill>
                    <a:srgbClr val="3366FF"/>
                  </a:solidFill>
                  <a:prstDash val="solid"/>
                </a:ln>
                <a:solidFill>
                  <a:srgbClr val="FF0000"/>
                </a:solidFill>
                <a:effectLst>
                  <a:outerShdw dist="38100" dir="2640000" algn="bl" rotWithShape="0">
                    <a:srgbClr val="3366FF"/>
                  </a:outerShdw>
                </a:effectLst>
                <a:uLnTx/>
                <a:uFillTx/>
                <a:latin typeface="Arial"/>
                <a:ea typeface="+mn-ea"/>
                <a:cs typeface="+mn-cs"/>
              </a:rPr>
              <a:t>Muchas Gracias.</a:t>
            </a:r>
          </a:p>
        </p:txBody>
      </p:sp>
    </p:spTree>
    <p:extLst>
      <p:ext uri="{BB962C8B-B14F-4D97-AF65-F5344CB8AC3E}">
        <p14:creationId xmlns:p14="http://schemas.microsoft.com/office/powerpoint/2010/main" val="11328410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330035" y="1667019"/>
            <a:ext cx="10224656" cy="3108543"/>
          </a:xfrm>
          <a:prstGeom prst="rect">
            <a:avLst/>
          </a:prstGeom>
          <a:solidFill>
            <a:schemeClr val="bg1">
              <a:lumMod val="85000"/>
            </a:schemeClr>
          </a:solidFill>
          <a:ln w="38100">
            <a:solidFill>
              <a:srgbClr val="996600"/>
            </a:solidFill>
          </a:ln>
        </p:spPr>
        <p:txBody>
          <a:bodyPr wrap="square">
            <a:spAutoFit/>
          </a:bodyPr>
          <a:lstStyle/>
          <a:p>
            <a:pPr marL="457200" marR="0" lvl="0" indent="-457200" algn="just"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s-ES" sz="2800" b="1" i="0" u="none" strike="noStrike" kern="1200" cap="none" spc="0" normalizeH="0" baseline="0" noProof="0" dirty="0">
                <a:ln>
                  <a:noFill/>
                </a:ln>
                <a:solidFill>
                  <a:srgbClr val="000000"/>
                </a:solidFill>
                <a:effectLst/>
                <a:uLnTx/>
                <a:uFillTx/>
                <a:latin typeface="Arial Narrow" panose="020B0606020202030204" pitchFamily="34" charset="0"/>
              </a:rPr>
              <a:t>Algunas veces una investigación puede caracterizarse como exploratoria, descriptiva, correlacional o explicativa, pero no situarse únicamente como tal. Esto es, aunque un estudio sea en esencia exploratorio contendrá elementos descriptivos; o bien, un estudio correlacional incluirá elementos descriptivos; y lo mismo ocurre con cada una de las clases de estudio</a:t>
            </a:r>
            <a:r>
              <a:rPr lang="es-ES" sz="2800" b="1" dirty="0">
                <a:solidFill>
                  <a:srgbClr val="000000"/>
                </a:solidFill>
                <a:latin typeface="Arial Narrow" panose="020B0606020202030204" pitchFamily="34" charset="0"/>
              </a:rPr>
              <a:t>.</a:t>
            </a:r>
          </a:p>
          <a:p>
            <a:pPr marL="457200" marR="0" lvl="0" indent="-457200" algn="just"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endParaRPr lang="es-ES" sz="2800" b="1" dirty="0">
              <a:solidFill>
                <a:srgbClr val="000000"/>
              </a:solidFill>
              <a:latin typeface="Arial Narrow" panose="020B0606020202030204" pitchFamily="34" charset="0"/>
            </a:endParaRPr>
          </a:p>
        </p:txBody>
      </p:sp>
      <p:sp>
        <p:nvSpPr>
          <p:cNvPr id="3" name="Rectángulo 2"/>
          <p:cNvSpPr/>
          <p:nvPr/>
        </p:nvSpPr>
        <p:spPr>
          <a:xfrm>
            <a:off x="536222" y="424175"/>
            <a:ext cx="11119555" cy="954107"/>
          </a:xfrm>
          <a:prstGeom prst="rect">
            <a:avLst/>
          </a:prstGeom>
          <a:ln w="57150">
            <a:solidFill>
              <a:srgbClr val="996600"/>
            </a:solidFill>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_tradnl" sz="2800" b="1"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¿Una investigación puede incluir elementos </a:t>
            </a:r>
            <a:r>
              <a:rPr kumimoji="0" lang="es-ES_tradnl" sz="2800" b="1" i="0" u="none" strike="noStrike" kern="1200" cap="none" spc="-15"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de los diferentes tipos de estudio?</a:t>
            </a:r>
            <a:endParaRPr kumimoji="0" lang="es-ES" sz="28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p:txBody>
      </p:sp>
      <p:sp>
        <p:nvSpPr>
          <p:cNvPr id="5" name="Rectángulo 4"/>
          <p:cNvSpPr/>
          <p:nvPr/>
        </p:nvSpPr>
        <p:spPr>
          <a:xfrm>
            <a:off x="1330035" y="4507140"/>
            <a:ext cx="10110121" cy="1815882"/>
          </a:xfrm>
          <a:prstGeom prst="rect">
            <a:avLst/>
          </a:prstGeom>
          <a:solidFill>
            <a:schemeClr val="bg1">
              <a:lumMod val="85000"/>
            </a:schemeClr>
          </a:solidFill>
          <a:ln w="38100">
            <a:solidFill>
              <a:srgbClr val="996600"/>
            </a:solidFill>
          </a:ln>
        </p:spPr>
        <p:txBody>
          <a:bodyPr wrap="square">
            <a:spAutoFit/>
          </a:bodyPr>
          <a:lstStyle/>
          <a:p>
            <a:pPr marL="457200" marR="0" lvl="0" indent="-457200" algn="just"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s-ES" sz="2800" b="1" i="0" u="none" strike="noStrike" kern="1200" cap="none" spc="0" normalizeH="0" baseline="0" noProof="0" dirty="0">
                <a:ln>
                  <a:noFill/>
                </a:ln>
                <a:solidFill>
                  <a:srgbClr val="000000"/>
                </a:solidFill>
                <a:effectLst/>
                <a:uLnTx/>
                <a:uFillTx/>
                <a:latin typeface="Arial Narrow" panose="020B0606020202030204" pitchFamily="34" charset="0"/>
              </a:rPr>
              <a:t>Asimismo, como se mencionó antes, es posible que una investigación se inicie como exploratoria o descriptiva y después llegar a ser correlacional y aun explicativa.</a:t>
            </a:r>
          </a:p>
          <a:p>
            <a:pPr marR="0" lvl="0" algn="just" defTabSz="914400" rtl="0" eaLnBrk="1" fontAlgn="auto" latinLnBrk="0" hangingPunct="1">
              <a:lnSpc>
                <a:spcPct val="100000"/>
              </a:lnSpc>
              <a:spcBef>
                <a:spcPts val="0"/>
              </a:spcBef>
              <a:spcAft>
                <a:spcPts val="0"/>
              </a:spcAft>
              <a:buClrTx/>
              <a:buSzTx/>
              <a:tabLst/>
              <a:defRPr/>
            </a:pPr>
            <a:endParaRPr kumimoji="0" lang="es-ES" sz="2800" b="1" i="0" u="none" strike="noStrike" kern="1200" cap="none" spc="0" normalizeH="0" baseline="0" noProof="0" dirty="0">
              <a:ln>
                <a:noFill/>
              </a:ln>
              <a:solidFill>
                <a:srgbClr val="000000"/>
              </a:solidFill>
              <a:effectLst/>
              <a:uLnTx/>
              <a:uFillTx/>
              <a:latin typeface="Arial Narrow" panose="020B0606020202030204" pitchFamily="34" charset="0"/>
            </a:endParaRPr>
          </a:p>
        </p:txBody>
      </p:sp>
    </p:spTree>
    <p:extLst>
      <p:ext uri="{BB962C8B-B14F-4D97-AF65-F5344CB8AC3E}">
        <p14:creationId xmlns:p14="http://schemas.microsoft.com/office/powerpoint/2010/main" val="16251370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 name="Rectángulo 135">
            <a:extLst>
              <a:ext uri="{FF2B5EF4-FFF2-40B4-BE49-F238E27FC236}">
                <a16:creationId xmlns:a16="http://schemas.microsoft.com/office/drawing/2014/main" id="{2F252798-98C1-4B2A-80B5-A085B53131A4}"/>
              </a:ext>
            </a:extLst>
          </p:cNvPr>
          <p:cNvSpPr/>
          <p:nvPr/>
        </p:nvSpPr>
        <p:spPr>
          <a:xfrm>
            <a:off x="0" y="0"/>
            <a:ext cx="12192000" cy="685800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Rectángulo redondeado 4"/>
          <p:cNvSpPr/>
          <p:nvPr/>
        </p:nvSpPr>
        <p:spPr>
          <a:xfrm>
            <a:off x="98580" y="2261255"/>
            <a:ext cx="2120958" cy="1780432"/>
          </a:xfrm>
          <a:prstGeom prst="roundRect">
            <a:avLst/>
          </a:prstGeom>
          <a:solidFill>
            <a:schemeClr val="bg1">
              <a:lumMod val="85000"/>
            </a:schemeClr>
          </a:solidFill>
          <a:ln w="57150">
            <a:solidFill>
              <a:srgbClr val="996600"/>
            </a:solid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3200" b="1" i="0" u="none" strike="noStrike" kern="1200" cap="none" spc="0" normalizeH="0" baseline="0" noProof="0" dirty="0">
                <a:ln>
                  <a:noFill/>
                </a:ln>
                <a:solidFill>
                  <a:srgbClr val="000000"/>
                </a:solidFill>
                <a:effectLst/>
                <a:uLnTx/>
                <a:uFillTx/>
                <a:latin typeface="Century Gothic"/>
                <a:ea typeface="+mn-ea"/>
                <a:cs typeface="+mn-cs"/>
              </a:rPr>
              <a:t>Tipos de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3200" b="1" i="0" u="none" strike="noStrike" kern="1200" cap="none" spc="0" normalizeH="0" baseline="0" noProof="0" dirty="0">
                <a:ln>
                  <a:noFill/>
                </a:ln>
                <a:solidFill>
                  <a:srgbClr val="000000"/>
                </a:solidFill>
                <a:effectLst/>
                <a:uLnTx/>
                <a:uFillTx/>
                <a:latin typeface="Century Gothic"/>
                <a:ea typeface="+mn-ea"/>
                <a:cs typeface="+mn-cs"/>
              </a:rPr>
              <a:t>estudios</a:t>
            </a:r>
            <a:endParaRPr kumimoji="0" lang="es-ES" sz="3200" b="0" i="0" u="none" strike="noStrike" kern="1200" cap="none" spc="0" normalizeH="0" baseline="0" noProof="0" dirty="0">
              <a:ln>
                <a:noFill/>
              </a:ln>
              <a:solidFill>
                <a:srgbClr val="000000"/>
              </a:solidFill>
              <a:effectLst/>
              <a:uLnTx/>
              <a:uFillTx/>
              <a:latin typeface="Century Gothic"/>
              <a:ea typeface="+mn-ea"/>
              <a:cs typeface="+mn-cs"/>
            </a:endParaRPr>
          </a:p>
        </p:txBody>
      </p:sp>
      <p:sp>
        <p:nvSpPr>
          <p:cNvPr id="19" name="Rectángulo redondeado 18"/>
          <p:cNvSpPr/>
          <p:nvPr/>
        </p:nvSpPr>
        <p:spPr>
          <a:xfrm>
            <a:off x="3856918" y="785724"/>
            <a:ext cx="2222268" cy="504799"/>
          </a:xfrm>
          <a:prstGeom prst="roundRect">
            <a:avLst/>
          </a:prstGeom>
          <a:noFill/>
          <a:ln w="38100">
            <a:solidFill>
              <a:srgbClr val="996600"/>
            </a:solid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Century Gothic"/>
                <a:ea typeface="+mn-ea"/>
                <a:cs typeface="+mn-cs"/>
              </a:rPr>
              <a:t>Exploratorios</a:t>
            </a:r>
          </a:p>
        </p:txBody>
      </p:sp>
      <p:sp>
        <p:nvSpPr>
          <p:cNvPr id="20" name="Rectángulo redondeado 19"/>
          <p:cNvSpPr/>
          <p:nvPr/>
        </p:nvSpPr>
        <p:spPr>
          <a:xfrm>
            <a:off x="3856918" y="1600852"/>
            <a:ext cx="2293767" cy="565973"/>
          </a:xfrm>
          <a:prstGeom prst="roundRect">
            <a:avLst/>
          </a:prstGeom>
          <a:noFill/>
          <a:ln w="38100">
            <a:solidFill>
              <a:srgbClr val="996600"/>
            </a:solid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Century Gothic"/>
                <a:ea typeface="+mn-ea"/>
                <a:cs typeface="+mn-cs"/>
              </a:rPr>
              <a:t>Descriptivos</a:t>
            </a:r>
          </a:p>
        </p:txBody>
      </p:sp>
      <p:sp>
        <p:nvSpPr>
          <p:cNvPr id="21" name="Rectángulo redondeado 20"/>
          <p:cNvSpPr/>
          <p:nvPr/>
        </p:nvSpPr>
        <p:spPr>
          <a:xfrm>
            <a:off x="3951320" y="3574686"/>
            <a:ext cx="2463296" cy="618873"/>
          </a:xfrm>
          <a:prstGeom prst="roundRect">
            <a:avLst/>
          </a:prstGeom>
          <a:noFill/>
          <a:ln w="38100">
            <a:solidFill>
              <a:srgbClr val="996600"/>
            </a:solid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Century Gothic"/>
                <a:ea typeface="+mn-ea"/>
                <a:cs typeface="+mn-cs"/>
              </a:rPr>
              <a:t>Explicativos</a:t>
            </a:r>
          </a:p>
        </p:txBody>
      </p:sp>
      <p:sp>
        <p:nvSpPr>
          <p:cNvPr id="22" name="Rectángulo redondeado 21"/>
          <p:cNvSpPr/>
          <p:nvPr/>
        </p:nvSpPr>
        <p:spPr>
          <a:xfrm>
            <a:off x="6832687" y="775885"/>
            <a:ext cx="2289588" cy="434712"/>
          </a:xfrm>
          <a:prstGeom prst="roundRect">
            <a:avLst/>
          </a:prstGeom>
          <a:noFill/>
          <a:ln w="28575">
            <a:solidFill>
              <a:srgbClr val="996600"/>
            </a:solid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Century Gothic"/>
                <a:ea typeface="+mn-ea"/>
                <a:cs typeface="+mn-cs"/>
              </a:rPr>
              <a:t>Transversales</a:t>
            </a:r>
          </a:p>
        </p:txBody>
      </p:sp>
      <p:sp>
        <p:nvSpPr>
          <p:cNvPr id="23" name="Rectángulo redondeado 22"/>
          <p:cNvSpPr/>
          <p:nvPr/>
        </p:nvSpPr>
        <p:spPr>
          <a:xfrm>
            <a:off x="6939362" y="1840586"/>
            <a:ext cx="2372189" cy="478286"/>
          </a:xfrm>
          <a:prstGeom prst="roundRect">
            <a:avLst/>
          </a:prstGeom>
          <a:noFill/>
          <a:ln w="28575">
            <a:solidFill>
              <a:srgbClr val="996600"/>
            </a:solid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Century Gothic"/>
                <a:ea typeface="+mn-ea"/>
                <a:cs typeface="+mn-cs"/>
              </a:rPr>
              <a:t>Longitudinales</a:t>
            </a:r>
          </a:p>
        </p:txBody>
      </p:sp>
      <p:sp>
        <p:nvSpPr>
          <p:cNvPr id="24" name="Rectángulo redondeado 23"/>
          <p:cNvSpPr/>
          <p:nvPr/>
        </p:nvSpPr>
        <p:spPr>
          <a:xfrm>
            <a:off x="10048830" y="1682728"/>
            <a:ext cx="2044590" cy="641444"/>
          </a:xfrm>
          <a:prstGeom prst="roundRect">
            <a:avLst/>
          </a:prstGeom>
          <a:noFill/>
          <a:ln w="28575">
            <a:solidFill>
              <a:srgbClr val="996600"/>
            </a:solid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Century Gothic"/>
                <a:ea typeface="+mn-ea"/>
                <a:cs typeface="+mn-cs"/>
              </a:rPr>
              <a:t>Prospectivo</a:t>
            </a:r>
          </a:p>
        </p:txBody>
      </p:sp>
      <p:sp>
        <p:nvSpPr>
          <p:cNvPr id="25" name="Rectángulo redondeado 24"/>
          <p:cNvSpPr/>
          <p:nvPr/>
        </p:nvSpPr>
        <p:spPr>
          <a:xfrm>
            <a:off x="9662604" y="856185"/>
            <a:ext cx="2453329" cy="641444"/>
          </a:xfrm>
          <a:prstGeom prst="roundRect">
            <a:avLst/>
          </a:prstGeom>
          <a:noFill/>
          <a:ln w="38100">
            <a:solidFill>
              <a:srgbClr val="996600"/>
            </a:solid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Century Gothic"/>
                <a:ea typeface="+mn-ea"/>
                <a:cs typeface="+mn-cs"/>
              </a:rPr>
              <a:t>Retrospectivo</a:t>
            </a:r>
          </a:p>
        </p:txBody>
      </p:sp>
      <p:sp>
        <p:nvSpPr>
          <p:cNvPr id="26" name="Rectángulo redondeado 25"/>
          <p:cNvSpPr/>
          <p:nvPr/>
        </p:nvSpPr>
        <p:spPr>
          <a:xfrm>
            <a:off x="9639210" y="2478282"/>
            <a:ext cx="2552790" cy="641444"/>
          </a:xfrm>
          <a:prstGeom prst="roundRect">
            <a:avLst/>
          </a:prstGeom>
          <a:noFill/>
          <a:ln w="28575">
            <a:solidFill>
              <a:srgbClr val="996600"/>
            </a:solid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err="1">
                <a:ln>
                  <a:noFill/>
                </a:ln>
                <a:solidFill>
                  <a:srgbClr val="000000"/>
                </a:solidFill>
                <a:effectLst/>
                <a:uLnTx/>
                <a:uFillTx/>
                <a:latin typeface="Century Gothic"/>
                <a:ea typeface="+mn-ea"/>
                <a:cs typeface="+mn-cs"/>
              </a:rPr>
              <a:t>Ambispectivo</a:t>
            </a:r>
            <a:endParaRPr kumimoji="0" lang="es-ES" sz="2400" b="1" i="0" u="none" strike="noStrike" kern="1200" cap="none" spc="0" normalizeH="0" baseline="0" noProof="0" dirty="0">
              <a:ln>
                <a:noFill/>
              </a:ln>
              <a:solidFill>
                <a:srgbClr val="000000"/>
              </a:solidFill>
              <a:effectLst/>
              <a:uLnTx/>
              <a:uFillTx/>
              <a:latin typeface="Century Gothic"/>
              <a:ea typeface="+mn-ea"/>
              <a:cs typeface="+mn-cs"/>
            </a:endParaRPr>
          </a:p>
        </p:txBody>
      </p:sp>
      <p:sp>
        <p:nvSpPr>
          <p:cNvPr id="27" name="Rectángulo redondeado 26"/>
          <p:cNvSpPr/>
          <p:nvPr/>
        </p:nvSpPr>
        <p:spPr>
          <a:xfrm>
            <a:off x="1576569" y="4686384"/>
            <a:ext cx="2643681" cy="618873"/>
          </a:xfrm>
          <a:prstGeom prst="roundRect">
            <a:avLst/>
          </a:prstGeom>
          <a:noFill/>
          <a:ln w="28575">
            <a:solidFill>
              <a:srgbClr val="996600"/>
            </a:solid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Century Gothic"/>
                <a:ea typeface="+mn-ea"/>
                <a:cs typeface="+mn-cs"/>
              </a:rPr>
              <a:t>Experimentales</a:t>
            </a:r>
          </a:p>
        </p:txBody>
      </p:sp>
      <p:sp>
        <p:nvSpPr>
          <p:cNvPr id="28" name="Rectángulo redondeado 27"/>
          <p:cNvSpPr/>
          <p:nvPr/>
        </p:nvSpPr>
        <p:spPr>
          <a:xfrm>
            <a:off x="4783254" y="4708537"/>
            <a:ext cx="3251978" cy="618214"/>
          </a:xfrm>
          <a:prstGeom prst="roundRect">
            <a:avLst/>
          </a:prstGeom>
          <a:noFill/>
          <a:ln w="28575">
            <a:solidFill>
              <a:srgbClr val="996600"/>
            </a:solid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Century Gothic"/>
                <a:ea typeface="+mn-ea"/>
                <a:cs typeface="+mn-cs"/>
              </a:rPr>
              <a:t>No  Experimentales</a:t>
            </a:r>
          </a:p>
        </p:txBody>
      </p:sp>
      <p:sp>
        <p:nvSpPr>
          <p:cNvPr id="29" name="Rectángulo redondeado 28"/>
          <p:cNvSpPr/>
          <p:nvPr/>
        </p:nvSpPr>
        <p:spPr>
          <a:xfrm>
            <a:off x="1438023" y="5776531"/>
            <a:ext cx="2404919" cy="618873"/>
          </a:xfrm>
          <a:prstGeom prst="roundRect">
            <a:avLst/>
          </a:prstGeom>
          <a:noFill/>
          <a:ln w="38100">
            <a:solidFill>
              <a:srgbClr val="996600"/>
            </a:solid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Century Gothic"/>
                <a:ea typeface="+mn-ea"/>
                <a:cs typeface="+mn-cs"/>
              </a:rPr>
              <a:t>Ensayo clínico</a:t>
            </a:r>
          </a:p>
        </p:txBody>
      </p:sp>
      <p:sp>
        <p:nvSpPr>
          <p:cNvPr id="30" name="Rectángulo redondeado 29"/>
          <p:cNvSpPr/>
          <p:nvPr/>
        </p:nvSpPr>
        <p:spPr>
          <a:xfrm>
            <a:off x="4320671" y="5657838"/>
            <a:ext cx="2681150" cy="737566"/>
          </a:xfrm>
          <a:prstGeom prst="roundRect">
            <a:avLst/>
          </a:prstGeom>
          <a:noFill/>
          <a:ln w="28575">
            <a:solidFill>
              <a:srgbClr val="996600"/>
            </a:solid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2000" b="1" i="0" u="none" strike="noStrike" kern="1200" cap="none" spc="0" normalizeH="0" baseline="0" noProof="0" dirty="0">
                <a:ln>
                  <a:noFill/>
                </a:ln>
                <a:solidFill>
                  <a:srgbClr val="000000"/>
                </a:solidFill>
                <a:effectLst/>
                <a:uLnTx/>
                <a:uFillTx/>
                <a:latin typeface="Century Gothic"/>
                <a:ea typeface="+mn-ea"/>
                <a:cs typeface="+mn-cs"/>
              </a:rPr>
              <a:t>Casos y controles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2000" b="1" i="0" u="none" strike="noStrike" kern="1200" cap="none" spc="0" normalizeH="0" baseline="0" noProof="0" dirty="0">
                <a:ln>
                  <a:noFill/>
                </a:ln>
                <a:solidFill>
                  <a:srgbClr val="000000"/>
                </a:solidFill>
                <a:effectLst/>
                <a:uLnTx/>
                <a:uFillTx/>
                <a:latin typeface="Century Gothic"/>
                <a:ea typeface="+mn-ea"/>
                <a:cs typeface="+mn-cs"/>
              </a:rPr>
              <a:t>(retrospectivo)</a:t>
            </a:r>
          </a:p>
        </p:txBody>
      </p:sp>
      <p:sp>
        <p:nvSpPr>
          <p:cNvPr id="31" name="Rectángulo redondeado 30"/>
          <p:cNvSpPr/>
          <p:nvPr/>
        </p:nvSpPr>
        <p:spPr>
          <a:xfrm>
            <a:off x="7217606" y="5666906"/>
            <a:ext cx="2314937" cy="737566"/>
          </a:xfrm>
          <a:prstGeom prst="roundRect">
            <a:avLst/>
          </a:prstGeom>
          <a:noFill/>
          <a:ln w="28575">
            <a:solidFill>
              <a:srgbClr val="996600"/>
            </a:solid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2000" b="1" i="0" u="none" strike="noStrike" kern="1200" cap="none" spc="0" normalizeH="0" baseline="0" noProof="0" dirty="0">
                <a:ln>
                  <a:noFill/>
                </a:ln>
                <a:solidFill>
                  <a:srgbClr val="000000"/>
                </a:solidFill>
                <a:effectLst/>
                <a:uLnTx/>
                <a:uFillTx/>
                <a:latin typeface="Century Gothic"/>
                <a:ea typeface="+mn-ea"/>
                <a:cs typeface="+mn-cs"/>
              </a:rPr>
              <a:t>Cohorte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2000" b="1" i="0" u="none" strike="noStrike" kern="1200" cap="none" spc="0" normalizeH="0" baseline="0" noProof="0" dirty="0">
                <a:ln>
                  <a:noFill/>
                </a:ln>
                <a:solidFill>
                  <a:srgbClr val="000000"/>
                </a:solidFill>
                <a:effectLst/>
                <a:uLnTx/>
                <a:uFillTx/>
                <a:latin typeface="Century Gothic"/>
                <a:ea typeface="+mn-ea"/>
                <a:cs typeface="+mn-cs"/>
              </a:rPr>
              <a:t>(prospectivo)</a:t>
            </a:r>
          </a:p>
        </p:txBody>
      </p:sp>
      <p:cxnSp>
        <p:nvCxnSpPr>
          <p:cNvPr id="64" name="Conector recto de flecha 63"/>
          <p:cNvCxnSpPr>
            <a:cxnSpLocks/>
          </p:cNvCxnSpPr>
          <p:nvPr/>
        </p:nvCxnSpPr>
        <p:spPr>
          <a:xfrm flipH="1">
            <a:off x="3977843" y="4212288"/>
            <a:ext cx="764283" cy="466532"/>
          </a:xfrm>
          <a:prstGeom prst="straightConnector1">
            <a:avLst/>
          </a:prstGeom>
          <a:ln w="38100">
            <a:solidFill>
              <a:srgbClr val="996600"/>
            </a:solidFill>
            <a:tailEnd type="triangle"/>
          </a:ln>
        </p:spPr>
        <p:style>
          <a:lnRef idx="3">
            <a:schemeClr val="dk1"/>
          </a:lnRef>
          <a:fillRef idx="0">
            <a:schemeClr val="dk1"/>
          </a:fillRef>
          <a:effectRef idx="2">
            <a:schemeClr val="dk1"/>
          </a:effectRef>
          <a:fontRef idx="minor">
            <a:schemeClr val="tx1"/>
          </a:fontRef>
        </p:style>
      </p:cxnSp>
      <p:cxnSp>
        <p:nvCxnSpPr>
          <p:cNvPr id="35" name="Conector recto de flecha 34">
            <a:extLst>
              <a:ext uri="{FF2B5EF4-FFF2-40B4-BE49-F238E27FC236}">
                <a16:creationId xmlns:a16="http://schemas.microsoft.com/office/drawing/2014/main" id="{FF237438-AF1D-40A0-BC1E-86FEEEB0EF6D}"/>
              </a:ext>
            </a:extLst>
          </p:cNvPr>
          <p:cNvCxnSpPr>
            <a:cxnSpLocks/>
          </p:cNvCxnSpPr>
          <p:nvPr/>
        </p:nvCxnSpPr>
        <p:spPr>
          <a:xfrm>
            <a:off x="5661246" y="4220934"/>
            <a:ext cx="700360" cy="449239"/>
          </a:xfrm>
          <a:prstGeom prst="straightConnector1">
            <a:avLst/>
          </a:prstGeom>
          <a:ln w="38100">
            <a:solidFill>
              <a:srgbClr val="996600"/>
            </a:solidFill>
            <a:tailEnd type="triangle"/>
          </a:ln>
        </p:spPr>
        <p:style>
          <a:lnRef idx="3">
            <a:schemeClr val="dk1"/>
          </a:lnRef>
          <a:fillRef idx="0">
            <a:schemeClr val="dk1"/>
          </a:fillRef>
          <a:effectRef idx="2">
            <a:schemeClr val="dk1"/>
          </a:effectRef>
          <a:fontRef idx="minor">
            <a:schemeClr val="tx1"/>
          </a:fontRef>
        </p:style>
      </p:cxnSp>
      <p:cxnSp>
        <p:nvCxnSpPr>
          <p:cNvPr id="37" name="Conector recto de flecha 36">
            <a:extLst>
              <a:ext uri="{FF2B5EF4-FFF2-40B4-BE49-F238E27FC236}">
                <a16:creationId xmlns:a16="http://schemas.microsoft.com/office/drawing/2014/main" id="{BE03B21F-94C9-4B68-8BE3-F4008769E168}"/>
              </a:ext>
            </a:extLst>
          </p:cNvPr>
          <p:cNvCxnSpPr>
            <a:cxnSpLocks/>
          </p:cNvCxnSpPr>
          <p:nvPr/>
        </p:nvCxnSpPr>
        <p:spPr>
          <a:xfrm>
            <a:off x="7091067" y="5332851"/>
            <a:ext cx="343704" cy="308751"/>
          </a:xfrm>
          <a:prstGeom prst="straightConnector1">
            <a:avLst/>
          </a:prstGeom>
          <a:ln w="38100">
            <a:solidFill>
              <a:srgbClr val="996600"/>
            </a:solidFill>
            <a:tailEnd type="triangle"/>
          </a:ln>
        </p:spPr>
        <p:style>
          <a:lnRef idx="3">
            <a:schemeClr val="dk1"/>
          </a:lnRef>
          <a:fillRef idx="0">
            <a:schemeClr val="dk1"/>
          </a:fillRef>
          <a:effectRef idx="2">
            <a:schemeClr val="dk1"/>
          </a:effectRef>
          <a:fontRef idx="minor">
            <a:schemeClr val="tx1"/>
          </a:fontRef>
        </p:style>
      </p:cxnSp>
      <p:cxnSp>
        <p:nvCxnSpPr>
          <p:cNvPr id="40" name="Conector recto de flecha 39">
            <a:extLst>
              <a:ext uri="{FF2B5EF4-FFF2-40B4-BE49-F238E27FC236}">
                <a16:creationId xmlns:a16="http://schemas.microsoft.com/office/drawing/2014/main" id="{6833E92F-AE46-49B4-B233-403606CF83BF}"/>
              </a:ext>
            </a:extLst>
          </p:cNvPr>
          <p:cNvCxnSpPr>
            <a:cxnSpLocks/>
          </p:cNvCxnSpPr>
          <p:nvPr/>
        </p:nvCxnSpPr>
        <p:spPr>
          <a:xfrm flipH="1">
            <a:off x="5882775" y="5315689"/>
            <a:ext cx="326623" cy="325913"/>
          </a:xfrm>
          <a:prstGeom prst="straightConnector1">
            <a:avLst/>
          </a:prstGeom>
          <a:ln w="38100">
            <a:solidFill>
              <a:srgbClr val="996600"/>
            </a:solidFill>
            <a:tailEnd type="triangle"/>
          </a:ln>
        </p:spPr>
        <p:style>
          <a:lnRef idx="3">
            <a:schemeClr val="dk1"/>
          </a:lnRef>
          <a:fillRef idx="0">
            <a:schemeClr val="dk1"/>
          </a:fillRef>
          <a:effectRef idx="2">
            <a:schemeClr val="dk1"/>
          </a:effectRef>
          <a:fontRef idx="minor">
            <a:schemeClr val="tx1"/>
          </a:fontRef>
        </p:style>
      </p:cxnSp>
      <p:cxnSp>
        <p:nvCxnSpPr>
          <p:cNvPr id="49" name="Conector recto de flecha 48">
            <a:extLst>
              <a:ext uri="{FF2B5EF4-FFF2-40B4-BE49-F238E27FC236}">
                <a16:creationId xmlns:a16="http://schemas.microsoft.com/office/drawing/2014/main" id="{E0A339A3-CD46-415F-922F-E74F76308048}"/>
              </a:ext>
            </a:extLst>
          </p:cNvPr>
          <p:cNvCxnSpPr>
            <a:cxnSpLocks/>
          </p:cNvCxnSpPr>
          <p:nvPr/>
        </p:nvCxnSpPr>
        <p:spPr>
          <a:xfrm flipV="1">
            <a:off x="2148571" y="1210599"/>
            <a:ext cx="1726280" cy="1108273"/>
          </a:xfrm>
          <a:prstGeom prst="straightConnector1">
            <a:avLst/>
          </a:prstGeom>
          <a:ln w="38100">
            <a:solidFill>
              <a:srgbClr val="996600"/>
            </a:solidFill>
            <a:tailEnd type="triangle"/>
          </a:ln>
        </p:spPr>
        <p:style>
          <a:lnRef idx="3">
            <a:schemeClr val="dk1"/>
          </a:lnRef>
          <a:fillRef idx="0">
            <a:schemeClr val="dk1"/>
          </a:fillRef>
          <a:effectRef idx="2">
            <a:schemeClr val="dk1"/>
          </a:effectRef>
          <a:fontRef idx="minor">
            <a:schemeClr val="tx1"/>
          </a:fontRef>
        </p:style>
      </p:cxnSp>
      <p:cxnSp>
        <p:nvCxnSpPr>
          <p:cNvPr id="51" name="Conector recto de flecha 50">
            <a:extLst>
              <a:ext uri="{FF2B5EF4-FFF2-40B4-BE49-F238E27FC236}">
                <a16:creationId xmlns:a16="http://schemas.microsoft.com/office/drawing/2014/main" id="{1D414246-26C8-4793-9FAD-6F17E35B4E9B}"/>
              </a:ext>
            </a:extLst>
          </p:cNvPr>
          <p:cNvCxnSpPr>
            <a:cxnSpLocks/>
          </p:cNvCxnSpPr>
          <p:nvPr/>
        </p:nvCxnSpPr>
        <p:spPr>
          <a:xfrm flipV="1">
            <a:off x="2211482" y="2003485"/>
            <a:ext cx="1631460" cy="856128"/>
          </a:xfrm>
          <a:prstGeom prst="straightConnector1">
            <a:avLst/>
          </a:prstGeom>
          <a:ln w="38100">
            <a:solidFill>
              <a:srgbClr val="996600"/>
            </a:solidFill>
            <a:tailEnd type="triangle"/>
          </a:ln>
        </p:spPr>
        <p:style>
          <a:lnRef idx="3">
            <a:schemeClr val="dk1"/>
          </a:lnRef>
          <a:fillRef idx="0">
            <a:schemeClr val="dk1"/>
          </a:fillRef>
          <a:effectRef idx="2">
            <a:schemeClr val="dk1"/>
          </a:effectRef>
          <a:fontRef idx="minor">
            <a:schemeClr val="tx1"/>
          </a:fontRef>
        </p:style>
      </p:cxnSp>
      <p:cxnSp>
        <p:nvCxnSpPr>
          <p:cNvPr id="58" name="Conector recto de flecha 57">
            <a:extLst>
              <a:ext uri="{FF2B5EF4-FFF2-40B4-BE49-F238E27FC236}">
                <a16:creationId xmlns:a16="http://schemas.microsoft.com/office/drawing/2014/main" id="{9D00F89F-7623-4A0C-ADA6-5D5B9A1BC9CC}"/>
              </a:ext>
            </a:extLst>
          </p:cNvPr>
          <p:cNvCxnSpPr>
            <a:cxnSpLocks/>
          </p:cNvCxnSpPr>
          <p:nvPr/>
        </p:nvCxnSpPr>
        <p:spPr>
          <a:xfrm>
            <a:off x="2219538" y="3504343"/>
            <a:ext cx="1758305" cy="389706"/>
          </a:xfrm>
          <a:prstGeom prst="straightConnector1">
            <a:avLst/>
          </a:prstGeom>
          <a:ln w="38100">
            <a:solidFill>
              <a:srgbClr val="996600"/>
            </a:solidFill>
            <a:tailEnd type="triangle"/>
          </a:ln>
        </p:spPr>
        <p:style>
          <a:lnRef idx="3">
            <a:schemeClr val="dk1"/>
          </a:lnRef>
          <a:fillRef idx="0">
            <a:schemeClr val="dk1"/>
          </a:fillRef>
          <a:effectRef idx="2">
            <a:schemeClr val="dk1"/>
          </a:effectRef>
          <a:fontRef idx="minor">
            <a:schemeClr val="tx1"/>
          </a:fontRef>
        </p:style>
      </p:cxnSp>
      <p:cxnSp>
        <p:nvCxnSpPr>
          <p:cNvPr id="62" name="Conector recto de flecha 61">
            <a:extLst>
              <a:ext uri="{FF2B5EF4-FFF2-40B4-BE49-F238E27FC236}">
                <a16:creationId xmlns:a16="http://schemas.microsoft.com/office/drawing/2014/main" id="{9A4A2029-FC59-4758-91F6-DAB3105F5BA3}"/>
              </a:ext>
            </a:extLst>
          </p:cNvPr>
          <p:cNvCxnSpPr>
            <a:cxnSpLocks/>
            <a:endCxn id="29" idx="0"/>
          </p:cNvCxnSpPr>
          <p:nvPr/>
        </p:nvCxnSpPr>
        <p:spPr>
          <a:xfrm>
            <a:off x="2640483" y="5326751"/>
            <a:ext cx="0" cy="449780"/>
          </a:xfrm>
          <a:prstGeom prst="straightConnector1">
            <a:avLst/>
          </a:prstGeom>
          <a:ln w="28575">
            <a:solidFill>
              <a:srgbClr val="996600"/>
            </a:solidFill>
            <a:tailEnd type="triangle"/>
          </a:ln>
        </p:spPr>
        <p:style>
          <a:lnRef idx="3">
            <a:schemeClr val="dk1"/>
          </a:lnRef>
          <a:fillRef idx="0">
            <a:schemeClr val="dk1"/>
          </a:fillRef>
          <a:effectRef idx="2">
            <a:schemeClr val="dk1"/>
          </a:effectRef>
          <a:fontRef idx="minor">
            <a:schemeClr val="tx1"/>
          </a:fontRef>
        </p:style>
      </p:cxnSp>
      <p:cxnSp>
        <p:nvCxnSpPr>
          <p:cNvPr id="86" name="Conector recto de flecha 85">
            <a:extLst>
              <a:ext uri="{FF2B5EF4-FFF2-40B4-BE49-F238E27FC236}">
                <a16:creationId xmlns:a16="http://schemas.microsoft.com/office/drawing/2014/main" id="{865D3B35-F807-4211-A9EE-B89451A728D3}"/>
              </a:ext>
            </a:extLst>
          </p:cNvPr>
          <p:cNvCxnSpPr>
            <a:cxnSpLocks/>
          </p:cNvCxnSpPr>
          <p:nvPr/>
        </p:nvCxnSpPr>
        <p:spPr>
          <a:xfrm>
            <a:off x="6182594" y="1918200"/>
            <a:ext cx="777874" cy="343055"/>
          </a:xfrm>
          <a:prstGeom prst="straightConnector1">
            <a:avLst/>
          </a:prstGeom>
          <a:ln w="38100">
            <a:solidFill>
              <a:srgbClr val="996600"/>
            </a:solidFill>
            <a:tailEnd type="triangle"/>
          </a:ln>
        </p:spPr>
        <p:style>
          <a:lnRef idx="3">
            <a:schemeClr val="dk1"/>
          </a:lnRef>
          <a:fillRef idx="0">
            <a:schemeClr val="dk1"/>
          </a:fillRef>
          <a:effectRef idx="2">
            <a:schemeClr val="dk1"/>
          </a:effectRef>
          <a:fontRef idx="minor">
            <a:schemeClr val="tx1"/>
          </a:fontRef>
        </p:style>
      </p:cxnSp>
      <p:cxnSp>
        <p:nvCxnSpPr>
          <p:cNvPr id="89" name="Conector recto de flecha 88">
            <a:extLst>
              <a:ext uri="{FF2B5EF4-FFF2-40B4-BE49-F238E27FC236}">
                <a16:creationId xmlns:a16="http://schemas.microsoft.com/office/drawing/2014/main" id="{A45BC4AA-DF7D-4AA2-BE2E-1EEF3A894482}"/>
              </a:ext>
            </a:extLst>
          </p:cNvPr>
          <p:cNvCxnSpPr>
            <a:cxnSpLocks/>
          </p:cNvCxnSpPr>
          <p:nvPr/>
        </p:nvCxnSpPr>
        <p:spPr>
          <a:xfrm flipV="1">
            <a:off x="6163328" y="1216398"/>
            <a:ext cx="776034" cy="593365"/>
          </a:xfrm>
          <a:prstGeom prst="straightConnector1">
            <a:avLst/>
          </a:prstGeom>
          <a:ln w="38100">
            <a:solidFill>
              <a:srgbClr val="996600"/>
            </a:solidFill>
            <a:tailEnd type="triangle"/>
          </a:ln>
        </p:spPr>
        <p:style>
          <a:lnRef idx="3">
            <a:schemeClr val="dk1"/>
          </a:lnRef>
          <a:fillRef idx="0">
            <a:schemeClr val="dk1"/>
          </a:fillRef>
          <a:effectRef idx="2">
            <a:schemeClr val="dk1"/>
          </a:effectRef>
          <a:fontRef idx="minor">
            <a:schemeClr val="tx1"/>
          </a:fontRef>
        </p:style>
      </p:cxnSp>
      <p:cxnSp>
        <p:nvCxnSpPr>
          <p:cNvPr id="91" name="Conector recto de flecha 90">
            <a:extLst>
              <a:ext uri="{FF2B5EF4-FFF2-40B4-BE49-F238E27FC236}">
                <a16:creationId xmlns:a16="http://schemas.microsoft.com/office/drawing/2014/main" id="{F1E84570-8CF8-4A72-BBCD-2040454641E3}"/>
              </a:ext>
            </a:extLst>
          </p:cNvPr>
          <p:cNvCxnSpPr>
            <a:cxnSpLocks/>
            <a:endCxn id="26" idx="1"/>
          </p:cNvCxnSpPr>
          <p:nvPr/>
        </p:nvCxnSpPr>
        <p:spPr>
          <a:xfrm>
            <a:off x="9122275" y="2320718"/>
            <a:ext cx="516935" cy="478286"/>
          </a:xfrm>
          <a:prstGeom prst="straightConnector1">
            <a:avLst/>
          </a:prstGeom>
          <a:ln w="38100">
            <a:solidFill>
              <a:srgbClr val="996600"/>
            </a:solidFill>
            <a:tailEnd type="triangle"/>
          </a:ln>
        </p:spPr>
        <p:style>
          <a:lnRef idx="3">
            <a:schemeClr val="dk1"/>
          </a:lnRef>
          <a:fillRef idx="0">
            <a:schemeClr val="dk1"/>
          </a:fillRef>
          <a:effectRef idx="2">
            <a:schemeClr val="dk1"/>
          </a:effectRef>
          <a:fontRef idx="minor">
            <a:schemeClr val="tx1"/>
          </a:fontRef>
        </p:style>
      </p:cxnSp>
      <p:cxnSp>
        <p:nvCxnSpPr>
          <p:cNvPr id="92" name="Conector recto de flecha 91">
            <a:extLst>
              <a:ext uri="{FF2B5EF4-FFF2-40B4-BE49-F238E27FC236}">
                <a16:creationId xmlns:a16="http://schemas.microsoft.com/office/drawing/2014/main" id="{EA9482AB-D1F4-4560-AB03-E1B4C1C91F30}"/>
              </a:ext>
            </a:extLst>
          </p:cNvPr>
          <p:cNvCxnSpPr>
            <a:cxnSpLocks/>
          </p:cNvCxnSpPr>
          <p:nvPr/>
        </p:nvCxnSpPr>
        <p:spPr>
          <a:xfrm flipV="1">
            <a:off x="9110373" y="1164845"/>
            <a:ext cx="540563" cy="611758"/>
          </a:xfrm>
          <a:prstGeom prst="straightConnector1">
            <a:avLst/>
          </a:prstGeom>
          <a:ln w="38100">
            <a:solidFill>
              <a:srgbClr val="996600"/>
            </a:solidFill>
            <a:tailEnd type="triangle"/>
          </a:ln>
        </p:spPr>
        <p:style>
          <a:lnRef idx="3">
            <a:schemeClr val="dk1"/>
          </a:lnRef>
          <a:fillRef idx="0">
            <a:schemeClr val="dk1"/>
          </a:fillRef>
          <a:effectRef idx="2">
            <a:schemeClr val="dk1"/>
          </a:effectRef>
          <a:fontRef idx="minor">
            <a:schemeClr val="tx1"/>
          </a:fontRef>
        </p:style>
      </p:cxnSp>
      <p:cxnSp>
        <p:nvCxnSpPr>
          <p:cNvPr id="93" name="Conector recto de flecha 92">
            <a:extLst>
              <a:ext uri="{FF2B5EF4-FFF2-40B4-BE49-F238E27FC236}">
                <a16:creationId xmlns:a16="http://schemas.microsoft.com/office/drawing/2014/main" id="{DE2FEA5F-BC73-4312-B240-22F98282B078}"/>
              </a:ext>
            </a:extLst>
          </p:cNvPr>
          <p:cNvCxnSpPr>
            <a:cxnSpLocks/>
          </p:cNvCxnSpPr>
          <p:nvPr/>
        </p:nvCxnSpPr>
        <p:spPr>
          <a:xfrm>
            <a:off x="9305314" y="2165563"/>
            <a:ext cx="667792" cy="4498"/>
          </a:xfrm>
          <a:prstGeom prst="straightConnector1">
            <a:avLst/>
          </a:prstGeom>
          <a:ln w="38100">
            <a:solidFill>
              <a:srgbClr val="996600"/>
            </a:solidFill>
            <a:tailEnd type="triangle"/>
          </a:ln>
        </p:spPr>
        <p:style>
          <a:lnRef idx="3">
            <a:schemeClr val="dk1"/>
          </a:lnRef>
          <a:fillRef idx="0">
            <a:schemeClr val="dk1"/>
          </a:fillRef>
          <a:effectRef idx="2">
            <a:schemeClr val="dk1"/>
          </a:effectRef>
          <a:fontRef idx="minor">
            <a:schemeClr val="tx1"/>
          </a:fontRef>
        </p:style>
      </p:cxnSp>
      <p:sp>
        <p:nvSpPr>
          <p:cNvPr id="120" name="Rectángulo redondeado 19">
            <a:extLst>
              <a:ext uri="{FF2B5EF4-FFF2-40B4-BE49-F238E27FC236}">
                <a16:creationId xmlns:a16="http://schemas.microsoft.com/office/drawing/2014/main" id="{4347746B-86A6-4659-8B1D-F51E3CE91893}"/>
              </a:ext>
            </a:extLst>
          </p:cNvPr>
          <p:cNvSpPr/>
          <p:nvPr/>
        </p:nvSpPr>
        <p:spPr>
          <a:xfrm>
            <a:off x="3842942" y="2628744"/>
            <a:ext cx="2726543" cy="565973"/>
          </a:xfrm>
          <a:prstGeom prst="roundRect">
            <a:avLst/>
          </a:prstGeom>
          <a:noFill/>
          <a:ln w="38100">
            <a:solidFill>
              <a:srgbClr val="996600"/>
            </a:solid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 sz="2400" b="1" dirty="0">
                <a:solidFill>
                  <a:srgbClr val="000000"/>
                </a:solidFill>
                <a:latin typeface="Century Gothic"/>
              </a:rPr>
              <a:t>Correlacionales</a:t>
            </a:r>
            <a:endParaRPr kumimoji="0" lang="es-ES" sz="2400" b="1" i="0" u="none" strike="noStrike" kern="1200" cap="none" spc="0" normalizeH="0" baseline="0" noProof="0" dirty="0">
              <a:ln>
                <a:noFill/>
              </a:ln>
              <a:solidFill>
                <a:srgbClr val="000000"/>
              </a:solidFill>
              <a:effectLst/>
              <a:uLnTx/>
              <a:uFillTx/>
              <a:latin typeface="Century Gothic"/>
              <a:ea typeface="+mn-ea"/>
              <a:cs typeface="+mn-cs"/>
            </a:endParaRPr>
          </a:p>
        </p:txBody>
      </p:sp>
      <p:cxnSp>
        <p:nvCxnSpPr>
          <p:cNvPr id="122" name="Conector recto de flecha 121">
            <a:extLst>
              <a:ext uri="{FF2B5EF4-FFF2-40B4-BE49-F238E27FC236}">
                <a16:creationId xmlns:a16="http://schemas.microsoft.com/office/drawing/2014/main" id="{0D12AC28-4510-4389-91BF-274689B9C401}"/>
              </a:ext>
            </a:extLst>
          </p:cNvPr>
          <p:cNvCxnSpPr>
            <a:cxnSpLocks/>
          </p:cNvCxnSpPr>
          <p:nvPr/>
        </p:nvCxnSpPr>
        <p:spPr>
          <a:xfrm>
            <a:off x="2211482" y="2919797"/>
            <a:ext cx="1631460" cy="34"/>
          </a:xfrm>
          <a:prstGeom prst="straightConnector1">
            <a:avLst/>
          </a:prstGeom>
          <a:ln w="38100">
            <a:solidFill>
              <a:srgbClr val="996600"/>
            </a:solidFill>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3424602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sz="half" idx="1"/>
          </p:nvPr>
        </p:nvSpPr>
        <p:spPr>
          <a:xfrm>
            <a:off x="571114" y="484909"/>
            <a:ext cx="5228939" cy="5902036"/>
          </a:xfrm>
          <a:solidFill>
            <a:schemeClr val="bg1">
              <a:lumMod val="85000"/>
            </a:schemeClr>
          </a:solidFill>
          <a:ln w="76200">
            <a:solidFill>
              <a:srgbClr val="996600"/>
            </a:solidFill>
          </a:ln>
        </p:spPr>
        <p:txBody>
          <a:bodyPr/>
          <a:lstStyle/>
          <a:p>
            <a:pPr>
              <a:buClrTx/>
              <a:buFont typeface="Wingdings" panose="05000000000000000000" pitchFamily="2" charset="2"/>
              <a:buChar char="q"/>
            </a:pPr>
            <a:r>
              <a:rPr lang="es-ES" b="1" dirty="0">
                <a:solidFill>
                  <a:srgbClr val="000000"/>
                </a:solidFill>
                <a:latin typeface="Arial" panose="020B0604020202020204" pitchFamily="34" charset="0"/>
              </a:rPr>
              <a:t>Exploratorio: </a:t>
            </a:r>
            <a:r>
              <a:rPr lang="es-ES" b="1" dirty="0">
                <a:latin typeface="Arial" panose="020B0604020202020204" pitchFamily="34" charset="0"/>
              </a:rPr>
              <a:t>son estudios que su objeto fundamental es familiarizar al investigador con el problema a investigar.</a:t>
            </a:r>
          </a:p>
        </p:txBody>
      </p:sp>
      <p:sp>
        <p:nvSpPr>
          <p:cNvPr id="4" name="Marcador de contenido 3"/>
          <p:cNvSpPr>
            <a:spLocks noGrp="1"/>
          </p:cNvSpPr>
          <p:nvPr>
            <p:ph sz="half" idx="2"/>
          </p:nvPr>
        </p:nvSpPr>
        <p:spPr>
          <a:xfrm>
            <a:off x="5800053" y="484909"/>
            <a:ext cx="5668433" cy="5902036"/>
          </a:xfrm>
          <a:solidFill>
            <a:schemeClr val="bg1">
              <a:lumMod val="85000"/>
            </a:schemeClr>
          </a:solidFill>
          <a:ln w="76200">
            <a:solidFill>
              <a:srgbClr val="996600"/>
            </a:solidFill>
          </a:ln>
        </p:spPr>
        <p:txBody>
          <a:bodyPr/>
          <a:lstStyle/>
          <a:p>
            <a:pPr>
              <a:buClrTx/>
              <a:buFont typeface="Wingdings" panose="05000000000000000000" pitchFamily="2" charset="2"/>
              <a:buChar char="q"/>
            </a:pPr>
            <a:r>
              <a:rPr lang="es-ES" sz="2800" b="1" dirty="0">
                <a:solidFill>
                  <a:srgbClr val="000000"/>
                </a:solidFill>
                <a:latin typeface="Arial" panose="020B0604020202020204" pitchFamily="34" charset="0"/>
              </a:rPr>
              <a:t>Descriptivos: </a:t>
            </a:r>
            <a:r>
              <a:rPr lang="es-ES" sz="2800" b="1" dirty="0">
                <a:latin typeface="Arial" panose="020B0604020202020204" pitchFamily="34" charset="0"/>
              </a:rPr>
              <a:t>son aquellos estudios dirigidos a profundizar en el conocimiento del problema en estudio; son utilizados con frecuencia para caracterizar un hecho o conjunto de hechos que caracterizan una población.</a:t>
            </a:r>
            <a:endParaRPr lang="es-ES" sz="2800" b="1" dirty="0"/>
          </a:p>
        </p:txBody>
      </p:sp>
    </p:spTree>
    <p:extLst>
      <p:ext uri="{BB962C8B-B14F-4D97-AF65-F5344CB8AC3E}">
        <p14:creationId xmlns:p14="http://schemas.microsoft.com/office/powerpoint/2010/main" val="3264380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651164" y="2148056"/>
            <a:ext cx="10903527" cy="4154984"/>
          </a:xfrm>
          <a:prstGeom prst="rect">
            <a:avLst/>
          </a:prstGeom>
          <a:solidFill>
            <a:schemeClr val="bg1">
              <a:lumMod val="85000"/>
            </a:schemeClr>
          </a:solidFill>
          <a:ln w="28575">
            <a:solidFill>
              <a:srgbClr val="996600"/>
            </a:solidFill>
          </a:ln>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Los estudios exploratorios son aquellos que abordan campos poco conocidos, donde el problema que solo se vislumbra, necesita ser aclarado y delimitado. Son de duración relativamente corta y se realizan a pequeña escala.</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s-ES" sz="2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Al realizar un estudio de este tipo podemos conocer acerca de las características de un problema hasta el momento no bien definido y sus posibles causas. Para ello no sólo podemos describir, sino también comparar la información que proviene de diferentes fuentes.</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s-ES" sz="2400" b="1" dirty="0">
              <a:solidFill>
                <a:srgbClr val="000000"/>
              </a:solidFill>
              <a:latin typeface="Century Gothic"/>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s-ES" sz="2400" b="1" i="0" u="none" strike="noStrike" kern="1200" cap="none" spc="0" normalizeH="0" baseline="0" noProof="0" dirty="0">
              <a:ln>
                <a:noFill/>
              </a:ln>
              <a:solidFill>
                <a:srgbClr val="000000"/>
              </a:solidFill>
              <a:effectLst/>
              <a:uLnTx/>
              <a:uFillTx/>
              <a:latin typeface="Century Gothic"/>
              <a:ea typeface="+mn-ea"/>
              <a:cs typeface="+mn-cs"/>
            </a:endParaRPr>
          </a:p>
        </p:txBody>
      </p:sp>
      <p:sp>
        <p:nvSpPr>
          <p:cNvPr id="6" name="Flecha abajo 4">
            <a:extLst>
              <a:ext uri="{FF2B5EF4-FFF2-40B4-BE49-F238E27FC236}">
                <a16:creationId xmlns:a16="http://schemas.microsoft.com/office/drawing/2014/main" id="{55C58ECD-7F8A-4CD1-B360-7EEFC7548C02}"/>
              </a:ext>
            </a:extLst>
          </p:cNvPr>
          <p:cNvSpPr/>
          <p:nvPr/>
        </p:nvSpPr>
        <p:spPr>
          <a:xfrm>
            <a:off x="4738848" y="1316183"/>
            <a:ext cx="1675808" cy="831874"/>
          </a:xfrm>
          <a:prstGeom prst="downArrow">
            <a:avLst/>
          </a:prstGeom>
          <a:noFill/>
          <a:ln w="76200">
            <a:solidFill>
              <a:srgbClr val="99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a:ln>
                <a:noFill/>
              </a:ln>
              <a:solidFill>
                <a:srgbClr val="FFFFFF"/>
              </a:solidFill>
              <a:effectLst/>
              <a:uLnTx/>
              <a:uFillTx/>
              <a:latin typeface="Arial"/>
              <a:ea typeface="+mn-ea"/>
              <a:cs typeface="+mn-cs"/>
            </a:endParaRPr>
          </a:p>
        </p:txBody>
      </p:sp>
      <p:sp>
        <p:nvSpPr>
          <p:cNvPr id="7" name="Rectángulo 6">
            <a:extLst>
              <a:ext uri="{FF2B5EF4-FFF2-40B4-BE49-F238E27FC236}">
                <a16:creationId xmlns:a16="http://schemas.microsoft.com/office/drawing/2014/main" id="{FA889002-EE54-4662-82FE-561DF9947C17}"/>
              </a:ext>
            </a:extLst>
          </p:cNvPr>
          <p:cNvSpPr/>
          <p:nvPr/>
        </p:nvSpPr>
        <p:spPr>
          <a:xfrm>
            <a:off x="3081536" y="492820"/>
            <a:ext cx="5186035" cy="646331"/>
          </a:xfrm>
          <a:prstGeom prst="rect">
            <a:avLst/>
          </a:prstGeom>
          <a:ln w="38100">
            <a:solidFill>
              <a:srgbClr val="996600"/>
            </a:solidFill>
          </a:ln>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3600" b="1" i="0" u="none" strike="noStrike" kern="1200" cap="none" spc="0" normalizeH="0" baseline="0" noProof="0" dirty="0">
                <a:ln>
                  <a:noFill/>
                </a:ln>
                <a:solidFill>
                  <a:srgbClr val="000000"/>
                </a:solidFill>
                <a:uLnTx/>
                <a:uFillTx/>
                <a:latin typeface="Arial" panose="020B0604020202020204" pitchFamily="34" charset="0"/>
                <a:ea typeface="+mn-ea"/>
                <a:cs typeface="+mn-cs"/>
              </a:rPr>
              <a:t>Estudios exploratorios</a:t>
            </a:r>
          </a:p>
        </p:txBody>
      </p:sp>
    </p:spTree>
    <p:extLst>
      <p:ext uri="{BB962C8B-B14F-4D97-AF65-F5344CB8AC3E}">
        <p14:creationId xmlns:p14="http://schemas.microsoft.com/office/powerpoint/2010/main" val="37244465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8DD32271-7C1E-4931-A664-69B7675BC05E}"/>
              </a:ext>
            </a:extLst>
          </p:cNvPr>
          <p:cNvSpPr/>
          <p:nvPr/>
        </p:nvSpPr>
        <p:spPr>
          <a:xfrm>
            <a:off x="675281" y="2722714"/>
            <a:ext cx="10841438" cy="3600986"/>
          </a:xfrm>
          <a:prstGeom prst="rect">
            <a:avLst/>
          </a:prstGeom>
          <a:solidFill>
            <a:schemeClr val="bg1">
              <a:lumMod val="85000"/>
            </a:schemeClr>
          </a:solidFill>
          <a:ln w="28575">
            <a:solidFill>
              <a:srgbClr val="996600"/>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200" b="1" i="1"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a:t>
            </a:r>
            <a:endParaRPr kumimoji="0" lang="es-ES" sz="2400" b="1" i="1" u="none" strike="noStrike" kern="1200" cap="none" spc="0" normalizeH="0" baseline="0" noProof="0" dirty="0">
              <a:ln>
                <a:noFill/>
              </a:ln>
              <a:solidFill>
                <a:srgbClr val="000000"/>
              </a:solidFill>
              <a:effectLst/>
              <a:uLnTx/>
              <a:uFillTx/>
              <a:latin typeface="Century Gothic"/>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s-ES" sz="2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Los estudios exploratorios están dirigidos a lograr el esclarecimiento y delimitación de problemas no bien definidos. Es a partir de los resultados de éstos estudios que podrán proyectarse investigaciones que aporten conocimientos más sólidos sobre el problema en cuestión. Este tipo de estudios se sustenta en una profunda revisión de la bibliografía y en los criterio de expertos.</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s-ES" sz="2400" b="1" dirty="0">
              <a:solidFill>
                <a:srgbClr val="000000"/>
              </a:solidFill>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s-ES" sz="2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p:txBody>
      </p:sp>
      <p:sp>
        <p:nvSpPr>
          <p:cNvPr id="3" name="Rectángulo 2">
            <a:extLst>
              <a:ext uri="{FF2B5EF4-FFF2-40B4-BE49-F238E27FC236}">
                <a16:creationId xmlns:a16="http://schemas.microsoft.com/office/drawing/2014/main" id="{0318DD37-D61A-4B63-9DDA-2A6EEDB97D39}"/>
              </a:ext>
            </a:extLst>
          </p:cNvPr>
          <p:cNvSpPr/>
          <p:nvPr/>
        </p:nvSpPr>
        <p:spPr>
          <a:xfrm>
            <a:off x="3012264" y="788479"/>
            <a:ext cx="5186035" cy="646331"/>
          </a:xfrm>
          <a:prstGeom prst="rect">
            <a:avLst/>
          </a:prstGeom>
          <a:ln w="38100">
            <a:solidFill>
              <a:srgbClr val="996600"/>
            </a:solidFill>
          </a:ln>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3600" b="1" i="0" u="none" strike="noStrike" kern="1200" cap="none" spc="0" normalizeH="0" baseline="0" noProof="0" dirty="0">
                <a:ln>
                  <a:noFill/>
                </a:ln>
                <a:solidFill>
                  <a:srgbClr val="000000"/>
                </a:solidFill>
                <a:uLnTx/>
                <a:uFillTx/>
                <a:latin typeface="Arial" panose="020B0604020202020204" pitchFamily="34" charset="0"/>
                <a:ea typeface="+mn-ea"/>
                <a:cs typeface="+mn-cs"/>
              </a:rPr>
              <a:t>Estudios exploratorios</a:t>
            </a:r>
          </a:p>
        </p:txBody>
      </p:sp>
      <p:sp>
        <p:nvSpPr>
          <p:cNvPr id="4" name="Flecha abajo 4">
            <a:extLst>
              <a:ext uri="{FF2B5EF4-FFF2-40B4-BE49-F238E27FC236}">
                <a16:creationId xmlns:a16="http://schemas.microsoft.com/office/drawing/2014/main" id="{6C3AEA93-1258-4A6B-9508-18C6A5540D5A}"/>
              </a:ext>
            </a:extLst>
          </p:cNvPr>
          <p:cNvSpPr/>
          <p:nvPr/>
        </p:nvSpPr>
        <p:spPr>
          <a:xfrm>
            <a:off x="5003892" y="1514621"/>
            <a:ext cx="1563164" cy="1048471"/>
          </a:xfrm>
          <a:prstGeom prst="downArrow">
            <a:avLst/>
          </a:prstGeom>
          <a:noFill/>
          <a:ln w="76200">
            <a:solidFill>
              <a:srgbClr val="99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a:ln>
                <a:noFill/>
              </a:ln>
              <a:solidFill>
                <a:srgbClr val="FFFFFF"/>
              </a:solidFill>
              <a:effectLst/>
              <a:uLnTx/>
              <a:uFillTx/>
              <a:latin typeface="Arial"/>
              <a:ea typeface="+mn-ea"/>
              <a:cs typeface="+mn-cs"/>
            </a:endParaRPr>
          </a:p>
        </p:txBody>
      </p:sp>
    </p:spTree>
    <p:extLst>
      <p:ext uri="{BB962C8B-B14F-4D97-AF65-F5344CB8AC3E}">
        <p14:creationId xmlns:p14="http://schemas.microsoft.com/office/powerpoint/2010/main" val="3821206746"/>
      </p:ext>
    </p:extLst>
  </p:cSld>
  <p:clrMapOvr>
    <a:masterClrMapping/>
  </p:clrMapOvr>
</p:sld>
</file>

<file path=ppt/theme/theme1.xml><?xml version="1.0" encoding="utf-8"?>
<a:theme xmlns:a="http://schemas.openxmlformats.org/drawingml/2006/main" name="Stack of books design template">
  <a:themeElements>
    <a:clrScheme name="Stack of books desig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ck of books design template">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Stack of books desig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ck of books design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ck of books design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ck of books design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ck of books design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ck of books design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ck of books design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ck of books design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ck of books design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ck of books design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ck of books design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ck of books design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138</TotalTime>
  <Words>3171</Words>
  <Application>Microsoft Office PowerPoint</Application>
  <PresentationFormat>Panorámica</PresentationFormat>
  <Paragraphs>221</Paragraphs>
  <Slides>41</Slides>
  <Notes>1</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41</vt:i4>
      </vt:variant>
    </vt:vector>
  </HeadingPairs>
  <TitlesOfParts>
    <vt:vector size="49" baseType="lpstr">
      <vt:lpstr>Arial</vt:lpstr>
      <vt:lpstr>Arial Narrow</vt:lpstr>
      <vt:lpstr>Calibri</vt:lpstr>
      <vt:lpstr>Century Gothic</vt:lpstr>
      <vt:lpstr>Symbol</vt:lpstr>
      <vt:lpstr>Times New Roman</vt:lpstr>
      <vt:lpstr>Wingdings</vt:lpstr>
      <vt:lpstr>Stack of books design template</vt:lpstr>
      <vt:lpstr>   FACULTAD DE CIENCIAS MÉDICAS DE MAYABEQUE.  CURSO DE METODOLOGÍA DE LA INVESTIGACIÓN.  </vt:lpstr>
      <vt:lpstr>Presentación de PowerPoint</vt:lpstr>
      <vt:lpstr>Presentación de PowerPoint</vt:lpstr>
      <vt:lpstr>Diseño de la investigación.</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Por la forma en que transcurren los estudios descriptivos se clasifican atendiendo al período y secuencia del estudio</vt:lpstr>
      <vt:lpstr> Estudios Longitudinales</vt:lpstr>
      <vt:lpstr>Según el tiempo de ocurrencia de los hechos y registro de la información</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Estudios de cohorte</vt:lpstr>
      <vt:lpstr>Presentación de PowerPoint</vt:lpstr>
      <vt:lpstr>Presentación de PowerPoint</vt:lpstr>
      <vt:lpstr>Experimento</vt:lpstr>
      <vt:lpstr>Experimento</vt:lpstr>
      <vt:lpstr>Según análisis y alcance de los resultados</vt:lpstr>
      <vt:lpstr>Presentación de PowerPoint</vt:lpstr>
      <vt:lpstr> Clasificación según el alcance de los resultados de la investigación científica </vt:lpstr>
      <vt:lpstr>Según el alcance de los resultados de la investigación científica</vt:lpstr>
      <vt:lpstr>Según el alcance de los resultados de la investigación científica</vt:lpstr>
      <vt:lpstr>Presentación de PowerPoint</vt:lpstr>
      <vt:lpstr>  Una vez definidos claramente el problema y los objetivos es necesario seleccionar los métodos, técnicas y procedimientos que se utilizaran para darle respuesta.</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FACULTAD DE CIENCIAS MÉDICAS DE MAYABEQUE.  CURSO DE METODOLOGÍA DE LA INVESTIGACIÓN.</dc:title>
  <dc:creator>Norma</dc:creator>
  <cp:lastModifiedBy>Norma</cp:lastModifiedBy>
  <cp:revision>17</cp:revision>
  <dcterms:created xsi:type="dcterms:W3CDTF">2021-06-01T04:03:43Z</dcterms:created>
  <dcterms:modified xsi:type="dcterms:W3CDTF">2021-07-16T01:51:12Z</dcterms:modified>
</cp:coreProperties>
</file>