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66" r:id="rId2"/>
    <p:sldId id="352" r:id="rId3"/>
    <p:sldId id="343" r:id="rId4"/>
    <p:sldId id="286" r:id="rId5"/>
    <p:sldId id="344" r:id="rId6"/>
    <p:sldId id="288" r:id="rId7"/>
    <p:sldId id="289" r:id="rId8"/>
    <p:sldId id="306" r:id="rId9"/>
    <p:sldId id="346" r:id="rId10"/>
    <p:sldId id="345" r:id="rId11"/>
    <p:sldId id="290" r:id="rId12"/>
    <p:sldId id="292" r:id="rId13"/>
    <p:sldId id="348" r:id="rId14"/>
    <p:sldId id="293" r:id="rId15"/>
    <p:sldId id="347" r:id="rId16"/>
    <p:sldId id="294" r:id="rId17"/>
    <p:sldId id="349" r:id="rId18"/>
    <p:sldId id="295" r:id="rId19"/>
    <p:sldId id="350" r:id="rId20"/>
    <p:sldId id="298" r:id="rId21"/>
    <p:sldId id="299" r:id="rId22"/>
    <p:sldId id="281" r:id="rId23"/>
    <p:sldId id="351" r:id="rId24"/>
    <p:sldId id="282" r:id="rId25"/>
    <p:sldId id="284" r:id="rId26"/>
    <p:sldId id="353" r:id="rId27"/>
    <p:sldId id="283" r:id="rId28"/>
    <p:sldId id="272" r:id="rId29"/>
    <p:sldId id="342" r:id="rId30"/>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20AEDA-2F96-4B70-9568-F45CF352A59B}" type="doc">
      <dgm:prSet loTypeId="urn:microsoft.com/office/officeart/2005/8/layout/pyramid2" loCatId="pyramid" qsTypeId="urn:microsoft.com/office/officeart/2005/8/quickstyle/simple1" qsCatId="simple" csTypeId="urn:microsoft.com/office/officeart/2005/8/colors/accent5_4" csCatId="accent5" phldr="1"/>
      <dgm:spPr/>
    </dgm:pt>
    <dgm:pt modelId="{698FB91D-0A95-4FBF-BE6B-7829849B5038}">
      <dgm:prSet phldrT="[Texto]" custT="1"/>
      <dgm:spPr/>
      <dgm:t>
        <a:bodyPr/>
        <a:lstStyle/>
        <a:p>
          <a:pPr marL="0" lvl="0" indent="0" algn="ctr" defTabSz="2222500">
            <a:lnSpc>
              <a:spcPct val="90000"/>
            </a:lnSpc>
            <a:spcBef>
              <a:spcPct val="0"/>
            </a:spcBef>
            <a:spcAft>
              <a:spcPct val="35000"/>
            </a:spcAft>
            <a:buNone/>
          </a:pPr>
          <a:r>
            <a:rPr lang="es-ES" sz="5000" b="1" kern="1200" dirty="0">
              <a:solidFill>
                <a:srgbClr val="000000">
                  <a:hueOff val="0"/>
                  <a:satOff val="0"/>
                  <a:lumOff val="0"/>
                  <a:alphaOff val="0"/>
                </a:srgbClr>
              </a:solidFill>
              <a:effectLst/>
              <a:latin typeface="Arial" panose="020B0604020202020204" pitchFamily="34" charset="0"/>
              <a:ea typeface="+mn-ea"/>
              <a:cs typeface="Arial" panose="020B0604020202020204" pitchFamily="34" charset="0"/>
            </a:rPr>
            <a:t>Lección 9</a:t>
          </a:r>
        </a:p>
      </dgm:t>
    </dgm:pt>
    <dgm:pt modelId="{0605BD51-AAA9-4C46-91D3-CBA4B219FAD2}" type="parTrans" cxnId="{6889D816-B035-4E64-9062-5324D644C57B}">
      <dgm:prSet/>
      <dgm:spPr/>
      <dgm:t>
        <a:bodyPr/>
        <a:lstStyle/>
        <a:p>
          <a:endParaRPr lang="es-ES"/>
        </a:p>
      </dgm:t>
    </dgm:pt>
    <dgm:pt modelId="{75C6BAA0-D7EC-4BB4-8F1E-5148FA19E60B}" type="sibTrans" cxnId="{6889D816-B035-4E64-9062-5324D644C57B}">
      <dgm:prSet/>
      <dgm:spPr/>
      <dgm:t>
        <a:bodyPr/>
        <a:lstStyle/>
        <a:p>
          <a:endParaRPr lang="es-ES"/>
        </a:p>
      </dgm:t>
    </dgm:pt>
    <dgm:pt modelId="{A3E8ED6B-FF6F-46B9-9344-B89C402603E8}">
      <dgm:prSet phldrT="[Texto]"/>
      <dgm:spPr/>
      <dgm:t>
        <a:bodyPr/>
        <a:lstStyle/>
        <a:p>
          <a:r>
            <a:rPr lang="es-ES" b="1" dirty="0">
              <a:effectLst/>
              <a:latin typeface="Arial" panose="020B0604020202020204" pitchFamily="34" charset="0"/>
              <a:cs typeface="Arial" panose="020B0604020202020204" pitchFamily="34" charset="0"/>
            </a:rPr>
            <a:t>Variables</a:t>
          </a:r>
        </a:p>
      </dgm:t>
    </dgm:pt>
    <dgm:pt modelId="{AD068C69-7F29-40F4-9B5B-83DA5038088B}" type="parTrans" cxnId="{8CF21EAF-6277-4DB5-9B26-77C99C985D91}">
      <dgm:prSet/>
      <dgm:spPr/>
      <dgm:t>
        <a:bodyPr/>
        <a:lstStyle/>
        <a:p>
          <a:endParaRPr lang="es-ES"/>
        </a:p>
      </dgm:t>
    </dgm:pt>
    <dgm:pt modelId="{E6F5D67D-C101-4473-A01F-66F04953140A}" type="sibTrans" cxnId="{8CF21EAF-6277-4DB5-9B26-77C99C985D91}">
      <dgm:prSet/>
      <dgm:spPr/>
      <dgm:t>
        <a:bodyPr/>
        <a:lstStyle/>
        <a:p>
          <a:endParaRPr lang="es-ES"/>
        </a:p>
      </dgm:t>
    </dgm:pt>
    <dgm:pt modelId="{0D760595-8A0D-4F3F-82BF-F30044ECBE9A}" type="pres">
      <dgm:prSet presAssocID="{0820AEDA-2F96-4B70-9568-F45CF352A59B}" presName="compositeShape" presStyleCnt="0">
        <dgm:presLayoutVars>
          <dgm:dir/>
          <dgm:resizeHandles/>
        </dgm:presLayoutVars>
      </dgm:prSet>
      <dgm:spPr/>
    </dgm:pt>
    <dgm:pt modelId="{9ED373F3-32F5-4365-9362-80F4E92AB0A9}" type="pres">
      <dgm:prSet presAssocID="{0820AEDA-2F96-4B70-9568-F45CF352A59B}" presName="pyramid" presStyleLbl="node1" presStyleIdx="0" presStyleCnt="1"/>
      <dgm:spPr/>
    </dgm:pt>
    <dgm:pt modelId="{CEBBDE55-BC56-4EB4-BF33-5CF8C6C0C1BC}" type="pres">
      <dgm:prSet presAssocID="{0820AEDA-2F96-4B70-9568-F45CF352A59B}" presName="theList" presStyleCnt="0"/>
      <dgm:spPr/>
    </dgm:pt>
    <dgm:pt modelId="{D2B64C3B-1342-4B6F-A6EF-30BB83D79F99}" type="pres">
      <dgm:prSet presAssocID="{698FB91D-0A95-4FBF-BE6B-7829849B5038}" presName="aNode" presStyleLbl="fgAcc1" presStyleIdx="0" presStyleCnt="2" custScaleX="137697" custScaleY="78489" custLinFactNeighborX="1180" custLinFactNeighborY="50000">
        <dgm:presLayoutVars>
          <dgm:bulletEnabled val="1"/>
        </dgm:presLayoutVars>
      </dgm:prSet>
      <dgm:spPr/>
    </dgm:pt>
    <dgm:pt modelId="{C9717B5B-FCAD-4B78-9645-4BDC11DC0B69}" type="pres">
      <dgm:prSet presAssocID="{698FB91D-0A95-4FBF-BE6B-7829849B5038}" presName="aSpace" presStyleCnt="0"/>
      <dgm:spPr/>
    </dgm:pt>
    <dgm:pt modelId="{77D3ECB8-4569-49CE-AD7F-68ACBAF0F3E9}" type="pres">
      <dgm:prSet presAssocID="{A3E8ED6B-FF6F-46B9-9344-B89C402603E8}" presName="aNode" presStyleLbl="fgAcc1" presStyleIdx="1" presStyleCnt="2">
        <dgm:presLayoutVars>
          <dgm:bulletEnabled val="1"/>
        </dgm:presLayoutVars>
      </dgm:prSet>
      <dgm:spPr/>
    </dgm:pt>
    <dgm:pt modelId="{07D16703-42B7-4A64-A10E-8C319FB724E3}" type="pres">
      <dgm:prSet presAssocID="{A3E8ED6B-FF6F-46B9-9344-B89C402603E8}" presName="aSpace" presStyleCnt="0"/>
      <dgm:spPr/>
    </dgm:pt>
  </dgm:ptLst>
  <dgm:cxnLst>
    <dgm:cxn modelId="{6889D816-B035-4E64-9062-5324D644C57B}" srcId="{0820AEDA-2F96-4B70-9568-F45CF352A59B}" destId="{698FB91D-0A95-4FBF-BE6B-7829849B5038}" srcOrd="0" destOrd="0" parTransId="{0605BD51-AAA9-4C46-91D3-CBA4B219FAD2}" sibTransId="{75C6BAA0-D7EC-4BB4-8F1E-5148FA19E60B}"/>
    <dgm:cxn modelId="{B1FA4941-1A32-4C00-8F1A-EE3CB006FDEE}" type="presOf" srcId="{A3E8ED6B-FF6F-46B9-9344-B89C402603E8}" destId="{77D3ECB8-4569-49CE-AD7F-68ACBAF0F3E9}" srcOrd="0" destOrd="0" presId="urn:microsoft.com/office/officeart/2005/8/layout/pyramid2"/>
    <dgm:cxn modelId="{64086B49-734F-4EFE-9FAA-2D1113A3B095}" type="presOf" srcId="{0820AEDA-2F96-4B70-9568-F45CF352A59B}" destId="{0D760595-8A0D-4F3F-82BF-F30044ECBE9A}" srcOrd="0" destOrd="0" presId="urn:microsoft.com/office/officeart/2005/8/layout/pyramid2"/>
    <dgm:cxn modelId="{9E1A748E-02B3-407A-93A9-6B3AA7A99934}" type="presOf" srcId="{698FB91D-0A95-4FBF-BE6B-7829849B5038}" destId="{D2B64C3B-1342-4B6F-A6EF-30BB83D79F99}" srcOrd="0" destOrd="0" presId="urn:microsoft.com/office/officeart/2005/8/layout/pyramid2"/>
    <dgm:cxn modelId="{8CF21EAF-6277-4DB5-9B26-77C99C985D91}" srcId="{0820AEDA-2F96-4B70-9568-F45CF352A59B}" destId="{A3E8ED6B-FF6F-46B9-9344-B89C402603E8}" srcOrd="1" destOrd="0" parTransId="{AD068C69-7F29-40F4-9B5B-83DA5038088B}" sibTransId="{E6F5D67D-C101-4473-A01F-66F04953140A}"/>
    <dgm:cxn modelId="{67E7085D-D681-410C-B229-043720514F0F}" type="presParOf" srcId="{0D760595-8A0D-4F3F-82BF-F30044ECBE9A}" destId="{9ED373F3-32F5-4365-9362-80F4E92AB0A9}" srcOrd="0" destOrd="0" presId="urn:microsoft.com/office/officeart/2005/8/layout/pyramid2"/>
    <dgm:cxn modelId="{8A0D7381-B6E5-4E62-96B8-E08A95197B69}" type="presParOf" srcId="{0D760595-8A0D-4F3F-82BF-F30044ECBE9A}" destId="{CEBBDE55-BC56-4EB4-BF33-5CF8C6C0C1BC}" srcOrd="1" destOrd="0" presId="urn:microsoft.com/office/officeart/2005/8/layout/pyramid2"/>
    <dgm:cxn modelId="{A88E0119-C394-4D2F-9957-12AD3492001F}" type="presParOf" srcId="{CEBBDE55-BC56-4EB4-BF33-5CF8C6C0C1BC}" destId="{D2B64C3B-1342-4B6F-A6EF-30BB83D79F99}" srcOrd="0" destOrd="0" presId="urn:microsoft.com/office/officeart/2005/8/layout/pyramid2"/>
    <dgm:cxn modelId="{D662C3BD-AD88-49A8-AEE7-2F72C671FB41}" type="presParOf" srcId="{CEBBDE55-BC56-4EB4-BF33-5CF8C6C0C1BC}" destId="{C9717B5B-FCAD-4B78-9645-4BDC11DC0B69}" srcOrd="1" destOrd="0" presId="urn:microsoft.com/office/officeart/2005/8/layout/pyramid2"/>
    <dgm:cxn modelId="{D1310570-A318-465C-A300-21D65220AE37}" type="presParOf" srcId="{CEBBDE55-BC56-4EB4-BF33-5CF8C6C0C1BC}" destId="{77D3ECB8-4569-49CE-AD7F-68ACBAF0F3E9}" srcOrd="2" destOrd="0" presId="urn:microsoft.com/office/officeart/2005/8/layout/pyramid2"/>
    <dgm:cxn modelId="{56F89F1D-1047-4823-A68B-CAB568F67974}" type="presParOf" srcId="{CEBBDE55-BC56-4EB4-BF33-5CF8C6C0C1BC}" destId="{07D16703-42B7-4A64-A10E-8C319FB724E3}" srcOrd="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D373F3-32F5-4365-9362-80F4E92AB0A9}">
      <dsp:nvSpPr>
        <dsp:cNvPr id="0" name=""/>
        <dsp:cNvSpPr/>
      </dsp:nvSpPr>
      <dsp:spPr>
        <a:xfrm>
          <a:off x="648659" y="0"/>
          <a:ext cx="5418667" cy="5418667"/>
        </a:xfrm>
        <a:prstGeom prst="triangle">
          <a:avLst/>
        </a:prstGeom>
        <a:solidFill>
          <a:schemeClr val="accent5">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B64C3B-1342-4B6F-A6EF-30BB83D79F99}">
      <dsp:nvSpPr>
        <dsp:cNvPr id="0" name=""/>
        <dsp:cNvSpPr/>
      </dsp:nvSpPr>
      <dsp:spPr>
        <a:xfrm>
          <a:off x="2735685" y="675905"/>
          <a:ext cx="4849872" cy="1671318"/>
        </a:xfrm>
        <a:prstGeom prst="roundRect">
          <a:avLst/>
        </a:prstGeom>
        <a:solidFill>
          <a:schemeClr val="lt1">
            <a:alpha val="90000"/>
            <a:hueOff val="0"/>
            <a:satOff val="0"/>
            <a:lumOff val="0"/>
            <a:alphaOff val="0"/>
          </a:schemeClr>
        </a:solidFill>
        <a:ln w="12700" cap="flat" cmpd="sng" algn="ctr">
          <a:solidFill>
            <a:schemeClr val="accent5">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0" tIns="190500" rIns="190500" bIns="190500" numCol="1" spcCol="1270" anchor="ctr" anchorCtr="0">
          <a:noAutofit/>
        </a:bodyPr>
        <a:lstStyle/>
        <a:p>
          <a:pPr marL="0" lvl="0" indent="0" algn="ctr" defTabSz="2222500">
            <a:lnSpc>
              <a:spcPct val="90000"/>
            </a:lnSpc>
            <a:spcBef>
              <a:spcPct val="0"/>
            </a:spcBef>
            <a:spcAft>
              <a:spcPct val="35000"/>
            </a:spcAft>
            <a:buNone/>
          </a:pPr>
          <a:r>
            <a:rPr lang="es-ES" sz="5000" b="1" kern="1200" dirty="0">
              <a:solidFill>
                <a:srgbClr val="000000">
                  <a:hueOff val="0"/>
                  <a:satOff val="0"/>
                  <a:lumOff val="0"/>
                  <a:alphaOff val="0"/>
                </a:srgbClr>
              </a:solidFill>
              <a:effectLst/>
              <a:latin typeface="Arial" panose="020B0604020202020204" pitchFamily="34" charset="0"/>
              <a:ea typeface="+mn-ea"/>
              <a:cs typeface="Arial" panose="020B0604020202020204" pitchFamily="34" charset="0"/>
            </a:rPr>
            <a:t>Lección 9</a:t>
          </a:r>
        </a:p>
      </dsp:txBody>
      <dsp:txXfrm>
        <a:off x="2817272" y="757492"/>
        <a:ext cx="4686698" cy="1508144"/>
      </dsp:txXfrm>
    </dsp:sp>
    <dsp:sp modelId="{77D3ECB8-4569-49CE-AD7F-68ACBAF0F3E9}">
      <dsp:nvSpPr>
        <dsp:cNvPr id="0" name=""/>
        <dsp:cNvSpPr/>
      </dsp:nvSpPr>
      <dsp:spPr>
        <a:xfrm>
          <a:off x="3357993" y="2480309"/>
          <a:ext cx="3522133" cy="2129366"/>
        </a:xfrm>
        <a:prstGeom prst="roundRect">
          <a:avLst/>
        </a:prstGeom>
        <a:solidFill>
          <a:schemeClr val="lt1">
            <a:alpha val="90000"/>
            <a:hueOff val="0"/>
            <a:satOff val="0"/>
            <a:lumOff val="0"/>
            <a:alphaOff val="0"/>
          </a:schemeClr>
        </a:solidFill>
        <a:ln w="12700" cap="flat" cmpd="sng" algn="ctr">
          <a:solidFill>
            <a:schemeClr val="accent5">
              <a:shade val="50000"/>
              <a:hueOff val="9716"/>
              <a:satOff val="29413"/>
              <a:lumOff val="2875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0" tIns="190500" rIns="190500" bIns="190500" numCol="1" spcCol="1270" anchor="ctr" anchorCtr="0">
          <a:noAutofit/>
        </a:bodyPr>
        <a:lstStyle/>
        <a:p>
          <a:pPr marL="0" lvl="0" indent="0" algn="ctr" defTabSz="2222500">
            <a:lnSpc>
              <a:spcPct val="90000"/>
            </a:lnSpc>
            <a:spcBef>
              <a:spcPct val="0"/>
            </a:spcBef>
            <a:spcAft>
              <a:spcPct val="35000"/>
            </a:spcAft>
            <a:buNone/>
          </a:pPr>
          <a:r>
            <a:rPr lang="es-ES" sz="5000" b="1" kern="1200" dirty="0">
              <a:effectLst/>
              <a:latin typeface="Arial" panose="020B0604020202020204" pitchFamily="34" charset="0"/>
              <a:cs typeface="Arial" panose="020B0604020202020204" pitchFamily="34" charset="0"/>
            </a:rPr>
            <a:t>Variables</a:t>
          </a:r>
        </a:p>
      </dsp:txBody>
      <dsp:txXfrm>
        <a:off x="3461940" y="2584256"/>
        <a:ext cx="3314239" cy="1921472"/>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A228F7-A5DE-4275-8465-F746AE5BD4E2}" type="datetimeFigureOut">
              <a:rPr lang="es-ES" smtClean="0"/>
              <a:t>15/06/2021</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5B2863-BC04-4283-807B-2B93FA33B160}" type="slidenum">
              <a:rPr lang="es-ES" smtClean="0"/>
              <a:t>‹Nº›</a:t>
            </a:fld>
            <a:endParaRPr lang="es-ES"/>
          </a:p>
        </p:txBody>
      </p:sp>
    </p:spTree>
    <p:extLst>
      <p:ext uri="{BB962C8B-B14F-4D97-AF65-F5344CB8AC3E}">
        <p14:creationId xmlns:p14="http://schemas.microsoft.com/office/powerpoint/2010/main" val="3468049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44029BE-53A6-4627-ADE5-F7ED7489DC92}" type="slidenum">
              <a:rPr kumimoji="0" lang="en-U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es-E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ru-RU" altLang="es-ES"/>
          </a:p>
        </p:txBody>
      </p:sp>
    </p:spTree>
    <p:extLst>
      <p:ext uri="{BB962C8B-B14F-4D97-AF65-F5344CB8AC3E}">
        <p14:creationId xmlns:p14="http://schemas.microsoft.com/office/powerpoint/2010/main" val="1647698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06034" y="1600200"/>
            <a:ext cx="9446684" cy="1066800"/>
          </a:xfrm>
        </p:spPr>
        <p:txBody>
          <a:bodyPr/>
          <a:lstStyle>
            <a:lvl1pPr>
              <a:defRPr/>
            </a:lvl1pPr>
          </a:lstStyle>
          <a:p>
            <a:pPr lvl="0"/>
            <a:r>
              <a:rPr lang="en-US" altLang="es-ES" noProof="0"/>
              <a:t>Click to edit Master title style</a:t>
            </a:r>
          </a:p>
        </p:txBody>
      </p:sp>
      <p:sp>
        <p:nvSpPr>
          <p:cNvPr id="3075" name="Rectangle 3"/>
          <p:cNvSpPr>
            <a:spLocks noGrp="1" noChangeArrowheads="1"/>
          </p:cNvSpPr>
          <p:nvPr>
            <p:ph type="subTitle" idx="1"/>
          </p:nvPr>
        </p:nvSpPr>
        <p:spPr>
          <a:xfrm>
            <a:off x="1706034" y="2819400"/>
            <a:ext cx="7008284" cy="1143000"/>
          </a:xfrm>
        </p:spPr>
        <p:txBody>
          <a:bodyPr/>
          <a:lstStyle>
            <a:lvl1pPr marL="0" indent="0">
              <a:buFontTx/>
              <a:buNone/>
              <a:defRPr/>
            </a:lvl1pPr>
          </a:lstStyle>
          <a:p>
            <a:pPr lvl="0"/>
            <a:r>
              <a:rPr lang="en-US" altLang="es-ES" noProof="0"/>
              <a:t>Click to edit Master subtitle style</a:t>
            </a:r>
          </a:p>
        </p:txBody>
      </p:sp>
      <p:sp>
        <p:nvSpPr>
          <p:cNvPr id="3076" name="Rectangle 4"/>
          <p:cNvSpPr>
            <a:spLocks noGrp="1" noChangeArrowheads="1"/>
          </p:cNvSpPr>
          <p:nvPr>
            <p:ph type="dt" sz="half" idx="2"/>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3077" name="Rectangle 5"/>
          <p:cNvSpPr>
            <a:spLocks noGrp="1" noChangeArrowheads="1"/>
          </p:cNvSpPr>
          <p:nvPr>
            <p:ph type="ftr" sz="quarter" idx="3"/>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3078" name="Rectangle 6"/>
          <p:cNvSpPr>
            <a:spLocks noGrp="1" noChangeArrowheads="1"/>
          </p:cNvSpPr>
          <p:nvPr>
            <p:ph type="sldNum" sz="quarter" idx="4"/>
          </p:nvPr>
        </p:nvSpPr>
        <p:spPr/>
        <p:txBody>
          <a:bodyPr/>
          <a:lstStyle>
            <a:lvl1pPr>
              <a:defRPr/>
            </a:lvl1pPr>
          </a:lstStyle>
          <a:p>
            <a:pPr fontAlgn="base">
              <a:spcBef>
                <a:spcPct val="0"/>
              </a:spcBef>
              <a:spcAft>
                <a:spcPct val="0"/>
              </a:spcAft>
            </a:pPr>
            <a:fld id="{D639F167-9EA9-4907-9AD0-87C37A7C8AE9}"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3687066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5" name="Marcador de pie de página 4"/>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número de diapositiva 5"/>
          <p:cNvSpPr>
            <a:spLocks noGrp="1"/>
          </p:cNvSpPr>
          <p:nvPr>
            <p:ph type="sldNum" sz="quarter" idx="12"/>
          </p:nvPr>
        </p:nvSpPr>
        <p:spPr/>
        <p:txBody>
          <a:bodyPr/>
          <a:lstStyle>
            <a:lvl1pPr>
              <a:defRPr/>
            </a:lvl1pPr>
          </a:lstStyle>
          <a:p>
            <a:pPr fontAlgn="base">
              <a:spcBef>
                <a:spcPct val="0"/>
              </a:spcBef>
              <a:spcAft>
                <a:spcPct val="0"/>
              </a:spcAft>
            </a:pPr>
            <a:fld id="{5ADF39E5-31E9-4D90-B3FC-C067BD06E98C}"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2905691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92633" y="685801"/>
            <a:ext cx="2362200" cy="5440363"/>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1706033" y="685801"/>
            <a:ext cx="6883400" cy="5440363"/>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5" name="Marcador de pie de página 4"/>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número de diapositiva 5"/>
          <p:cNvSpPr>
            <a:spLocks noGrp="1"/>
          </p:cNvSpPr>
          <p:nvPr>
            <p:ph type="sldNum" sz="quarter" idx="12"/>
          </p:nvPr>
        </p:nvSpPr>
        <p:spPr/>
        <p:txBody>
          <a:bodyPr/>
          <a:lstStyle>
            <a:lvl1pPr>
              <a:defRPr/>
            </a:lvl1pPr>
          </a:lstStyle>
          <a:p>
            <a:pPr fontAlgn="base">
              <a:spcBef>
                <a:spcPct val="0"/>
              </a:spcBef>
              <a:spcAft>
                <a:spcPct val="0"/>
              </a:spcAft>
            </a:pPr>
            <a:fld id="{A692E87D-8F76-42A0-BB75-B39B6E320285}"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386834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5" name="Marcador de pie de página 4"/>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número de diapositiva 5"/>
          <p:cNvSpPr>
            <a:spLocks noGrp="1"/>
          </p:cNvSpPr>
          <p:nvPr>
            <p:ph type="sldNum" sz="quarter" idx="12"/>
          </p:nvPr>
        </p:nvSpPr>
        <p:spPr/>
        <p:txBody>
          <a:bodyPr/>
          <a:lstStyle>
            <a:lvl1pPr>
              <a:defRPr/>
            </a:lvl1pPr>
          </a:lstStyle>
          <a:p>
            <a:pPr fontAlgn="base">
              <a:spcBef>
                <a:spcPct val="0"/>
              </a:spcBef>
              <a:spcAft>
                <a:spcPct val="0"/>
              </a:spcAft>
            </a:pPr>
            <a:fld id="{61A48746-610A-40AD-928A-9790BE4B7936}"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1488615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1" y="1709739"/>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a:t>Editar el estilo de texto del patrón</a:t>
            </a:r>
          </a:p>
        </p:txBody>
      </p:sp>
      <p:sp>
        <p:nvSpPr>
          <p:cNvPr id="4" name="Marcador de fecha 3"/>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5" name="Marcador de pie de página 4"/>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número de diapositiva 5"/>
          <p:cNvSpPr>
            <a:spLocks noGrp="1"/>
          </p:cNvSpPr>
          <p:nvPr>
            <p:ph type="sldNum" sz="quarter" idx="12"/>
          </p:nvPr>
        </p:nvSpPr>
        <p:spPr/>
        <p:txBody>
          <a:bodyPr/>
          <a:lstStyle>
            <a:lvl1pPr>
              <a:defRPr/>
            </a:lvl1pPr>
          </a:lstStyle>
          <a:p>
            <a:pPr fontAlgn="base">
              <a:spcBef>
                <a:spcPct val="0"/>
              </a:spcBef>
              <a:spcAft>
                <a:spcPct val="0"/>
              </a:spcAft>
            </a:pPr>
            <a:fld id="{4937E23F-5A9E-48DD-8389-1B77F9052812}"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1593822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1706033" y="1600201"/>
            <a:ext cx="3403600" cy="4525963"/>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5312833" y="1600201"/>
            <a:ext cx="3403600" cy="4525963"/>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pie de página 5"/>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7" name="Marcador de número de diapositiva 6"/>
          <p:cNvSpPr>
            <a:spLocks noGrp="1"/>
          </p:cNvSpPr>
          <p:nvPr>
            <p:ph type="sldNum" sz="quarter" idx="12"/>
          </p:nvPr>
        </p:nvSpPr>
        <p:spPr/>
        <p:txBody>
          <a:bodyPr/>
          <a:lstStyle>
            <a:lvl1pPr>
              <a:defRPr/>
            </a:lvl1pPr>
          </a:lstStyle>
          <a:p>
            <a:pPr fontAlgn="base">
              <a:spcBef>
                <a:spcPct val="0"/>
              </a:spcBef>
              <a:spcAft>
                <a:spcPct val="0"/>
              </a:spcAft>
            </a:pPr>
            <a:fld id="{CC69C259-49EF-4615-A312-B64A8EF2E2E3}"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670254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40317" y="365126"/>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40318" y="2505075"/>
            <a:ext cx="5158316"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71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8" name="Marcador de pie de página 7"/>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9" name="Marcador de número de diapositiva 8"/>
          <p:cNvSpPr>
            <a:spLocks noGrp="1"/>
          </p:cNvSpPr>
          <p:nvPr>
            <p:ph type="sldNum" sz="quarter" idx="12"/>
          </p:nvPr>
        </p:nvSpPr>
        <p:spPr/>
        <p:txBody>
          <a:bodyPr/>
          <a:lstStyle>
            <a:lvl1pPr>
              <a:defRPr/>
            </a:lvl1pPr>
          </a:lstStyle>
          <a:p>
            <a:pPr fontAlgn="base">
              <a:spcBef>
                <a:spcPct val="0"/>
              </a:spcBef>
              <a:spcAft>
                <a:spcPct val="0"/>
              </a:spcAft>
            </a:pPr>
            <a:fld id="{05411624-3380-4BFE-BD8A-B8F6BCF4428C}"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2742554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4" name="Marcador de pie de página 3"/>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5" name="Marcador de número de diapositiva 4"/>
          <p:cNvSpPr>
            <a:spLocks noGrp="1"/>
          </p:cNvSpPr>
          <p:nvPr>
            <p:ph type="sldNum" sz="quarter" idx="12"/>
          </p:nvPr>
        </p:nvSpPr>
        <p:spPr/>
        <p:txBody>
          <a:bodyPr/>
          <a:lstStyle>
            <a:lvl1pPr>
              <a:defRPr/>
            </a:lvl1pPr>
          </a:lstStyle>
          <a:p>
            <a:pPr fontAlgn="base">
              <a:spcBef>
                <a:spcPct val="0"/>
              </a:spcBef>
              <a:spcAft>
                <a:spcPct val="0"/>
              </a:spcAft>
            </a:pPr>
            <a:fld id="{68CE23F0-3202-4DE9-83FE-6B2668BE88E9}"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2399405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3" name="Marcador de pie de página 2"/>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4" name="Marcador de número de diapositiva 3"/>
          <p:cNvSpPr>
            <a:spLocks noGrp="1"/>
          </p:cNvSpPr>
          <p:nvPr>
            <p:ph type="sldNum" sz="quarter" idx="12"/>
          </p:nvPr>
        </p:nvSpPr>
        <p:spPr/>
        <p:txBody>
          <a:bodyPr/>
          <a:lstStyle>
            <a:lvl1pPr>
              <a:defRPr/>
            </a:lvl1pPr>
          </a:lstStyle>
          <a:p>
            <a:pPr fontAlgn="base">
              <a:spcBef>
                <a:spcPct val="0"/>
              </a:spcBef>
              <a:spcAft>
                <a:spcPct val="0"/>
              </a:spcAft>
            </a:pPr>
            <a:fld id="{E48EA1A9-603E-43DD-A415-7062463687C1}"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3425599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40318" y="457200"/>
            <a:ext cx="393276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pie de página 5"/>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7" name="Marcador de número de diapositiva 6"/>
          <p:cNvSpPr>
            <a:spLocks noGrp="1"/>
          </p:cNvSpPr>
          <p:nvPr>
            <p:ph type="sldNum" sz="quarter" idx="12"/>
          </p:nvPr>
        </p:nvSpPr>
        <p:spPr/>
        <p:txBody>
          <a:bodyPr/>
          <a:lstStyle>
            <a:lvl1pPr>
              <a:defRPr/>
            </a:lvl1pPr>
          </a:lstStyle>
          <a:p>
            <a:pPr fontAlgn="base">
              <a:spcBef>
                <a:spcPct val="0"/>
              </a:spcBef>
              <a:spcAft>
                <a:spcPct val="0"/>
              </a:spcAft>
            </a:pPr>
            <a:fld id="{9DCABDF2-CBA1-47C9-BB01-151F1CA4325B}"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4079349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40318" y="457200"/>
            <a:ext cx="393276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pie de página 5"/>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7" name="Marcador de número de diapositiva 6"/>
          <p:cNvSpPr>
            <a:spLocks noGrp="1"/>
          </p:cNvSpPr>
          <p:nvPr>
            <p:ph type="sldNum" sz="quarter" idx="12"/>
          </p:nvPr>
        </p:nvSpPr>
        <p:spPr/>
        <p:txBody>
          <a:bodyPr/>
          <a:lstStyle>
            <a:lvl1pPr>
              <a:defRPr/>
            </a:lvl1pPr>
          </a:lstStyle>
          <a:p>
            <a:pPr fontAlgn="base">
              <a:spcBef>
                <a:spcPct val="0"/>
              </a:spcBef>
              <a:spcAft>
                <a:spcPct val="0"/>
              </a:spcAft>
            </a:pPr>
            <a:fld id="{C8F76325-D088-4134-842B-E6619F3F4146}"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2648610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extLst>
              <a:ext uri="{BEBA8EAE-BF5A-486C-A8C5-ECC9F3942E4B}">
                <a14:imgProps xmlns:a14="http://schemas.microsoft.com/office/drawing/2010/main">
                  <a14:imgLayer r:embed="rId14">
                    <a14:imgEffect>
                      <a14:brightnessContrast bright="-20000" contrast="2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06033" y="685800"/>
            <a:ext cx="9448800" cy="731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s-ES"/>
              <a:t>Click to edit Master title style</a:t>
            </a:r>
          </a:p>
        </p:txBody>
      </p:sp>
      <p:sp>
        <p:nvSpPr>
          <p:cNvPr id="1027" name="Rectangle 3"/>
          <p:cNvSpPr>
            <a:spLocks noGrp="1" noChangeArrowheads="1"/>
          </p:cNvSpPr>
          <p:nvPr>
            <p:ph type="body" idx="1"/>
          </p:nvPr>
        </p:nvSpPr>
        <p:spPr bwMode="auto">
          <a:xfrm>
            <a:off x="1706033" y="1600201"/>
            <a:ext cx="7010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s-ES"/>
              <a:t>Click to edit Master text styles</a:t>
            </a:r>
          </a:p>
          <a:p>
            <a:pPr lvl="1"/>
            <a:r>
              <a:rPr lang="en-US" altLang="es-ES"/>
              <a:t>Second level</a:t>
            </a:r>
          </a:p>
          <a:p>
            <a:pPr lvl="2"/>
            <a:r>
              <a:rPr lang="en-US" altLang="es-ES"/>
              <a:t>Third level</a:t>
            </a:r>
          </a:p>
          <a:p>
            <a:pPr lvl="3"/>
            <a:r>
              <a:rPr lang="en-US" altLang="es-ES"/>
              <a:t>Fourth level</a:t>
            </a:r>
          </a:p>
          <a:p>
            <a:pPr lvl="4"/>
            <a:r>
              <a:rPr lang="en-US" altLang="es-ES"/>
              <a:t>Fifth level</a:t>
            </a:r>
          </a:p>
        </p:txBody>
      </p:sp>
      <p:sp>
        <p:nvSpPr>
          <p:cNvPr id="1031" name="Rectangle 7"/>
          <p:cNvSpPr>
            <a:spLocks noGrp="1" noChangeArrowheads="1"/>
          </p:cNvSpPr>
          <p:nvPr>
            <p:ph type="dt" sz="half" idx="2"/>
          </p:nvPr>
        </p:nvSpPr>
        <p:spPr bwMode="auto">
          <a:xfrm>
            <a:off x="609600" y="6429375"/>
            <a:ext cx="28448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mn-lt"/>
              </a:defRPr>
            </a:lvl1pPr>
          </a:lstStyle>
          <a:p>
            <a:pPr fontAlgn="base">
              <a:spcBef>
                <a:spcPct val="0"/>
              </a:spcBef>
              <a:spcAft>
                <a:spcPct val="0"/>
              </a:spcAft>
            </a:pPr>
            <a:endParaRPr lang="en-US" altLang="es-ES">
              <a:solidFill>
                <a:srgbClr val="000000"/>
              </a:solidFill>
            </a:endParaRPr>
          </a:p>
        </p:txBody>
      </p:sp>
      <p:sp>
        <p:nvSpPr>
          <p:cNvPr id="1032" name="Rectangle 8"/>
          <p:cNvSpPr>
            <a:spLocks noGrp="1" noChangeArrowheads="1"/>
          </p:cNvSpPr>
          <p:nvPr>
            <p:ph type="ftr" sz="quarter" idx="3"/>
          </p:nvPr>
        </p:nvSpPr>
        <p:spPr bwMode="auto">
          <a:xfrm>
            <a:off x="4165600" y="6429375"/>
            <a:ext cx="38608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200">
                <a:latin typeface="+mn-lt"/>
              </a:defRPr>
            </a:lvl1pPr>
          </a:lstStyle>
          <a:p>
            <a:pPr fontAlgn="base">
              <a:spcBef>
                <a:spcPct val="0"/>
              </a:spcBef>
              <a:spcAft>
                <a:spcPct val="0"/>
              </a:spcAft>
            </a:pPr>
            <a:endParaRPr lang="en-US" altLang="es-ES">
              <a:solidFill>
                <a:srgbClr val="000000"/>
              </a:solidFill>
            </a:endParaRPr>
          </a:p>
        </p:txBody>
      </p:sp>
      <p:sp>
        <p:nvSpPr>
          <p:cNvPr id="1033" name="Rectangle 9"/>
          <p:cNvSpPr>
            <a:spLocks noGrp="1" noChangeArrowheads="1"/>
          </p:cNvSpPr>
          <p:nvPr>
            <p:ph type="sldNum" sz="quarter" idx="4"/>
          </p:nvPr>
        </p:nvSpPr>
        <p:spPr bwMode="auto">
          <a:xfrm>
            <a:off x="8737600" y="6429375"/>
            <a:ext cx="28448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mn-lt"/>
              </a:defRPr>
            </a:lvl1pPr>
          </a:lstStyle>
          <a:p>
            <a:pPr fontAlgn="base">
              <a:spcBef>
                <a:spcPct val="0"/>
              </a:spcBef>
              <a:spcAft>
                <a:spcPct val="0"/>
              </a:spcAft>
            </a:pPr>
            <a:fld id="{F7130CE3-81A2-4CC9-A650-B41B70FE2956}"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29443025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fontAlgn="base">
        <a:spcBef>
          <a:spcPct val="0"/>
        </a:spcBef>
        <a:spcAft>
          <a:spcPct val="0"/>
        </a:spcAft>
        <a:defRPr sz="3600" kern="1200">
          <a:solidFill>
            <a:schemeClr val="tx2"/>
          </a:solidFill>
          <a:latin typeface="+mj-lt"/>
          <a:ea typeface="+mj-ea"/>
          <a:cs typeface="+mj-cs"/>
        </a:defRPr>
      </a:lvl1pPr>
      <a:lvl2pPr algn="l" rtl="0" fontAlgn="base">
        <a:spcBef>
          <a:spcPct val="0"/>
        </a:spcBef>
        <a:spcAft>
          <a:spcPct val="0"/>
        </a:spcAft>
        <a:defRPr sz="3600">
          <a:solidFill>
            <a:schemeClr val="tx2"/>
          </a:solidFill>
          <a:latin typeface="Century Gothic" panose="020B0502020202020204" pitchFamily="34" charset="0"/>
        </a:defRPr>
      </a:lvl2pPr>
      <a:lvl3pPr algn="l" rtl="0" fontAlgn="base">
        <a:spcBef>
          <a:spcPct val="0"/>
        </a:spcBef>
        <a:spcAft>
          <a:spcPct val="0"/>
        </a:spcAft>
        <a:defRPr sz="3600">
          <a:solidFill>
            <a:schemeClr val="tx2"/>
          </a:solidFill>
          <a:latin typeface="Century Gothic" panose="020B0502020202020204" pitchFamily="34" charset="0"/>
        </a:defRPr>
      </a:lvl3pPr>
      <a:lvl4pPr algn="l" rtl="0" fontAlgn="base">
        <a:spcBef>
          <a:spcPct val="0"/>
        </a:spcBef>
        <a:spcAft>
          <a:spcPct val="0"/>
        </a:spcAft>
        <a:defRPr sz="3600">
          <a:solidFill>
            <a:schemeClr val="tx2"/>
          </a:solidFill>
          <a:latin typeface="Century Gothic" panose="020B0502020202020204" pitchFamily="34" charset="0"/>
        </a:defRPr>
      </a:lvl4pPr>
      <a:lvl5pPr algn="l" rtl="0" fontAlgn="base">
        <a:spcBef>
          <a:spcPct val="0"/>
        </a:spcBef>
        <a:spcAft>
          <a:spcPct val="0"/>
        </a:spcAft>
        <a:defRPr sz="3600">
          <a:solidFill>
            <a:schemeClr val="tx2"/>
          </a:solidFill>
          <a:latin typeface="Century Gothic" panose="020B0502020202020204" pitchFamily="34" charset="0"/>
        </a:defRPr>
      </a:lvl5pPr>
      <a:lvl6pPr marL="457200" algn="l" rtl="0" fontAlgn="base">
        <a:spcBef>
          <a:spcPct val="0"/>
        </a:spcBef>
        <a:spcAft>
          <a:spcPct val="0"/>
        </a:spcAft>
        <a:defRPr sz="3600">
          <a:solidFill>
            <a:schemeClr val="tx2"/>
          </a:solidFill>
          <a:latin typeface="Century Gothic" panose="020B0502020202020204" pitchFamily="34" charset="0"/>
        </a:defRPr>
      </a:lvl6pPr>
      <a:lvl7pPr marL="914400" algn="l" rtl="0" fontAlgn="base">
        <a:spcBef>
          <a:spcPct val="0"/>
        </a:spcBef>
        <a:spcAft>
          <a:spcPct val="0"/>
        </a:spcAft>
        <a:defRPr sz="3600">
          <a:solidFill>
            <a:schemeClr val="tx2"/>
          </a:solidFill>
          <a:latin typeface="Century Gothic" panose="020B0502020202020204" pitchFamily="34" charset="0"/>
        </a:defRPr>
      </a:lvl7pPr>
      <a:lvl8pPr marL="1371600" algn="l" rtl="0" fontAlgn="base">
        <a:spcBef>
          <a:spcPct val="0"/>
        </a:spcBef>
        <a:spcAft>
          <a:spcPct val="0"/>
        </a:spcAft>
        <a:defRPr sz="3600">
          <a:solidFill>
            <a:schemeClr val="tx2"/>
          </a:solidFill>
          <a:latin typeface="Century Gothic" panose="020B0502020202020204" pitchFamily="34" charset="0"/>
        </a:defRPr>
      </a:lvl8pPr>
      <a:lvl9pPr marL="1828800" algn="l" rtl="0" fontAlgn="base">
        <a:spcBef>
          <a:spcPct val="0"/>
        </a:spcBef>
        <a:spcAft>
          <a:spcPct val="0"/>
        </a:spcAft>
        <a:defRPr sz="3600">
          <a:solidFill>
            <a:schemeClr val="tx2"/>
          </a:solidFill>
          <a:latin typeface="Century Gothic" panose="020B0502020202020204" pitchFamily="34" charset="0"/>
        </a:defRPr>
      </a:lvl9pPr>
    </p:titleStyle>
    <p:bodyStyle>
      <a:lvl1pPr marL="342900" indent="-342900" algn="l" rtl="0" fontAlgn="base">
        <a:spcBef>
          <a:spcPct val="20000"/>
        </a:spcBef>
        <a:spcAft>
          <a:spcPct val="0"/>
        </a:spcAft>
        <a:buChar char="•"/>
        <a:defRPr sz="2800" kern="1200">
          <a:solidFill>
            <a:schemeClr val="tx1"/>
          </a:solidFill>
          <a:latin typeface="+mn-lt"/>
          <a:ea typeface="+mn-ea"/>
          <a:cs typeface="+mn-cs"/>
        </a:defRPr>
      </a:lvl1pPr>
      <a:lvl2pPr marL="742950" indent="-285750" algn="l" rtl="0" fontAlgn="base">
        <a:spcBef>
          <a:spcPct val="20000"/>
        </a:spcBef>
        <a:spcAft>
          <a:spcPct val="0"/>
        </a:spcAft>
        <a:buChar char="–"/>
        <a:defRPr sz="2400" kern="1200">
          <a:solidFill>
            <a:schemeClr val="tx1"/>
          </a:solidFill>
          <a:latin typeface="+mn-lt"/>
          <a:ea typeface="+mn-ea"/>
          <a:cs typeface="+mn-cs"/>
        </a:defRPr>
      </a:lvl2pPr>
      <a:lvl3pPr marL="1143000" indent="-228600" algn="l" rtl="0" fontAlgn="base">
        <a:spcBef>
          <a:spcPct val="20000"/>
        </a:spcBef>
        <a:spcAft>
          <a:spcPct val="0"/>
        </a:spcAft>
        <a:buChar char="•"/>
        <a:defRPr sz="2000" kern="1200">
          <a:solidFill>
            <a:schemeClr val="tx1"/>
          </a:solidFill>
          <a:latin typeface="+mn-lt"/>
          <a:ea typeface="+mn-ea"/>
          <a:cs typeface="+mn-cs"/>
        </a:defRPr>
      </a:lvl3pPr>
      <a:lvl4pPr marL="1600200" indent="-228600" algn="l" rtl="0" fontAlgn="base">
        <a:spcBef>
          <a:spcPct val="20000"/>
        </a:spcBef>
        <a:spcAft>
          <a:spcPct val="0"/>
        </a:spcAft>
        <a:buChar char="–"/>
        <a:defRPr kern="1200">
          <a:solidFill>
            <a:schemeClr val="tx1"/>
          </a:solidFill>
          <a:latin typeface="+mn-lt"/>
          <a:ea typeface="+mn-ea"/>
          <a:cs typeface="+mn-cs"/>
        </a:defRPr>
      </a:lvl4pPr>
      <a:lvl5pPr marL="2057400" indent="-228600" algn="l" rtl="0" fontAlgn="base">
        <a:spcBef>
          <a:spcPct val="20000"/>
        </a:spcBef>
        <a:spcAft>
          <a:spcPct val="0"/>
        </a:spcAft>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364567" y="937419"/>
            <a:ext cx="10128738" cy="1980028"/>
          </a:xfrm>
        </p:spPr>
        <p:txBody>
          <a:bodyPr/>
          <a:lstStyle/>
          <a:p>
            <a:pPr lvl="0" algn="ctr" fontAlgn="auto">
              <a:spcBef>
                <a:spcPts val="0"/>
              </a:spcBef>
              <a:spcAft>
                <a:spcPts val="0"/>
              </a:spcAft>
              <a:defRPr/>
            </a:pPr>
            <a:b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br>
            <a:b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br>
            <a:b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br>
            <a:r>
              <a:rPr lang="es-ES" sz="24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t>FACULTAD DE CIENCIAS MÉDICAS DE MAYABEQUE.</a:t>
            </a:r>
            <a:br>
              <a:rPr lang="es-ES" sz="24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br>
            <a:br>
              <a:rPr lang="es-ES" sz="24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br>
            <a:r>
              <a:rPr lang="es-ES" sz="24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t>CURSO DE METODOLOGÍA DE LA INVESTIGACIÓN. </a:t>
            </a:r>
            <a:br>
              <a:rPr lang="es-ES" sz="24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br>
            <a:endParaRPr lang="en-US" altLang="es-ES" sz="2400" dirty="0"/>
          </a:p>
        </p:txBody>
      </p:sp>
      <p:sp>
        <p:nvSpPr>
          <p:cNvPr id="2051" name="Rectangle 3"/>
          <p:cNvSpPr>
            <a:spLocks noGrp="1" noChangeArrowheads="1"/>
          </p:cNvSpPr>
          <p:nvPr>
            <p:ph type="subTitle" idx="1"/>
          </p:nvPr>
        </p:nvSpPr>
        <p:spPr>
          <a:xfrm>
            <a:off x="1364567" y="3429000"/>
            <a:ext cx="9469688" cy="2310618"/>
          </a:xfrm>
          <a:effectLst/>
        </p:spPr>
        <p:txBody>
          <a:bodyPr/>
          <a:lstStyle/>
          <a:p>
            <a:pPr lvl="0">
              <a:spcBef>
                <a:spcPct val="0"/>
              </a:spcBef>
              <a:defRPr/>
            </a:pPr>
            <a: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PROFESOR. </a:t>
            </a:r>
            <a:r>
              <a:rPr lang="es-ES" sz="2000" b="1" kern="0" cap="all"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Li</a:t>
            </a:r>
            <a: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c. Norma Esther Álvarez Morales.</a:t>
            </a:r>
          </a:p>
          <a:p>
            <a:pPr lvl="0" algn="just">
              <a:spcBef>
                <a:spcPct val="0"/>
              </a:spcBef>
              <a:defRPr/>
            </a:pPr>
            <a: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                       Especialista de I Grado en Psicología de la Salud.</a:t>
            </a:r>
          </a:p>
          <a:p>
            <a:pPr lvl="0">
              <a:spcBef>
                <a:spcPct val="0"/>
              </a:spcBef>
              <a:defRPr/>
            </a:pPr>
            <a: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                       MSc. Psicología Social y Comunitaria.</a:t>
            </a:r>
          </a:p>
          <a:p>
            <a:pPr lvl="0">
              <a:spcBef>
                <a:spcPct val="0"/>
              </a:spcBef>
              <a:defRPr/>
            </a:pPr>
            <a: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                       Profesora Auxiliar.</a:t>
            </a:r>
          </a:p>
          <a:p>
            <a:pPr lvl="0">
              <a:spcBef>
                <a:spcPct val="0"/>
              </a:spcBef>
              <a:defRPr/>
            </a:pPr>
            <a: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                       Investigador Agregado.</a:t>
            </a:r>
          </a:p>
          <a:p>
            <a:pPr lvl="0">
              <a:spcBef>
                <a:spcPct val="0"/>
              </a:spcBef>
              <a:defRPr/>
            </a:pPr>
            <a:endPar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endParaRPr>
          </a:p>
        </p:txBody>
      </p:sp>
    </p:spTree>
    <p:extLst>
      <p:ext uri="{BB962C8B-B14F-4D97-AF65-F5344CB8AC3E}">
        <p14:creationId xmlns:p14="http://schemas.microsoft.com/office/powerpoint/2010/main" val="1381275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E0E6698C-66F1-4601-8E04-A83F856AD551}"/>
              </a:ext>
            </a:extLst>
          </p:cNvPr>
          <p:cNvSpPr txBox="1"/>
          <p:nvPr/>
        </p:nvSpPr>
        <p:spPr>
          <a:xfrm>
            <a:off x="1454727" y="1117331"/>
            <a:ext cx="10002982" cy="5139869"/>
          </a:xfrm>
          <a:prstGeom prst="rect">
            <a:avLst/>
          </a:prstGeom>
          <a:solidFill>
            <a:schemeClr val="bg1">
              <a:lumMod val="85000"/>
            </a:schemeClr>
          </a:solid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effectLst/>
                <a:uLnTx/>
                <a:uFillTx/>
                <a:latin typeface="Arial" panose="020B0604020202020204" pitchFamily="34" charset="0"/>
                <a:cs typeface="Arial" panose="020B0604020202020204" pitchFamily="34" charset="0"/>
              </a:rPr>
              <a:t>-VARIABLE MODERADORA  es aquella que esta relacionada con la variable de interés (variable independiente y variable dependiente) y enmascara la verdadera relación entre la variable dependiente  y la dependiente.</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effectLst/>
                <a:uLnTx/>
                <a:uFillTx/>
                <a:latin typeface="Arial" panose="020B0604020202020204" pitchFamily="34" charset="0"/>
                <a:cs typeface="Arial" panose="020B0604020202020204" pitchFamily="34" charset="0"/>
              </a:rPr>
              <a:t>-VARIABLE EXTRAÑA tiene un impacto impredecible sobre la variable dependiente. ejemplo. si estamos examinando Ia relación entre la tasa de delito y el consumo de helado, tenemos que incluir la temperatura, de lo contrario las conclusiones serían inexacta.</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2400" b="1" dirty="0">
              <a:latin typeface="Arial" panose="020B0604020202020204" pitchFamily="34" charset="0"/>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600" b="1" i="0" u="none" strike="noStrike" kern="1200" cap="none" spc="0" normalizeH="0" baseline="0" noProof="0" dirty="0">
                <a:ln>
                  <a:noFill/>
                </a:ln>
                <a:solidFill>
                  <a:srgbClr val="000000"/>
                </a:solidFill>
                <a:effectLst/>
                <a:uLnTx/>
                <a:uFillTx/>
                <a:latin typeface="Century Gothic"/>
                <a:ea typeface="+mn-ea"/>
                <a:cs typeface="+mn-cs"/>
              </a:rPr>
              <a:t> </a:t>
            </a:r>
          </a:p>
        </p:txBody>
      </p:sp>
    </p:spTree>
    <p:extLst>
      <p:ext uri="{BB962C8B-B14F-4D97-AF65-F5344CB8AC3E}">
        <p14:creationId xmlns:p14="http://schemas.microsoft.com/office/powerpoint/2010/main" val="41672950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52946" y="491837"/>
            <a:ext cx="10363200" cy="1143000"/>
          </a:xfrm>
        </p:spPr>
        <p:txBody>
          <a:bodyPr/>
          <a:lstStyle/>
          <a:p>
            <a:pPr algn="just"/>
            <a:r>
              <a:rPr lang="es-ES" sz="2400" b="1" dirty="0">
                <a:solidFill>
                  <a:schemeClr val="tx1"/>
                </a:solidFill>
                <a:latin typeface="Arial" panose="020B0604020202020204" pitchFamily="34" charset="0"/>
                <a:cs typeface="Arial" panose="020B0604020202020204" pitchFamily="34" charset="0"/>
              </a:rPr>
              <a:t>Escala de clasificación: es el conjunto de clases o categorías que se definen para clasificar la información en función de determinada variable.</a:t>
            </a:r>
          </a:p>
        </p:txBody>
      </p:sp>
      <p:sp>
        <p:nvSpPr>
          <p:cNvPr id="3" name="Marcador de contenido 2"/>
          <p:cNvSpPr>
            <a:spLocks noGrp="1"/>
          </p:cNvSpPr>
          <p:nvPr>
            <p:ph sz="half" idx="1"/>
          </p:nvPr>
        </p:nvSpPr>
        <p:spPr>
          <a:xfrm>
            <a:off x="665018" y="1856509"/>
            <a:ext cx="5569528" cy="4710545"/>
          </a:xfrm>
          <a:solidFill>
            <a:schemeClr val="bg1">
              <a:lumMod val="85000"/>
            </a:schemeClr>
          </a:solidFill>
          <a:ln w="38100">
            <a:solidFill>
              <a:srgbClr val="CC6600"/>
            </a:solidFill>
          </a:ln>
        </p:spPr>
        <p:txBody>
          <a:bodyPr/>
          <a:lstStyle/>
          <a:p>
            <a:pPr algn="just"/>
            <a:r>
              <a:rPr lang="es-ES" sz="2400" b="1" dirty="0"/>
              <a:t>Escalas de variables cualitativas </a:t>
            </a:r>
            <a:r>
              <a:rPr lang="es-ES" sz="2400" b="1" dirty="0">
                <a:latin typeface="Arial Narrow" panose="020B0606020202030204" pitchFamily="34" charset="0"/>
              </a:rPr>
              <a:t>la propia naturaleza de la variable establece las posibles categorías de la escala.</a:t>
            </a:r>
          </a:p>
          <a:p>
            <a:pPr algn="just"/>
            <a:endParaRPr lang="es-ES" sz="2400" b="1" dirty="0">
              <a:latin typeface="Arial Narrow" panose="020B0606020202030204" pitchFamily="34" charset="0"/>
            </a:endParaRPr>
          </a:p>
          <a:p>
            <a:pPr marL="0" indent="0" algn="just">
              <a:buNone/>
            </a:pPr>
            <a:r>
              <a:rPr lang="es-ES" sz="2400" b="1" dirty="0">
                <a:latin typeface="Arial Narrow" panose="020B0606020202030204" pitchFamily="34" charset="0"/>
              </a:rPr>
              <a:t>Ej. Variable estado civil puede asumir 5 categorías en su escala: soltera, viuda, divorciada, acompañada y casada. Puede utilizarse esas 5 categorías o hacer reagrupaciones y definir solo dos : uniones estables (casada y acompañada) y uniones inestables (solteras, divorciadas y viudas).</a:t>
            </a:r>
          </a:p>
        </p:txBody>
      </p:sp>
      <p:sp>
        <p:nvSpPr>
          <p:cNvPr id="4" name="Marcador de contenido 3"/>
          <p:cNvSpPr>
            <a:spLocks noGrp="1"/>
          </p:cNvSpPr>
          <p:nvPr>
            <p:ph sz="half" idx="2"/>
          </p:nvPr>
        </p:nvSpPr>
        <p:spPr>
          <a:xfrm>
            <a:off x="6234545" y="1856509"/>
            <a:ext cx="5375563" cy="4710544"/>
          </a:xfrm>
          <a:solidFill>
            <a:schemeClr val="bg1">
              <a:lumMod val="85000"/>
            </a:schemeClr>
          </a:solidFill>
          <a:ln w="57150">
            <a:solidFill>
              <a:srgbClr val="CC6600"/>
            </a:solidFill>
          </a:ln>
        </p:spPr>
        <p:txBody>
          <a:bodyPr/>
          <a:lstStyle/>
          <a:p>
            <a:r>
              <a:rPr lang="es-ES" sz="2400" b="1" dirty="0"/>
              <a:t>Escalas de variables cuantitativas.</a:t>
            </a:r>
          </a:p>
          <a:p>
            <a:pPr algn="just"/>
            <a:r>
              <a:rPr lang="es-ES" sz="2400" b="1" dirty="0">
                <a:latin typeface="Arial Narrow" panose="020B0606020202030204" pitchFamily="34" charset="0"/>
              </a:rPr>
              <a:t>Las clases o categorías que conforman las escalas cuantitativas se denominan intervalos de clase.</a:t>
            </a:r>
          </a:p>
          <a:p>
            <a:pPr algn="just"/>
            <a:r>
              <a:rPr lang="es-ES" sz="2400" b="1" dirty="0">
                <a:latin typeface="Arial Narrow" panose="020B0606020202030204" pitchFamily="34" charset="0"/>
              </a:rPr>
              <a:t>El menor valor y el mayor valor que delimitan los intervalos de clase se denominan límite de clase inferior y límite de clase superior y aquellos intervalos de clase que les falta uno de los límites, ya sea el inferior o el superior, se les llama abiertos.</a:t>
            </a:r>
          </a:p>
        </p:txBody>
      </p:sp>
    </p:spTree>
    <p:extLst>
      <p:ext uri="{BB962C8B-B14F-4D97-AF65-F5344CB8AC3E}">
        <p14:creationId xmlns:p14="http://schemas.microsoft.com/office/powerpoint/2010/main" val="584866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4400" y="625250"/>
            <a:ext cx="10363200" cy="1143000"/>
          </a:xfrm>
        </p:spPr>
        <p:txBody>
          <a:bodyPr/>
          <a:lstStyle/>
          <a:p>
            <a:br>
              <a:rPr lang="es-ES" sz="2400" b="1" dirty="0">
                <a:solidFill>
                  <a:srgbClr val="FF0000"/>
                </a:solidFill>
                <a:latin typeface="+mn-lt"/>
              </a:rPr>
            </a:br>
            <a:br>
              <a:rPr lang="es-ES" sz="2400" b="1" dirty="0">
                <a:solidFill>
                  <a:schemeClr val="tx1"/>
                </a:solidFill>
                <a:latin typeface="+mn-lt"/>
              </a:rPr>
            </a:br>
            <a:r>
              <a:rPr lang="es-ES" sz="2400" b="1" dirty="0">
                <a:solidFill>
                  <a:schemeClr val="tx1"/>
                </a:solidFill>
                <a:latin typeface="+mn-lt"/>
              </a:rPr>
              <a:t>Sea cual sea la escala que se construya para la clasificación de la información debe cumplir con dos requisitos o condiciones</a:t>
            </a:r>
            <a:br>
              <a:rPr lang="es-ES" dirty="0"/>
            </a:br>
            <a:endParaRPr lang="es-ES" dirty="0"/>
          </a:p>
        </p:txBody>
      </p:sp>
      <p:sp>
        <p:nvSpPr>
          <p:cNvPr id="3" name="Marcador de contenido 2"/>
          <p:cNvSpPr>
            <a:spLocks noGrp="1"/>
          </p:cNvSpPr>
          <p:nvPr>
            <p:ph sz="half" idx="1"/>
          </p:nvPr>
        </p:nvSpPr>
        <p:spPr>
          <a:xfrm>
            <a:off x="914400" y="2011003"/>
            <a:ext cx="10723420" cy="4114800"/>
          </a:xfrm>
          <a:solidFill>
            <a:schemeClr val="bg1">
              <a:lumMod val="85000"/>
            </a:schemeClr>
          </a:solidFill>
        </p:spPr>
        <p:txBody>
          <a:bodyPr/>
          <a:lstStyle/>
          <a:p>
            <a:pPr algn="just">
              <a:buFont typeface="Courier New" panose="02070309020205020404" pitchFamily="49" charset="0"/>
              <a:buChar char="o"/>
            </a:pPr>
            <a:r>
              <a:rPr lang="es-ES" sz="2400" b="1" dirty="0"/>
              <a:t> </a:t>
            </a:r>
            <a:r>
              <a:rPr lang="es-ES" sz="2400" b="1" dirty="0">
                <a:solidFill>
                  <a:srgbClr val="C00000"/>
                </a:solidFill>
              </a:rPr>
              <a:t>EXHAUSTIVA, </a:t>
            </a:r>
            <a:r>
              <a:rPr lang="es-ES" sz="2400" b="1" dirty="0"/>
              <a:t>que el número de clases o categorías que la constituyen garanticen que todos los elementos que integran la población puedan ser clasificados.</a:t>
            </a:r>
          </a:p>
          <a:p>
            <a:pPr algn="just">
              <a:buFont typeface="Courier New" panose="02070309020205020404" pitchFamily="49" charset="0"/>
              <a:buChar char="o"/>
            </a:pPr>
            <a:endParaRPr lang="es-ES" sz="2400" b="1" dirty="0"/>
          </a:p>
          <a:p>
            <a:pPr algn="just">
              <a:buFont typeface="Courier New" panose="02070309020205020404" pitchFamily="49" charset="0"/>
              <a:buChar char="o"/>
            </a:pPr>
            <a:r>
              <a:rPr lang="es-ES" sz="2400" b="1" dirty="0">
                <a:solidFill>
                  <a:srgbClr val="C00000"/>
                </a:solidFill>
              </a:rPr>
              <a:t>MUTUAMENTE EXCLUYENTES, </a:t>
            </a:r>
            <a:r>
              <a:rPr lang="es-ES" sz="2400" b="1" dirty="0"/>
              <a:t>de forma tal que no quede duda de en qué clase debe ser incluido cada uno de los elementos que conforman la muestra o la población.</a:t>
            </a:r>
          </a:p>
          <a:p>
            <a:pPr algn="just"/>
            <a:endParaRPr lang="es-ES" sz="2400" b="1" dirty="0"/>
          </a:p>
        </p:txBody>
      </p:sp>
    </p:spTree>
    <p:extLst>
      <p:ext uri="{BB962C8B-B14F-4D97-AF65-F5344CB8AC3E}">
        <p14:creationId xmlns:p14="http://schemas.microsoft.com/office/powerpoint/2010/main" val="2736107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18126236-78A5-458C-A726-5A67F95819FF}"/>
              </a:ext>
            </a:extLst>
          </p:cNvPr>
          <p:cNvSpPr txBox="1"/>
          <p:nvPr/>
        </p:nvSpPr>
        <p:spPr>
          <a:xfrm>
            <a:off x="886691" y="1699598"/>
            <a:ext cx="8437418" cy="280076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ES" sz="4400" b="1" i="0" u="none" strike="noStrike" kern="1200" cap="none" spc="0" normalizeH="0" baseline="0" noProof="0" dirty="0">
                <a:ln>
                  <a:noFill/>
                </a:ln>
                <a:solidFill>
                  <a:srgbClr val="C00000"/>
                </a:solidFill>
                <a:effectLst/>
                <a:uLnTx/>
                <a:uFillTx/>
                <a:latin typeface="Arial Narrow" panose="020B0606020202030204" pitchFamily="34" charset="0"/>
                <a:ea typeface="+mn-ea"/>
                <a:cs typeface="+mn-cs"/>
              </a:rPr>
              <a:t>EJEMPLO DE ESCALA CUANTITATIVA DE INTERVALOS ABIERTA</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ES" sz="4400" b="1" i="0" u="none" strike="noStrike" kern="1200" cap="none" spc="0" normalizeH="0" baseline="0" noProof="0" dirty="0">
                <a:ln>
                  <a:noFill/>
                </a:ln>
                <a:solidFill>
                  <a:srgbClr val="C00000"/>
                </a:solidFill>
                <a:effectLst/>
                <a:uLnTx/>
                <a:uFillTx/>
                <a:latin typeface="Arial Narrow" panose="020B0606020202030204" pitchFamily="34" charset="0"/>
                <a:ea typeface="+mn-ea"/>
                <a:cs typeface="+mn-cs"/>
              </a:rPr>
              <a:t> Y LOS INTERVALOS UTILIZADOS</a:t>
            </a:r>
          </a:p>
        </p:txBody>
      </p:sp>
    </p:spTree>
    <p:extLst>
      <p:ext uri="{BB962C8B-B14F-4D97-AF65-F5344CB8AC3E}">
        <p14:creationId xmlns:p14="http://schemas.microsoft.com/office/powerpoint/2010/main" val="532718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17343" y="573005"/>
            <a:ext cx="10555111" cy="5909310"/>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Los intervalos pueden o no tener igual amplitud. La amplitud o recorrido (A) de un intervalo de clase es la longitud de éste. Su cálculo puede hacerse de distintas maneras.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1. Hallar la diferencia de los límites de clase del intervalo de referencia y, luego, adicionarle una unidad al resultado obtenido. Así, para el segundo intervalo de la ilustración anterior: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Edad (años)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&lt; 20   Intervalo de clase abierto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20 – 24  Intervalos de clase cerrados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25 – 29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30 – 34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35 – 39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40 - 44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45 y más  Intervalo de clase abierto</a:t>
            </a:r>
            <a:endParaRPr kumimoji="0" lang="pt-BR" sz="24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24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A = (20 – 24) + 1 = 5.</a:t>
            </a:r>
            <a:r>
              <a:rPr kumimoji="0" lang="es-ES" sz="24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 2.</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0000"/>
              </a:solidFill>
              <a:effectLst/>
              <a:uLnTx/>
              <a:uFillTx/>
              <a:latin typeface="Century Gothic"/>
              <a:ea typeface="+mn-ea"/>
              <a:cs typeface="+mn-cs"/>
            </a:endParaRPr>
          </a:p>
        </p:txBody>
      </p:sp>
    </p:spTree>
    <p:extLst>
      <p:ext uri="{BB962C8B-B14F-4D97-AF65-F5344CB8AC3E}">
        <p14:creationId xmlns:p14="http://schemas.microsoft.com/office/powerpoint/2010/main" val="1718952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B54E1F08-C2BC-4C98-81C7-280F0E61A6C5}"/>
              </a:ext>
            </a:extLst>
          </p:cNvPr>
          <p:cNvSpPr txBox="1"/>
          <p:nvPr/>
        </p:nvSpPr>
        <p:spPr>
          <a:xfrm>
            <a:off x="1233055" y="1374108"/>
            <a:ext cx="9171709" cy="255454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32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 </a:t>
            </a:r>
            <a:r>
              <a:rPr lang="es-ES" sz="3200" b="1" dirty="0">
                <a:solidFill>
                  <a:srgbClr val="000000"/>
                </a:solidFill>
                <a:latin typeface="Arial Narrow" panose="020B0606020202030204" pitchFamily="34" charset="0"/>
              </a:rPr>
              <a:t>2-Otra forma de cálculo es contando los números enteros que se encuentran entre los valores límites, incluyendo éstos. Así, para el segundo intervalo de la ilustración anterior, la amplitud sería el conteo de 20, 21, 22, 23 y 24, es decir, A = 5.</a:t>
            </a:r>
          </a:p>
        </p:txBody>
      </p:sp>
    </p:spTree>
    <p:extLst>
      <p:ext uri="{BB962C8B-B14F-4D97-AF65-F5344CB8AC3E}">
        <p14:creationId xmlns:p14="http://schemas.microsoft.com/office/powerpoint/2010/main" val="21586347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385454" y="1931302"/>
            <a:ext cx="10113818" cy="4462760"/>
          </a:xfrm>
          <a:prstGeom prst="rect">
            <a:avLst/>
          </a:prstGeom>
          <a:solidFill>
            <a:schemeClr val="bg1">
              <a:lumMod val="85000"/>
            </a:schemeClr>
          </a:solid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457200" marR="0" lvl="0" indent="-457200" algn="just" defTabSz="457200" rtl="0" eaLnBrk="1" fontAlgn="auto" latinLnBrk="0" hangingPunct="1">
              <a:lnSpc>
                <a:spcPct val="100000"/>
              </a:lnSpc>
              <a:spcBef>
                <a:spcPts val="0"/>
              </a:spcBef>
              <a:spcAft>
                <a:spcPts val="0"/>
              </a:spcAft>
              <a:buClrTx/>
              <a:buSzTx/>
              <a:buFont typeface="+mj-lt"/>
              <a:buAutoNum type="arabicPeriod"/>
              <a:tabLst/>
              <a:defRPr/>
            </a:pPr>
            <a:r>
              <a:rPr kumimoji="0" lang="es-ES" sz="24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Determinar el recorrido de la serie (R). </a:t>
            </a: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Se logra restando el valor mínimo al máximo. Por ejemplo, la Edad de la madre en años, el Rango será igual a la diferencia de la edad mayor (madre de mayor edad) y la edad menor (madre más joven) del grupo estudiado.</a:t>
            </a:r>
          </a:p>
          <a:p>
            <a:pPr marL="457200" marR="0" lvl="0" indent="-457200" algn="just" defTabSz="457200" rtl="0" eaLnBrk="1" fontAlgn="auto" latinLnBrk="0" hangingPunct="1">
              <a:lnSpc>
                <a:spcPct val="100000"/>
              </a:lnSpc>
              <a:spcBef>
                <a:spcPts val="0"/>
              </a:spcBef>
              <a:spcAft>
                <a:spcPts val="0"/>
              </a:spcAft>
              <a:buClrTx/>
              <a:buSzTx/>
              <a:buFont typeface="+mj-lt"/>
              <a:buAutoNum type="arabicPeriod"/>
              <a:tabLst/>
              <a:defRPr/>
            </a:pPr>
            <a:endPar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457200" marR="0" lvl="0" indent="-457200" algn="just" defTabSz="457200" rtl="0" eaLnBrk="1" fontAlgn="auto" latinLnBrk="0" hangingPunct="1">
              <a:lnSpc>
                <a:spcPct val="100000"/>
              </a:lnSpc>
              <a:spcBef>
                <a:spcPts val="0"/>
              </a:spcBef>
              <a:spcAft>
                <a:spcPts val="0"/>
              </a:spcAft>
              <a:buClrTx/>
              <a:buSzTx/>
              <a:buFont typeface="+mj-lt"/>
              <a:buAutoNum type="arabicPeriod"/>
              <a:tabLst/>
              <a:defRPr/>
            </a:pPr>
            <a:r>
              <a:rPr kumimoji="0" lang="es-ES" sz="24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Establecer el número mínimo de intervalos deseado</a:t>
            </a: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Esta decisión es personal, se determina en dependencia de las necesidades y los objetivos de cada investigación. </a:t>
            </a:r>
          </a:p>
          <a:p>
            <a:pPr marL="457200" marR="0" lvl="0" indent="-457200" algn="just" defTabSz="457200" rtl="0" eaLnBrk="1" fontAlgn="auto" latinLnBrk="0" hangingPunct="1">
              <a:lnSpc>
                <a:spcPct val="100000"/>
              </a:lnSpc>
              <a:spcBef>
                <a:spcPts val="0"/>
              </a:spcBef>
              <a:spcAft>
                <a:spcPts val="0"/>
              </a:spcAft>
              <a:buClrTx/>
              <a:buSzTx/>
              <a:buFont typeface="+mj-lt"/>
              <a:buAutoNum type="arabicPeriod"/>
              <a:tabLst/>
              <a:defRPr/>
            </a:pPr>
            <a:endPar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457200" marR="0" lvl="0" indent="-457200" algn="just" defTabSz="457200" rtl="0" eaLnBrk="1" fontAlgn="auto" latinLnBrk="0" hangingPunct="1">
              <a:lnSpc>
                <a:spcPct val="100000"/>
              </a:lnSpc>
              <a:spcBef>
                <a:spcPts val="0"/>
              </a:spcBef>
              <a:spcAft>
                <a:spcPts val="0"/>
              </a:spcAft>
              <a:buClrTx/>
              <a:buSzTx/>
              <a:buFont typeface="+mj-lt"/>
              <a:buAutoNum type="arabicPeriod"/>
              <a:tabLst/>
              <a:defRPr/>
            </a:pPr>
            <a:endParaRPr kumimoji="0" lang="es-ES" sz="2000" b="1" i="0" u="none" strike="noStrike" kern="1200" cap="none" spc="0" normalizeH="0" baseline="0" noProof="0" dirty="0">
              <a:ln>
                <a:noFill/>
              </a:ln>
              <a:solidFill>
                <a:srgbClr val="000000"/>
              </a:solidFill>
              <a:effectLst/>
              <a:uLnTx/>
              <a:uFillTx/>
              <a:latin typeface="Century Gothic"/>
              <a:ea typeface="+mn-ea"/>
              <a:cs typeface="+mn-cs"/>
            </a:endParaRPr>
          </a:p>
        </p:txBody>
      </p:sp>
      <p:sp>
        <p:nvSpPr>
          <p:cNvPr id="5" name="CuadroTexto 4">
            <a:extLst>
              <a:ext uri="{FF2B5EF4-FFF2-40B4-BE49-F238E27FC236}">
                <a16:creationId xmlns:a16="http://schemas.microsoft.com/office/drawing/2014/main" id="{C46D921B-36D4-48C6-BCF4-68EF2F784868}"/>
              </a:ext>
            </a:extLst>
          </p:cNvPr>
          <p:cNvSpPr txBox="1"/>
          <p:nvPr/>
        </p:nvSpPr>
        <p:spPr>
          <a:xfrm>
            <a:off x="886690" y="977195"/>
            <a:ext cx="10390909" cy="954107"/>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000000"/>
                </a:solidFill>
                <a:effectLst/>
                <a:uLnTx/>
                <a:uFillTx/>
                <a:latin typeface="Century Gothic"/>
                <a:ea typeface="+mn-ea"/>
                <a:cs typeface="+mn-cs"/>
              </a:rPr>
              <a:t>Para construir una escala cuantitativa con intervalos de igual amplitud, se deben seguir los siguientes pasos:</a:t>
            </a:r>
          </a:p>
        </p:txBody>
      </p:sp>
    </p:spTree>
    <p:extLst>
      <p:ext uri="{BB962C8B-B14F-4D97-AF65-F5344CB8AC3E}">
        <p14:creationId xmlns:p14="http://schemas.microsoft.com/office/powerpoint/2010/main" val="11280753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4AC6379-828C-42C8-9BA2-8386D181FBC6}"/>
              </a:ext>
            </a:extLst>
          </p:cNvPr>
          <p:cNvSpPr txBox="1"/>
          <p:nvPr/>
        </p:nvSpPr>
        <p:spPr>
          <a:xfrm>
            <a:off x="928252" y="487739"/>
            <a:ext cx="10626437" cy="5632311"/>
          </a:xfrm>
          <a:prstGeom prst="rect">
            <a:avLst/>
          </a:prstGeom>
          <a:solidFill>
            <a:schemeClr val="bg1">
              <a:lumMod val="85000"/>
            </a:schemeClr>
          </a:solidFill>
        </p:spPr>
        <p:txBody>
          <a:bodyPr wrap="square">
            <a:spAutoFit/>
          </a:bodyPr>
          <a:lstStyle/>
          <a:p>
            <a:pPr algn="just" defTabSz="457200">
              <a:defRPr/>
            </a:pPr>
            <a:r>
              <a:rPr kumimoji="0" lang="es-ES" sz="2400" b="1" i="0" u="none" strike="noStrike" kern="1200" cap="none" spc="0" normalizeH="0" baseline="0" noProof="0" dirty="0">
                <a:ln>
                  <a:noFill/>
                </a:ln>
                <a:effectLst/>
                <a:uLnTx/>
                <a:uFillTx/>
                <a:latin typeface="Century Gothic"/>
                <a:ea typeface="+mn-ea"/>
                <a:cs typeface="+mn-cs"/>
              </a:rPr>
              <a:t>3.</a:t>
            </a:r>
            <a:r>
              <a:rPr kumimoji="0" lang="es-ES" sz="2400" b="1" i="0" u="none" strike="noStrike" kern="1200" cap="none" spc="0" normalizeH="0" baseline="0" noProof="0" dirty="0">
                <a:ln>
                  <a:noFill/>
                </a:ln>
                <a:solidFill>
                  <a:srgbClr val="FF0000"/>
                </a:solidFill>
                <a:effectLst/>
                <a:uLnTx/>
                <a:uFillTx/>
                <a:latin typeface="Century Gothic"/>
                <a:ea typeface="+mn-ea"/>
                <a:cs typeface="+mn-cs"/>
              </a:rPr>
              <a:t>Calcular la amplitud (A) de los intervalos. </a:t>
            </a:r>
            <a:r>
              <a:rPr kumimoji="0" lang="es-ES" sz="2400" b="1" i="0" u="none" strike="noStrike" kern="1200" cap="none" spc="0" normalizeH="0" baseline="0" noProof="0" dirty="0">
                <a:ln>
                  <a:noFill/>
                </a:ln>
                <a:solidFill>
                  <a:srgbClr val="000000"/>
                </a:solidFill>
                <a:effectLst/>
                <a:uLnTx/>
                <a:uFillTx/>
                <a:latin typeface="Century Gothic"/>
                <a:ea typeface="+mn-ea"/>
                <a:cs typeface="+mn-cs"/>
              </a:rPr>
              <a:t>Para ello, se divide el </a:t>
            </a: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rango obtenido en el paso 1 por el número de intervalos fijado en el paso anterior. Es recomendable redondear para convertir la amplitud en un número entero, lo que facilitará la construcción de la escala.</a:t>
            </a:r>
          </a:p>
          <a:p>
            <a:pPr algn="just" defTabSz="457200">
              <a:defRPr/>
            </a:pPr>
            <a:endPar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4. </a:t>
            </a:r>
            <a:r>
              <a:rPr kumimoji="0" lang="es-ES" sz="24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Delimitar los límites inferiores (LI) de los intervalos. </a:t>
            </a: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Partiendo del valor mínimo de la serie, sumar la amplitud de los intervalos (A) y se obtendrá el LI del intervalo siguiente, a este se le suma la amplitud (A) y se obtiene el subsiguiente, y así hasta llegar al último intervalo de la escala.</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5. </a:t>
            </a:r>
            <a:r>
              <a:rPr kumimoji="0" lang="es-ES" sz="24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Delimitar los límites superiores (LS). </a:t>
            </a: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Se obtiene sustrayendo (restando) una unidad al LI siguiente. En el caso del LS del último intervalo, se obtiene sumándole la amplitud al último LI, y luego restando al resultado una unidad</a:t>
            </a:r>
            <a:r>
              <a:rPr kumimoji="0" lang="es-ES" sz="24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3924819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01511" y="1165310"/>
            <a:ext cx="10588978" cy="120032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kumimoji="0" lang="es-ES" sz="24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EJEMPLO. </a:t>
            </a: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 continuación se tiene una lista con los pesos (en libras) de 20 adolescentes, y se desea agruparlos en una escala cuantitativa con intervalos de igual amplitud.</a:t>
            </a:r>
          </a:p>
        </p:txBody>
      </p:sp>
      <p:sp>
        <p:nvSpPr>
          <p:cNvPr id="3" name="Rectángulo 2"/>
          <p:cNvSpPr/>
          <p:nvPr/>
        </p:nvSpPr>
        <p:spPr>
          <a:xfrm>
            <a:off x="1427018" y="2784202"/>
            <a:ext cx="9963471" cy="3416320"/>
          </a:xfrm>
          <a:prstGeom prst="rect">
            <a:avLst/>
          </a:prstGeom>
          <a:solidFill>
            <a:schemeClr val="bg1">
              <a:lumMod val="85000"/>
            </a:schemeClr>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Nro. Peso       Nro.   Peso       Nro.     Peso     Nro.      Peso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1.    160,00      6.      170,54     11.    166,00       16.       150,00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2.    160,36      7.      160,20     12.    156,70       17.       151,78</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3.   158,20       8.      163,20     13.    154,50       18.       152,00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4.   174,00       9.      165,80     14.     155,00       19.      154,80</a:t>
            </a:r>
          </a:p>
          <a:p>
            <a:pPr marL="457200" marR="0" lvl="0" indent="-457200" algn="l" defTabSz="457200" rtl="0" eaLnBrk="1" fontAlgn="auto" latinLnBrk="0" hangingPunct="1">
              <a:lnSpc>
                <a:spcPct val="100000"/>
              </a:lnSpc>
              <a:spcBef>
                <a:spcPts val="0"/>
              </a:spcBef>
              <a:spcAft>
                <a:spcPts val="0"/>
              </a:spcAft>
              <a:buClrTx/>
              <a:buSzTx/>
              <a:buFontTx/>
              <a:buAutoNum type="arabicPeriod" startAt="5"/>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170           10.     165,90    15 .     155,90        20.     156,70</a:t>
            </a:r>
          </a:p>
          <a:p>
            <a:pPr marL="457200" marR="0" lvl="0" indent="-457200" algn="l" defTabSz="457200" rtl="0" eaLnBrk="1" fontAlgn="auto" latinLnBrk="0" hangingPunct="1">
              <a:lnSpc>
                <a:spcPct val="100000"/>
              </a:lnSpc>
              <a:spcBef>
                <a:spcPts val="0"/>
              </a:spcBef>
              <a:spcAft>
                <a:spcPts val="0"/>
              </a:spcAft>
              <a:buClrTx/>
              <a:buSzTx/>
              <a:buFontTx/>
              <a:buAutoNum type="arabicPeriod" startAt="5"/>
              <a:tabLst/>
              <a:defRPr/>
            </a:pPr>
            <a:endParaRPr lang="es-ES" sz="2400" b="1" dirty="0">
              <a:solidFill>
                <a:srgbClr val="000000"/>
              </a:solidFill>
              <a:latin typeface="Arial" panose="020B0604020202020204" pitchFamily="34" charset="0"/>
              <a:cs typeface="Arial" panose="020B0604020202020204" pitchFamily="34" charset="0"/>
            </a:endParaRPr>
          </a:p>
          <a:p>
            <a:pPr marL="457200" marR="0" lvl="0" indent="-457200" algn="l" defTabSz="457200" rtl="0" eaLnBrk="1" fontAlgn="auto" latinLnBrk="0" hangingPunct="1">
              <a:lnSpc>
                <a:spcPct val="100000"/>
              </a:lnSpc>
              <a:spcBef>
                <a:spcPts val="0"/>
              </a:spcBef>
              <a:spcAft>
                <a:spcPts val="0"/>
              </a:spcAft>
              <a:buClrTx/>
              <a:buSzTx/>
              <a:buFontTx/>
              <a:buAutoNum type="arabicPeriod" startAt="5"/>
              <a:tabLst/>
              <a:defRPr/>
            </a:pPr>
            <a:endPar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R="0" lvl="0" algn="l" defTabSz="457200" rtl="0" eaLnBrk="1" fontAlgn="auto" latinLnBrk="0" hangingPunct="1">
              <a:lnSpc>
                <a:spcPct val="100000"/>
              </a:lnSpc>
              <a:spcBef>
                <a:spcPts val="0"/>
              </a:spcBef>
              <a:spcAft>
                <a:spcPts val="0"/>
              </a:spcAft>
              <a:buClrTx/>
              <a:buSzTx/>
              <a:tabLst/>
              <a:defRPr/>
            </a:pPr>
            <a:endPar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01282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09C6D2EE-D48E-4852-90A7-361F26F836D5}"/>
              </a:ext>
            </a:extLst>
          </p:cNvPr>
          <p:cNvSpPr/>
          <p:nvPr/>
        </p:nvSpPr>
        <p:spPr>
          <a:xfrm>
            <a:off x="972898" y="354026"/>
            <a:ext cx="10498666" cy="5909310"/>
          </a:xfrm>
          <a:prstGeom prst="rect">
            <a:avLst/>
          </a:prstGeom>
          <a:solidFill>
            <a:schemeClr val="bg1">
              <a:lumMod val="85000"/>
            </a:schemeClr>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Como puede verse el </a:t>
            </a:r>
            <a:r>
              <a:rPr kumimoji="0" lang="es-ES" sz="24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VALOR MÍNIMO ES 150, Y EL MÁXIMO174</a:t>
            </a: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de manera que la escala se construirá de la siguiente manera:</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457200" marR="0" lvl="0" indent="-457200" algn="l" defTabSz="457200" rtl="0" eaLnBrk="1" fontAlgn="auto" latinLnBrk="0" hangingPunct="1">
              <a:lnSpc>
                <a:spcPct val="100000"/>
              </a:lnSpc>
              <a:spcBef>
                <a:spcPts val="0"/>
              </a:spcBef>
              <a:spcAft>
                <a:spcPts val="0"/>
              </a:spcAft>
              <a:buClrTx/>
              <a:buSzTx/>
              <a:buFontTx/>
              <a:buAutoNum type="arabicPeriod"/>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El recorrido de la serie es </a:t>
            </a:r>
            <a:r>
              <a:rPr kumimoji="0" lang="es-ES" sz="24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R = 174.00 – 150.00 = 24.</a:t>
            </a:r>
          </a:p>
          <a:p>
            <a:pPr marL="457200" marR="0" lvl="0" indent="-457200" algn="l" defTabSz="457200" rtl="0" eaLnBrk="1" fontAlgn="auto" latinLnBrk="0" hangingPunct="1">
              <a:lnSpc>
                <a:spcPct val="100000"/>
              </a:lnSpc>
              <a:spcBef>
                <a:spcPts val="0"/>
              </a:spcBef>
              <a:spcAft>
                <a:spcPts val="0"/>
              </a:spcAft>
              <a:buClrTx/>
              <a:buSzTx/>
              <a:buFontTx/>
              <a:buAutoNum type="arabicPeriod"/>
              <a:tabLst/>
              <a:defRPr/>
            </a:pPr>
            <a:endParaRPr kumimoji="0" lang="es-ES" sz="24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2. Establecemos como mínimo 4 intervalos de clase.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3. La amplitud que tendrán los intervalos es </a:t>
            </a:r>
            <a:r>
              <a:rPr kumimoji="0" lang="es-ES" sz="24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A = 24 / 4 = 6.</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4. </a:t>
            </a:r>
            <a:r>
              <a:rPr kumimoji="0" lang="es-ES" sz="24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Límites inferiores se muestran a continuación: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Intervalo                         Límites inferiores</a:t>
            </a:r>
          </a:p>
          <a:p>
            <a:pPr marL="342900" marR="0" lvl="0" indent="-342900" algn="l" defTabSz="457200" rtl="0" eaLnBrk="1" fontAlgn="auto" latinLnBrk="0" hangingPunct="1">
              <a:lnSpc>
                <a:spcPct val="100000"/>
              </a:lnSpc>
              <a:spcBef>
                <a:spcPts val="0"/>
              </a:spcBef>
              <a:spcAft>
                <a:spcPts val="0"/>
              </a:spcAft>
              <a:buClrTx/>
              <a:buSzTx/>
              <a:buFontTx/>
              <a:buAutoNum type="arabicPeriod"/>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150    </a:t>
            </a:r>
          </a:p>
          <a:p>
            <a:pPr marL="342900" marR="0" lvl="0" indent="-342900" algn="l" defTabSz="457200" rtl="0" eaLnBrk="1" fontAlgn="auto" latinLnBrk="0" hangingPunct="1">
              <a:lnSpc>
                <a:spcPct val="100000"/>
              </a:lnSpc>
              <a:spcBef>
                <a:spcPts val="0"/>
              </a:spcBef>
              <a:spcAft>
                <a:spcPts val="0"/>
              </a:spcAft>
              <a:buClrTx/>
              <a:buSzTx/>
              <a:buFontTx/>
              <a:buAutoNum type="arabicPeriod"/>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150 + 6 = 156  </a:t>
            </a:r>
          </a:p>
          <a:p>
            <a:pPr marL="342900" marR="0" lvl="0" indent="-342900" algn="l" defTabSz="457200" rtl="0" eaLnBrk="1" fontAlgn="auto" latinLnBrk="0" hangingPunct="1">
              <a:lnSpc>
                <a:spcPct val="100000"/>
              </a:lnSpc>
              <a:spcBef>
                <a:spcPts val="0"/>
              </a:spcBef>
              <a:spcAft>
                <a:spcPts val="0"/>
              </a:spcAft>
              <a:buClrTx/>
              <a:buSzTx/>
              <a:buFontTx/>
              <a:buAutoNum type="arabicPeriod"/>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156 + 6 = 16  </a:t>
            </a:r>
          </a:p>
          <a:p>
            <a:pPr marL="342900" marR="0" lvl="0" indent="-342900" algn="l" defTabSz="457200" rtl="0" eaLnBrk="1" fontAlgn="auto" latinLnBrk="0" hangingPunct="1">
              <a:lnSpc>
                <a:spcPct val="100000"/>
              </a:lnSpc>
              <a:spcBef>
                <a:spcPts val="0"/>
              </a:spcBef>
              <a:spcAft>
                <a:spcPts val="0"/>
              </a:spcAft>
              <a:buClrTx/>
              <a:buSzTx/>
              <a:buFontTx/>
              <a:buAutoNum type="arabicPeriod"/>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162 + 6 = 168</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0000"/>
              </a:solidFill>
              <a:effectLst/>
              <a:uLnTx/>
              <a:uFillTx/>
              <a:latin typeface="Century Gothic"/>
              <a:ea typeface="+mn-ea"/>
              <a:cs typeface="+mn-cs"/>
            </a:endParaRPr>
          </a:p>
        </p:txBody>
      </p:sp>
    </p:spTree>
    <p:extLst>
      <p:ext uri="{BB962C8B-B14F-4D97-AF65-F5344CB8AC3E}">
        <p14:creationId xmlns:p14="http://schemas.microsoft.com/office/powerpoint/2010/main" val="678300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a 4">
            <a:extLst>
              <a:ext uri="{FF2B5EF4-FFF2-40B4-BE49-F238E27FC236}">
                <a16:creationId xmlns:a16="http://schemas.microsoft.com/office/drawing/2014/main" id="{8AA9833A-2C5D-4995-9BEF-F053E9353DDB}"/>
              </a:ext>
            </a:extLst>
          </p:cNvPr>
          <p:cNvGraphicFramePr/>
          <p:nvPr>
            <p:extLst>
              <p:ext uri="{D42A27DB-BD31-4B8C-83A1-F6EECF244321}">
                <p14:modId xmlns:p14="http://schemas.microsoft.com/office/powerpoint/2010/main" val="1719585874"/>
              </p:ext>
            </p:extLst>
          </p:nvPr>
        </p:nvGraphicFramePr>
        <p:xfrm>
          <a:off x="979053" y="719666"/>
          <a:ext cx="8192656"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05083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449732" y="556610"/>
            <a:ext cx="10374489" cy="2308324"/>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0"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5</a:t>
            </a:r>
            <a:r>
              <a:rPr kumimoji="0" lang="es-ES" sz="24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 </a:t>
            </a:r>
            <a:r>
              <a:rPr kumimoji="0" lang="es-ES" sz="2400" b="1" i="0" u="none" strike="noStrike" kern="1200" cap="none" spc="0" normalizeH="0" baseline="0" noProof="0" dirty="0">
                <a:ln>
                  <a:noFill/>
                </a:ln>
                <a:solidFill>
                  <a:srgbClr val="FF0000"/>
                </a:solidFill>
                <a:effectLst/>
                <a:uLnTx/>
                <a:uFillTx/>
                <a:latin typeface="Century Gothic"/>
                <a:ea typeface="+mn-ea"/>
                <a:cs typeface="+mn-cs"/>
              </a:rPr>
              <a:t>Límites superiores: </a:t>
            </a:r>
            <a:endParaRPr kumimoji="0" lang="es-ES" sz="2400" b="1"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Intervalos                 Límites superiores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1.                                156 - 1 = 155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2.                                162 - 1  = 161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3.                                168 - 1 = 167</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4.                                 174 - 1 = 173</a:t>
            </a:r>
          </a:p>
        </p:txBody>
      </p:sp>
      <p:sp>
        <p:nvSpPr>
          <p:cNvPr id="3" name="Rectángulo 2"/>
          <p:cNvSpPr/>
          <p:nvPr/>
        </p:nvSpPr>
        <p:spPr>
          <a:xfrm>
            <a:off x="1071053" y="2977403"/>
            <a:ext cx="10374489" cy="3323987"/>
          </a:xfrm>
          <a:prstGeom prst="rect">
            <a:avLst/>
          </a:prstGeom>
          <a:solidFill>
            <a:schemeClr val="bg1">
              <a:lumMod val="85000"/>
            </a:schemeClr>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FF0000"/>
                </a:solidFill>
                <a:effectLst/>
                <a:uLnTx/>
                <a:uFillTx/>
                <a:latin typeface="Century Gothic"/>
                <a:ea typeface="+mn-ea"/>
                <a:cs typeface="+mn-cs"/>
              </a:rPr>
              <a:t>Hasta este punto, la escala será 150-155, 156-161, 162-167, 168-173</a:t>
            </a:r>
            <a:r>
              <a:rPr kumimoji="0" lang="es-ES" sz="2400" b="1" i="0" u="none" strike="noStrike" kern="1200" cap="none" spc="0" normalizeH="0" baseline="0" noProof="0" dirty="0">
                <a:ln>
                  <a:noFill/>
                </a:ln>
                <a:solidFill>
                  <a:srgbClr val="000000"/>
                </a:solidFill>
                <a:effectLst/>
                <a:uLnTx/>
                <a:uFillTx/>
                <a:latin typeface="Century Gothic"/>
                <a:ea typeface="+mn-ea"/>
                <a:cs typeface="+mn-cs"/>
              </a:rPr>
              <a:t>, completando así los cuatro intervalos deseados. Mas, como puede comprobarse, en los datos </a:t>
            </a:r>
            <a:r>
              <a:rPr kumimoji="0" lang="es-ES" sz="2400" b="1" i="0" u="none" strike="noStrike" kern="1200" cap="none" spc="0" normalizeH="0" baseline="0" noProof="0" dirty="0">
                <a:ln>
                  <a:noFill/>
                </a:ln>
                <a:solidFill>
                  <a:srgbClr val="FF0000"/>
                </a:solidFill>
                <a:effectLst/>
                <a:uLnTx/>
                <a:uFillTx/>
                <a:latin typeface="Century Gothic"/>
                <a:ea typeface="+mn-ea"/>
                <a:cs typeface="+mn-cs"/>
              </a:rPr>
              <a:t>existe un valor que supera 173</a:t>
            </a:r>
            <a:r>
              <a:rPr kumimoji="0" lang="es-ES" sz="2400" b="1" i="0" u="none" strike="noStrike" kern="1200" cap="none" spc="0" normalizeH="0" baseline="0" noProof="0" dirty="0">
                <a:ln>
                  <a:noFill/>
                </a:ln>
                <a:solidFill>
                  <a:srgbClr val="000000"/>
                </a:solidFill>
                <a:effectLst/>
                <a:uLnTx/>
                <a:uFillTx/>
                <a:latin typeface="Century Gothic"/>
                <a:ea typeface="+mn-ea"/>
                <a:cs typeface="+mn-cs"/>
              </a:rPr>
              <a:t>, de ahí que sea necesario añadir un intervalo de clase al número predicho con el objetivo de lograr la </a:t>
            </a:r>
            <a:r>
              <a:rPr kumimoji="0" lang="es-ES" sz="2400" b="1" i="0" u="none" strike="noStrike" kern="1200" cap="none" spc="0" normalizeH="0" baseline="0" noProof="0" dirty="0">
                <a:ln>
                  <a:noFill/>
                </a:ln>
                <a:solidFill>
                  <a:srgbClr val="FF0000"/>
                </a:solidFill>
                <a:effectLst/>
                <a:uLnTx/>
                <a:uFillTx/>
                <a:latin typeface="Century Gothic"/>
                <a:ea typeface="+mn-ea"/>
                <a:cs typeface="+mn-cs"/>
              </a:rPr>
              <a:t>exhaustividad de la escala:</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Límite inferior del quinto IC: 168 + 6 = 174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Límite superior del último intervalo: 174 + 6 - 1 = 179</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0000"/>
              </a:solidFill>
              <a:effectLst/>
              <a:uLnTx/>
              <a:uFillTx/>
              <a:latin typeface="Century Gothic"/>
              <a:ea typeface="+mn-ea"/>
              <a:cs typeface="+mn-cs"/>
            </a:endParaRPr>
          </a:p>
        </p:txBody>
      </p:sp>
    </p:spTree>
    <p:extLst>
      <p:ext uri="{BB962C8B-B14F-4D97-AF65-F5344CB8AC3E}">
        <p14:creationId xmlns:p14="http://schemas.microsoft.com/office/powerpoint/2010/main" val="23367499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146050" y="2421604"/>
            <a:ext cx="6803986" cy="2308324"/>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150 – 155               7                   35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156 – 161               6                   30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162 – 167               4                    20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168 – 173                2                   10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174 – 179                1                    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Total                       20                  100</a:t>
            </a:r>
          </a:p>
        </p:txBody>
      </p:sp>
      <p:sp>
        <p:nvSpPr>
          <p:cNvPr id="3" name="Rectángulo 2"/>
          <p:cNvSpPr/>
          <p:nvPr/>
        </p:nvSpPr>
        <p:spPr>
          <a:xfrm>
            <a:off x="2146050" y="1381667"/>
            <a:ext cx="6359433" cy="523220"/>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000000"/>
                </a:solidFill>
                <a:effectLst/>
                <a:uLnTx/>
                <a:uFillTx/>
                <a:latin typeface="Century Gothic"/>
                <a:ea typeface="+mn-ea"/>
                <a:cs typeface="+mn-cs"/>
              </a:rPr>
              <a:t>Finalmente, la escala es la siguiente</a:t>
            </a:r>
          </a:p>
        </p:txBody>
      </p:sp>
      <p:sp>
        <p:nvSpPr>
          <p:cNvPr id="4" name="Rectángulo 3"/>
          <p:cNvSpPr/>
          <p:nvPr/>
        </p:nvSpPr>
        <p:spPr>
          <a:xfrm>
            <a:off x="2352311" y="1966752"/>
            <a:ext cx="5932708"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effectLst/>
                <a:uLnTx/>
                <a:uFillTx/>
                <a:latin typeface="Arial Narrow" panose="020B0606020202030204" pitchFamily="34" charset="0"/>
              </a:rPr>
              <a:t>Peso (libras)              Nro.                 %</a:t>
            </a:r>
          </a:p>
        </p:txBody>
      </p:sp>
      <p:pic>
        <p:nvPicPr>
          <p:cNvPr id="5" name="Imagen 4"/>
          <p:cNvPicPr>
            <a:picLocks noChangeAspect="1"/>
          </p:cNvPicPr>
          <p:nvPr/>
        </p:nvPicPr>
        <p:blipFill>
          <a:blip r:embed="rId2"/>
          <a:stretch>
            <a:fillRect/>
          </a:stretch>
        </p:blipFill>
        <p:spPr>
          <a:xfrm>
            <a:off x="113562" y="1381667"/>
            <a:ext cx="1200703" cy="3754777"/>
          </a:xfrm>
          <a:prstGeom prst="rect">
            <a:avLst/>
          </a:prstGeom>
        </p:spPr>
      </p:pic>
    </p:spTree>
    <p:extLst>
      <p:ext uri="{BB962C8B-B14F-4D97-AF65-F5344CB8AC3E}">
        <p14:creationId xmlns:p14="http://schemas.microsoft.com/office/powerpoint/2010/main" val="28950243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1288474" y="943837"/>
            <a:ext cx="10307781" cy="5443108"/>
          </a:xfrm>
          <a:prstGeom prst="rect">
            <a:avLst/>
          </a:prstGeom>
        </p:spPr>
      </p:pic>
      <p:sp>
        <p:nvSpPr>
          <p:cNvPr id="4" name="Rectángulo 3"/>
          <p:cNvSpPr/>
          <p:nvPr/>
        </p:nvSpPr>
        <p:spPr>
          <a:xfrm>
            <a:off x="2206120" y="1351508"/>
            <a:ext cx="6160661" cy="646331"/>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3600" b="1" i="0" u="none" strike="noStrike" kern="1200" cap="none" spc="0" normalizeH="0" baseline="0" noProof="0" dirty="0">
                <a:ln>
                  <a:noFill/>
                </a:ln>
                <a:solidFill>
                  <a:srgbClr val="FF0000"/>
                </a:solidFill>
                <a:effectLst/>
                <a:uLnTx/>
                <a:uFillTx/>
                <a:latin typeface="Arial" panose="020B0604020202020204" pitchFamily="34" charset="0"/>
                <a:ea typeface="+mn-ea"/>
                <a:cs typeface="+mn-cs"/>
              </a:rPr>
              <a:t>Definiciones operacionales</a:t>
            </a:r>
            <a:endParaRPr kumimoji="0" lang="es-ES" sz="3600" b="0" i="0" u="none" strike="noStrike" kern="1200" cap="none" spc="0" normalizeH="0" baseline="0" noProof="0" dirty="0">
              <a:ln>
                <a:noFill/>
              </a:ln>
              <a:solidFill>
                <a:srgbClr val="FF0000"/>
              </a:solidFill>
              <a:effectLst/>
              <a:uLnTx/>
              <a:uFillTx/>
              <a:latin typeface="Century Gothic"/>
              <a:ea typeface="+mn-ea"/>
              <a:cs typeface="+mn-cs"/>
            </a:endParaRPr>
          </a:p>
        </p:txBody>
      </p:sp>
      <p:sp>
        <p:nvSpPr>
          <p:cNvPr id="2" name="Rectángulo 1"/>
          <p:cNvSpPr/>
          <p:nvPr/>
        </p:nvSpPr>
        <p:spPr>
          <a:xfrm>
            <a:off x="1586760" y="1351508"/>
            <a:ext cx="9711208" cy="4154984"/>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s-ES" sz="2400" b="1" dirty="0">
              <a:solidFill>
                <a:srgbClr val="000000"/>
              </a:solidFill>
              <a:latin typeface="Century Gothic"/>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La operacionalización de las variables es el proceso por medio del cual el investigador define las categorías y/o variables del estudio, tipos de valores (cuantitativos o cualitativos) que podrían asumir las mismas y los cálculos que se tendrían que realizar para obtener lo s valores de las variables (indicadores) en el caso de que las mismas sean cuantitativas. Todas las variables deben estar claramente definidas y operacionalizadas.</a:t>
            </a:r>
          </a:p>
        </p:txBody>
      </p:sp>
    </p:spTree>
    <p:extLst>
      <p:ext uri="{BB962C8B-B14F-4D97-AF65-F5344CB8AC3E}">
        <p14:creationId xmlns:p14="http://schemas.microsoft.com/office/powerpoint/2010/main" val="812676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E716F0D3-ED45-413B-A922-2631A9164A42}"/>
              </a:ext>
            </a:extLst>
          </p:cNvPr>
          <p:cNvSpPr txBox="1"/>
          <p:nvPr/>
        </p:nvSpPr>
        <p:spPr>
          <a:xfrm>
            <a:off x="1288472" y="1028113"/>
            <a:ext cx="7439891" cy="452431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Para operacionalizar una variable, es necesario partir del cuerpo teórico que define el concepto de esta variable.</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Ejemplo: </a:t>
            </a:r>
            <a:r>
              <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la variable nivel de escolaridad, se conceptualiza como el último nivel de enseñanza aprobado por la encuestada, se específica la forma de registro, para el caso que nos ocupa será, se registra como variable ordinal: primaria incompleta, primaria completa, nivel medio (incluye Secundaria Básica, Pre Universitario y Técnico Medio), nivel universitario.</a:t>
            </a:r>
          </a:p>
        </p:txBody>
      </p:sp>
    </p:spTree>
    <p:extLst>
      <p:ext uri="{BB962C8B-B14F-4D97-AF65-F5344CB8AC3E}">
        <p14:creationId xmlns:p14="http://schemas.microsoft.com/office/powerpoint/2010/main" val="13161648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46714" y="1323254"/>
            <a:ext cx="10298571" cy="6740307"/>
          </a:xfrm>
          <a:prstGeom prst="rect">
            <a:avLst/>
          </a:prstGeom>
          <a:ln>
            <a:no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s-ES" sz="3600" b="1" dirty="0">
                <a:latin typeface="Century Gothic"/>
              </a:rPr>
              <a:t>Concepto                             Variable</a:t>
            </a:r>
          </a:p>
          <a:p>
            <a:pPr marL="0" marR="0" lvl="0" indent="0" algn="l" defTabSz="457200" rtl="0" eaLnBrk="1" fontAlgn="auto" latinLnBrk="0" hangingPunct="1">
              <a:lnSpc>
                <a:spcPct val="100000"/>
              </a:lnSpc>
              <a:spcBef>
                <a:spcPts val="0"/>
              </a:spcBef>
              <a:spcAft>
                <a:spcPts val="0"/>
              </a:spcAft>
              <a:buClrTx/>
              <a:buSzTx/>
              <a:buFontTx/>
              <a:buNone/>
              <a:tabLst/>
              <a:defRPr/>
            </a:pPr>
            <a:r>
              <a:rPr lang="es-ES" sz="3600" b="1" dirty="0">
                <a:latin typeface="Century Gothic"/>
              </a:rPr>
              <a:t>Teórica</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3600" b="0" i="0" u="none" strike="noStrike" kern="1200" cap="none" spc="0" normalizeH="0" baseline="0" noProof="0" dirty="0">
              <a:ln>
                <a:noFill/>
              </a:ln>
              <a:solidFill>
                <a:srgbClr val="000000"/>
              </a:solidFill>
              <a:effectLst/>
              <a:uLnTx/>
              <a:uFillTx/>
              <a:latin typeface="Century Gothic"/>
              <a:ea typeface="+mn-ea"/>
              <a:cs typeface="+mn-cs"/>
            </a:endParaRPr>
          </a:p>
          <a:p>
            <a:pPr defTabSz="457200"/>
            <a:r>
              <a:rPr lang="es-ES" sz="3600" b="1" dirty="0">
                <a:latin typeface="Century Gothic"/>
              </a:rPr>
              <a:t>Dimensiones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3600" b="0" i="0" u="none" strike="noStrike" kern="1200" cap="none" spc="0" normalizeH="0" baseline="0" noProof="0" dirty="0">
              <a:ln>
                <a:noFill/>
              </a:ln>
              <a:solidFill>
                <a:srgbClr val="000000"/>
              </a:solidFill>
              <a:effectLst/>
              <a:uLnTx/>
              <a:uFillTx/>
              <a:latin typeface="Century Gothic"/>
              <a:ea typeface="+mn-ea"/>
              <a:cs typeface="+mn-cs"/>
            </a:endParaRPr>
          </a:p>
          <a:p>
            <a:pPr marR="0" lvl="0" indent="0" defTabSz="457200" fontAlgn="auto">
              <a:lnSpc>
                <a:spcPct val="100000"/>
              </a:lnSpc>
              <a:spcBef>
                <a:spcPts val="0"/>
              </a:spcBef>
              <a:spcAft>
                <a:spcPts val="0"/>
              </a:spcAft>
              <a:buClrTx/>
              <a:buSzTx/>
              <a:buFontTx/>
              <a:buNone/>
              <a:tabLst/>
              <a:defRPr/>
            </a:pPr>
            <a:r>
              <a:rPr lang="es-ES" sz="3600" b="1" dirty="0">
                <a:latin typeface="Century Gothic"/>
              </a:rPr>
              <a:t>Definición operacional</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3600" b="0"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s-ES" sz="3600" b="1" dirty="0">
                <a:latin typeface="Century Gothic"/>
              </a:rPr>
              <a:t>Indicadores  </a:t>
            </a:r>
            <a:r>
              <a:rPr lang="es-ES" sz="2800" b="1" dirty="0">
                <a:latin typeface="Century Gothic"/>
              </a:rPr>
              <a:t> </a:t>
            </a:r>
            <a:r>
              <a:rPr kumimoji="0" lang="es-ES" sz="3600" b="0" i="0" u="none" strike="noStrike" kern="1200" cap="none" spc="0" normalizeH="0" baseline="0" noProof="0" dirty="0">
                <a:ln>
                  <a:noFill/>
                </a:ln>
                <a:solidFill>
                  <a:srgbClr val="000000"/>
                </a:solidFill>
                <a:effectLst/>
                <a:uLnTx/>
                <a:uFillTx/>
                <a:latin typeface="Century Gothic"/>
                <a:ea typeface="+mn-ea"/>
                <a:cs typeface="+mn-cs"/>
              </a:rPr>
              <a:t>                      </a:t>
            </a:r>
            <a:r>
              <a:rPr lang="es-ES" sz="3600" b="1" dirty="0">
                <a:latin typeface="Century Gothic"/>
              </a:rPr>
              <a:t>Variable</a:t>
            </a:r>
          </a:p>
          <a:p>
            <a:pPr marL="0" marR="0" lvl="0" indent="0" algn="l" defTabSz="457200" rtl="0" eaLnBrk="1" fontAlgn="auto" latinLnBrk="0" hangingPunct="1">
              <a:lnSpc>
                <a:spcPct val="100000"/>
              </a:lnSpc>
              <a:spcBef>
                <a:spcPts val="0"/>
              </a:spcBef>
              <a:spcAft>
                <a:spcPts val="0"/>
              </a:spcAft>
              <a:buClrTx/>
              <a:buSzTx/>
              <a:buFontTx/>
              <a:buNone/>
              <a:tabLst/>
              <a:defRPr/>
            </a:pPr>
            <a:r>
              <a:rPr lang="es-ES" sz="3600" b="1" dirty="0">
                <a:latin typeface="Century Gothic"/>
              </a:rPr>
              <a:t>                                              empírica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3600" b="0" i="0" u="none" strike="noStrike" kern="1200" cap="none" spc="0" normalizeH="0" baseline="0" noProof="0" dirty="0">
                <a:ln>
                  <a:noFill/>
                </a:ln>
                <a:solidFill>
                  <a:srgbClr val="000000"/>
                </a:solidFill>
                <a:effectLst/>
                <a:uLnTx/>
                <a:uFillTx/>
                <a:latin typeface="Century Gothic"/>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3600" b="0"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3600" b="0" i="0" u="none" strike="noStrike" kern="1200" cap="none" spc="0" normalizeH="0" baseline="0" noProof="0" dirty="0">
                <a:ln>
                  <a:noFill/>
                </a:ln>
                <a:solidFill>
                  <a:srgbClr val="000000"/>
                </a:solidFill>
                <a:effectLst/>
                <a:uLnTx/>
                <a:uFillTx/>
                <a:latin typeface="Century Gothic"/>
                <a:ea typeface="+mn-ea"/>
                <a:cs typeface="+mn-cs"/>
              </a:rPr>
              <a:t>                                   </a:t>
            </a:r>
          </a:p>
        </p:txBody>
      </p:sp>
      <p:sp>
        <p:nvSpPr>
          <p:cNvPr id="3" name="Rectángulo 2"/>
          <p:cNvSpPr/>
          <p:nvPr/>
        </p:nvSpPr>
        <p:spPr>
          <a:xfrm>
            <a:off x="1512236" y="673125"/>
            <a:ext cx="8452955" cy="523220"/>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effectLst/>
                <a:uLnTx/>
                <a:uFillTx/>
                <a:latin typeface="Century Gothic"/>
                <a:ea typeface="+mn-ea"/>
                <a:cs typeface="+mn-cs"/>
              </a:rPr>
              <a:t>PROCESO OPERACIONALIZACION DE VARIABLES</a:t>
            </a:r>
          </a:p>
        </p:txBody>
      </p:sp>
      <p:sp>
        <p:nvSpPr>
          <p:cNvPr id="4" name="Flecha derecha 3"/>
          <p:cNvSpPr/>
          <p:nvPr/>
        </p:nvSpPr>
        <p:spPr bwMode="auto">
          <a:xfrm>
            <a:off x="3650248" y="1482263"/>
            <a:ext cx="3124625" cy="389138"/>
          </a:xfrm>
          <a:prstGeom prst="rightArrow">
            <a:avLst/>
          </a:prstGeom>
          <a:solidFill>
            <a:srgbClr val="C00000"/>
          </a:solidFill>
          <a:ln w="952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 name="Flecha derecha 4"/>
          <p:cNvSpPr/>
          <p:nvPr/>
        </p:nvSpPr>
        <p:spPr bwMode="auto">
          <a:xfrm rot="5400000" flipV="1">
            <a:off x="6082312" y="3319703"/>
            <a:ext cx="3253334" cy="356730"/>
          </a:xfrm>
          <a:prstGeom prst="rightArrow">
            <a:avLst/>
          </a:prstGeom>
          <a:solidFill>
            <a:srgbClr val="C00000"/>
          </a:solidFill>
          <a:ln w="952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 name="Flecha derecha 5"/>
          <p:cNvSpPr/>
          <p:nvPr/>
        </p:nvSpPr>
        <p:spPr bwMode="auto">
          <a:xfrm rot="5400000" flipV="1">
            <a:off x="2282424" y="2586410"/>
            <a:ext cx="594234" cy="374102"/>
          </a:xfrm>
          <a:prstGeom prst="rightArrow">
            <a:avLst/>
          </a:prstGeom>
          <a:solidFill>
            <a:srgbClr val="C00000"/>
          </a:solidFill>
          <a:ln w="952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 name="Flecha derecha 6"/>
          <p:cNvSpPr/>
          <p:nvPr/>
        </p:nvSpPr>
        <p:spPr bwMode="auto">
          <a:xfrm rot="5400000" flipV="1">
            <a:off x="2288138" y="3709726"/>
            <a:ext cx="582754" cy="374155"/>
          </a:xfrm>
          <a:prstGeom prst="rightArrow">
            <a:avLst/>
          </a:prstGeom>
          <a:solidFill>
            <a:srgbClr val="C00000"/>
          </a:solidFill>
          <a:ln w="952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Flecha derecha 7"/>
          <p:cNvSpPr/>
          <p:nvPr/>
        </p:nvSpPr>
        <p:spPr bwMode="auto">
          <a:xfrm rot="5400000" flipV="1">
            <a:off x="2296520" y="4911101"/>
            <a:ext cx="558627" cy="381520"/>
          </a:xfrm>
          <a:prstGeom prst="rightArrow">
            <a:avLst/>
          </a:prstGeom>
          <a:solidFill>
            <a:srgbClr val="C00000"/>
          </a:solidFill>
          <a:ln w="952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 name="Flecha derecha 8"/>
          <p:cNvSpPr/>
          <p:nvPr/>
        </p:nvSpPr>
        <p:spPr bwMode="auto">
          <a:xfrm>
            <a:off x="3759200" y="5252164"/>
            <a:ext cx="2918691" cy="389138"/>
          </a:xfrm>
          <a:prstGeom prst="rightArrow">
            <a:avLst/>
          </a:prstGeom>
          <a:solidFill>
            <a:srgbClr val="C00000"/>
          </a:solidFill>
          <a:ln w="952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4697129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526473" y="399174"/>
            <a:ext cx="11097489" cy="6059652"/>
          </a:xfrm>
          <a:prstGeom prst="rect">
            <a:avLst/>
          </a:prstGeom>
        </p:spPr>
      </p:pic>
      <p:sp>
        <p:nvSpPr>
          <p:cNvPr id="2" name="Rectángulo 1"/>
          <p:cNvSpPr/>
          <p:nvPr/>
        </p:nvSpPr>
        <p:spPr>
          <a:xfrm>
            <a:off x="974949" y="399174"/>
            <a:ext cx="10690578" cy="4462760"/>
          </a:xfrm>
          <a:prstGeom prst="rect">
            <a:avLst/>
          </a:prstGeom>
        </p:spPr>
        <p:txBody>
          <a:bodyPr wrap="square">
            <a:spAutoFit/>
          </a:bodyPr>
          <a:lstStyle/>
          <a:p>
            <a:pPr marL="0" marR="0" lvl="0" indent="0" algn="l" defTabSz="457200" rtl="0" eaLnBrk="1" fontAlgn="base" latinLnBrk="0" hangingPunct="1">
              <a:lnSpc>
                <a:spcPct val="100000"/>
              </a:lnSpc>
              <a:spcBef>
                <a:spcPct val="20000"/>
              </a:spcBef>
              <a:spcAft>
                <a:spcPct val="0"/>
              </a:spcAft>
              <a:buClr>
                <a:srgbClr val="FF0000"/>
              </a:buClr>
              <a:buSzPct val="85000"/>
              <a:buFontTx/>
              <a:buNone/>
              <a:tabLst/>
              <a:defRPr/>
            </a:pPr>
            <a:r>
              <a:rPr kumimoji="0" lang="es-ES" sz="32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Pasos para el  proceso de operacionalización de variables:</a:t>
            </a:r>
          </a:p>
          <a:p>
            <a:pPr marL="457200" marR="0" lvl="0" indent="-457200" algn="l" defTabSz="457200" rtl="0" eaLnBrk="1" fontAlgn="base" latinLnBrk="0" hangingPunct="1">
              <a:lnSpc>
                <a:spcPct val="100000"/>
              </a:lnSpc>
              <a:spcBef>
                <a:spcPct val="20000"/>
              </a:spcBef>
              <a:spcAft>
                <a:spcPct val="0"/>
              </a:spcAft>
              <a:buSzPct val="100000"/>
              <a:buFont typeface="Courier New" panose="02070309020205020404" pitchFamily="49" charset="0"/>
              <a:buChar char="o"/>
              <a:tabLst/>
              <a:defRPr/>
            </a:pPr>
            <a:r>
              <a:rPr kumimoji="0" lang="es-ES" sz="28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 Identifique las variables fundamentales contenidas en sus objetivos e hipótesis.</a:t>
            </a:r>
          </a:p>
          <a:p>
            <a:pPr marL="457200" marR="0" lvl="0" indent="-457200" algn="l" defTabSz="457200" rtl="0" eaLnBrk="1" fontAlgn="base" latinLnBrk="0" hangingPunct="1">
              <a:lnSpc>
                <a:spcPct val="100000"/>
              </a:lnSpc>
              <a:spcBef>
                <a:spcPct val="20000"/>
              </a:spcBef>
              <a:spcAft>
                <a:spcPct val="0"/>
              </a:spcAft>
              <a:buSzPct val="100000"/>
              <a:buFont typeface="Courier New" panose="02070309020205020404" pitchFamily="49" charset="0"/>
              <a:buChar char="o"/>
              <a:tabLst/>
              <a:defRPr/>
            </a:pPr>
            <a:r>
              <a:rPr kumimoji="0" lang="es-ES" sz="28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Después de identificadas conceptualiza.</a:t>
            </a:r>
          </a:p>
          <a:p>
            <a:pPr marL="457200" marR="0" lvl="0" indent="-457200" algn="l" defTabSz="457200" rtl="0" eaLnBrk="1" fontAlgn="base" latinLnBrk="0" hangingPunct="1">
              <a:lnSpc>
                <a:spcPct val="100000"/>
              </a:lnSpc>
              <a:spcBef>
                <a:spcPct val="20000"/>
              </a:spcBef>
              <a:spcAft>
                <a:spcPct val="0"/>
              </a:spcAft>
              <a:buSzPct val="100000"/>
              <a:buFont typeface="Courier New" panose="02070309020205020404" pitchFamily="49" charset="0"/>
              <a:buChar char="o"/>
              <a:tabLst/>
              <a:defRPr/>
            </a:pPr>
            <a:r>
              <a:rPr kumimoji="0" lang="es-ES" sz="28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 Evalúe si dentro de la variable principal no se contienen otras variables que requieren de una definición conceptual. </a:t>
            </a:r>
          </a:p>
          <a:p>
            <a:pPr marL="457200" marR="0" lvl="0" indent="-457200" algn="l" defTabSz="457200" rtl="0" eaLnBrk="1" fontAlgn="base" latinLnBrk="0" hangingPunct="1">
              <a:lnSpc>
                <a:spcPct val="100000"/>
              </a:lnSpc>
              <a:spcBef>
                <a:spcPct val="20000"/>
              </a:spcBef>
              <a:spcAft>
                <a:spcPct val="0"/>
              </a:spcAft>
              <a:buSzPct val="100000"/>
              <a:buFont typeface="Courier New" panose="02070309020205020404" pitchFamily="49" charset="0"/>
              <a:buChar char="o"/>
              <a:tabLst/>
              <a:defRPr/>
            </a:pPr>
            <a:r>
              <a:rPr kumimoji="0" lang="es-ES" sz="28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Defina la forma de registro en los instrumentos de recolección de la información. </a:t>
            </a:r>
          </a:p>
          <a:p>
            <a:pPr marL="457200" marR="0" lvl="0" indent="-457200" algn="l" defTabSz="457200" rtl="0" eaLnBrk="1" fontAlgn="base" latinLnBrk="0" hangingPunct="1">
              <a:lnSpc>
                <a:spcPct val="100000"/>
              </a:lnSpc>
              <a:spcBef>
                <a:spcPct val="20000"/>
              </a:spcBef>
              <a:spcAft>
                <a:spcPct val="0"/>
              </a:spcAft>
              <a:buSzPct val="100000"/>
              <a:buFont typeface="Courier New" panose="02070309020205020404" pitchFamily="49" charset="0"/>
              <a:buChar char="o"/>
              <a:tabLst/>
              <a:defRPr/>
            </a:pPr>
            <a:r>
              <a:rPr kumimoji="0" lang="es-ES" sz="28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Especifique la forma de medición (indicadores)</a:t>
            </a:r>
          </a:p>
        </p:txBody>
      </p:sp>
      <p:sp>
        <p:nvSpPr>
          <p:cNvPr id="4" name="Rectángulo 3"/>
          <p:cNvSpPr/>
          <p:nvPr/>
        </p:nvSpPr>
        <p:spPr>
          <a:xfrm>
            <a:off x="974949" y="4998660"/>
            <a:ext cx="10464800" cy="1323439"/>
          </a:xfrm>
          <a:prstGeom prst="rect">
            <a:avLst/>
          </a:prstGeom>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000" b="1" i="0" u="none" strike="noStrike" kern="1200" cap="none" spc="0" normalizeH="0" baseline="0" noProof="0" dirty="0">
                <a:ln>
                  <a:noFill/>
                </a:ln>
                <a:solidFill>
                  <a:srgbClr val="C00000"/>
                </a:solidFill>
                <a:effectLst/>
                <a:uLnTx/>
                <a:uFillTx/>
                <a:latin typeface="Century Gothic"/>
                <a:ea typeface="+mn-ea"/>
                <a:cs typeface="+mn-cs"/>
              </a:rPr>
              <a:t>El concepto de indicador se refiere a aquellos aspectos medibles que nos muestran como es el comportamiento de las variables. En el caso de las variables que representan procesos, no se deben definir indicadores que no sean sujetos de medición.</a:t>
            </a:r>
          </a:p>
        </p:txBody>
      </p:sp>
    </p:spTree>
    <p:extLst>
      <p:ext uri="{BB962C8B-B14F-4D97-AF65-F5344CB8AC3E}">
        <p14:creationId xmlns:p14="http://schemas.microsoft.com/office/powerpoint/2010/main" val="23676934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87C5531-BFDD-428A-B930-38C0EDD6ECEA}"/>
              </a:ext>
            </a:extLst>
          </p:cNvPr>
          <p:cNvSpPr txBox="1"/>
          <p:nvPr/>
        </p:nvSpPr>
        <p:spPr>
          <a:xfrm>
            <a:off x="1856509" y="2358430"/>
            <a:ext cx="7592291" cy="1323439"/>
          </a:xfrm>
          <a:prstGeom prst="rect">
            <a:avLst/>
          </a:prstGeom>
          <a:noFill/>
        </p:spPr>
        <p:txBody>
          <a:bodyPr wrap="square">
            <a:spAutoFit/>
          </a:bodyPr>
          <a:lstStyle/>
          <a:p>
            <a:pPr defTabSz="457200"/>
            <a:r>
              <a:rPr lang="es-ES" sz="4000" b="1" dirty="0">
                <a:solidFill>
                  <a:srgbClr val="C00000"/>
                </a:solidFill>
                <a:effectLst>
                  <a:outerShdw blurRad="38100" dist="38100" dir="2700000" algn="tl">
                    <a:srgbClr val="000000">
                      <a:alpha val="43137"/>
                    </a:srgbClr>
                  </a:outerShdw>
                </a:effectLst>
                <a:latin typeface="Castellar" panose="020A0402060406010301" pitchFamily="18" charset="0"/>
              </a:rPr>
              <a:t>Ejemplo de Operacionalización</a:t>
            </a:r>
          </a:p>
        </p:txBody>
      </p:sp>
    </p:spTree>
    <p:extLst>
      <p:ext uri="{BB962C8B-B14F-4D97-AF65-F5344CB8AC3E}">
        <p14:creationId xmlns:p14="http://schemas.microsoft.com/office/powerpoint/2010/main" val="19332065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Conector recto 22"/>
          <p:cNvCxnSpPr/>
          <p:nvPr/>
        </p:nvCxnSpPr>
        <p:spPr bwMode="auto">
          <a:xfrm>
            <a:off x="9778941" y="2714451"/>
            <a:ext cx="951552" cy="372684"/>
          </a:xfrm>
          <a:prstGeom prst="line">
            <a:avLst/>
          </a:prstGeom>
          <a:solidFill>
            <a:schemeClr val="accent1"/>
          </a:solidFill>
          <a:ln w="571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ángulo 13"/>
          <p:cNvSpPr/>
          <p:nvPr/>
        </p:nvSpPr>
        <p:spPr bwMode="auto">
          <a:xfrm>
            <a:off x="1333750" y="4269514"/>
            <a:ext cx="1656609" cy="740780"/>
          </a:xfrm>
          <a:prstGeom prst="rect">
            <a:avLst/>
          </a:prstGeom>
          <a:solidFill>
            <a:schemeClr val="accent3">
              <a:lumMod val="75000"/>
            </a:scheme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3" name="Rectángulo 12"/>
          <p:cNvSpPr/>
          <p:nvPr/>
        </p:nvSpPr>
        <p:spPr bwMode="auto">
          <a:xfrm>
            <a:off x="1349715" y="3180105"/>
            <a:ext cx="1552437" cy="659757"/>
          </a:xfrm>
          <a:prstGeom prst="rect">
            <a:avLst/>
          </a:prstGeom>
          <a:solidFill>
            <a:schemeClr val="accent3">
              <a:lumMod val="75000"/>
            </a:scheme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2" name="Rectángulo 11"/>
          <p:cNvSpPr/>
          <p:nvPr/>
        </p:nvSpPr>
        <p:spPr bwMode="auto">
          <a:xfrm>
            <a:off x="1270122" y="1824011"/>
            <a:ext cx="1592234" cy="806370"/>
          </a:xfrm>
          <a:prstGeom prst="rect">
            <a:avLst/>
          </a:prstGeom>
          <a:solidFill>
            <a:schemeClr val="accent3">
              <a:lumMod val="75000"/>
            </a:scheme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1" name="Rectángulo 10"/>
          <p:cNvSpPr/>
          <p:nvPr/>
        </p:nvSpPr>
        <p:spPr bwMode="auto">
          <a:xfrm>
            <a:off x="1333750" y="842958"/>
            <a:ext cx="1632031" cy="510818"/>
          </a:xfrm>
          <a:prstGeom prst="rect">
            <a:avLst/>
          </a:prstGeom>
          <a:solidFill>
            <a:schemeClr val="accent3">
              <a:lumMod val="75000"/>
            </a:scheme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0" name="Rectángulo 9"/>
          <p:cNvSpPr/>
          <p:nvPr/>
        </p:nvSpPr>
        <p:spPr bwMode="auto">
          <a:xfrm>
            <a:off x="4948177" y="776264"/>
            <a:ext cx="6105646" cy="806371"/>
          </a:xfrm>
          <a:prstGeom prst="rect">
            <a:avLst/>
          </a:prstGeom>
          <a:solidFill>
            <a:schemeClr val="accent3">
              <a:lumMod val="85000"/>
            </a:scheme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 name="Rectángulo 8"/>
          <p:cNvSpPr/>
          <p:nvPr/>
        </p:nvSpPr>
        <p:spPr bwMode="auto">
          <a:xfrm>
            <a:off x="9045413" y="4028354"/>
            <a:ext cx="2509279" cy="2829646"/>
          </a:xfrm>
          <a:prstGeom prst="rect">
            <a:avLst/>
          </a:prstGeom>
          <a:solidFill>
            <a:schemeClr val="accent3">
              <a:lumMod val="65000"/>
            </a:scheme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Rectángulo 7"/>
          <p:cNvSpPr/>
          <p:nvPr/>
        </p:nvSpPr>
        <p:spPr bwMode="auto">
          <a:xfrm>
            <a:off x="6398517" y="4121041"/>
            <a:ext cx="2509279" cy="2736959"/>
          </a:xfrm>
          <a:prstGeom prst="rect">
            <a:avLst/>
          </a:prstGeom>
          <a:solidFill>
            <a:schemeClr val="accent3">
              <a:lumMod val="65000"/>
            </a:scheme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 name="Rectángulo 6"/>
          <p:cNvSpPr/>
          <p:nvPr/>
        </p:nvSpPr>
        <p:spPr bwMode="auto">
          <a:xfrm>
            <a:off x="3900668" y="4172349"/>
            <a:ext cx="2095018" cy="2634342"/>
          </a:xfrm>
          <a:prstGeom prst="rect">
            <a:avLst/>
          </a:prstGeom>
          <a:solidFill>
            <a:schemeClr val="bg2">
              <a:lumMod val="60000"/>
              <a:lumOff val="40000"/>
            </a:scheme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 name="Rectángulo 5"/>
          <p:cNvSpPr/>
          <p:nvPr/>
        </p:nvSpPr>
        <p:spPr bwMode="auto">
          <a:xfrm>
            <a:off x="9045413" y="3175183"/>
            <a:ext cx="2509279" cy="877514"/>
          </a:xfrm>
          <a:prstGeom prst="rect">
            <a:avLst/>
          </a:prstGeom>
          <a:solidFill>
            <a:schemeClr val="accent3">
              <a:lumMod val="85000"/>
            </a:scheme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 name="Rectángulo 4"/>
          <p:cNvSpPr/>
          <p:nvPr/>
        </p:nvSpPr>
        <p:spPr bwMode="auto">
          <a:xfrm>
            <a:off x="6398518" y="3187361"/>
            <a:ext cx="2509279" cy="933680"/>
          </a:xfrm>
          <a:prstGeom prst="rect">
            <a:avLst/>
          </a:prstGeom>
          <a:solidFill>
            <a:schemeClr val="accent3">
              <a:lumMod val="85000"/>
            </a:scheme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 name="Rectángulo 3"/>
          <p:cNvSpPr/>
          <p:nvPr/>
        </p:nvSpPr>
        <p:spPr bwMode="auto">
          <a:xfrm>
            <a:off x="3886862" y="3155753"/>
            <a:ext cx="2095018" cy="1016596"/>
          </a:xfrm>
          <a:prstGeom prst="rect">
            <a:avLst/>
          </a:prstGeom>
          <a:solidFill>
            <a:schemeClr val="accent3">
              <a:lumMod val="85000"/>
            </a:scheme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 name="Rectángulo 2"/>
          <p:cNvSpPr/>
          <p:nvPr/>
        </p:nvSpPr>
        <p:spPr bwMode="auto">
          <a:xfrm>
            <a:off x="4261412" y="1899671"/>
            <a:ext cx="7106856" cy="740780"/>
          </a:xfrm>
          <a:prstGeom prst="rect">
            <a:avLst/>
          </a:prstGeom>
          <a:solidFill>
            <a:schemeClr val="accent3">
              <a:lumMod val="75000"/>
            </a:scheme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 name="Rectángulo 1"/>
          <p:cNvSpPr/>
          <p:nvPr/>
        </p:nvSpPr>
        <p:spPr>
          <a:xfrm>
            <a:off x="1270122" y="776264"/>
            <a:ext cx="11170297" cy="794063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Variable                               </a:t>
            </a:r>
            <a:r>
              <a:rPr kumimoji="0" lang="es-ES" sz="2400" b="1" i="0" u="none" strike="noStrike" kern="1200" cap="none" spc="0" normalizeH="0" baseline="0" noProof="0" dirty="0">
                <a:ln>
                  <a:noFill/>
                </a:ln>
                <a:solidFill>
                  <a:prstClr val="black"/>
                </a:solidFill>
                <a:effectLst/>
                <a:uLnTx/>
                <a:uFillTx/>
                <a:latin typeface="Century Gothic"/>
                <a:ea typeface="+mn-ea"/>
                <a:cs typeface="+mn-cs"/>
              </a:rPr>
              <a:t>Accesibilidad a los servicios de salud</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2000" b="1"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000" b="1" i="0" u="none" strike="noStrike" kern="1200" cap="none" spc="0" normalizeH="0" baseline="0" noProof="0" dirty="0">
                <a:ln>
                  <a:noFill/>
                </a:ln>
                <a:solidFill>
                  <a:srgbClr val="000000"/>
                </a:solidFill>
                <a:effectLst/>
                <a:uLnTx/>
                <a:uFillTx/>
                <a:latin typeface="Century Gothic"/>
                <a:ea typeface="+mn-ea"/>
                <a:cs typeface="+mn-cs"/>
              </a:rPr>
              <a:t>Definición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000" b="1" i="0" u="none" strike="noStrike" kern="1200" cap="none" spc="0" normalizeH="0" baseline="0" noProof="0" dirty="0">
                <a:ln>
                  <a:noFill/>
                </a:ln>
                <a:solidFill>
                  <a:srgbClr val="000000"/>
                </a:solidFill>
                <a:effectLst/>
                <a:uLnTx/>
                <a:uFillTx/>
                <a:latin typeface="Century Gothic"/>
                <a:ea typeface="+mn-ea"/>
                <a:cs typeface="+mn-cs"/>
              </a:rPr>
              <a:t>Conceptual                          </a:t>
            </a:r>
            <a:r>
              <a:rPr kumimoji="0" lang="es-ES" sz="2000" b="1" i="0" u="none" strike="noStrike" kern="1200" cap="none" spc="0" normalizeH="0" baseline="0" noProof="0" dirty="0">
                <a:ln>
                  <a:noFill/>
                </a:ln>
                <a:solidFill>
                  <a:prstClr val="black"/>
                </a:solidFill>
                <a:effectLst/>
                <a:uLnTx/>
                <a:uFillTx/>
                <a:latin typeface="Century Gothic"/>
                <a:ea typeface="+mn-ea"/>
                <a:cs typeface="+mn-cs"/>
              </a:rPr>
              <a:t>Mayor o menor posibilidad de tomar contacto con los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000" b="1" i="0" u="none" strike="noStrike" kern="1200" cap="none" spc="0" normalizeH="0" baseline="0" noProof="0" dirty="0">
                <a:ln>
                  <a:noFill/>
                </a:ln>
                <a:solidFill>
                  <a:prstClr val="black"/>
                </a:solidFill>
                <a:effectLst/>
                <a:uLnTx/>
                <a:uFillTx/>
                <a:latin typeface="Century Gothic"/>
                <a:ea typeface="+mn-ea"/>
                <a:cs typeface="+mn-cs"/>
              </a:rPr>
              <a:t>                                               servicios de salud para recibir asistencia</a:t>
            </a:r>
            <a:endParaRPr kumimoji="0" lang="es-ES" sz="2000" b="1"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000" b="1" i="0" u="none" strike="noStrike" kern="1200" cap="none" spc="0" normalizeH="0" baseline="0" noProof="0" dirty="0">
                <a:ln>
                  <a:noFill/>
                </a:ln>
                <a:solidFill>
                  <a:srgbClr val="000000"/>
                </a:solidFill>
                <a:effectLst/>
                <a:uLnTx/>
                <a:uFillTx/>
                <a:latin typeface="Century Gothic"/>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2000" b="1"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000" b="1" i="0" u="none" strike="noStrike" kern="1200" cap="none" spc="0" normalizeH="0" baseline="0" noProof="0" dirty="0">
                <a:ln>
                  <a:noFill/>
                </a:ln>
                <a:solidFill>
                  <a:prstClr val="black"/>
                </a:solidFill>
                <a:effectLst/>
                <a:uLnTx/>
                <a:uFillTx/>
                <a:latin typeface="Century Gothic"/>
                <a:ea typeface="+mn-ea"/>
                <a:cs typeface="+mn-cs"/>
              </a:rPr>
              <a:t> </a:t>
            </a:r>
            <a:r>
              <a:rPr kumimoji="0" lang="es-ES" sz="2000" b="1" i="0" u="none" strike="noStrike" kern="1200" cap="none" spc="0" normalizeH="0" baseline="0" noProof="0" dirty="0">
                <a:ln>
                  <a:noFill/>
                </a:ln>
                <a:solidFill>
                  <a:srgbClr val="000000"/>
                </a:solidFill>
                <a:effectLst/>
                <a:uLnTx/>
                <a:uFillTx/>
                <a:latin typeface="Century Gothic"/>
                <a:ea typeface="+mn-ea"/>
                <a:cs typeface="+mn-cs"/>
              </a:rPr>
              <a:t>Variables                   </a:t>
            </a:r>
            <a:r>
              <a:rPr kumimoji="0" lang="es-ES" sz="2000" b="1" i="0" u="none" strike="noStrike" kern="1200" cap="none" spc="0" normalizeH="0" baseline="0" noProof="0" dirty="0">
                <a:ln>
                  <a:noFill/>
                </a:ln>
                <a:solidFill>
                  <a:prstClr val="black"/>
                </a:solidFill>
                <a:effectLst/>
                <a:uLnTx/>
                <a:uFillTx/>
                <a:latin typeface="Century Gothic"/>
                <a:ea typeface="+mn-ea"/>
                <a:cs typeface="+mn-cs"/>
              </a:rPr>
              <a:t> Accesibilidad              </a:t>
            </a:r>
            <a:r>
              <a:rPr kumimoji="0" lang="es-ES" sz="2000" b="1" i="0" u="none" strike="noStrike" kern="1200" cap="none" spc="0" normalizeH="0" baseline="0" noProof="0" dirty="0" err="1">
                <a:ln>
                  <a:noFill/>
                </a:ln>
                <a:solidFill>
                  <a:prstClr val="black"/>
                </a:solidFill>
                <a:effectLst/>
                <a:uLnTx/>
                <a:uFillTx/>
                <a:latin typeface="Century Gothic"/>
                <a:ea typeface="+mn-ea"/>
                <a:cs typeface="+mn-cs"/>
              </a:rPr>
              <a:t>Accesibilidad</a:t>
            </a:r>
            <a:r>
              <a:rPr kumimoji="0" lang="es-ES" sz="2000" b="1" i="0" u="none" strike="noStrike" kern="1200" cap="none" spc="0" normalizeH="0" baseline="0" noProof="0" dirty="0">
                <a:ln>
                  <a:noFill/>
                </a:ln>
                <a:solidFill>
                  <a:prstClr val="black"/>
                </a:solidFill>
                <a:effectLst/>
                <a:uLnTx/>
                <a:uFillTx/>
                <a:latin typeface="Century Gothic"/>
                <a:ea typeface="+mn-ea"/>
                <a:cs typeface="+mn-cs"/>
              </a:rPr>
              <a:t>             Accesibilidad</a:t>
            </a:r>
          </a:p>
          <a:p>
            <a:pPr defTabSz="457200"/>
            <a:r>
              <a:rPr kumimoji="0" lang="es-ES" sz="2000" b="1" i="0" u="none" strike="noStrike" kern="1200" cap="none" spc="0" normalizeH="0" baseline="0" noProof="0" dirty="0">
                <a:ln>
                  <a:noFill/>
                </a:ln>
                <a:solidFill>
                  <a:prstClr val="black"/>
                </a:solidFill>
                <a:effectLst/>
                <a:uLnTx/>
                <a:uFillTx/>
                <a:latin typeface="Century Gothic"/>
                <a:ea typeface="+mn-ea"/>
                <a:cs typeface="+mn-cs"/>
              </a:rPr>
              <a:t>Contenidas                  Económica                      Geográfica                Cultural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000" b="1" i="0" u="none" strike="noStrike" kern="1200" cap="none" spc="0" normalizeH="0" baseline="0" noProof="0" dirty="0">
                <a:ln>
                  <a:noFill/>
                </a:ln>
                <a:solidFill>
                  <a:prstClr val="black"/>
                </a:solidFill>
                <a:effectLst/>
                <a:uLnTx/>
                <a:uFillTx/>
                <a:latin typeface="Century Gothic"/>
                <a:ea typeface="+mn-ea"/>
                <a:cs typeface="+mn-cs"/>
              </a:rPr>
              <a:t> </a:t>
            </a:r>
            <a:endParaRPr lang="es-ES" sz="2000" b="1" dirty="0">
              <a:solidFill>
                <a:srgbClr val="000000"/>
              </a:solidFill>
              <a:latin typeface="Century Gothic"/>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s-ES" sz="2000" b="1" dirty="0">
              <a:solidFill>
                <a:srgbClr val="000000"/>
              </a:solidFill>
              <a:latin typeface="Century Gothic"/>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s-ES" sz="2000" b="1" dirty="0">
                <a:solidFill>
                  <a:srgbClr val="000000"/>
                </a:solidFill>
                <a:latin typeface="Century Gothic"/>
              </a:rPr>
              <a:t>I</a:t>
            </a:r>
            <a:r>
              <a:rPr kumimoji="0" lang="es-ES" sz="2000" b="1" i="0" u="none" strike="noStrike" kern="1200" cap="none" spc="0" normalizeH="0" baseline="0" noProof="0" dirty="0" err="1">
                <a:ln>
                  <a:noFill/>
                </a:ln>
                <a:solidFill>
                  <a:srgbClr val="000000"/>
                </a:solidFill>
                <a:effectLst/>
                <a:uLnTx/>
                <a:uFillTx/>
                <a:latin typeface="Century Gothic"/>
                <a:ea typeface="+mn-ea"/>
                <a:cs typeface="+mn-cs"/>
              </a:rPr>
              <a:t>ndicadores</a:t>
            </a:r>
            <a:r>
              <a:rPr kumimoji="0" lang="es-ES" sz="2000" b="1" i="0" u="none" strike="noStrike" kern="1200" cap="none" spc="0" normalizeH="0" baseline="0" noProof="0" dirty="0">
                <a:ln>
                  <a:noFill/>
                </a:ln>
                <a:solidFill>
                  <a:srgbClr val="000000"/>
                </a:solidFill>
                <a:effectLst/>
                <a:uLnTx/>
                <a:uFillTx/>
                <a:latin typeface="Century Gothic"/>
                <a:ea typeface="+mn-ea"/>
                <a:cs typeface="+mn-cs"/>
              </a:rPr>
              <a:t>.</a:t>
            </a:r>
            <a:r>
              <a:rPr lang="es-ES" sz="2000" b="1" dirty="0">
                <a:solidFill>
                  <a:srgbClr val="000000"/>
                </a:solidFill>
                <a:latin typeface="Century Gothic"/>
              </a:rPr>
              <a:t>                </a:t>
            </a:r>
            <a:r>
              <a:rPr kumimoji="0" lang="es-ES" sz="2000" b="1" i="0" u="none" strike="noStrike" kern="1200" cap="none" spc="0" normalizeH="0" baseline="0" noProof="0" dirty="0">
                <a:ln>
                  <a:noFill/>
                </a:ln>
                <a:solidFill>
                  <a:prstClr val="black"/>
                </a:solidFill>
                <a:effectLst/>
                <a:uLnTx/>
                <a:uFillTx/>
                <a:latin typeface="Century Gothic"/>
                <a:ea typeface="+mn-ea"/>
                <a:cs typeface="+mn-cs"/>
              </a:rPr>
              <a:t>Disponibilidad            Tiempo medido       </a:t>
            </a:r>
            <a:r>
              <a:rPr kumimoji="0" 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Conocimientos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r>
              <a:rPr kumimoji="0" lang="es-ES" sz="2000" b="1" i="0" u="none" strike="noStrike" kern="1200" cap="none" spc="0" normalizeH="0" baseline="0" noProof="0" dirty="0">
                <a:ln>
                  <a:noFill/>
                </a:ln>
                <a:solidFill>
                  <a:prstClr val="black"/>
                </a:solidFill>
                <a:effectLst/>
                <a:uLnTx/>
                <a:uFillTx/>
                <a:latin typeface="Century Gothic"/>
                <a:ea typeface="+mn-ea"/>
                <a:cs typeface="+mn-cs"/>
              </a:rPr>
              <a:t>de dinero para        en horas/minutos      </a:t>
            </a:r>
            <a:r>
              <a:rPr kumimoji="0" 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sobre la atención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000" b="1" i="0" u="none" strike="noStrike" kern="1200" cap="none" spc="0" normalizeH="0" baseline="0" noProof="0" dirty="0">
                <a:ln>
                  <a:noFill/>
                </a:ln>
                <a:solidFill>
                  <a:prstClr val="black"/>
                </a:solidFill>
                <a:effectLst/>
                <a:uLnTx/>
                <a:uFillTx/>
                <a:latin typeface="Century Gothic"/>
                <a:ea typeface="+mn-ea"/>
                <a:cs typeface="+mn-cs"/>
              </a:rPr>
              <a:t>                                       cubrir gastos            que tarde un              </a:t>
            </a:r>
            <a:r>
              <a:rPr kumimoji="0" 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en salud en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r>
              <a:rPr kumimoji="0" lang="es-ES" sz="2000" b="1" i="0" u="none" strike="noStrike" kern="1200" cap="none" spc="0" normalizeH="0" baseline="0" noProof="0" dirty="0">
                <a:ln>
                  <a:noFill/>
                </a:ln>
                <a:solidFill>
                  <a:prstClr val="black"/>
                </a:solidFill>
                <a:effectLst/>
                <a:uLnTx/>
                <a:uFillTx/>
                <a:latin typeface="Century Gothic"/>
                <a:ea typeface="+mn-ea"/>
                <a:cs typeface="+mn-cs"/>
              </a:rPr>
              <a:t>       para recibir              sujeto desde su</a:t>
            </a:r>
            <a:r>
              <a:rPr kumimoji="0" 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centro de atención</a:t>
            </a:r>
            <a:endParaRPr kumimoji="0" lang="es-ES" sz="2000" b="1"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000" b="1" i="0" u="none" strike="noStrike" kern="1200" cap="none" spc="0" normalizeH="0" baseline="0" noProof="0" dirty="0">
                <a:ln>
                  <a:noFill/>
                </a:ln>
                <a:solidFill>
                  <a:prstClr val="black"/>
                </a:solidFill>
                <a:effectLst/>
                <a:uLnTx/>
                <a:uFillTx/>
                <a:latin typeface="Century Gothic"/>
                <a:ea typeface="+mn-ea"/>
                <a:cs typeface="+mn-cs"/>
              </a:rPr>
              <a:t>                                       Atención                  domicilio al </a:t>
            </a:r>
            <a:r>
              <a:rPr kumimoji="0" 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centro      Percepción del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de atención                problema de salud</a:t>
            </a:r>
            <a:endParaRPr kumimoji="0" lang="es-ES" sz="2000" b="1"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s-ES" sz="2000" b="1" dirty="0">
                <a:solidFill>
                  <a:prstClr val="black"/>
                </a:solidFill>
                <a:latin typeface="Arial" panose="020B0604020202020204" pitchFamily="34" charset="0"/>
              </a:rPr>
              <a:t>                                                                                 </a:t>
            </a:r>
            <a:r>
              <a:rPr kumimoji="0" lang="es-ES"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endParaRPr kumimoji="0" lang="es-ES" sz="1800" b="1"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srgbClr val="000000"/>
                </a:solidFill>
                <a:effectLst/>
                <a:uLnTx/>
                <a:uFillTx/>
                <a:latin typeface="Century Gothic"/>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0000"/>
              </a:solidFill>
              <a:effectLst/>
              <a:uLnTx/>
              <a:uFillTx/>
              <a:latin typeface="Century Gothic"/>
              <a:ea typeface="+mn-ea"/>
              <a:cs typeface="+mn-cs"/>
            </a:endParaRPr>
          </a:p>
        </p:txBody>
      </p:sp>
      <p:cxnSp>
        <p:nvCxnSpPr>
          <p:cNvPr id="16" name="Conector recto 15"/>
          <p:cNvCxnSpPr/>
          <p:nvPr/>
        </p:nvCxnSpPr>
        <p:spPr bwMode="auto">
          <a:xfrm flipH="1">
            <a:off x="4628924" y="2749632"/>
            <a:ext cx="829767" cy="282422"/>
          </a:xfrm>
          <a:prstGeom prst="line">
            <a:avLst/>
          </a:prstGeom>
          <a:solidFill>
            <a:schemeClr val="accent1"/>
          </a:solidFill>
          <a:ln w="571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Conector recto 20"/>
          <p:cNvCxnSpPr/>
          <p:nvPr/>
        </p:nvCxnSpPr>
        <p:spPr bwMode="auto">
          <a:xfrm>
            <a:off x="7700321" y="2758438"/>
            <a:ext cx="0" cy="372684"/>
          </a:xfrm>
          <a:prstGeom prst="line">
            <a:avLst/>
          </a:prstGeom>
          <a:solidFill>
            <a:schemeClr val="accent1"/>
          </a:solidFill>
          <a:ln w="571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Conector recto 16"/>
          <p:cNvCxnSpPr/>
          <p:nvPr/>
        </p:nvCxnSpPr>
        <p:spPr bwMode="auto">
          <a:xfrm flipH="1">
            <a:off x="7674015" y="1601545"/>
            <a:ext cx="1" cy="276766"/>
          </a:xfrm>
          <a:prstGeom prst="line">
            <a:avLst/>
          </a:prstGeom>
          <a:ln w="76200">
            <a:headEnd type="none" w="med" len="med"/>
            <a:tailEnd type="none" w="med" len="med"/>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6938146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a 6"/>
          <p:cNvGraphicFramePr>
            <a:graphicFrameLocks noGrp="1"/>
          </p:cNvGraphicFramePr>
          <p:nvPr>
            <p:extLst>
              <p:ext uri="{D42A27DB-BD31-4B8C-83A1-F6EECF244321}">
                <p14:modId xmlns:p14="http://schemas.microsoft.com/office/powerpoint/2010/main" val="575676782"/>
              </p:ext>
            </p:extLst>
          </p:nvPr>
        </p:nvGraphicFramePr>
        <p:xfrm>
          <a:off x="623454" y="1177541"/>
          <a:ext cx="10945091" cy="5261665"/>
        </p:xfrm>
        <a:graphic>
          <a:graphicData uri="http://schemas.openxmlformats.org/drawingml/2006/table">
            <a:tbl>
              <a:tblPr firstRow="1" firstCol="1" bandRow="1"/>
              <a:tblGrid>
                <a:gridCol w="1562882">
                  <a:extLst>
                    <a:ext uri="{9D8B030D-6E8A-4147-A177-3AD203B41FA5}">
                      <a16:colId xmlns:a16="http://schemas.microsoft.com/office/drawing/2014/main" val="1878508663"/>
                    </a:ext>
                  </a:extLst>
                </a:gridCol>
                <a:gridCol w="3800624">
                  <a:extLst>
                    <a:ext uri="{9D8B030D-6E8A-4147-A177-3AD203B41FA5}">
                      <a16:colId xmlns:a16="http://schemas.microsoft.com/office/drawing/2014/main" val="1344890105"/>
                    </a:ext>
                  </a:extLst>
                </a:gridCol>
                <a:gridCol w="1378206">
                  <a:extLst>
                    <a:ext uri="{9D8B030D-6E8A-4147-A177-3AD203B41FA5}">
                      <a16:colId xmlns:a16="http://schemas.microsoft.com/office/drawing/2014/main" val="3743368157"/>
                    </a:ext>
                  </a:extLst>
                </a:gridCol>
                <a:gridCol w="1921910">
                  <a:extLst>
                    <a:ext uri="{9D8B030D-6E8A-4147-A177-3AD203B41FA5}">
                      <a16:colId xmlns:a16="http://schemas.microsoft.com/office/drawing/2014/main" val="3159459907"/>
                    </a:ext>
                  </a:extLst>
                </a:gridCol>
                <a:gridCol w="2281469">
                  <a:extLst>
                    <a:ext uri="{9D8B030D-6E8A-4147-A177-3AD203B41FA5}">
                      <a16:colId xmlns:a16="http://schemas.microsoft.com/office/drawing/2014/main" val="1949101899"/>
                    </a:ext>
                  </a:extLst>
                </a:gridCol>
              </a:tblGrid>
              <a:tr h="508091">
                <a:tc>
                  <a:txBody>
                    <a:bodyPr/>
                    <a:lstStyle/>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Variables</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Definición</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
                        <a:lnSpc>
                          <a:spcPct val="100000"/>
                        </a:lnSpc>
                        <a:spcAft>
                          <a:spcPts val="0"/>
                        </a:spcAft>
                      </a:pPr>
                      <a:r>
                        <a:rPr lang="es-ES" sz="1800" b="1">
                          <a:effectLst/>
                          <a:latin typeface="Arial" panose="020B0604020202020204" pitchFamily="34" charset="0"/>
                          <a:ea typeface="Calibri" panose="020F0502020204030204" pitchFamily="34" charset="0"/>
                          <a:cs typeface="Times New Roman" panose="02020603050405020304" pitchFamily="18" charset="0"/>
                        </a:rPr>
                        <a:t>Tipo </a:t>
                      </a:r>
                      <a:endParaRPr lang="es-ES" sz="18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
                        <a:lnSpc>
                          <a:spcPct val="100000"/>
                        </a:lnSpc>
                        <a:spcAft>
                          <a:spcPts val="0"/>
                        </a:spcAft>
                      </a:pPr>
                      <a:r>
                        <a:rPr lang="es-ES" sz="1800" b="1">
                          <a:effectLst/>
                          <a:latin typeface="Arial" panose="020B0604020202020204" pitchFamily="34" charset="0"/>
                          <a:ea typeface="Calibri" panose="020F0502020204030204" pitchFamily="34" charset="0"/>
                          <a:cs typeface="Times New Roman" panose="02020603050405020304" pitchFamily="18" charset="0"/>
                        </a:rPr>
                        <a:t>Categoría </a:t>
                      </a:r>
                      <a:endParaRPr lang="es-ES" sz="18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
                        <a:lnSpc>
                          <a:spcPct val="100000"/>
                        </a:lnSpc>
                        <a:spcAft>
                          <a:spcPts val="0"/>
                        </a:spcAft>
                      </a:pPr>
                      <a:r>
                        <a:rPr lang="es-ES" sz="1800" b="1">
                          <a:effectLst/>
                          <a:latin typeface="Arial" panose="020B0604020202020204" pitchFamily="34" charset="0"/>
                          <a:ea typeface="Calibri" panose="020F0502020204030204" pitchFamily="34" charset="0"/>
                          <a:cs typeface="Times New Roman" panose="02020603050405020304" pitchFamily="18" charset="0"/>
                        </a:rPr>
                        <a:t>Indicador</a:t>
                      </a:r>
                      <a:endParaRPr lang="es-ES" sz="18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extLst>
                  <a:ext uri="{0D108BD9-81ED-4DB2-BD59-A6C34878D82A}">
                    <a16:rowId xmlns:a16="http://schemas.microsoft.com/office/drawing/2014/main" val="2186118822"/>
                  </a:ext>
                </a:extLst>
              </a:tr>
              <a:tr h="2779602">
                <a:tc>
                  <a:txBody>
                    <a:bodyPr/>
                    <a:lstStyle/>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 </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Años de Tratamiento.</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 </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Años transcurrido desde que la pareja es atendida en consulta y se le diagnosticó infertilidad hasta el momento de realización de la investigación</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
                        <a:lnSpc>
                          <a:spcPct val="100000"/>
                        </a:lnSpc>
                        <a:spcAft>
                          <a:spcPts val="0"/>
                        </a:spcAft>
                      </a:pPr>
                      <a:r>
                        <a:rPr lang="es-ES" sz="1800" b="1">
                          <a:effectLst/>
                          <a:latin typeface="Arial" panose="020B0604020202020204" pitchFamily="34" charset="0"/>
                          <a:ea typeface="Calibri" panose="020F0502020204030204" pitchFamily="34" charset="0"/>
                          <a:cs typeface="Times New Roman" panose="02020603050405020304" pitchFamily="18" charset="0"/>
                        </a:rPr>
                        <a:t>Cualitativa Nominal Politómica.</a:t>
                      </a:r>
                      <a:endParaRPr lang="es-ES" sz="18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
                        <a:lnSpc>
                          <a:spcPct val="100000"/>
                        </a:lnSpc>
                        <a:spcAft>
                          <a:spcPts val="0"/>
                        </a:spcAft>
                      </a:pPr>
                      <a:r>
                        <a:rPr lang="es-ES" sz="1800" b="1">
                          <a:effectLst/>
                          <a:latin typeface="Arial" panose="020B0604020202020204" pitchFamily="34" charset="0"/>
                          <a:ea typeface="Calibri" panose="020F0502020204030204" pitchFamily="34" charset="0"/>
                          <a:cs typeface="Times New Roman" panose="02020603050405020304" pitchFamily="18" charset="0"/>
                        </a:rPr>
                        <a:t>Inicio de tratamiento. </a:t>
                      </a:r>
                      <a:endParaRPr lang="es-ES" sz="1800" b="1">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es-ES" sz="1800" b="1">
                          <a:effectLst/>
                          <a:latin typeface="Arial" panose="020B0604020202020204" pitchFamily="34" charset="0"/>
                          <a:ea typeface="Calibri" panose="020F0502020204030204" pitchFamily="34" charset="0"/>
                          <a:cs typeface="Times New Roman" panose="02020603050405020304" pitchFamily="18" charset="0"/>
                        </a:rPr>
                        <a:t>Tratamiento continuo.</a:t>
                      </a:r>
                      <a:endParaRPr lang="es-ES" sz="1800" b="1">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es-ES" sz="1800" b="1">
                          <a:effectLst/>
                          <a:latin typeface="Arial" panose="020B0604020202020204" pitchFamily="34" charset="0"/>
                          <a:ea typeface="Calibri" panose="020F0502020204030204" pitchFamily="34" charset="0"/>
                          <a:cs typeface="Times New Roman" panose="02020603050405020304" pitchFamily="18" charset="0"/>
                        </a:rPr>
                        <a:t>Tratamiento conclusivo.</a:t>
                      </a:r>
                      <a:endParaRPr lang="es-ES" sz="18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1-3 años.</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 </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4-6 años.</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 </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7 años y más.</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extLst>
                  <a:ext uri="{0D108BD9-81ED-4DB2-BD59-A6C34878D82A}">
                    <a16:rowId xmlns:a16="http://schemas.microsoft.com/office/drawing/2014/main" val="1643564616"/>
                  </a:ext>
                </a:extLst>
              </a:tr>
              <a:tr h="1973972">
                <a:tc>
                  <a:txBody>
                    <a:bodyPr/>
                    <a:lstStyle/>
                    <a:p>
                      <a:pPr algn="just">
                        <a:lnSpc>
                          <a:spcPct val="100000"/>
                        </a:lnSpc>
                        <a:spcAft>
                          <a:spcPts val="0"/>
                        </a:spcAft>
                      </a:pPr>
                      <a:r>
                        <a:rPr lang="es-ES" sz="1800" b="1">
                          <a:effectLst/>
                          <a:latin typeface="Arial" panose="020B0604020202020204" pitchFamily="34" charset="0"/>
                          <a:ea typeface="Calibri" panose="020F0502020204030204" pitchFamily="34" charset="0"/>
                          <a:cs typeface="Times New Roman" panose="02020603050405020304" pitchFamily="18" charset="0"/>
                        </a:rPr>
                        <a:t>Tiempo de relación de pareja.</a:t>
                      </a:r>
                      <a:endParaRPr lang="es-ES" sz="18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Tiempo transcurridos desde la unión en pareja hasta el momento de realización de la investigación</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Cualitativa Nominal Politómica. </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Pareja en formación. </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Pareja en consolidación.</a:t>
                      </a:r>
                    </a:p>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Pareja estable. </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1-3 años</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 </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4-6 años</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 </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7 años y más.</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extLst>
                  <a:ext uri="{0D108BD9-81ED-4DB2-BD59-A6C34878D82A}">
                    <a16:rowId xmlns:a16="http://schemas.microsoft.com/office/drawing/2014/main" val="4294573354"/>
                  </a:ext>
                </a:extLst>
              </a:tr>
            </a:tbl>
          </a:graphicData>
        </a:graphic>
      </p:graphicFrame>
      <p:sp>
        <p:nvSpPr>
          <p:cNvPr id="5" name="CuadroTexto 4">
            <a:extLst>
              <a:ext uri="{FF2B5EF4-FFF2-40B4-BE49-F238E27FC236}">
                <a16:creationId xmlns:a16="http://schemas.microsoft.com/office/drawing/2014/main" id="{C8AD4B79-7B44-46E6-B820-E27E03CD4054}"/>
              </a:ext>
            </a:extLst>
          </p:cNvPr>
          <p:cNvSpPr txBox="1"/>
          <p:nvPr/>
        </p:nvSpPr>
        <p:spPr>
          <a:xfrm>
            <a:off x="2286000" y="654321"/>
            <a:ext cx="7876972" cy="523220"/>
          </a:xfrm>
          <a:prstGeom prst="rect">
            <a:avLst/>
          </a:prstGeom>
          <a:noFill/>
        </p:spPr>
        <p:txBody>
          <a:bodyPr wrap="square">
            <a:spAutoFit/>
          </a:bodyPr>
          <a:lstStyle/>
          <a:p>
            <a:pPr algn="ctr" defTabSz="457200"/>
            <a:r>
              <a:rPr lang="es-ES" sz="2800" b="1" dirty="0">
                <a:solidFill>
                  <a:prstClr val="black"/>
                </a:solidFill>
                <a:latin typeface="Century Gothic"/>
              </a:rPr>
              <a:t>EJEMPLO DE OPERACIONALIZACIÓN</a:t>
            </a:r>
          </a:p>
        </p:txBody>
      </p:sp>
    </p:spTree>
    <p:extLst>
      <p:ext uri="{BB962C8B-B14F-4D97-AF65-F5344CB8AC3E}">
        <p14:creationId xmlns:p14="http://schemas.microsoft.com/office/powerpoint/2010/main" val="11687297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1546578"/>
            <a:ext cx="6728178" cy="3762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ángulo 2"/>
          <p:cNvSpPr/>
          <p:nvPr/>
        </p:nvSpPr>
        <p:spPr>
          <a:xfrm>
            <a:off x="1786360" y="4184131"/>
            <a:ext cx="6778906" cy="1015663"/>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ES" sz="6000" b="1" i="0" u="none" strike="noStrike" kern="1200" cap="none" spc="0" normalizeH="0" baseline="0" noProof="0" dirty="0">
                <a:ln w="12700">
                  <a:solidFill>
                    <a:srgbClr val="3366FF"/>
                  </a:solidFill>
                  <a:prstDash val="solid"/>
                </a:ln>
                <a:solidFill>
                  <a:srgbClr val="C00000"/>
                </a:solidFill>
                <a:effectLst>
                  <a:outerShdw dist="38100" dir="2640000" algn="bl" rotWithShape="0">
                    <a:srgbClr val="3366FF"/>
                  </a:outerShdw>
                </a:effectLst>
                <a:uLnTx/>
                <a:uFillTx/>
                <a:latin typeface="Arial"/>
                <a:ea typeface="+mn-ea"/>
                <a:cs typeface="+mn-cs"/>
              </a:rPr>
              <a:t>Muchas Gracias.</a:t>
            </a:r>
          </a:p>
        </p:txBody>
      </p:sp>
    </p:spTree>
    <p:extLst>
      <p:ext uri="{BB962C8B-B14F-4D97-AF65-F5344CB8AC3E}">
        <p14:creationId xmlns:p14="http://schemas.microsoft.com/office/powerpoint/2010/main" val="2164856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934F42F5-8395-4B00-AD61-9E7AD8FA077C}"/>
              </a:ext>
            </a:extLst>
          </p:cNvPr>
          <p:cNvSpPr/>
          <p:nvPr/>
        </p:nvSpPr>
        <p:spPr>
          <a:xfrm>
            <a:off x="1371599" y="582067"/>
            <a:ext cx="10002982" cy="5693866"/>
          </a:xfrm>
          <a:prstGeom prst="rect">
            <a:avLst/>
          </a:prstGeom>
          <a:solidFill>
            <a:schemeClr val="bg1">
              <a:lumMod val="85000"/>
            </a:schemeClr>
          </a:solidFill>
          <a:ln w="57150">
            <a:solidFill>
              <a:srgbClr val="CC6600"/>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effectLst/>
                <a:uLnTx/>
                <a:uFillTx/>
                <a:latin typeface="Arial" panose="020B0604020202020204" pitchFamily="34" charset="0"/>
                <a:cs typeface="Arial" panose="020B0604020202020204" pitchFamily="34" charset="0"/>
              </a:rPr>
              <a:t>VARIABLE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s-ES" sz="2800" b="1" dirty="0">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Cualquier característica de la población que puede asumir diferentes comportamientos, valores, o grados de intensidad entre los diferentes elementos individuos o unidades de análisis que la conforman.</a:t>
            </a:r>
          </a:p>
          <a:p>
            <a:pPr marL="0" marR="0" lvl="0" indent="0" algn="l" defTabSz="457200" rtl="0" eaLnBrk="1" fontAlgn="auto" latinLnBrk="0" hangingPunct="1">
              <a:lnSpc>
                <a:spcPct val="100000"/>
              </a:lnSpc>
              <a:spcBef>
                <a:spcPts val="0"/>
              </a:spcBef>
              <a:spcAft>
                <a:spcPts val="0"/>
              </a:spcAft>
              <a:buClrTx/>
              <a:buSzTx/>
              <a:buFontTx/>
              <a:buNone/>
              <a:tabLst/>
              <a:defRPr/>
            </a:pPr>
            <a:endParaRPr lang="es-ES" sz="2800" b="1" dirty="0">
              <a:solidFill>
                <a:srgbClr val="000000"/>
              </a:solidFill>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Ejemplo la edad es una característica que asume diferentes valores de un individuo a otro, el sexo, el estado civil, los servicios de un hospital, son todas variables.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s-ES" sz="2800" b="1" dirty="0">
              <a:solidFill>
                <a:srgbClr val="000000"/>
              </a:solidFill>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28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6923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650384" y="2010025"/>
            <a:ext cx="5265508" cy="4401205"/>
          </a:xfrm>
          <a:prstGeom prst="rect">
            <a:avLst/>
          </a:prstGeom>
          <a:ln w="57150">
            <a:solidFill>
              <a:srgbClr val="CC6600"/>
            </a:solidFill>
          </a:ln>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C00000"/>
                </a:solidFill>
                <a:effectLst/>
                <a:uLnTx/>
                <a:uFillTx/>
                <a:latin typeface="Century Gothic"/>
                <a:ea typeface="+mn-ea"/>
                <a:cs typeface="+mn-cs"/>
              </a:rPr>
              <a:t>VARIABLES CUALITATIVAS </a:t>
            </a:r>
            <a:r>
              <a:rPr kumimoji="0" lang="es-ES" sz="2400" b="1" i="0" u="none" strike="noStrike" kern="1200" cap="none" spc="0" normalizeH="0" baseline="0" noProof="0" dirty="0">
                <a:ln>
                  <a:noFill/>
                </a:ln>
                <a:effectLst/>
                <a:uLnTx/>
                <a:uFillTx/>
                <a:latin typeface="Arial Narrow" panose="020B0606020202030204" pitchFamily="34" charset="0"/>
                <a:ea typeface="+mn-ea"/>
                <a:cs typeface="+mn-cs"/>
              </a:rPr>
              <a:t>son aquellas en las que las diferencias entre un elemento y otro son atributos, cualidades no medibles en términos numéricos.</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effectLst/>
                <a:uLnTx/>
                <a:uFillTx/>
                <a:latin typeface="Arial Narrow" panose="020B0606020202030204" pitchFamily="34" charset="0"/>
                <a:ea typeface="+mn-ea"/>
                <a:cs typeface="+mn-cs"/>
              </a:rPr>
              <a:t> Ejemplo</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effectLst/>
                <a:uLnTx/>
                <a:uFillTx/>
                <a:latin typeface="Arial Narrow" panose="020B0606020202030204" pitchFamily="34" charset="0"/>
                <a:ea typeface="+mn-ea"/>
                <a:cs typeface="+mn-cs"/>
              </a:rPr>
              <a:t>El sexo, la nacionalidad, las especialidades médicas con que cuenta un centro asistencial, las causas de defunción entre otras</a:t>
            </a:r>
            <a:r>
              <a:rPr kumimoji="0" lang="es-ES" sz="2000" b="1" i="0" u="none" strike="noStrike" kern="1200" cap="none" spc="0" normalizeH="0" baseline="0" noProof="0" dirty="0">
                <a:ln>
                  <a:noFill/>
                </a:ln>
                <a:effectLst/>
                <a:uLnTx/>
                <a:uFillTx/>
                <a:latin typeface="Arial Narrow" panose="020B0606020202030204" pitchFamily="34" charset="0"/>
                <a:ea typeface="+mn-ea"/>
                <a:cs typeface="+mn-cs"/>
              </a:rPr>
              <a:t>.</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000" b="1" i="0" u="none" strike="noStrike" kern="1200" cap="none" spc="0" normalizeH="0" baseline="0" noProof="0" dirty="0">
              <a:ln>
                <a:noFill/>
              </a:ln>
              <a:effectLst/>
              <a:uLnTx/>
              <a:uFillTx/>
              <a:latin typeface="Arial Narrow" panose="020B0606020202030204" pitchFamily="34" charset="0"/>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2000" b="1" dirty="0">
              <a:latin typeface="Arial Narrow" panose="020B0606020202030204" pitchFamily="34" charset="0"/>
            </a:endParaRPr>
          </a:p>
        </p:txBody>
      </p:sp>
      <p:sp>
        <p:nvSpPr>
          <p:cNvPr id="4" name="Rectángulo 3"/>
          <p:cNvSpPr/>
          <p:nvPr/>
        </p:nvSpPr>
        <p:spPr>
          <a:xfrm>
            <a:off x="6276109" y="1886915"/>
            <a:ext cx="5265508" cy="4524315"/>
          </a:xfrm>
          <a:prstGeom prst="rect">
            <a:avLst/>
          </a:prstGeom>
          <a:solidFill>
            <a:schemeClr val="bg1">
              <a:lumMod val="85000"/>
            </a:schemeClr>
          </a:solidFill>
          <a:ln w="57150">
            <a:solidFill>
              <a:srgbClr val="CC6600"/>
            </a:solidFill>
          </a:ln>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C00000"/>
                </a:solidFill>
                <a:effectLst/>
                <a:uLnTx/>
                <a:uFillTx/>
                <a:latin typeface="Arial Narrow" panose="020B0606020202030204" pitchFamily="34" charset="0"/>
                <a:ea typeface="+mn-ea"/>
                <a:cs typeface="+mn-cs"/>
              </a:rPr>
              <a:t>VARIABLES CUANTITATIVAS</a:t>
            </a:r>
            <a:r>
              <a:rPr kumimoji="0" lang="es-ES" sz="2400" b="0" i="0" u="none" strike="noStrike" kern="1200" cap="none" spc="0" normalizeH="0" baseline="0" noProof="0" dirty="0">
                <a:ln>
                  <a:noFill/>
                </a:ln>
                <a:solidFill>
                  <a:srgbClr val="C00000"/>
                </a:solidFill>
                <a:effectLst/>
                <a:uLnTx/>
                <a:uFillTx/>
                <a:latin typeface="Arial Narrow" panose="020B0606020202030204" pitchFamily="34" charset="0"/>
                <a:ea typeface="+mn-ea"/>
                <a:cs typeface="+mn-cs"/>
              </a:rPr>
              <a:t> </a:t>
            </a:r>
            <a:r>
              <a:rPr kumimoji="0" lang="es-ES" sz="2400" b="1" i="0" u="none" strike="noStrike" kern="1200" cap="none" spc="0" normalizeH="0" baseline="0" noProof="0" dirty="0">
                <a:ln>
                  <a:noFill/>
                </a:ln>
                <a:effectLst/>
                <a:uLnTx/>
                <a:uFillTx/>
                <a:latin typeface="Arial Narrow" panose="020B0606020202030204" pitchFamily="34" charset="0"/>
                <a:ea typeface="+mn-ea"/>
                <a:cs typeface="+mn-cs"/>
              </a:rPr>
              <a:t>son aquellas en las que las diferencias existentes entre los diferentes elementos de la población son medibles numéricamente.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effectLst/>
                <a:uLnTx/>
                <a:uFillTx/>
                <a:latin typeface="Arial Narrow" panose="020B0606020202030204" pitchFamily="34" charset="0"/>
                <a:ea typeface="+mn-ea"/>
                <a:cs typeface="+mn-cs"/>
              </a:rPr>
              <a:t>Ejemplo</a:t>
            </a:r>
          </a:p>
          <a:p>
            <a:pPr marL="0" marR="0" lvl="0" indent="0" algn="just" defTabSz="457200" rtl="0" eaLnBrk="1" fontAlgn="auto" latinLnBrk="0" hangingPunct="1">
              <a:lnSpc>
                <a:spcPct val="100000"/>
              </a:lnSpc>
              <a:spcBef>
                <a:spcPts val="0"/>
              </a:spcBef>
              <a:spcAft>
                <a:spcPts val="0"/>
              </a:spcAft>
              <a:buClrTx/>
              <a:buSzTx/>
              <a:buFontTx/>
              <a:buNone/>
              <a:tabLst/>
              <a:defRPr/>
            </a:pPr>
            <a:r>
              <a:rPr lang="es-ES" sz="2400" b="1" dirty="0">
                <a:latin typeface="Arial Narrow" panose="020B0606020202030204" pitchFamily="34" charset="0"/>
              </a:rPr>
              <a:t>L</a:t>
            </a:r>
            <a:r>
              <a:rPr kumimoji="0" lang="es-ES" sz="2400" b="1" i="0" u="none" strike="noStrike" kern="1200" cap="none" spc="0" normalizeH="0" baseline="0" noProof="0" dirty="0">
                <a:ln>
                  <a:noFill/>
                </a:ln>
                <a:effectLst/>
                <a:uLnTx/>
                <a:uFillTx/>
                <a:latin typeface="Arial Narrow" panose="020B0606020202030204" pitchFamily="34" charset="0"/>
                <a:ea typeface="+mn-ea"/>
                <a:cs typeface="+mn-cs"/>
              </a:rPr>
              <a:t>a edad, la talla, el peso, el número de camas de un hospital, el número de hijos de una familia, etc</a:t>
            </a:r>
            <a:r>
              <a:rPr kumimoji="0" lang="es-ES" sz="2400" b="0" i="0" u="none" strike="noStrike" kern="1200" cap="none" spc="0" normalizeH="0" baseline="0" noProof="0" dirty="0">
                <a:ln>
                  <a:noFill/>
                </a:ln>
                <a:effectLst/>
                <a:uLnTx/>
                <a:uFillTx/>
                <a:latin typeface="Arial Narrow" panose="020B0606020202030204" pitchFamily="34" charset="0"/>
                <a:ea typeface="+mn-ea"/>
                <a:cs typeface="+mn-cs"/>
              </a:rPr>
              <a:t>.</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400" b="0" i="0" u="none" strike="noStrike" kern="1200" cap="none" spc="0" normalizeH="0" baseline="0" noProof="0" dirty="0">
              <a:ln>
                <a:noFill/>
              </a:ln>
              <a:effectLst/>
              <a:uLnTx/>
              <a:uFillTx/>
              <a:latin typeface="Arial Narrow" panose="020B0606020202030204" pitchFamily="34" charset="0"/>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2400" dirty="0">
              <a:latin typeface="Arial Narrow" panose="020B060602020203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400" b="0" i="0" u="none" strike="noStrike" kern="1200" cap="none" spc="0" normalizeH="0" baseline="0" noProof="0" dirty="0">
              <a:ln>
                <a:noFill/>
              </a:ln>
              <a:effectLst/>
              <a:uLnTx/>
              <a:uFillTx/>
              <a:latin typeface="Arial Narrow" panose="020B0606020202030204" pitchFamily="34" charset="0"/>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400" b="0" i="0" u="none" strike="noStrike" kern="1200" cap="none" spc="0" normalizeH="0" baseline="0" noProof="0" dirty="0">
              <a:ln>
                <a:noFill/>
              </a:ln>
              <a:solidFill>
                <a:srgbClr val="FF0000"/>
              </a:solidFill>
              <a:effectLst/>
              <a:uLnTx/>
              <a:uFillTx/>
              <a:latin typeface="Arial Narrow" panose="020B0606020202030204" pitchFamily="34" charset="0"/>
              <a:ea typeface="+mn-ea"/>
              <a:cs typeface="+mn-cs"/>
            </a:endParaRPr>
          </a:p>
        </p:txBody>
      </p:sp>
      <p:sp>
        <p:nvSpPr>
          <p:cNvPr id="6" name="Flecha abajo 5"/>
          <p:cNvSpPr/>
          <p:nvPr/>
        </p:nvSpPr>
        <p:spPr bwMode="auto">
          <a:xfrm rot="1659616">
            <a:off x="3019753" y="1312053"/>
            <a:ext cx="1190062" cy="718202"/>
          </a:xfrm>
          <a:prstGeom prst="downArrow">
            <a:avLst/>
          </a:prstGeom>
          <a:noFill/>
          <a:ln w="38100" cap="flat" cmpd="sng" algn="ctr">
            <a:solidFill>
              <a:srgbClr val="CC66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 name="Rectángulo 6"/>
          <p:cNvSpPr/>
          <p:nvPr/>
        </p:nvSpPr>
        <p:spPr bwMode="auto">
          <a:xfrm>
            <a:off x="3795257" y="900189"/>
            <a:ext cx="3499970" cy="451555"/>
          </a:xfrm>
          <a:prstGeom prst="rect">
            <a:avLst/>
          </a:prstGeom>
          <a:noFill/>
          <a:ln w="57150" cap="flat" cmpd="sng" algn="ctr">
            <a:solidFill>
              <a:srgbClr val="CC66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s-ES" sz="24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SE CLASIFICAN EN:</a:t>
            </a:r>
            <a:endParaRPr kumimoji="0" lang="es-E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2" name="Flecha abajo 11"/>
          <p:cNvSpPr/>
          <p:nvPr/>
        </p:nvSpPr>
        <p:spPr bwMode="auto">
          <a:xfrm rot="19947079">
            <a:off x="7100811" y="1238833"/>
            <a:ext cx="1109267" cy="721280"/>
          </a:xfrm>
          <a:prstGeom prst="downArrow">
            <a:avLst/>
          </a:prstGeom>
          <a:noFill/>
          <a:ln w="38100" cap="flat" cmpd="sng" algn="ctr">
            <a:solidFill>
              <a:srgbClr val="CC66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552488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B50FA1-AE88-4A6A-9220-0F5EF49D692F}"/>
              </a:ext>
            </a:extLst>
          </p:cNvPr>
          <p:cNvSpPr txBox="1">
            <a:spLocks/>
          </p:cNvSpPr>
          <p:nvPr/>
        </p:nvSpPr>
        <p:spPr>
          <a:xfrm>
            <a:off x="1413164" y="1924499"/>
            <a:ext cx="10127672" cy="4213064"/>
          </a:xfrm>
          <a:prstGeom prst="rect">
            <a:avLst/>
          </a:prstGeom>
          <a:solidFill>
            <a:schemeClr val="bg1">
              <a:lumMod val="85000"/>
            </a:schemeClr>
          </a:solidFill>
        </p:spPr>
        <p:txBody>
          <a:bodyPr/>
          <a:lstStyle>
            <a:lvl1pPr algn="l" rtl="0" fontAlgn="base">
              <a:spcBef>
                <a:spcPct val="0"/>
              </a:spcBef>
              <a:spcAft>
                <a:spcPct val="0"/>
              </a:spcAft>
              <a:defRPr sz="3600" kern="1200">
                <a:solidFill>
                  <a:schemeClr val="tx2"/>
                </a:solidFill>
                <a:latin typeface="+mj-lt"/>
                <a:ea typeface="+mj-ea"/>
                <a:cs typeface="+mj-cs"/>
              </a:defRPr>
            </a:lvl1pPr>
            <a:lvl2pPr algn="l" rtl="0" fontAlgn="base">
              <a:spcBef>
                <a:spcPct val="0"/>
              </a:spcBef>
              <a:spcAft>
                <a:spcPct val="0"/>
              </a:spcAft>
              <a:defRPr sz="3600">
                <a:solidFill>
                  <a:schemeClr val="tx2"/>
                </a:solidFill>
                <a:latin typeface="Century Gothic" panose="020B0502020202020204" pitchFamily="34" charset="0"/>
              </a:defRPr>
            </a:lvl2pPr>
            <a:lvl3pPr algn="l" rtl="0" fontAlgn="base">
              <a:spcBef>
                <a:spcPct val="0"/>
              </a:spcBef>
              <a:spcAft>
                <a:spcPct val="0"/>
              </a:spcAft>
              <a:defRPr sz="3600">
                <a:solidFill>
                  <a:schemeClr val="tx2"/>
                </a:solidFill>
                <a:latin typeface="Century Gothic" panose="020B0502020202020204" pitchFamily="34" charset="0"/>
              </a:defRPr>
            </a:lvl3pPr>
            <a:lvl4pPr algn="l" rtl="0" fontAlgn="base">
              <a:spcBef>
                <a:spcPct val="0"/>
              </a:spcBef>
              <a:spcAft>
                <a:spcPct val="0"/>
              </a:spcAft>
              <a:defRPr sz="3600">
                <a:solidFill>
                  <a:schemeClr val="tx2"/>
                </a:solidFill>
                <a:latin typeface="Century Gothic" panose="020B0502020202020204" pitchFamily="34" charset="0"/>
              </a:defRPr>
            </a:lvl4pPr>
            <a:lvl5pPr algn="l" rtl="0" fontAlgn="base">
              <a:spcBef>
                <a:spcPct val="0"/>
              </a:spcBef>
              <a:spcAft>
                <a:spcPct val="0"/>
              </a:spcAft>
              <a:defRPr sz="3600">
                <a:solidFill>
                  <a:schemeClr val="tx2"/>
                </a:solidFill>
                <a:latin typeface="Century Gothic" panose="020B0502020202020204" pitchFamily="34" charset="0"/>
              </a:defRPr>
            </a:lvl5pPr>
            <a:lvl6pPr marL="457200" algn="l" rtl="0" fontAlgn="base">
              <a:spcBef>
                <a:spcPct val="0"/>
              </a:spcBef>
              <a:spcAft>
                <a:spcPct val="0"/>
              </a:spcAft>
              <a:defRPr sz="3600">
                <a:solidFill>
                  <a:schemeClr val="tx2"/>
                </a:solidFill>
                <a:latin typeface="Century Gothic" panose="020B0502020202020204" pitchFamily="34" charset="0"/>
              </a:defRPr>
            </a:lvl6pPr>
            <a:lvl7pPr marL="914400" algn="l" rtl="0" fontAlgn="base">
              <a:spcBef>
                <a:spcPct val="0"/>
              </a:spcBef>
              <a:spcAft>
                <a:spcPct val="0"/>
              </a:spcAft>
              <a:defRPr sz="3600">
                <a:solidFill>
                  <a:schemeClr val="tx2"/>
                </a:solidFill>
                <a:latin typeface="Century Gothic" panose="020B0502020202020204" pitchFamily="34" charset="0"/>
              </a:defRPr>
            </a:lvl7pPr>
            <a:lvl8pPr marL="1371600" algn="l" rtl="0" fontAlgn="base">
              <a:spcBef>
                <a:spcPct val="0"/>
              </a:spcBef>
              <a:spcAft>
                <a:spcPct val="0"/>
              </a:spcAft>
              <a:defRPr sz="3600">
                <a:solidFill>
                  <a:schemeClr val="tx2"/>
                </a:solidFill>
                <a:latin typeface="Century Gothic" panose="020B0502020202020204" pitchFamily="34" charset="0"/>
              </a:defRPr>
            </a:lvl8pPr>
            <a:lvl9pPr marL="1828800" algn="l" rtl="0" fontAlgn="base">
              <a:spcBef>
                <a:spcPct val="0"/>
              </a:spcBef>
              <a:spcAft>
                <a:spcPct val="0"/>
              </a:spcAft>
              <a:defRPr sz="3600">
                <a:solidFill>
                  <a:schemeClr val="tx2"/>
                </a:solidFill>
                <a:latin typeface="Century Gothic" panose="020B0502020202020204" pitchFamily="34" charset="0"/>
              </a:defRPr>
            </a:lvl9pPr>
          </a:lstStyle>
          <a:p>
            <a:pPr algn="just"/>
            <a:r>
              <a:rPr lang="es-ES" b="1" dirty="0">
                <a:solidFill>
                  <a:schemeClr val="tx1"/>
                </a:solidFill>
                <a:latin typeface="Arial Narrow" panose="020B0606020202030204" pitchFamily="34" charset="0"/>
              </a:rPr>
              <a:t>Los valores posibles de una </a:t>
            </a:r>
            <a:r>
              <a:rPr lang="es-ES" b="1" dirty="0">
                <a:solidFill>
                  <a:srgbClr val="C00000"/>
                </a:solidFill>
                <a:latin typeface="Arial Narrow" panose="020B0606020202030204" pitchFamily="34" charset="0"/>
              </a:rPr>
              <a:t>variable cualitativa </a:t>
            </a:r>
            <a:r>
              <a:rPr lang="es-ES" b="1" dirty="0">
                <a:solidFill>
                  <a:schemeClr val="tx1"/>
                </a:solidFill>
                <a:latin typeface="Arial Narrow" panose="020B0606020202030204" pitchFamily="34" charset="0"/>
              </a:rPr>
              <a:t>se denominan </a:t>
            </a:r>
            <a:r>
              <a:rPr lang="es-ES" b="1" dirty="0">
                <a:solidFill>
                  <a:srgbClr val="C00000"/>
                </a:solidFill>
                <a:latin typeface="Arial Narrow" panose="020B0606020202030204" pitchFamily="34" charset="0"/>
              </a:rPr>
              <a:t>categorías,</a:t>
            </a:r>
            <a:r>
              <a:rPr lang="es-ES" b="1" dirty="0">
                <a:solidFill>
                  <a:schemeClr val="tx1"/>
                </a:solidFill>
                <a:latin typeface="Arial Narrow" panose="020B0606020202030204" pitchFamily="34" charset="0"/>
              </a:rPr>
              <a:t> así la variable sexo tiene dos categorías: femenino y masculino, mientras que la variable raza tiene tres o más categorías: blanca, negra, mestiza y otras.</a:t>
            </a:r>
            <a:r>
              <a:rPr lang="es-ES" b="1" dirty="0">
                <a:solidFill>
                  <a:prstClr val="black"/>
                </a:solidFill>
                <a:latin typeface="Arial Narrow" panose="020B0606020202030204" pitchFamily="34" charset="0"/>
              </a:rPr>
              <a:t> </a:t>
            </a:r>
            <a:endParaRPr lang="es-ES" b="1"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1784750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bwMode="auto">
          <a:xfrm>
            <a:off x="4189576" y="591377"/>
            <a:ext cx="3499970" cy="451555"/>
          </a:xfrm>
          <a:prstGeom prst="rect">
            <a:avLst/>
          </a:prstGeom>
          <a:noFill/>
          <a:ln w="57150" cap="flat" cmpd="sng" algn="ctr">
            <a:solidFill>
              <a:srgbClr val="CC66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s-ES" sz="24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SE CLASIFICAN EN:</a:t>
            </a:r>
            <a:endParaRPr kumimoji="0" lang="es-E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 name="Marcador de contenido 2"/>
          <p:cNvSpPr>
            <a:spLocks noGrp="1"/>
          </p:cNvSpPr>
          <p:nvPr>
            <p:ph sz="half" idx="1"/>
          </p:nvPr>
        </p:nvSpPr>
        <p:spPr>
          <a:xfrm>
            <a:off x="595746" y="1427017"/>
            <a:ext cx="4987635" cy="4987637"/>
          </a:xfrm>
          <a:ln w="57150">
            <a:solidFill>
              <a:srgbClr val="CC6600"/>
            </a:solidFill>
          </a:ln>
        </p:spPr>
        <p:txBody>
          <a:bodyPr/>
          <a:lstStyle/>
          <a:p>
            <a:pPr marL="0" indent="0" algn="just">
              <a:buNone/>
            </a:pPr>
            <a:r>
              <a:rPr lang="es-ES" sz="2400" b="1" dirty="0">
                <a:latin typeface="Arial" panose="020B0604020202020204" pitchFamily="34" charset="0"/>
              </a:rPr>
              <a:t>Cualitativa Nominal</a:t>
            </a:r>
            <a:r>
              <a:rPr lang="es-ES" sz="2400" b="1" dirty="0">
                <a:latin typeface="Arial Narrow" panose="020B0606020202030204" pitchFamily="34" charset="0"/>
              </a:rPr>
              <a:t> </a:t>
            </a:r>
          </a:p>
          <a:p>
            <a:pPr marL="0" indent="0" algn="just">
              <a:buNone/>
            </a:pPr>
            <a:r>
              <a:rPr lang="es-ES" sz="2400" b="1" dirty="0">
                <a:latin typeface="Arial Narrow" panose="020B0606020202030204" pitchFamily="34" charset="0"/>
              </a:rPr>
              <a:t>Las diferencias entre los elementos son cualidades, atributos que no sólo no son medibles numéricamente, sino, que tampoco traducen diferencias de magnitudes o de intensidad. </a:t>
            </a:r>
          </a:p>
          <a:p>
            <a:pPr marL="0" indent="0" algn="just">
              <a:buNone/>
            </a:pPr>
            <a:r>
              <a:rPr lang="es-ES" sz="2400" b="1" dirty="0">
                <a:latin typeface="Arial Narrow" panose="020B0606020202030204" pitchFamily="34" charset="0"/>
              </a:rPr>
              <a:t>Ejemplo</a:t>
            </a:r>
          </a:p>
          <a:p>
            <a:pPr marL="0" indent="0" algn="just">
              <a:buNone/>
            </a:pPr>
            <a:r>
              <a:rPr lang="es-ES" sz="2400" b="1" dirty="0">
                <a:latin typeface="Arial Narrow" panose="020B0606020202030204" pitchFamily="34" charset="0"/>
              </a:rPr>
              <a:t>El estado civil y el sexo.</a:t>
            </a:r>
            <a:endParaRPr lang="es-ES" sz="2400" b="1" dirty="0">
              <a:solidFill>
                <a:srgbClr val="FF0000"/>
              </a:solidFill>
              <a:latin typeface="Arial Narrow" panose="020B0606020202030204" pitchFamily="34" charset="0"/>
            </a:endParaRPr>
          </a:p>
        </p:txBody>
      </p:sp>
      <p:sp>
        <p:nvSpPr>
          <p:cNvPr id="4" name="Marcador de contenido 3"/>
          <p:cNvSpPr>
            <a:spLocks noGrp="1"/>
          </p:cNvSpPr>
          <p:nvPr>
            <p:ph sz="half" idx="2"/>
          </p:nvPr>
        </p:nvSpPr>
        <p:spPr>
          <a:xfrm>
            <a:off x="5735782" y="1427017"/>
            <a:ext cx="5860472" cy="4987637"/>
          </a:xfrm>
          <a:solidFill>
            <a:schemeClr val="bg1">
              <a:lumMod val="85000"/>
            </a:schemeClr>
          </a:solidFill>
          <a:ln w="57150">
            <a:solidFill>
              <a:srgbClr val="CC6600"/>
            </a:solidFill>
          </a:ln>
        </p:spPr>
        <p:txBody>
          <a:bodyPr/>
          <a:lstStyle/>
          <a:p>
            <a:pPr marL="0" indent="0" algn="just">
              <a:buNone/>
            </a:pPr>
            <a:r>
              <a:rPr lang="es-ES" sz="2400" b="1" dirty="0">
                <a:latin typeface="Arial Narrow" panose="020B0606020202030204" pitchFamily="34" charset="0"/>
              </a:rPr>
              <a:t>Cualitativa Ordinal o cuasicuantitativas</a:t>
            </a:r>
            <a:r>
              <a:rPr lang="es-ES" sz="2400" b="1" i="1" dirty="0">
                <a:latin typeface="Arial Narrow" panose="020B0606020202030204" pitchFamily="34" charset="0"/>
              </a:rPr>
              <a:t> </a:t>
            </a:r>
          </a:p>
          <a:p>
            <a:pPr marL="0" indent="0" algn="just">
              <a:buNone/>
            </a:pPr>
            <a:r>
              <a:rPr lang="es-ES" sz="2400" b="1" dirty="0">
                <a:latin typeface="Arial Narrow" panose="020B0606020202030204" pitchFamily="34" charset="0"/>
              </a:rPr>
              <a:t>Las diferencias si bien no son cuantificables, si tienen implícito diferencias de magnitud o de intensidad y dan una idea de ordenamiento.</a:t>
            </a:r>
          </a:p>
          <a:p>
            <a:pPr marL="0" indent="0" algn="just">
              <a:spcBef>
                <a:spcPts val="0"/>
              </a:spcBef>
              <a:buNone/>
            </a:pPr>
            <a:r>
              <a:rPr lang="es-ES" sz="2400" b="1" dirty="0">
                <a:latin typeface="Arial Narrow" panose="020B0606020202030204" pitchFamily="34" charset="0"/>
              </a:rPr>
              <a:t> Ejemplo</a:t>
            </a:r>
          </a:p>
          <a:p>
            <a:pPr algn="just">
              <a:spcBef>
                <a:spcPts val="0"/>
              </a:spcBef>
              <a:buFont typeface="Courier New" panose="02070309020205020404" pitchFamily="49" charset="0"/>
              <a:buChar char="o"/>
            </a:pPr>
            <a:r>
              <a:rPr lang="es-ES" sz="2400" b="1" dirty="0">
                <a:latin typeface="Arial Narrow" panose="020B0606020202030204" pitchFamily="34" charset="0"/>
              </a:rPr>
              <a:t> El estado de un paciente: grave, de cuidado, mejorado.</a:t>
            </a:r>
          </a:p>
          <a:p>
            <a:pPr algn="just">
              <a:spcBef>
                <a:spcPts val="0"/>
              </a:spcBef>
              <a:buFont typeface="Courier New" panose="02070309020205020404" pitchFamily="49" charset="0"/>
              <a:buChar char="o"/>
            </a:pPr>
            <a:r>
              <a:rPr lang="es-ES" sz="2400" b="1" dirty="0">
                <a:latin typeface="Arial Narrow" panose="020B0606020202030204" pitchFamily="34" charset="0"/>
              </a:rPr>
              <a:t> El estado técnico de una vivienda: buena, regular, mala.</a:t>
            </a:r>
          </a:p>
          <a:p>
            <a:pPr algn="just">
              <a:spcBef>
                <a:spcPts val="0"/>
              </a:spcBef>
              <a:buFont typeface="Courier New" panose="02070309020205020404" pitchFamily="49" charset="0"/>
              <a:buChar char="o"/>
            </a:pPr>
            <a:r>
              <a:rPr lang="es-ES" sz="2400" b="1" dirty="0">
                <a:latin typeface="Arial Narrow" panose="020B0606020202030204" pitchFamily="34" charset="0"/>
              </a:rPr>
              <a:t>El estadio de una enfermedad: leve, moderada, grave.</a:t>
            </a:r>
            <a:endParaRPr lang="es-ES" sz="2400" b="1" dirty="0">
              <a:solidFill>
                <a:srgbClr val="FF0000"/>
              </a:solidFill>
              <a:latin typeface="Arial Narrow" panose="020B0606020202030204" pitchFamily="34" charset="0"/>
            </a:endParaRPr>
          </a:p>
        </p:txBody>
      </p:sp>
      <p:sp>
        <p:nvSpPr>
          <p:cNvPr id="8" name="Flecha abajo 7"/>
          <p:cNvSpPr/>
          <p:nvPr/>
        </p:nvSpPr>
        <p:spPr bwMode="auto">
          <a:xfrm rot="19871863">
            <a:off x="7120580" y="828819"/>
            <a:ext cx="1137931" cy="592992"/>
          </a:xfrm>
          <a:prstGeom prst="downArrow">
            <a:avLst/>
          </a:prstGeom>
          <a:noFill/>
          <a:ln w="38100" cap="flat" cmpd="sng" algn="ctr">
            <a:solidFill>
              <a:srgbClr val="CC66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1" name="Flecha abajo 5">
            <a:extLst>
              <a:ext uri="{FF2B5EF4-FFF2-40B4-BE49-F238E27FC236}">
                <a16:creationId xmlns:a16="http://schemas.microsoft.com/office/drawing/2014/main" id="{E6871C94-7857-432C-8D14-60C6C4B2A708}"/>
              </a:ext>
            </a:extLst>
          </p:cNvPr>
          <p:cNvSpPr/>
          <p:nvPr/>
        </p:nvSpPr>
        <p:spPr bwMode="auto">
          <a:xfrm rot="1659616">
            <a:off x="3483602" y="722811"/>
            <a:ext cx="1190062" cy="718202"/>
          </a:xfrm>
          <a:prstGeom prst="downArrow">
            <a:avLst/>
          </a:prstGeom>
          <a:noFill/>
          <a:ln w="38100" cap="flat" cmpd="sng" algn="ctr">
            <a:solidFill>
              <a:srgbClr val="CC66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959850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59526" y="484909"/>
            <a:ext cx="7051965" cy="598311"/>
          </a:xfrm>
        </p:spPr>
        <p:txBody>
          <a:bodyPr/>
          <a:lstStyle/>
          <a:p>
            <a:pPr algn="ctr"/>
            <a:r>
              <a:rPr lang="es-ES" sz="2800" b="1" dirty="0">
                <a:solidFill>
                  <a:schemeClr val="tx1"/>
                </a:solidFill>
                <a:latin typeface="Arial" panose="020B0604020202020204" pitchFamily="34" charset="0"/>
              </a:rPr>
              <a:t>Variables cuantitativas se clasifican en:</a:t>
            </a:r>
            <a:endParaRPr lang="es-ES" sz="2800" b="1" dirty="0">
              <a:solidFill>
                <a:schemeClr val="tx1"/>
              </a:solidFill>
            </a:endParaRPr>
          </a:p>
        </p:txBody>
      </p:sp>
      <p:sp>
        <p:nvSpPr>
          <p:cNvPr id="3" name="Marcador de contenido 2"/>
          <p:cNvSpPr>
            <a:spLocks noGrp="1"/>
          </p:cNvSpPr>
          <p:nvPr>
            <p:ph sz="half" idx="1"/>
          </p:nvPr>
        </p:nvSpPr>
        <p:spPr>
          <a:xfrm>
            <a:off x="648640" y="1863180"/>
            <a:ext cx="5387737" cy="4509911"/>
          </a:xfrm>
          <a:ln w="57150">
            <a:solidFill>
              <a:srgbClr val="CC6600"/>
            </a:solidFill>
          </a:ln>
        </p:spPr>
        <p:txBody>
          <a:bodyPr/>
          <a:lstStyle/>
          <a:p>
            <a:pPr marL="0" indent="0" algn="ctr">
              <a:buNone/>
            </a:pPr>
            <a:r>
              <a:rPr lang="es-ES" b="1" dirty="0">
                <a:latin typeface="Arial" panose="020B0604020202020204" pitchFamily="34" charset="0"/>
                <a:cs typeface="Arial" panose="020B0604020202020204" pitchFamily="34" charset="0"/>
              </a:rPr>
              <a:t>Cuantitativas discretas</a:t>
            </a:r>
          </a:p>
          <a:p>
            <a:pPr marL="0" indent="0" algn="just">
              <a:buNone/>
            </a:pPr>
            <a:r>
              <a:rPr lang="es-ES" sz="2400" b="1" dirty="0">
                <a:latin typeface="Arial" panose="020B0604020202020204" pitchFamily="34" charset="0"/>
                <a:cs typeface="Arial" panose="020B0604020202020204" pitchFamily="34" charset="0"/>
              </a:rPr>
              <a:t>Aquellas que sólo asumen valores enteros, por lo general estas variables resultan del conteo. </a:t>
            </a:r>
          </a:p>
          <a:p>
            <a:pPr marL="0" indent="0" algn="just">
              <a:buNone/>
            </a:pPr>
            <a:r>
              <a:rPr lang="es-ES" sz="2400" b="1" dirty="0">
                <a:latin typeface="Arial" panose="020B0604020202020204" pitchFamily="34" charset="0"/>
                <a:cs typeface="Arial" panose="020B0604020202020204" pitchFamily="34" charset="0"/>
              </a:rPr>
              <a:t>Ejemplo</a:t>
            </a:r>
          </a:p>
          <a:p>
            <a:pPr marL="0" indent="0" algn="just">
              <a:buNone/>
            </a:pPr>
            <a:r>
              <a:rPr lang="es-ES" sz="2400" b="1" dirty="0">
                <a:latin typeface="Arial" panose="020B0604020202020204" pitchFamily="34" charset="0"/>
                <a:cs typeface="Arial" panose="020B0604020202020204" pitchFamily="34" charset="0"/>
              </a:rPr>
              <a:t>Número de hijos, una pareja podrá tener 5 hijos, 10 hijos o ningún hijo, pero lo que no podrá tener nunca es 1.6 hijos.</a:t>
            </a:r>
          </a:p>
        </p:txBody>
      </p:sp>
      <p:sp>
        <p:nvSpPr>
          <p:cNvPr id="4" name="Marcador de contenido 3"/>
          <p:cNvSpPr>
            <a:spLocks noGrp="1"/>
          </p:cNvSpPr>
          <p:nvPr>
            <p:ph sz="half" idx="2"/>
          </p:nvPr>
        </p:nvSpPr>
        <p:spPr>
          <a:xfrm>
            <a:off x="6442364" y="1863179"/>
            <a:ext cx="5115075" cy="4509911"/>
          </a:xfrm>
          <a:solidFill>
            <a:schemeClr val="bg1">
              <a:lumMod val="85000"/>
            </a:schemeClr>
          </a:solidFill>
          <a:ln w="57150">
            <a:solidFill>
              <a:srgbClr val="CC6600"/>
            </a:solidFill>
          </a:ln>
        </p:spPr>
        <p:txBody>
          <a:bodyPr/>
          <a:lstStyle/>
          <a:p>
            <a:pPr marL="0" indent="0" algn="ctr">
              <a:buNone/>
            </a:pPr>
            <a:r>
              <a:rPr lang="es-ES" b="1" dirty="0">
                <a:latin typeface="Arial" panose="020B0604020202020204" pitchFamily="34" charset="0"/>
                <a:cs typeface="Arial" panose="020B0604020202020204" pitchFamily="34" charset="0"/>
              </a:rPr>
              <a:t>Cuantitativas </a:t>
            </a:r>
            <a:r>
              <a:rPr lang="es-ES" sz="2800" b="1" dirty="0">
                <a:latin typeface="Arial" panose="020B0604020202020204" pitchFamily="34" charset="0"/>
                <a:cs typeface="Arial" panose="020B0604020202020204" pitchFamily="34" charset="0"/>
              </a:rPr>
              <a:t>continuas </a:t>
            </a:r>
            <a:endParaRPr lang="es-ES" b="1" dirty="0">
              <a:latin typeface="Arial" panose="020B0604020202020204" pitchFamily="34" charset="0"/>
              <a:cs typeface="Arial" panose="020B0604020202020204" pitchFamily="34" charset="0"/>
            </a:endParaRPr>
          </a:p>
          <a:p>
            <a:pPr marL="0" indent="0" algn="just">
              <a:buNone/>
            </a:pPr>
            <a:r>
              <a:rPr lang="es-ES" sz="2400" b="1" dirty="0">
                <a:latin typeface="Arial" panose="020B0604020202020204" pitchFamily="34" charset="0"/>
                <a:cs typeface="Arial" panose="020B0604020202020204" pitchFamily="34" charset="0"/>
              </a:rPr>
              <a:t>Pueden asumir valores fraccionarios. </a:t>
            </a:r>
          </a:p>
          <a:p>
            <a:pPr marL="0" indent="0">
              <a:buNone/>
            </a:pPr>
            <a:r>
              <a:rPr lang="es-ES" sz="2400" b="1" dirty="0">
                <a:latin typeface="Arial" panose="020B0604020202020204" pitchFamily="34" charset="0"/>
                <a:cs typeface="Arial" panose="020B0604020202020204" pitchFamily="34" charset="0"/>
              </a:rPr>
              <a:t>Ejemplo</a:t>
            </a:r>
          </a:p>
          <a:p>
            <a:pPr marL="0" indent="0">
              <a:buNone/>
            </a:pPr>
            <a:r>
              <a:rPr lang="es-ES" sz="2400" b="1" dirty="0">
                <a:latin typeface="Arial" panose="020B0604020202020204" pitchFamily="34" charset="0"/>
                <a:cs typeface="Arial" panose="020B0604020202020204" pitchFamily="34" charset="0"/>
              </a:rPr>
              <a:t>El peso, la talla, </a:t>
            </a:r>
          </a:p>
          <a:p>
            <a:pPr marL="0" indent="0">
              <a:buNone/>
            </a:pPr>
            <a:r>
              <a:rPr lang="es-ES" sz="2400" b="1" dirty="0">
                <a:latin typeface="Arial" panose="020B0604020202020204" pitchFamily="34" charset="0"/>
                <a:cs typeface="Arial" panose="020B0604020202020204" pitchFamily="34" charset="0"/>
              </a:rPr>
              <a:t>la edad.</a:t>
            </a:r>
          </a:p>
        </p:txBody>
      </p:sp>
      <p:sp>
        <p:nvSpPr>
          <p:cNvPr id="10" name="Flecha abajo 5">
            <a:extLst>
              <a:ext uri="{FF2B5EF4-FFF2-40B4-BE49-F238E27FC236}">
                <a16:creationId xmlns:a16="http://schemas.microsoft.com/office/drawing/2014/main" id="{620A38D6-3132-4CB5-9EBC-0EC36DD56441}"/>
              </a:ext>
            </a:extLst>
          </p:cNvPr>
          <p:cNvSpPr/>
          <p:nvPr/>
        </p:nvSpPr>
        <p:spPr bwMode="auto">
          <a:xfrm rot="1659616">
            <a:off x="2502946" y="1107950"/>
            <a:ext cx="1190062" cy="718202"/>
          </a:xfrm>
          <a:prstGeom prst="downArrow">
            <a:avLst/>
          </a:prstGeom>
          <a:noFill/>
          <a:ln w="38100" cap="flat" cmpd="sng" algn="ctr">
            <a:solidFill>
              <a:srgbClr val="CC66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1" name="Flecha abajo 5">
            <a:extLst>
              <a:ext uri="{FF2B5EF4-FFF2-40B4-BE49-F238E27FC236}">
                <a16:creationId xmlns:a16="http://schemas.microsoft.com/office/drawing/2014/main" id="{DC4A5C76-CC6A-45AD-9787-20CA24E18C6D}"/>
              </a:ext>
            </a:extLst>
          </p:cNvPr>
          <p:cNvSpPr/>
          <p:nvPr/>
        </p:nvSpPr>
        <p:spPr bwMode="auto">
          <a:xfrm rot="19592474">
            <a:off x="8091999" y="1052617"/>
            <a:ext cx="1190062" cy="718202"/>
          </a:xfrm>
          <a:prstGeom prst="downArrow">
            <a:avLst/>
          </a:prstGeom>
          <a:noFill/>
          <a:ln w="38100" cap="flat" cmpd="sng" algn="ctr">
            <a:solidFill>
              <a:srgbClr val="CC66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884649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343890" y="1844494"/>
            <a:ext cx="7855527" cy="4093428"/>
          </a:xfrm>
          <a:prstGeom prst="rect">
            <a:avLst/>
          </a:prstGeom>
        </p:spPr>
        <p:txBody>
          <a:bodyPr wrap="square">
            <a:spAutoFit/>
          </a:bodyPr>
          <a:lstStyle/>
          <a:p>
            <a:pPr marL="342900" marR="0" lvl="0" indent="-342900" algn="just"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s-ES" sz="2400" b="1" i="0" u="none" strike="noStrike" kern="1200" cap="none" spc="0" normalizeH="0" baseline="0" noProof="0" dirty="0">
                <a:ln>
                  <a:noFill/>
                </a:ln>
                <a:solidFill>
                  <a:srgbClr val="C00000"/>
                </a:solidFill>
                <a:effectLst/>
                <a:uLnTx/>
                <a:uFillTx/>
                <a:latin typeface="Arial Narrow" panose="020B0606020202030204" pitchFamily="34" charset="0"/>
                <a:ea typeface="+mn-ea"/>
                <a:cs typeface="+mn-cs"/>
              </a:rPr>
              <a:t>VARIABLES EXPLICATIVAS O  INDEPENDIENTES  </a:t>
            </a:r>
            <a:r>
              <a:rPr kumimoji="0" lang="es-ES" sz="24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son aquellas que caracterizan las hipótesis sobre las causas.</a:t>
            </a:r>
          </a:p>
          <a:p>
            <a:pPr marL="342900" marR="0" lvl="0" indent="-342900" algn="just"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es-ES" sz="24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endParaRPr>
          </a:p>
          <a:p>
            <a:pPr marL="342900" marR="0" lvl="0" indent="-342900" algn="just"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s-ES" sz="2400" b="1" i="0" u="none" strike="noStrike" kern="1200" cap="none" spc="0" normalizeH="0" baseline="0" noProof="0" dirty="0">
                <a:ln>
                  <a:noFill/>
                </a:ln>
                <a:solidFill>
                  <a:srgbClr val="C00000"/>
                </a:solidFill>
                <a:effectLst/>
                <a:uLnTx/>
                <a:uFillTx/>
                <a:latin typeface="Arial Narrow" panose="020B0606020202030204" pitchFamily="34" charset="0"/>
                <a:ea typeface="+mn-ea"/>
                <a:cs typeface="+mn-cs"/>
              </a:rPr>
              <a:t>VARIABLES DEPENDIENTES O DE RESPUESTAS </a:t>
            </a:r>
            <a:r>
              <a:rPr kumimoji="0" lang="es-ES" sz="24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las que caracterizan el efecto.</a:t>
            </a:r>
          </a:p>
          <a:p>
            <a:pPr marL="342900" marR="0" lvl="0" indent="-342900" algn="just"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es-ES" sz="24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s-ES" sz="2400" b="1" i="0" u="none" strike="noStrike" kern="1200" cap="none" spc="0" normalizeH="0" baseline="0" noProof="0" dirty="0">
                <a:ln>
                  <a:noFill/>
                </a:ln>
                <a:solidFill>
                  <a:srgbClr val="C00000"/>
                </a:solidFill>
                <a:effectLst/>
                <a:uLnTx/>
                <a:uFillTx/>
                <a:latin typeface="Arial Narrow" panose="020B0606020202030204" pitchFamily="34" charset="0"/>
                <a:ea typeface="+mn-ea"/>
                <a:cs typeface="+mn-cs"/>
              </a:rPr>
              <a:t>VARIABLES LLAMADAS DE CONTROL  </a:t>
            </a:r>
            <a:r>
              <a:rPr kumimoji="0" lang="es-ES" sz="24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son aquellas cuya influencia sobre la aparición del efecto es ya conocida y no es objeto de estudio, pero debido a ese mismo conocimiento, deben ser controladas.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ES" sz="2000" b="1" i="0" u="none" strike="noStrike" kern="1200" cap="none" spc="0" normalizeH="0" baseline="0" noProof="0" dirty="0">
              <a:ln>
                <a:noFill/>
              </a:ln>
              <a:solidFill>
                <a:srgbClr val="FF0000"/>
              </a:solidFill>
              <a:effectLst/>
              <a:uLnTx/>
              <a:uFillTx/>
              <a:latin typeface="Arial Narrow" panose="020B0606020202030204" pitchFamily="34" charset="0"/>
              <a:ea typeface="+mn-ea"/>
              <a:cs typeface="+mn-cs"/>
            </a:endParaRPr>
          </a:p>
        </p:txBody>
      </p:sp>
      <p:sp>
        <p:nvSpPr>
          <p:cNvPr id="6" name="CuadroTexto 5">
            <a:extLst>
              <a:ext uri="{FF2B5EF4-FFF2-40B4-BE49-F238E27FC236}">
                <a16:creationId xmlns:a16="http://schemas.microsoft.com/office/drawing/2014/main" id="{FD557437-5F5F-4A56-914B-E8B89FAAE355}"/>
              </a:ext>
            </a:extLst>
          </p:cNvPr>
          <p:cNvSpPr txBox="1"/>
          <p:nvPr/>
        </p:nvSpPr>
        <p:spPr>
          <a:xfrm>
            <a:off x="1454729" y="902523"/>
            <a:ext cx="9919854" cy="83099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effectLst/>
                <a:uLnTx/>
                <a:uFillTx/>
                <a:latin typeface="Arial Narrow" panose="020B0606020202030204" pitchFamily="34" charset="0"/>
                <a:ea typeface="+mn-ea"/>
                <a:cs typeface="+mn-cs"/>
              </a:rPr>
              <a:t>En muchos estudios, se pueden distinguir tres tipos básicos de variables</a:t>
            </a:r>
            <a:r>
              <a:rPr lang="es-ES" sz="2400" b="1" dirty="0">
                <a:latin typeface="Arial Narrow" panose="020B0606020202030204" pitchFamily="34" charset="0"/>
              </a:rPr>
              <a:t> </a:t>
            </a:r>
            <a:r>
              <a:rPr kumimoji="0" lang="es-ES" sz="2400" b="1" i="0" u="none" strike="noStrike" kern="1200" cap="none" spc="0" normalizeH="0" baseline="0" noProof="0" dirty="0">
                <a:ln>
                  <a:noFill/>
                </a:ln>
                <a:effectLst/>
                <a:uLnTx/>
                <a:uFillTx/>
                <a:latin typeface="Arial Narrow" panose="020B0606020202030204" pitchFamily="34" charset="0"/>
                <a:ea typeface="+mn-ea"/>
                <a:cs typeface="+mn-cs"/>
              </a:rPr>
              <a:t>principalmente de carácter explicativo</a:t>
            </a:r>
          </a:p>
        </p:txBody>
      </p:sp>
    </p:spTree>
    <p:extLst>
      <p:ext uri="{BB962C8B-B14F-4D97-AF65-F5344CB8AC3E}">
        <p14:creationId xmlns:p14="http://schemas.microsoft.com/office/powerpoint/2010/main" val="231306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83D8E49C-41A9-49CD-B629-10A36B71F433}"/>
              </a:ext>
            </a:extLst>
          </p:cNvPr>
          <p:cNvSpPr txBox="1"/>
          <p:nvPr/>
        </p:nvSpPr>
        <p:spPr>
          <a:xfrm>
            <a:off x="1343892" y="659011"/>
            <a:ext cx="10155381" cy="5632311"/>
          </a:xfrm>
          <a:prstGeom prst="rect">
            <a:avLst/>
          </a:prstGeom>
          <a:solidFill>
            <a:schemeClr val="bg1">
              <a:lumMod val="85000"/>
            </a:schemeClr>
          </a:solid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effectLst/>
                <a:uLnTx/>
                <a:uFillTx/>
                <a:latin typeface="Arial" panose="020B0604020202020204" pitchFamily="34" charset="0"/>
                <a:cs typeface="Arial" panose="020B0604020202020204" pitchFamily="34" charset="0"/>
              </a:rPr>
              <a:t>EJEMPLO</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2400" b="1" dirty="0">
              <a:solidFill>
                <a:prstClr val="black"/>
              </a:solidFill>
              <a:latin typeface="Arial" panose="020B0604020202020204" pitchFamily="34" charset="0"/>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Se quiere delimitar factores de riesgo en los Accidentes Vasculares Encefálicos (AVE) y por tanto se trata de variables explicativas o independientes. </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En este estudio la variable de respuesta,  que "medía" el efecto era "aparición de AVE" (con dos posibilidades: sí o no).</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2400" b="1" dirty="0">
              <a:solidFill>
                <a:prstClr val="black"/>
              </a:solidFill>
              <a:latin typeface="Arial" panose="020B0604020202020204" pitchFamily="34" charset="0"/>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También podrían estudiarse en este ejemplo como variables de respuesta la intensidad del AVE (según regiones cerebrales afectadas, por ejemplo). </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2400" b="1" dirty="0">
              <a:solidFill>
                <a:prstClr val="black"/>
              </a:solidFill>
              <a:latin typeface="Arial" panose="020B0604020202020204" pitchFamily="34" charset="0"/>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La edad se consideró una variable de control, ya que se conoce la influencia de la edad sobre la aparición de AVE.</a:t>
            </a:r>
            <a:endParaRPr kumimoji="0" lang="es-ES" sz="2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6475785"/>
      </p:ext>
    </p:extLst>
  </p:cSld>
  <p:clrMapOvr>
    <a:masterClrMapping/>
  </p:clrMapOvr>
</p:sld>
</file>

<file path=ppt/theme/theme1.xml><?xml version="1.0" encoding="utf-8"?>
<a:theme xmlns:a="http://schemas.openxmlformats.org/drawingml/2006/main" name="Stack of books design template">
  <a:themeElements>
    <a:clrScheme name="Stack of books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ck of books design template">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tack of books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ck of books desig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ck of books desig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ck of books desig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ck of books desig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ck of books desig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ck of books desig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ck of books desig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ck of books desig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ck of books desig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ck of books desig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ck of books desig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TotalTime>
  <Words>2269</Words>
  <Application>Microsoft Office PowerPoint</Application>
  <PresentationFormat>Panorámica</PresentationFormat>
  <Paragraphs>227</Paragraphs>
  <Slides>29</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29</vt:i4>
      </vt:variant>
    </vt:vector>
  </HeadingPairs>
  <TitlesOfParts>
    <vt:vector size="36" baseType="lpstr">
      <vt:lpstr>Arial</vt:lpstr>
      <vt:lpstr>Arial Narrow</vt:lpstr>
      <vt:lpstr>Calibri</vt:lpstr>
      <vt:lpstr>Castellar</vt:lpstr>
      <vt:lpstr>Century Gothic</vt:lpstr>
      <vt:lpstr>Courier New</vt:lpstr>
      <vt:lpstr>Stack of books design template</vt:lpstr>
      <vt:lpstr>   FACULTAD DE CIENCIAS MÉDICAS DE MAYABEQUE.  CURSO DE METODOLOGÍA DE LA INVESTIGACIÓN.  </vt:lpstr>
      <vt:lpstr>Presentación de PowerPoint</vt:lpstr>
      <vt:lpstr>Presentación de PowerPoint</vt:lpstr>
      <vt:lpstr>Presentación de PowerPoint</vt:lpstr>
      <vt:lpstr>Presentación de PowerPoint</vt:lpstr>
      <vt:lpstr>Presentación de PowerPoint</vt:lpstr>
      <vt:lpstr>Variables cuantitativas se clasifican en:</vt:lpstr>
      <vt:lpstr>Presentación de PowerPoint</vt:lpstr>
      <vt:lpstr>Presentación de PowerPoint</vt:lpstr>
      <vt:lpstr>Presentación de PowerPoint</vt:lpstr>
      <vt:lpstr>Escala de clasificación: es el conjunto de clases o categorías que se definen para clasificar la información en función de determinada variable.</vt:lpstr>
      <vt:lpstr>  Sea cual sea la escala que se construya para la clasificación de la información debe cumplir con dos requisitos o condiciones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FACULTAD DE CIENCIAS MÉDICAS DE MAYABEQUE.  CURSO DE METODOLOGÍA DE LA INVESTIGACIÓN.</dc:title>
  <dc:creator>Norma</dc:creator>
  <cp:lastModifiedBy>Norma</cp:lastModifiedBy>
  <cp:revision>16</cp:revision>
  <dcterms:created xsi:type="dcterms:W3CDTF">2021-05-14T16:43:35Z</dcterms:created>
  <dcterms:modified xsi:type="dcterms:W3CDTF">2021-06-15T13:45:03Z</dcterms:modified>
</cp:coreProperties>
</file>