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6" r:id="rId2"/>
    <p:sldId id="260" r:id="rId3"/>
    <p:sldId id="261" r:id="rId4"/>
    <p:sldId id="264" r:id="rId5"/>
    <p:sldId id="265" r:id="rId6"/>
    <p:sldId id="277" r:id="rId7"/>
    <p:sldId id="258" r:id="rId8"/>
    <p:sldId id="278" r:id="rId9"/>
    <p:sldId id="279" r:id="rId10"/>
    <p:sldId id="271" r:id="rId11"/>
    <p:sldId id="274" r:id="rId12"/>
    <p:sldId id="286" r:id="rId13"/>
    <p:sldId id="282" r:id="rId14"/>
    <p:sldId id="284" r:id="rId15"/>
    <p:sldId id="285" r:id="rId16"/>
    <p:sldId id="288" r:id="rId17"/>
    <p:sldId id="281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5" autoAdjust="0"/>
  </p:normalViewPr>
  <p:slideViewPr>
    <p:cSldViewPr snapToGrid="0">
      <p:cViewPr varScale="1">
        <p:scale>
          <a:sx n="98" d="100"/>
          <a:sy n="98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AFD59-1BE8-45A7-81A5-67A3D8F09EFA}" type="doc">
      <dgm:prSet loTypeId="urn:microsoft.com/office/officeart/2005/8/layout/vList3#2" loCatId="picture" qsTypeId="urn:microsoft.com/office/officeart/2005/8/quickstyle/3d2" qsCatId="3D" csTypeId="urn:microsoft.com/office/officeart/2005/8/colors/accent6_2" csCatId="accent6" phldr="1"/>
      <dgm:spPr/>
    </dgm:pt>
    <dgm:pt modelId="{E5631C99-4CF3-47F6-B057-91F68EB60E63}">
      <dgm:prSet phldrT="[Text]" custT="1"/>
      <dgm:spPr/>
      <dgm:t>
        <a:bodyPr/>
        <a:lstStyle/>
        <a:p>
          <a:pPr algn="ctr"/>
          <a:r>
            <a:rPr lang="es-ES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Ejercicios Terapéuticos Tradicionales 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4921869D-B71A-478D-86C6-8F2293A2C422}" type="parTrans" cxnId="{4027D762-EDDC-4DA6-B0DB-B6AAE8FDB601}">
      <dgm:prSet/>
      <dgm:spPr/>
      <dgm:t>
        <a:bodyPr/>
        <a:lstStyle/>
        <a:p>
          <a:endParaRPr lang="es-ES"/>
        </a:p>
      </dgm:t>
    </dgm:pt>
    <dgm:pt modelId="{384395BE-2C22-4405-B849-4DE36AD9F3DC}" type="sibTrans" cxnId="{4027D762-EDDC-4DA6-B0DB-B6AAE8FDB601}">
      <dgm:prSet/>
      <dgm:spPr/>
      <dgm:t>
        <a:bodyPr/>
        <a:lstStyle/>
        <a:p>
          <a:endParaRPr lang="es-ES"/>
        </a:p>
      </dgm:t>
    </dgm:pt>
    <dgm:pt modelId="{DBD256F4-FF25-48BB-8C48-0929DB3CA999}">
      <dgm:prSet phldrT="[Text]" custT="1"/>
      <dgm:spPr/>
      <dgm:t>
        <a:bodyPr/>
        <a:lstStyle/>
        <a:p>
          <a:pPr algn="ctr"/>
          <a:r>
            <a: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Orientación Nutricional Naturista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392E07A0-2C66-4980-A780-F4D02FB6A51E}" type="parTrans" cxnId="{25BCBD46-803F-4232-976D-4CC0D9771886}">
      <dgm:prSet/>
      <dgm:spPr/>
      <dgm:t>
        <a:bodyPr/>
        <a:lstStyle/>
        <a:p>
          <a:endParaRPr lang="es-ES"/>
        </a:p>
      </dgm:t>
    </dgm:pt>
    <dgm:pt modelId="{DB93E481-C7D1-47DD-A666-94BC13FB0200}" type="sibTrans" cxnId="{25BCBD46-803F-4232-976D-4CC0D9771886}">
      <dgm:prSet/>
      <dgm:spPr/>
      <dgm:t>
        <a:bodyPr/>
        <a:lstStyle/>
        <a:p>
          <a:endParaRPr lang="es-ES"/>
        </a:p>
      </dgm:t>
    </dgm:pt>
    <dgm:pt modelId="{1370412B-913F-41C0-B104-0DDE022AD3D0}">
      <dgm:prSet phldrT="[Text]" custT="1"/>
      <dgm:spPr/>
      <dgm:t>
        <a:bodyPr/>
        <a:lstStyle/>
        <a:p>
          <a:pPr algn="ctr"/>
          <a:r>
            <a: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Ozonoterapia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046F32CA-DDE4-4763-AEC6-F791F9956D69}" type="parTrans" cxnId="{1B88092E-D0F1-4BF7-815E-EFCD438E1E64}">
      <dgm:prSet/>
      <dgm:spPr/>
      <dgm:t>
        <a:bodyPr/>
        <a:lstStyle/>
        <a:p>
          <a:endParaRPr lang="es-ES"/>
        </a:p>
      </dgm:t>
    </dgm:pt>
    <dgm:pt modelId="{1F783BFF-75C4-4F0F-8788-D005319E8A66}" type="sibTrans" cxnId="{1B88092E-D0F1-4BF7-815E-EFCD438E1E64}">
      <dgm:prSet/>
      <dgm:spPr/>
      <dgm:t>
        <a:bodyPr/>
        <a:lstStyle/>
        <a:p>
          <a:endParaRPr lang="es-ES"/>
        </a:p>
      </dgm:t>
    </dgm:pt>
    <dgm:pt modelId="{47D1A3C8-47D8-4846-B8E5-94CB5BCB8A9A}">
      <dgm:prSet phldrT="[Text]" custT="1"/>
      <dgm:spPr/>
      <dgm:t>
        <a:bodyPr/>
        <a:lstStyle/>
        <a:p>
          <a:pPr algn="ctr"/>
          <a:r>
            <a:rPr lang="es-ES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Hidrología Médica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032C110E-A2AE-4E90-9603-1C5947B7CF6F}" type="parTrans" cxnId="{1D973544-09EB-4786-A922-C6D8D18EB1AE}">
      <dgm:prSet/>
      <dgm:spPr/>
      <dgm:t>
        <a:bodyPr/>
        <a:lstStyle/>
        <a:p>
          <a:endParaRPr lang="es-ES"/>
        </a:p>
      </dgm:t>
    </dgm:pt>
    <dgm:pt modelId="{3EA0C6D1-59C6-4510-A303-059DD14C33B6}" type="sibTrans" cxnId="{1D973544-09EB-4786-A922-C6D8D18EB1AE}">
      <dgm:prSet/>
      <dgm:spPr/>
      <dgm:t>
        <a:bodyPr/>
        <a:lstStyle/>
        <a:p>
          <a:endParaRPr lang="es-ES"/>
        </a:p>
      </dgm:t>
    </dgm:pt>
    <dgm:pt modelId="{83FA85E7-E6CE-4A80-B545-F47B017FACD1}">
      <dgm:prSet phldrT="[Text]" custT="1"/>
      <dgm:spPr/>
      <dgm:t>
        <a:bodyPr/>
        <a:lstStyle/>
        <a:p>
          <a:pPr algn="ctr"/>
          <a:r>
            <a: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Helio-talasoterapia 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004A1CD3-27C4-4C57-A735-D4E1A2ADB8FE}" type="parTrans" cxnId="{67818C2F-03F0-4AC7-AAD3-CC29204BB75C}">
      <dgm:prSet/>
      <dgm:spPr/>
      <dgm:t>
        <a:bodyPr/>
        <a:lstStyle/>
        <a:p>
          <a:endParaRPr lang="es-ES"/>
        </a:p>
      </dgm:t>
    </dgm:pt>
    <dgm:pt modelId="{27C4D27E-0CE8-4772-A130-68F2CFBE9137}" type="sibTrans" cxnId="{67818C2F-03F0-4AC7-AAD3-CC29204BB75C}">
      <dgm:prSet/>
      <dgm:spPr/>
      <dgm:t>
        <a:bodyPr/>
        <a:lstStyle/>
        <a:p>
          <a:endParaRPr lang="es-ES"/>
        </a:p>
      </dgm:t>
    </dgm:pt>
    <dgm:pt modelId="{3B7009B3-3ADF-47BA-8845-03DFBEE779C4}" type="pres">
      <dgm:prSet presAssocID="{34FAFD59-1BE8-45A7-81A5-67A3D8F09EFA}" presName="linearFlow" presStyleCnt="0">
        <dgm:presLayoutVars>
          <dgm:dir/>
          <dgm:resizeHandles val="exact"/>
        </dgm:presLayoutVars>
      </dgm:prSet>
      <dgm:spPr/>
    </dgm:pt>
    <dgm:pt modelId="{777563C5-AF05-4F10-8757-2FB9377B9BC0}" type="pres">
      <dgm:prSet presAssocID="{1370412B-913F-41C0-B104-0DDE022AD3D0}" presName="composite" presStyleCnt="0"/>
      <dgm:spPr/>
    </dgm:pt>
    <dgm:pt modelId="{6B84C6AA-55D4-459D-AE89-58E54D54E535}" type="pres">
      <dgm:prSet presAssocID="{1370412B-913F-41C0-B104-0DDE022AD3D0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1547E0-C6EB-49C1-B356-7DF69C89E48E}" type="pres">
      <dgm:prSet presAssocID="{1370412B-913F-41C0-B104-0DDE022AD3D0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94D52A-361C-4308-8C6E-3DBBC427C8BA}" type="pres">
      <dgm:prSet presAssocID="{1F783BFF-75C4-4F0F-8788-D005319E8A66}" presName="spacing" presStyleCnt="0"/>
      <dgm:spPr/>
    </dgm:pt>
    <dgm:pt modelId="{279B1F9E-AFF6-432C-91CA-336CED13C5F4}" type="pres">
      <dgm:prSet presAssocID="{47D1A3C8-47D8-4846-B8E5-94CB5BCB8A9A}" presName="composite" presStyleCnt="0"/>
      <dgm:spPr/>
    </dgm:pt>
    <dgm:pt modelId="{82DE3DA1-22BF-42BA-B613-AB479393834C}" type="pres">
      <dgm:prSet presAssocID="{47D1A3C8-47D8-4846-B8E5-94CB5BCB8A9A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8F09D8B-B257-48CE-A80A-318517E80C1A}" type="pres">
      <dgm:prSet presAssocID="{47D1A3C8-47D8-4846-B8E5-94CB5BCB8A9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B8019C-ED83-4FBC-8196-849DC157790C}" type="pres">
      <dgm:prSet presAssocID="{3EA0C6D1-59C6-4510-A303-059DD14C33B6}" presName="spacing" presStyleCnt="0"/>
      <dgm:spPr/>
    </dgm:pt>
    <dgm:pt modelId="{30376948-CC39-4811-9E69-6F1D85270A68}" type="pres">
      <dgm:prSet presAssocID="{83FA85E7-E6CE-4A80-B545-F47B017FACD1}" presName="composite" presStyleCnt="0"/>
      <dgm:spPr/>
    </dgm:pt>
    <dgm:pt modelId="{890C45BF-1392-4B99-9983-56E66F634B18}" type="pres">
      <dgm:prSet presAssocID="{83FA85E7-E6CE-4A80-B545-F47B017FACD1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08FE947-28F3-4D75-BBB6-15FA56063185}" type="pres">
      <dgm:prSet presAssocID="{83FA85E7-E6CE-4A80-B545-F47B017FACD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8054DA-DC6C-4660-9BC6-082BADA02B3B}" type="pres">
      <dgm:prSet presAssocID="{27C4D27E-0CE8-4772-A130-68F2CFBE9137}" presName="spacing" presStyleCnt="0"/>
      <dgm:spPr/>
    </dgm:pt>
    <dgm:pt modelId="{0714DE1E-4C5E-4110-98BF-05D37204198C}" type="pres">
      <dgm:prSet presAssocID="{E5631C99-4CF3-47F6-B057-91F68EB60E63}" presName="composite" presStyleCnt="0"/>
      <dgm:spPr/>
    </dgm:pt>
    <dgm:pt modelId="{3E55C31E-F39F-4980-B84A-2FCAC0A9367D}" type="pres">
      <dgm:prSet presAssocID="{E5631C99-4CF3-47F6-B057-91F68EB60E63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E09F21C-C775-4EEB-850E-967D8B97EF8D}" type="pres">
      <dgm:prSet presAssocID="{E5631C99-4CF3-47F6-B057-91F68EB60E63}" presName="txShp" presStyleLbl="node1" presStyleIdx="3" presStyleCnt="5" custScaleX="112929" custLinFactNeighborX="10550" custLinFactNeighborY="50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CB902D-5D13-49E2-85A9-A5E7C5CEF039}" type="pres">
      <dgm:prSet presAssocID="{384395BE-2C22-4405-B849-4DE36AD9F3DC}" presName="spacing" presStyleCnt="0"/>
      <dgm:spPr/>
    </dgm:pt>
    <dgm:pt modelId="{42D63358-E2A5-48C6-973D-B75DB0C97DBC}" type="pres">
      <dgm:prSet presAssocID="{DBD256F4-FF25-48BB-8C48-0929DB3CA999}" presName="composite" presStyleCnt="0"/>
      <dgm:spPr/>
    </dgm:pt>
    <dgm:pt modelId="{0B78D193-9C08-4DC2-9CA3-0CA939EBAEF1}" type="pres">
      <dgm:prSet presAssocID="{DBD256F4-FF25-48BB-8C48-0929DB3CA999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9B206DB-5D7E-4F0D-9D16-ABFF5B7F108E}" type="pres">
      <dgm:prSet presAssocID="{DBD256F4-FF25-48BB-8C48-0929DB3CA999}" presName="txShp" presStyleLbl="node1" presStyleIdx="4" presStyleCnt="5" custScaleX="120513" custLinFactNeighborX="13543" custLinFactNeighborY="16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27D762-EDDC-4DA6-B0DB-B6AAE8FDB601}" srcId="{34FAFD59-1BE8-45A7-81A5-67A3D8F09EFA}" destId="{E5631C99-4CF3-47F6-B057-91F68EB60E63}" srcOrd="3" destOrd="0" parTransId="{4921869D-B71A-478D-86C6-8F2293A2C422}" sibTransId="{384395BE-2C22-4405-B849-4DE36AD9F3DC}"/>
    <dgm:cxn modelId="{5519966A-534B-43C9-921E-7965811ECE1C}" type="presOf" srcId="{1370412B-913F-41C0-B104-0DDE022AD3D0}" destId="{C81547E0-C6EB-49C1-B356-7DF69C89E48E}" srcOrd="0" destOrd="0" presId="urn:microsoft.com/office/officeart/2005/8/layout/vList3#2"/>
    <dgm:cxn modelId="{1FE87AA9-6464-4D52-8DAA-D1DF6F80E993}" type="presOf" srcId="{34FAFD59-1BE8-45A7-81A5-67A3D8F09EFA}" destId="{3B7009B3-3ADF-47BA-8845-03DFBEE779C4}" srcOrd="0" destOrd="0" presId="urn:microsoft.com/office/officeart/2005/8/layout/vList3#2"/>
    <dgm:cxn modelId="{1B88092E-D0F1-4BF7-815E-EFCD438E1E64}" srcId="{34FAFD59-1BE8-45A7-81A5-67A3D8F09EFA}" destId="{1370412B-913F-41C0-B104-0DDE022AD3D0}" srcOrd="0" destOrd="0" parTransId="{046F32CA-DDE4-4763-AEC6-F791F9956D69}" sibTransId="{1F783BFF-75C4-4F0F-8788-D005319E8A66}"/>
    <dgm:cxn modelId="{67818C2F-03F0-4AC7-AAD3-CC29204BB75C}" srcId="{34FAFD59-1BE8-45A7-81A5-67A3D8F09EFA}" destId="{83FA85E7-E6CE-4A80-B545-F47B017FACD1}" srcOrd="2" destOrd="0" parTransId="{004A1CD3-27C4-4C57-A735-D4E1A2ADB8FE}" sibTransId="{27C4D27E-0CE8-4772-A130-68F2CFBE9137}"/>
    <dgm:cxn modelId="{25BCBD46-803F-4232-976D-4CC0D9771886}" srcId="{34FAFD59-1BE8-45A7-81A5-67A3D8F09EFA}" destId="{DBD256F4-FF25-48BB-8C48-0929DB3CA999}" srcOrd="4" destOrd="0" parTransId="{392E07A0-2C66-4980-A780-F4D02FB6A51E}" sibTransId="{DB93E481-C7D1-47DD-A666-94BC13FB0200}"/>
    <dgm:cxn modelId="{A966CD2F-F1FC-4E22-81FD-79BA637DD3CF}" type="presOf" srcId="{DBD256F4-FF25-48BB-8C48-0929DB3CA999}" destId="{B9B206DB-5D7E-4F0D-9D16-ABFF5B7F108E}" srcOrd="0" destOrd="0" presId="urn:microsoft.com/office/officeart/2005/8/layout/vList3#2"/>
    <dgm:cxn modelId="{E72815FB-34D9-4157-BA80-C859CDBAF5AA}" type="presOf" srcId="{47D1A3C8-47D8-4846-B8E5-94CB5BCB8A9A}" destId="{18F09D8B-B257-48CE-A80A-318517E80C1A}" srcOrd="0" destOrd="0" presId="urn:microsoft.com/office/officeart/2005/8/layout/vList3#2"/>
    <dgm:cxn modelId="{4375CFFF-AE4A-4141-885D-D0D543A96C46}" type="presOf" srcId="{83FA85E7-E6CE-4A80-B545-F47B017FACD1}" destId="{008FE947-28F3-4D75-BBB6-15FA56063185}" srcOrd="0" destOrd="0" presId="urn:microsoft.com/office/officeart/2005/8/layout/vList3#2"/>
    <dgm:cxn modelId="{63591AAF-013B-4B99-8D74-7B99A04B1512}" type="presOf" srcId="{E5631C99-4CF3-47F6-B057-91F68EB60E63}" destId="{3E09F21C-C775-4EEB-850E-967D8B97EF8D}" srcOrd="0" destOrd="0" presId="urn:microsoft.com/office/officeart/2005/8/layout/vList3#2"/>
    <dgm:cxn modelId="{1D973544-09EB-4786-A922-C6D8D18EB1AE}" srcId="{34FAFD59-1BE8-45A7-81A5-67A3D8F09EFA}" destId="{47D1A3C8-47D8-4846-B8E5-94CB5BCB8A9A}" srcOrd="1" destOrd="0" parTransId="{032C110E-A2AE-4E90-9603-1C5947B7CF6F}" sibTransId="{3EA0C6D1-59C6-4510-A303-059DD14C33B6}"/>
    <dgm:cxn modelId="{92B4176C-17F6-4D4A-A9B4-594159F9479C}" type="presParOf" srcId="{3B7009B3-3ADF-47BA-8845-03DFBEE779C4}" destId="{777563C5-AF05-4F10-8757-2FB9377B9BC0}" srcOrd="0" destOrd="0" presId="urn:microsoft.com/office/officeart/2005/8/layout/vList3#2"/>
    <dgm:cxn modelId="{026D40BC-1BCD-44C4-9174-E49024A5A0A8}" type="presParOf" srcId="{777563C5-AF05-4F10-8757-2FB9377B9BC0}" destId="{6B84C6AA-55D4-459D-AE89-58E54D54E535}" srcOrd="0" destOrd="0" presId="urn:microsoft.com/office/officeart/2005/8/layout/vList3#2"/>
    <dgm:cxn modelId="{ABBF1E5D-553A-4FDC-9E28-3044B2221818}" type="presParOf" srcId="{777563C5-AF05-4F10-8757-2FB9377B9BC0}" destId="{C81547E0-C6EB-49C1-B356-7DF69C89E48E}" srcOrd="1" destOrd="0" presId="urn:microsoft.com/office/officeart/2005/8/layout/vList3#2"/>
    <dgm:cxn modelId="{387DDDE6-D986-42DC-A64E-6A2813096F29}" type="presParOf" srcId="{3B7009B3-3ADF-47BA-8845-03DFBEE779C4}" destId="{5894D52A-361C-4308-8C6E-3DBBC427C8BA}" srcOrd="1" destOrd="0" presId="urn:microsoft.com/office/officeart/2005/8/layout/vList3#2"/>
    <dgm:cxn modelId="{A5D1A490-D566-4DBE-8FB9-2608790E580E}" type="presParOf" srcId="{3B7009B3-3ADF-47BA-8845-03DFBEE779C4}" destId="{279B1F9E-AFF6-432C-91CA-336CED13C5F4}" srcOrd="2" destOrd="0" presId="urn:microsoft.com/office/officeart/2005/8/layout/vList3#2"/>
    <dgm:cxn modelId="{B099EB2F-CE2E-40DE-B08A-2D4436FF530B}" type="presParOf" srcId="{279B1F9E-AFF6-432C-91CA-336CED13C5F4}" destId="{82DE3DA1-22BF-42BA-B613-AB479393834C}" srcOrd="0" destOrd="0" presId="urn:microsoft.com/office/officeart/2005/8/layout/vList3#2"/>
    <dgm:cxn modelId="{8F2BD18B-9D68-458F-951B-1B4444D2FEEE}" type="presParOf" srcId="{279B1F9E-AFF6-432C-91CA-336CED13C5F4}" destId="{18F09D8B-B257-48CE-A80A-318517E80C1A}" srcOrd="1" destOrd="0" presId="urn:microsoft.com/office/officeart/2005/8/layout/vList3#2"/>
    <dgm:cxn modelId="{7FBA8504-1DC9-4ED9-8F0C-A66303FD18B3}" type="presParOf" srcId="{3B7009B3-3ADF-47BA-8845-03DFBEE779C4}" destId="{53B8019C-ED83-4FBC-8196-849DC157790C}" srcOrd="3" destOrd="0" presId="urn:microsoft.com/office/officeart/2005/8/layout/vList3#2"/>
    <dgm:cxn modelId="{324191E1-0972-4AC8-93AD-424C97B7DA41}" type="presParOf" srcId="{3B7009B3-3ADF-47BA-8845-03DFBEE779C4}" destId="{30376948-CC39-4811-9E69-6F1D85270A68}" srcOrd="4" destOrd="0" presId="urn:microsoft.com/office/officeart/2005/8/layout/vList3#2"/>
    <dgm:cxn modelId="{C42987A6-F6F6-491B-BF66-8E4F9C807038}" type="presParOf" srcId="{30376948-CC39-4811-9E69-6F1D85270A68}" destId="{890C45BF-1392-4B99-9983-56E66F634B18}" srcOrd="0" destOrd="0" presId="urn:microsoft.com/office/officeart/2005/8/layout/vList3#2"/>
    <dgm:cxn modelId="{AE643DD8-224B-43B7-99F5-19D7DB51BFFC}" type="presParOf" srcId="{30376948-CC39-4811-9E69-6F1D85270A68}" destId="{008FE947-28F3-4D75-BBB6-15FA56063185}" srcOrd="1" destOrd="0" presId="urn:microsoft.com/office/officeart/2005/8/layout/vList3#2"/>
    <dgm:cxn modelId="{79C3B856-0E1E-45A6-80F7-8E5601744617}" type="presParOf" srcId="{3B7009B3-3ADF-47BA-8845-03DFBEE779C4}" destId="{9B8054DA-DC6C-4660-9BC6-082BADA02B3B}" srcOrd="5" destOrd="0" presId="urn:microsoft.com/office/officeart/2005/8/layout/vList3#2"/>
    <dgm:cxn modelId="{9FAEE1D7-AF36-4569-B5F9-D7C5FE14F856}" type="presParOf" srcId="{3B7009B3-3ADF-47BA-8845-03DFBEE779C4}" destId="{0714DE1E-4C5E-4110-98BF-05D37204198C}" srcOrd="6" destOrd="0" presId="urn:microsoft.com/office/officeart/2005/8/layout/vList3#2"/>
    <dgm:cxn modelId="{BD1C7533-2659-49D5-A66C-C3DE0E56039D}" type="presParOf" srcId="{0714DE1E-4C5E-4110-98BF-05D37204198C}" destId="{3E55C31E-F39F-4980-B84A-2FCAC0A9367D}" srcOrd="0" destOrd="0" presId="urn:microsoft.com/office/officeart/2005/8/layout/vList3#2"/>
    <dgm:cxn modelId="{A56C98F5-E552-492B-8357-326B3891F0B0}" type="presParOf" srcId="{0714DE1E-4C5E-4110-98BF-05D37204198C}" destId="{3E09F21C-C775-4EEB-850E-967D8B97EF8D}" srcOrd="1" destOrd="0" presId="urn:microsoft.com/office/officeart/2005/8/layout/vList3#2"/>
    <dgm:cxn modelId="{BFAFA09C-4C48-491A-BF08-AFA41F4E3259}" type="presParOf" srcId="{3B7009B3-3ADF-47BA-8845-03DFBEE779C4}" destId="{ADCB902D-5D13-49E2-85A9-A5E7C5CEF039}" srcOrd="7" destOrd="0" presId="urn:microsoft.com/office/officeart/2005/8/layout/vList3#2"/>
    <dgm:cxn modelId="{B66BF527-014E-4788-B4DA-017E43D84D57}" type="presParOf" srcId="{3B7009B3-3ADF-47BA-8845-03DFBEE779C4}" destId="{42D63358-E2A5-48C6-973D-B75DB0C97DBC}" srcOrd="8" destOrd="0" presId="urn:microsoft.com/office/officeart/2005/8/layout/vList3#2"/>
    <dgm:cxn modelId="{A5D2C974-6B49-421F-A48E-4C62E2934E8F}" type="presParOf" srcId="{42D63358-E2A5-48C6-973D-B75DB0C97DBC}" destId="{0B78D193-9C08-4DC2-9CA3-0CA939EBAEF1}" srcOrd="0" destOrd="0" presId="urn:microsoft.com/office/officeart/2005/8/layout/vList3#2"/>
    <dgm:cxn modelId="{4A65C1E5-410D-46AC-A274-7148F8BDEEAB}" type="presParOf" srcId="{42D63358-E2A5-48C6-973D-B75DB0C97DBC}" destId="{B9B206DB-5D7E-4F0D-9D16-ABFF5B7F108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547E0-C6EB-49C1-B356-7DF69C89E48E}">
      <dsp:nvSpPr>
        <dsp:cNvPr id="0" name=""/>
        <dsp:cNvSpPr/>
      </dsp:nvSpPr>
      <dsp:spPr>
        <a:xfrm rot="10800000">
          <a:off x="1068069" y="928"/>
          <a:ext cx="3578215" cy="667158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19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Ozonoterapia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 rot="10800000">
        <a:off x="1234858" y="928"/>
        <a:ext cx="3411426" cy="667158"/>
      </dsp:txXfrm>
    </dsp:sp>
    <dsp:sp modelId="{6B84C6AA-55D4-459D-AE89-58E54D54E535}">
      <dsp:nvSpPr>
        <dsp:cNvPr id="0" name=""/>
        <dsp:cNvSpPr/>
      </dsp:nvSpPr>
      <dsp:spPr>
        <a:xfrm>
          <a:off x="734490" y="928"/>
          <a:ext cx="667158" cy="6671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09D8B-B257-48CE-A80A-318517E80C1A}">
      <dsp:nvSpPr>
        <dsp:cNvPr id="0" name=""/>
        <dsp:cNvSpPr/>
      </dsp:nvSpPr>
      <dsp:spPr>
        <a:xfrm rot="10800000">
          <a:off x="1068069" y="867238"/>
          <a:ext cx="3578215" cy="667158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19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Hidrología Médica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 rot="10800000">
        <a:off x="1234858" y="867238"/>
        <a:ext cx="3411426" cy="667158"/>
      </dsp:txXfrm>
    </dsp:sp>
    <dsp:sp modelId="{82DE3DA1-22BF-42BA-B613-AB479393834C}">
      <dsp:nvSpPr>
        <dsp:cNvPr id="0" name=""/>
        <dsp:cNvSpPr/>
      </dsp:nvSpPr>
      <dsp:spPr>
        <a:xfrm>
          <a:off x="734490" y="867238"/>
          <a:ext cx="667158" cy="66715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FE947-28F3-4D75-BBB6-15FA56063185}">
      <dsp:nvSpPr>
        <dsp:cNvPr id="0" name=""/>
        <dsp:cNvSpPr/>
      </dsp:nvSpPr>
      <dsp:spPr>
        <a:xfrm rot="10800000">
          <a:off x="1068069" y="1733548"/>
          <a:ext cx="3578215" cy="667158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19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Helio-talasoterapia 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 rot="10800000">
        <a:off x="1234858" y="1733548"/>
        <a:ext cx="3411426" cy="667158"/>
      </dsp:txXfrm>
    </dsp:sp>
    <dsp:sp modelId="{890C45BF-1392-4B99-9983-56E66F634B18}">
      <dsp:nvSpPr>
        <dsp:cNvPr id="0" name=""/>
        <dsp:cNvSpPr/>
      </dsp:nvSpPr>
      <dsp:spPr>
        <a:xfrm>
          <a:off x="734490" y="1733548"/>
          <a:ext cx="667158" cy="6671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9F21C-C775-4EEB-850E-967D8B97EF8D}">
      <dsp:nvSpPr>
        <dsp:cNvPr id="0" name=""/>
        <dsp:cNvSpPr/>
      </dsp:nvSpPr>
      <dsp:spPr>
        <a:xfrm rot="10800000">
          <a:off x="1098600" y="2633249"/>
          <a:ext cx="4040842" cy="667158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19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Ejercicios Terapéuticos Tradicionales 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 rot="10800000">
        <a:off x="1265389" y="2633249"/>
        <a:ext cx="3874053" cy="667158"/>
      </dsp:txXfrm>
    </dsp:sp>
    <dsp:sp modelId="{3E55C31E-F39F-4980-B84A-2FCAC0A9367D}">
      <dsp:nvSpPr>
        <dsp:cNvPr id="0" name=""/>
        <dsp:cNvSpPr/>
      </dsp:nvSpPr>
      <dsp:spPr>
        <a:xfrm>
          <a:off x="618833" y="2599858"/>
          <a:ext cx="667158" cy="66715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206DB-5D7E-4F0D-9D16-ABFF5B7F108E}">
      <dsp:nvSpPr>
        <dsp:cNvPr id="0" name=""/>
        <dsp:cNvSpPr/>
      </dsp:nvSpPr>
      <dsp:spPr>
        <a:xfrm rot="10800000">
          <a:off x="1018877" y="3467096"/>
          <a:ext cx="4312214" cy="667158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19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Orientación Nutricional Naturista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 rot="10800000">
        <a:off x="1185666" y="3467096"/>
        <a:ext cx="4145425" cy="667158"/>
      </dsp:txXfrm>
    </dsp:sp>
    <dsp:sp modelId="{0B78D193-9C08-4DC2-9CA3-0CA939EBAEF1}">
      <dsp:nvSpPr>
        <dsp:cNvPr id="0" name=""/>
        <dsp:cNvSpPr/>
      </dsp:nvSpPr>
      <dsp:spPr>
        <a:xfrm>
          <a:off x="567700" y="3466168"/>
          <a:ext cx="667158" cy="66715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F0EEF-9835-427B-ABE1-F29626676DAA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A117C-7896-442D-A873-BA37E0C17C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55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E81A233-BEA5-4DC0-B38E-B097FD5A5949}" type="slidenum">
              <a:rPr lang="es-ES" altLang="en-US" smtClean="0"/>
              <a:pPr/>
              <a:t>4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265901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88FD4C5-BF8C-4206-836C-86026E7D7A5D}" type="slidenum">
              <a:rPr lang="es-E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10</a:t>
            </a:fld>
            <a:endParaRPr lang="es-E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7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AABF-1EB1-4D76-8A17-C4F4ECE0B9BB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7B4C-9691-4B84-B680-07437BC10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12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AABF-1EB1-4D76-8A17-C4F4ECE0B9BB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7B4C-9691-4B84-B680-07437BC10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24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AABF-1EB1-4D76-8A17-C4F4ECE0B9BB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7B4C-9691-4B84-B680-07437BC10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15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AABF-1EB1-4D76-8A17-C4F4ECE0B9BB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7B4C-9691-4B84-B680-07437BC10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24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AABF-1EB1-4D76-8A17-C4F4ECE0B9BB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7B4C-9691-4B84-B680-07437BC10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63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AABF-1EB1-4D76-8A17-C4F4ECE0B9BB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7B4C-9691-4B84-B680-07437BC10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25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AABF-1EB1-4D76-8A17-C4F4ECE0B9BB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7B4C-9691-4B84-B680-07437BC10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2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AABF-1EB1-4D76-8A17-C4F4ECE0B9BB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7B4C-9691-4B84-B680-07437BC10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41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AABF-1EB1-4D76-8A17-C4F4ECE0B9BB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7B4C-9691-4B84-B680-07437BC10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18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AABF-1EB1-4D76-8A17-C4F4ECE0B9BB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7B4C-9691-4B84-B680-07437BC10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2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AABF-1EB1-4D76-8A17-C4F4ECE0B9BB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7B4C-9691-4B84-B680-07437BC10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23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9AABF-1EB1-4D76-8A17-C4F4ECE0B9BB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7B4C-9691-4B84-B680-07437BC10E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63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2681790" y="4833156"/>
            <a:ext cx="3762375" cy="844154"/>
          </a:xfrm>
        </p:spPr>
        <p:txBody>
          <a:bodyPr>
            <a:normAutofit fontScale="92500" lnSpcReduction="20000"/>
          </a:bodyPr>
          <a:lstStyle/>
          <a:p>
            <a:r>
              <a:rPr lang="es-ES" alt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Dra. Ma</a:t>
            </a:r>
            <a:r>
              <a:rPr lang="es-ES" altLang="es-ES" sz="1500" dirty="0">
                <a:latin typeface="Arial" panose="020B0604020202020204" pitchFamily="34" charset="0"/>
                <a:cs typeface="Arial" panose="020B0604020202020204" pitchFamily="34" charset="0"/>
              </a:rPr>
              <a:t>. Asunción Tosar </a:t>
            </a:r>
            <a:r>
              <a:rPr lang="es-ES" altLang="es-ES" sz="1500" dirty="0">
                <a:latin typeface="Arial" panose="020B0604020202020204" pitchFamily="34" charset="0"/>
                <a:cs typeface="Arial" panose="020B0604020202020204" pitchFamily="34" charset="0"/>
              </a:rPr>
              <a:t>Pérez Dr.C.</a:t>
            </a:r>
            <a:endParaRPr lang="es-ES" alt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ES" alt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Dpto de MNT</a:t>
            </a:r>
          </a:p>
          <a:p>
            <a:pPr eaLnBrk="1" hangingPunct="1"/>
            <a:r>
              <a:rPr lang="es-ES" altLang="es-ES" sz="1500" dirty="0">
                <a:latin typeface="Arial" panose="020B0604020202020204" pitchFamily="34" charset="0"/>
                <a:cs typeface="Arial" panose="020B0604020202020204" pitchFamily="34" charset="0"/>
              </a:rPr>
              <a:t>Curso 2020-2021</a:t>
            </a:r>
          </a:p>
        </p:txBody>
      </p:sp>
      <p:sp>
        <p:nvSpPr>
          <p:cNvPr id="2" name="Rectangle 1"/>
          <p:cNvSpPr/>
          <p:nvPr/>
        </p:nvSpPr>
        <p:spPr>
          <a:xfrm>
            <a:off x="3140868" y="4259982"/>
            <a:ext cx="2862263" cy="415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Quinto año medicina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646654" y="2402886"/>
            <a:ext cx="594066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Curso propio Integración de procederes terapéuticos de Medicina Natural y Tradicional </a:t>
            </a:r>
            <a:endParaRPr lang="es-ES" sz="2400" dirty="0"/>
          </a:p>
        </p:txBody>
      </p:sp>
      <p:sp>
        <p:nvSpPr>
          <p:cNvPr id="5" name="Rectangle 1"/>
          <p:cNvSpPr/>
          <p:nvPr/>
        </p:nvSpPr>
        <p:spPr>
          <a:xfrm>
            <a:off x="1655677" y="998730"/>
            <a:ext cx="6048671" cy="9181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Universidad de Ciencias Médicas de La Habana</a:t>
            </a:r>
          </a:p>
          <a:p>
            <a:pPr algn="ctr">
              <a:defRPr/>
            </a:pP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Facultad de Ciencias Médicas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Enrique Cabrera</a:t>
            </a:r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05826" y="3673770"/>
            <a:ext cx="35750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100" dirty="0">
                <a:latin typeface="Arial" panose="020B0604020202020204" pitchFamily="34" charset="0"/>
                <a:cs typeface="Arial" panose="020B0604020202020204" pitchFamily="34" charset="0"/>
              </a:rPr>
              <a:t>Enfermedades transmisibles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506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4622" y="2006687"/>
            <a:ext cx="3082528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Antitusígenos </a:t>
            </a:r>
          </a:p>
          <a:p>
            <a:pPr algn="ctr">
              <a:defRPr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Zingiber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officnale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R.(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Jengibre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defRPr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Allium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cepa (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Cebolla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Allium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sativum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Ajo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4666021" y="1975909"/>
            <a:ext cx="4057778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Expectorantes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s-E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Allium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sativum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Ajo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algn="ctr">
              <a:defRPr/>
            </a:pP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Aloe vera (</a:t>
            </a:r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Sábila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ctr">
              <a:defRPr/>
            </a:pPr>
            <a:r>
              <a:rPr lang="es-E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Cymbopogon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citratus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L.  </a:t>
            </a:r>
          </a:p>
          <a:p>
            <a:pPr algn="ctr">
              <a:defRPr/>
            </a:pP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Caña santa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algn="ctr">
              <a:defRPr/>
            </a:pPr>
            <a:r>
              <a:rPr lang="es-E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Melaleuca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leucadendron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l. (</a:t>
            </a:r>
            <a:r>
              <a:rPr lang="es-ES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Cayeput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8003" y="4462361"/>
            <a:ext cx="6128677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Broncodilatadores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la unión de estas 3 plantas medicinales; </a:t>
            </a:r>
            <a:r>
              <a:rPr lang="es-ES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Musa paradisiaca L, </a:t>
            </a:r>
            <a:r>
              <a:rPr lang="es-ES" sz="2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Hibiscus</a:t>
            </a:r>
            <a:r>
              <a:rPr lang="es-ES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Aloe Vera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s-ES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Asmacán</a:t>
            </a:r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y/o Amasan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</a:p>
          <a:p>
            <a:pPr>
              <a:defRPr/>
            </a:pPr>
            <a:r>
              <a:rPr lang="es-E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Plecthranthus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amboinicus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Spreng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Orégano francés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2171" y="253876"/>
            <a:ext cx="71077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Resumen de Plantas, y medicamentos herbarios que actúan sobre el sistema respiratorio.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00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1693295"/>
              </p:ext>
            </p:extLst>
          </p:nvPr>
        </p:nvGraphicFramePr>
        <p:xfrm>
          <a:off x="1498058" y="1581564"/>
          <a:ext cx="5380775" cy="413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CuadroTexto 1"/>
          <p:cNvSpPr txBox="1">
            <a:spLocks noChangeArrowheads="1"/>
          </p:cNvSpPr>
          <p:nvPr/>
        </p:nvSpPr>
        <p:spPr bwMode="auto">
          <a:xfrm>
            <a:off x="1060911" y="710324"/>
            <a:ext cx="7013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E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Otros tratamientos que se aplican en la intercrisis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73036" y="300749"/>
            <a:ext cx="3199663" cy="409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Asma Bronquial</a:t>
            </a:r>
          </a:p>
        </p:txBody>
      </p:sp>
    </p:spTree>
    <p:extLst>
      <p:ext uri="{BB962C8B-B14F-4D97-AF65-F5344CB8AC3E}">
        <p14:creationId xmlns:p14="http://schemas.microsoft.com/office/powerpoint/2010/main" val="14202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84407" y="392810"/>
            <a:ext cx="3406702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U" sz="2800" dirty="0">
                <a:latin typeface="Arial" panose="020B0604020202020204" pitchFamily="34" charset="0"/>
                <a:cs typeface="Arial" panose="020B0604020202020204" pitchFamily="34" charset="0"/>
              </a:rPr>
              <a:t>Hipertensión arterial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9323" y="1851638"/>
            <a:ext cx="85567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hipertensión arterial es una enfermedad crónica caracterizada por el incremento continuo de las cifras de la presión sanguínea en las arterias.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Según la OMS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presión arterial es definida como la presión arterial sistólica de encima de 140/90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 más 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una presión arterial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diastólica de 90mmHg o ambas cifras inclusive.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9723"/>
              </p:ext>
            </p:extLst>
          </p:nvPr>
        </p:nvGraphicFramePr>
        <p:xfrm>
          <a:off x="466928" y="1459147"/>
          <a:ext cx="8200416" cy="3453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76271">
                  <a:extLst>
                    <a:ext uri="{9D8B030D-6E8A-4147-A177-3AD203B41FA5}">
                      <a16:colId xmlns:a16="http://schemas.microsoft.com/office/drawing/2014/main" val="1017677578"/>
                    </a:ext>
                  </a:extLst>
                </a:gridCol>
                <a:gridCol w="5924145">
                  <a:extLst>
                    <a:ext uri="{9D8B030D-6E8A-4147-A177-3AD203B41FA5}">
                      <a16:colId xmlns:a16="http://schemas.microsoft.com/office/drawing/2014/main" val="1568028618"/>
                    </a:ext>
                  </a:extLst>
                </a:gridCol>
              </a:tblGrid>
              <a:tr h="980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Modalidades </a:t>
                      </a: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integrar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Hipertensión arterial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102724909"/>
                  </a:ext>
                </a:extLst>
              </a:tr>
              <a:tr h="1492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Digitopuntura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Acupuntura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21590" marR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 a utilizar. aplicar digitopuntura mediante sedación de Ig-4, Ig-11, H-3 y C-7, en tanto E-36 deberá armonizarse. 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677883109"/>
                  </a:ext>
                </a:extLst>
              </a:tr>
              <a:tr h="980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Auriculoterapia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 a utilizar: Shen Men, surco Hipotensor e hígado.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351701263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484407" y="392810"/>
            <a:ext cx="3406702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U" sz="2800" dirty="0">
                <a:latin typeface="Arial" panose="020B0604020202020204" pitchFamily="34" charset="0"/>
                <a:cs typeface="Arial" panose="020B0604020202020204" pitchFamily="34" charset="0"/>
              </a:rPr>
              <a:t>Hipertensión arterial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197116"/>
              </p:ext>
            </p:extLst>
          </p:nvPr>
        </p:nvGraphicFramePr>
        <p:xfrm>
          <a:off x="136186" y="719847"/>
          <a:ext cx="8735439" cy="57015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4420">
                  <a:extLst>
                    <a:ext uri="{9D8B030D-6E8A-4147-A177-3AD203B41FA5}">
                      <a16:colId xmlns:a16="http://schemas.microsoft.com/office/drawing/2014/main" val="963368299"/>
                    </a:ext>
                  </a:extLst>
                </a:gridCol>
                <a:gridCol w="6751019">
                  <a:extLst>
                    <a:ext uri="{9D8B030D-6E8A-4147-A177-3AD203B41FA5}">
                      <a16:colId xmlns:a16="http://schemas.microsoft.com/office/drawing/2014/main" val="2454999464"/>
                    </a:ext>
                  </a:extLst>
                </a:gridCol>
              </a:tblGrid>
              <a:tr h="359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Modalidades </a:t>
                      </a: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integrar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Hipertensión arterial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301657153"/>
                  </a:ext>
                </a:extLst>
              </a:tr>
              <a:tr h="5000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Fitofármacos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Fitofármacos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20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Diuréticos: 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Extracto Fluido de Té de riñón o Llantén. 10 gts/½vaso agua, 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3veces/día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Hipotensores: 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Extracto Fluido de Caña santa: 10 gts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/½ vaso </a:t>
                      </a: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agua, 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3veces/día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Tintura Pasiflora o Naranja dulce: 20 gts/ ½vaso agua, 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3veces/día </a:t>
                      </a: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7 -10 días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Tintura de Ajo o Albahaca blanca: 20 gts/ ½vaso agua, 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3veces/día </a:t>
                      </a: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7 -10 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23826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2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7742"/>
              </p:ext>
            </p:extLst>
          </p:nvPr>
        </p:nvGraphicFramePr>
        <p:xfrm>
          <a:off x="466925" y="710120"/>
          <a:ext cx="8307423" cy="56013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55262">
                  <a:extLst>
                    <a:ext uri="{9D8B030D-6E8A-4147-A177-3AD203B41FA5}">
                      <a16:colId xmlns:a16="http://schemas.microsoft.com/office/drawing/2014/main" val="3242015066"/>
                    </a:ext>
                  </a:extLst>
                </a:gridCol>
                <a:gridCol w="6352161">
                  <a:extLst>
                    <a:ext uri="{9D8B030D-6E8A-4147-A177-3AD203B41FA5}">
                      <a16:colId xmlns:a16="http://schemas.microsoft.com/office/drawing/2014/main" val="3320841536"/>
                    </a:ext>
                  </a:extLst>
                </a:gridCol>
              </a:tblGrid>
              <a:tr h="5368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Modalidades </a:t>
                      </a: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integrar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Hipertensión arterial</a:t>
                      </a:r>
                      <a:endParaRPr lang="es-E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2890692191"/>
                  </a:ext>
                </a:extLst>
              </a:tr>
              <a:tr h="4930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Fitofármacos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Fitofármacos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Vasodilatadores</a:t>
                      </a: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Tintura de Ají picante o Toronjil de menta:20 gts/ ½vaso agua, 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3veces/día </a:t>
                      </a: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7 -10 días.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 hipocolesterolemia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Propolina o propoleo al 50%: 20 gotas diluidas en medio vaso de agua, durante 30 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días.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Plantas medicinales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Infusión de Caña santa: 240 mL (un vaso), 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3veces/día </a:t>
                      </a: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(cuidado con esta infusión, hay que colarla y-o filtrarla bien, para el consumo)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Infusión de corteza de limón:240 mL (un vaso), 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3veces/día.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3345" indent="-31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803967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2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K:\docencia MULGOBA\CURSO 16 17\curso 16-17\carrera medicina\Internos\internado\Internos\MTN\fitoterapia internos fotos pptx\Slid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12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4 CuadroTexto"/>
          <p:cNvSpPr txBox="1">
            <a:spLocks noChangeArrowheads="1"/>
          </p:cNvSpPr>
          <p:nvPr/>
        </p:nvSpPr>
        <p:spPr bwMode="auto">
          <a:xfrm>
            <a:off x="4965700" y="6308725"/>
            <a:ext cx="1785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Manzanilla</a:t>
            </a:r>
          </a:p>
        </p:txBody>
      </p:sp>
      <p:sp>
        <p:nvSpPr>
          <p:cNvPr id="58372" name="5 CuadroTexto"/>
          <p:cNvSpPr txBox="1">
            <a:spLocks noChangeArrowheads="1"/>
          </p:cNvSpPr>
          <p:nvPr/>
        </p:nvSpPr>
        <p:spPr bwMode="auto">
          <a:xfrm>
            <a:off x="5857875" y="328612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800">
                <a:solidFill>
                  <a:schemeClr val="tx1"/>
                </a:solidFill>
              </a:rPr>
              <a:t>Pasiflora </a:t>
            </a:r>
          </a:p>
        </p:txBody>
      </p:sp>
      <p:sp>
        <p:nvSpPr>
          <p:cNvPr id="58373" name="6 CuadroTexto"/>
          <p:cNvSpPr txBox="1">
            <a:spLocks noChangeArrowheads="1"/>
          </p:cNvSpPr>
          <p:nvPr/>
        </p:nvSpPr>
        <p:spPr bwMode="auto">
          <a:xfrm>
            <a:off x="6357938" y="2500313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800">
                <a:solidFill>
                  <a:schemeClr val="tx1"/>
                </a:solidFill>
              </a:rPr>
              <a:t>Cítricos </a:t>
            </a:r>
          </a:p>
        </p:txBody>
      </p:sp>
      <p:sp>
        <p:nvSpPr>
          <p:cNvPr id="58374" name="7 CuadroTexto"/>
          <p:cNvSpPr txBox="1">
            <a:spLocks noChangeArrowheads="1"/>
          </p:cNvSpPr>
          <p:nvPr/>
        </p:nvSpPr>
        <p:spPr bwMode="auto">
          <a:xfrm>
            <a:off x="6786563" y="785813"/>
            <a:ext cx="128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600">
                <a:solidFill>
                  <a:schemeClr val="tx1"/>
                </a:solidFill>
              </a:rPr>
              <a:t>Cebolla</a:t>
            </a:r>
          </a:p>
        </p:txBody>
      </p:sp>
      <p:sp>
        <p:nvSpPr>
          <p:cNvPr id="58375" name="8 CuadroTexto"/>
          <p:cNvSpPr txBox="1">
            <a:spLocks noChangeArrowheads="1"/>
          </p:cNvSpPr>
          <p:nvPr/>
        </p:nvSpPr>
        <p:spPr bwMode="auto">
          <a:xfrm>
            <a:off x="4714875" y="2162175"/>
            <a:ext cx="128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600">
                <a:solidFill>
                  <a:schemeClr val="tx1"/>
                </a:solidFill>
              </a:rPr>
              <a:t>Ajo</a:t>
            </a:r>
          </a:p>
        </p:txBody>
      </p:sp>
      <p:sp>
        <p:nvSpPr>
          <p:cNvPr id="58376" name="4 CuadroTexto"/>
          <p:cNvSpPr txBox="1">
            <a:spLocks noChangeArrowheads="1"/>
          </p:cNvSpPr>
          <p:nvPr/>
        </p:nvSpPr>
        <p:spPr bwMode="auto">
          <a:xfrm>
            <a:off x="7643813" y="6381750"/>
            <a:ext cx="1785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Antimicótico</a:t>
            </a:r>
          </a:p>
        </p:txBody>
      </p:sp>
    </p:spTree>
    <p:extLst>
      <p:ext uri="{BB962C8B-B14F-4D97-AF65-F5344CB8AC3E}">
        <p14:creationId xmlns:p14="http://schemas.microsoft.com/office/powerpoint/2010/main" val="6932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984697" y="272225"/>
            <a:ext cx="1943100" cy="4048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  <a:r>
              <a:rPr lang="es-E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5" y="474631"/>
            <a:ext cx="8706254" cy="5780508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Básica </a:t>
            </a:r>
          </a:p>
          <a:p>
            <a:pPr algn="just"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Libro de MGI Álvarez Sintes, capítulo 91 Tosar Pérez MA, Álvarez Díaz TA. Medicina Natural y Tradicional en Atención Primaria de Salud. En: Álvarez Sintes R, et. al. Medicina General Integral. 3 ed. aumentada y corregida. La Habana: Editorial Ciencias Médicas; 2014. p. 920-49. </a:t>
            </a:r>
          </a:p>
          <a:p>
            <a:pPr algn="just"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Álvarez Díaz TA, Tosar Pérez MA, Echemendia Sálix C. Medicina tradicional china, Acupuntura, moxibustión y medicina herbolaria. La Habana: Editorial Universidad de La Habana; 2014.</a:t>
            </a:r>
          </a:p>
          <a:p>
            <a:pPr algn="just"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MINSAP. Manual para la práctica de la medicina natural y tradicional, Editorial Ciencias médicas, La Habana, 2014</a:t>
            </a:r>
          </a:p>
          <a:p>
            <a:pPr algn="just"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MINSAP.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Guía para la prescripción de productos naturales.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Habana: Editorial Ciencias médicas,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275410" y="1431131"/>
            <a:ext cx="2185988" cy="476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b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1" y="2564608"/>
            <a:ext cx="7408572" cy="917972"/>
          </a:xfrm>
        </p:spPr>
        <p:txBody>
          <a:bodyPr/>
          <a:lstStyle/>
          <a:p>
            <a:pPr algn="just" eaLnBrk="1" hangingPunct="1"/>
            <a:r>
              <a:rPr lang="es-ES" altLang="es-ES" sz="1800" dirty="0">
                <a:latin typeface="Arial" panose="020B0604020202020204" pitchFamily="34" charset="0"/>
                <a:cs typeface="Arial" panose="020B0604020202020204" pitchFamily="34" charset="0"/>
              </a:rPr>
              <a:t>Integrar los procederes terapéuticos de la MNT en las enfermedades no </a:t>
            </a:r>
            <a:r>
              <a:rPr lang="es-ES" altLang="es-ES" sz="1800" dirty="0">
                <a:latin typeface="Arial" panose="020B0604020202020204" pitchFamily="34" charset="0"/>
                <a:cs typeface="Arial" panose="020B0604020202020204" pitchFamily="34" charset="0"/>
              </a:rPr>
              <a:t>transmisibles; Asma bronquial e hipertensión arterial. </a:t>
            </a:r>
            <a:endParaRPr lang="es-ES" alt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92103" y="1160861"/>
            <a:ext cx="1890713" cy="5405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Sumario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05119" y="2283771"/>
            <a:ext cx="8017099" cy="275589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altLang="es-ES" sz="1950" dirty="0">
                <a:latin typeface="Arial" panose="020B0604020202020204" pitchFamily="34" charset="0"/>
                <a:cs typeface="Arial" panose="020B0604020202020204" pitchFamily="34" charset="0"/>
              </a:rPr>
              <a:t>Enfermedades crónicas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_tradnl" altLang="es-ES" sz="1950" dirty="0">
                <a:latin typeface="Arial" panose="020B0604020202020204" pitchFamily="34" charset="0"/>
                <a:cs typeface="Arial" panose="020B0604020202020204" pitchFamily="34" charset="0"/>
              </a:rPr>
              <a:t>-Asma </a:t>
            </a:r>
            <a:r>
              <a:rPr lang="es-ES_tradnl" altLang="es-ES" sz="1950" dirty="0">
                <a:latin typeface="Arial" panose="020B0604020202020204" pitchFamily="34" charset="0"/>
                <a:cs typeface="Arial" panose="020B0604020202020204" pitchFamily="34" charset="0"/>
              </a:rPr>
              <a:t>Bronquial.</a:t>
            </a:r>
            <a:r>
              <a:rPr lang="es-ES" altLang="es-ES" sz="1950" dirty="0">
                <a:latin typeface="Arial" panose="020B0604020202020204" pitchFamily="34" charset="0"/>
                <a:cs typeface="Arial" panose="020B0604020202020204" pitchFamily="34" charset="0"/>
              </a:rPr>
              <a:t>Tratamiento con acupuntura y técnicas a fines, medicamentos herbarios y/o Fitofármacos, apiterapia.</a:t>
            </a:r>
            <a:endParaRPr lang="es-ES_tradnl" altLang="es-ES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_tradnl" altLang="es-ES" sz="1950" dirty="0">
                <a:latin typeface="Arial" panose="020B0604020202020204" pitchFamily="34" charset="0"/>
                <a:cs typeface="Arial" panose="020B0604020202020204" pitchFamily="34" charset="0"/>
              </a:rPr>
              <a:t>-Hipertensión </a:t>
            </a:r>
            <a:r>
              <a:rPr lang="es-ES_tradnl" altLang="es-ES" sz="1950" dirty="0">
                <a:latin typeface="Arial" panose="020B0604020202020204" pitchFamily="34" charset="0"/>
                <a:cs typeface="Arial" panose="020B0604020202020204" pitchFamily="34" charset="0"/>
              </a:rPr>
              <a:t>arterial</a:t>
            </a:r>
            <a:r>
              <a:rPr lang="es-ES" altLang="es-ES" sz="1950" dirty="0">
                <a:latin typeface="Arial" panose="020B0604020202020204" pitchFamily="34" charset="0"/>
                <a:cs typeface="Arial" panose="020B0604020202020204" pitchFamily="34" charset="0"/>
              </a:rPr>
              <a:t>Tratamiento con acupuntura y técnicas a fines, medicamentos herbarios y/o Fitofármacos, apiterapia.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s-ES_tradnl" alt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673036" y="300749"/>
            <a:ext cx="3199663" cy="409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Asma Bronquial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6908" y="2539237"/>
            <a:ext cx="8282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es-E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prevalencia de asma bronquial </a:t>
            </a:r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 Cuba es </a:t>
            </a:r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 92,6 x 1000 habitantes y las provincias con mayor tasa son: La Habana, Matanzas, Camagüey y Las Tunas.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6908" y="1370865"/>
            <a:ext cx="81823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 asma bronquial(2010)</a:t>
            </a:r>
          </a:p>
          <a:p>
            <a:pPr algn="just"/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Trastorno crónico inflamatorio de las vías áreas en el que muchas células y elementos celulares tienen un papel significativo.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7024" y="4407665"/>
            <a:ext cx="823223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es-E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Factores predisponentes</a:t>
            </a:r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Alergias, Antecedentes</a:t>
            </a:r>
          </a:p>
          <a:p>
            <a:pPr algn="just"/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Patológicos Familiares.</a:t>
            </a:r>
          </a:p>
          <a:p>
            <a:pPr algn="just"/>
            <a:r>
              <a:rPr lang="es-E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Factores causales</a:t>
            </a:r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El hogar, ambiente externo, medicamentos, alimentos.</a:t>
            </a:r>
          </a:p>
          <a:p>
            <a:pPr algn="just"/>
            <a:r>
              <a:rPr lang="es-E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Factores contribuyentes</a:t>
            </a:r>
            <a:r>
              <a:rPr lang="es-E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Fumador pasivo, y activo, infecciones víricas y bajo peso al nacer.</a:t>
            </a:r>
            <a:r>
              <a:rPr lang="es-E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7024" y="3820138"/>
            <a:ext cx="5766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factores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riesgos en el asma se clasifican: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112" y="661286"/>
            <a:ext cx="6141148" cy="751537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 los procederes terapéuticos de la MNT</a:t>
            </a:r>
          </a:p>
        </p:txBody>
      </p:sp>
      <p:sp>
        <p:nvSpPr>
          <p:cNvPr id="12293" name="Content Placeholder 2"/>
          <p:cNvSpPr>
            <a:spLocks noGrp="1"/>
          </p:cNvSpPr>
          <p:nvPr>
            <p:ph idx="1"/>
          </p:nvPr>
        </p:nvSpPr>
        <p:spPr>
          <a:xfrm>
            <a:off x="1004553" y="2457450"/>
            <a:ext cx="6545201" cy="23812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s-E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Estrategia terapéutica: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Enfoque integral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Tratamiento preventivo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Tratamiento de las crisis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Tratamiento de la intercrisis o de sostén  </a:t>
            </a:r>
          </a:p>
        </p:txBody>
      </p:sp>
    </p:spTree>
    <p:extLst>
      <p:ext uri="{BB962C8B-B14F-4D97-AF65-F5344CB8AC3E}">
        <p14:creationId xmlns:p14="http://schemas.microsoft.com/office/powerpoint/2010/main" val="11889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46721"/>
              </p:ext>
            </p:extLst>
          </p:nvPr>
        </p:nvGraphicFramePr>
        <p:xfrm>
          <a:off x="231820" y="999166"/>
          <a:ext cx="8471079" cy="50005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5720">
                  <a:extLst>
                    <a:ext uri="{9D8B030D-6E8A-4147-A177-3AD203B41FA5}">
                      <a16:colId xmlns:a16="http://schemas.microsoft.com/office/drawing/2014/main" val="3059273420"/>
                    </a:ext>
                  </a:extLst>
                </a:gridCol>
                <a:gridCol w="2396091">
                  <a:extLst>
                    <a:ext uri="{9D8B030D-6E8A-4147-A177-3AD203B41FA5}">
                      <a16:colId xmlns:a16="http://schemas.microsoft.com/office/drawing/2014/main" val="2287659158"/>
                    </a:ext>
                  </a:extLst>
                </a:gridCol>
                <a:gridCol w="2132135">
                  <a:extLst>
                    <a:ext uri="{9D8B030D-6E8A-4147-A177-3AD203B41FA5}">
                      <a16:colId xmlns:a16="http://schemas.microsoft.com/office/drawing/2014/main" val="1168063908"/>
                    </a:ext>
                  </a:extLst>
                </a:gridCol>
                <a:gridCol w="2027133">
                  <a:extLst>
                    <a:ext uri="{9D8B030D-6E8A-4147-A177-3AD203B41FA5}">
                      <a16:colId xmlns:a16="http://schemas.microsoft.com/office/drawing/2014/main" val="1585426537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Modalidades </a:t>
                      </a: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integrar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ENFERMEDADES DEL SISTEMA RESPIRATORIO</a:t>
                      </a:r>
                      <a:r>
                        <a:rPr lang="es-CU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Asma Bronquial </a:t>
                      </a:r>
                      <a:r>
                        <a:rPr lang="es-CU" sz="15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Enfoque integral 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12706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 terapéutica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U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 preventivo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U" sz="15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 de las crisis</a:t>
                      </a:r>
                      <a:endParaRPr lang="es-ES" sz="15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 de la intercrisis o de </a:t>
                      </a:r>
                      <a:r>
                        <a:rPr lang="es-CU" sz="15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sostén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122015266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Ejercicios Tai Chi.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Ejercicios Tai Chi.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Ejercicios Tai Chi.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3294651772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Digitopuntura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 a utilizar.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Sedar: P-5, P-7. </a:t>
                      </a:r>
                      <a:r>
                        <a:rPr lang="es-C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 </a:t>
                      </a: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 Pc-6.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 a utilizar.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V13, P1, P5, VC22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 a utilizar.</a:t>
                      </a:r>
                      <a:endParaRPr lang="es-ES" sz="15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V13, P1, P5, VC22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200021601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Acupuntura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 a  utilizar: V13, P1 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 a  utilizar: V13, P1, P5, VC22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 a  utilizar: V13, P1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1256902158"/>
                  </a:ext>
                </a:extLst>
              </a:tr>
              <a:tr h="1101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Auriculoterapia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 a utilizar: Shen Men, Nariz interna,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Nariz externa y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Pulmón</a:t>
                      </a:r>
                      <a:r>
                        <a:rPr lang="es-C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 a utilizar: Shen Men, Nariz interna,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Nariz externa y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Pulmón,Bazo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 a utilizar: Shen Men, Nariz interna,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Nariz externa y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Pulmón,Bazo.Riñón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3602969281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Moxibustión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Aplicar de 3 a  5 moxas  al día en los puntos VG14,  E36.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62" marR="40362" marT="0" marB="0"/>
                </a:tc>
                <a:extLst>
                  <a:ext uri="{0D108BD9-81ED-4DB2-BD59-A6C34878D82A}">
                    <a16:rowId xmlns:a16="http://schemas.microsoft.com/office/drawing/2014/main" val="1914203082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994049" y="300749"/>
            <a:ext cx="3199663" cy="409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Asma Bronquial</a:t>
            </a:r>
            <a:endParaRPr lang="es-E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96091"/>
              </p:ext>
            </p:extLst>
          </p:nvPr>
        </p:nvGraphicFramePr>
        <p:xfrm>
          <a:off x="289774" y="945078"/>
          <a:ext cx="8490399" cy="50759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23310">
                  <a:extLst>
                    <a:ext uri="{9D8B030D-6E8A-4147-A177-3AD203B41FA5}">
                      <a16:colId xmlns:a16="http://schemas.microsoft.com/office/drawing/2014/main" val="1495428298"/>
                    </a:ext>
                  </a:extLst>
                </a:gridCol>
                <a:gridCol w="6867089">
                  <a:extLst>
                    <a:ext uri="{9D8B030D-6E8A-4147-A177-3AD203B41FA5}">
                      <a16:colId xmlns:a16="http://schemas.microsoft.com/office/drawing/2014/main" val="4222384543"/>
                    </a:ext>
                  </a:extLst>
                </a:gridCol>
              </a:tblGrid>
              <a:tr h="2951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800" dirty="0">
                          <a:effectLst/>
                        </a:rPr>
                        <a:t> </a:t>
                      </a:r>
                      <a:r>
                        <a:rPr lang="es-CU" sz="1800" dirty="0" smtClean="0">
                          <a:effectLst/>
                        </a:rPr>
                        <a:t>Modalidades </a:t>
                      </a:r>
                      <a:r>
                        <a:rPr lang="es-CU" sz="1800" dirty="0">
                          <a:effectLst/>
                        </a:rPr>
                        <a:t>a integrar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75" marR="234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800" dirty="0">
                          <a:effectLst/>
                        </a:rPr>
                        <a:t>ENFERMEDADES DEL SISTEMA RESPIRATORIO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75" marR="23475" marT="0" marB="0"/>
                </a:tc>
                <a:extLst>
                  <a:ext uri="{0D108BD9-81ED-4DB2-BD59-A6C34878D82A}">
                    <a16:rowId xmlns:a16="http://schemas.microsoft.com/office/drawing/2014/main" val="3450340968"/>
                  </a:ext>
                </a:extLst>
              </a:tr>
              <a:tr h="31546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800" dirty="0">
                          <a:effectLst/>
                        </a:rPr>
                        <a:t>Asma Bronquial </a:t>
                      </a:r>
                      <a:r>
                        <a:rPr lang="es-ES" sz="1800" dirty="0" smtClean="0">
                          <a:effectLst/>
                        </a:rPr>
                        <a:t>Tratamiento de la intercrisis o de sostén</a:t>
                      </a:r>
                    </a:p>
                  </a:txBody>
                  <a:tcPr marL="23475" marR="23475" marT="0" marB="0"/>
                </a:tc>
                <a:extLst>
                  <a:ext uri="{0D108BD9-81ED-4DB2-BD59-A6C34878D82A}">
                    <a16:rowId xmlns:a16="http://schemas.microsoft.com/office/drawing/2014/main" val="2658286387"/>
                  </a:ext>
                </a:extLst>
              </a:tr>
              <a:tr h="4445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800" dirty="0">
                          <a:effectLst/>
                        </a:rPr>
                        <a:t>Fitofármacos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475" marR="23475" marT="0" marB="0"/>
                </a:tc>
                <a:tc>
                  <a:txBody>
                    <a:bodyPr/>
                    <a:lstStyle/>
                    <a:p>
                      <a:pPr marL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800" dirty="0">
                          <a:effectLst/>
                        </a:rPr>
                        <a:t>Como broncodilatadores:</a:t>
                      </a:r>
                      <a:endParaRPr lang="es-ES" sz="1800" dirty="0">
                        <a:effectLst/>
                      </a:endParaRPr>
                    </a:p>
                    <a:p>
                      <a:pPr marL="31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U" sz="1800" dirty="0">
                          <a:effectLst/>
                        </a:rPr>
                        <a:t>Fitofármacos: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1800" dirty="0">
                          <a:effectLst/>
                        </a:rPr>
                        <a:t>Jarabe de IMEFASMA, Orégano, Aloe y Asmacán: 1cda, </a:t>
                      </a:r>
                      <a:r>
                        <a:rPr lang="es-CU" sz="1800" dirty="0" smtClean="0">
                          <a:effectLst/>
                        </a:rPr>
                        <a:t>3veces/dias </a:t>
                      </a:r>
                      <a:r>
                        <a:rPr lang="es-CU" sz="1800" dirty="0">
                          <a:effectLst/>
                        </a:rPr>
                        <a:t>por 7 -10 días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1800" dirty="0">
                          <a:effectLst/>
                        </a:rPr>
                        <a:t>Melito propóleos o Hipolip-II: 1cda, </a:t>
                      </a:r>
                      <a:r>
                        <a:rPr lang="es-CU" sz="1800" dirty="0" smtClean="0">
                          <a:effectLst/>
                        </a:rPr>
                        <a:t>3veces/día </a:t>
                      </a:r>
                      <a:r>
                        <a:rPr lang="es-CU" sz="1800" dirty="0">
                          <a:effectLst/>
                        </a:rPr>
                        <a:t>por 7 -10 días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1800" dirty="0">
                          <a:effectLst/>
                        </a:rPr>
                        <a:t>Extracto Fluido de Eucalipto o Pasiflora: 10 gts/½vaso agua, </a:t>
                      </a:r>
                      <a:r>
                        <a:rPr lang="es-CU" sz="1800" dirty="0" smtClean="0">
                          <a:effectLst/>
                        </a:rPr>
                        <a:t>3veces/dia </a:t>
                      </a:r>
                      <a:r>
                        <a:rPr lang="es-CU" sz="1800" dirty="0">
                          <a:effectLst/>
                        </a:rPr>
                        <a:t>por 7 -10 días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1800" dirty="0">
                          <a:effectLst/>
                        </a:rPr>
                        <a:t>Tintura de Jengibre, Eucalipto o Naranja dulce: 20 gts/ ½vaso agua, </a:t>
                      </a:r>
                      <a:r>
                        <a:rPr lang="es-CU" sz="1800" dirty="0" smtClean="0">
                          <a:effectLst/>
                        </a:rPr>
                        <a:t>3veces/dias </a:t>
                      </a:r>
                      <a:r>
                        <a:rPr lang="es-CU" sz="1800" dirty="0">
                          <a:effectLst/>
                        </a:rPr>
                        <a:t>por 7 -10 días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1800" dirty="0">
                          <a:effectLst/>
                        </a:rPr>
                        <a:t>Jarabe de IMEFASMA, Orégano, Aloe y   Asmacán: 1cda, </a:t>
                      </a:r>
                      <a:r>
                        <a:rPr lang="es-CU" sz="1800" dirty="0" smtClean="0">
                          <a:effectLst/>
                        </a:rPr>
                        <a:t>3veces/día </a:t>
                      </a:r>
                      <a:r>
                        <a:rPr lang="es-CU" sz="1800" dirty="0">
                          <a:effectLst/>
                        </a:rPr>
                        <a:t>por 7 -10 días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1800" dirty="0">
                          <a:effectLst/>
                        </a:rPr>
                        <a:t>Extracto Fluido de Caña santa o Eucalipto: 10 gts/½vaso agua, 3v/d por 7 -10 días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1800" dirty="0">
                          <a:effectLst/>
                        </a:rPr>
                        <a:t>Tintura de Jengibre o Naranja dulce: 20 gts/ ½vaso agua, 3v/d. por 7 -10 </a:t>
                      </a:r>
                      <a:r>
                        <a:rPr lang="es-CU" sz="1800" dirty="0" smtClean="0">
                          <a:effectLst/>
                        </a:rPr>
                        <a:t>días</a:t>
                      </a:r>
                      <a:endParaRPr lang="es-ES" sz="1800" dirty="0">
                        <a:effectLst/>
                      </a:endParaRPr>
                    </a:p>
                  </a:txBody>
                  <a:tcPr marL="23475" marR="23475" marT="0" marB="0"/>
                </a:tc>
                <a:extLst>
                  <a:ext uri="{0D108BD9-81ED-4DB2-BD59-A6C34878D82A}">
                    <a16:rowId xmlns:a16="http://schemas.microsoft.com/office/drawing/2014/main" val="4245750968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673036" y="300749"/>
            <a:ext cx="3199663" cy="409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Asma Bronquial</a:t>
            </a:r>
            <a:endParaRPr lang="es-E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203792"/>
              </p:ext>
            </p:extLst>
          </p:nvPr>
        </p:nvGraphicFramePr>
        <p:xfrm>
          <a:off x="482958" y="992480"/>
          <a:ext cx="7910848" cy="49005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8538">
                  <a:extLst>
                    <a:ext uri="{9D8B030D-6E8A-4147-A177-3AD203B41FA5}">
                      <a16:colId xmlns:a16="http://schemas.microsoft.com/office/drawing/2014/main" val="2301498841"/>
                    </a:ext>
                  </a:extLst>
                </a:gridCol>
                <a:gridCol w="5602310">
                  <a:extLst>
                    <a:ext uri="{9D8B030D-6E8A-4147-A177-3AD203B41FA5}">
                      <a16:colId xmlns:a16="http://schemas.microsoft.com/office/drawing/2014/main" val="3462839168"/>
                    </a:ext>
                  </a:extLst>
                </a:gridCol>
              </a:tblGrid>
              <a:tr h="3767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Modalidades </a:t>
                      </a: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integrar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702" marR="34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ENFERMEDADES DEL SISTEMA RESPIRATORIO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702" marR="34702" marT="0" marB="0"/>
                </a:tc>
                <a:extLst>
                  <a:ext uri="{0D108BD9-81ED-4DB2-BD59-A6C34878D82A}">
                    <a16:rowId xmlns:a16="http://schemas.microsoft.com/office/drawing/2014/main" val="2991740157"/>
                  </a:ext>
                </a:extLst>
              </a:tr>
              <a:tr h="3176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Asma Bronquial 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702" marR="34702" marT="0" marB="0"/>
                </a:tc>
                <a:extLst>
                  <a:ext uri="{0D108BD9-81ED-4DB2-BD59-A6C34878D82A}">
                    <a16:rowId xmlns:a16="http://schemas.microsoft.com/office/drawing/2014/main" val="196582138"/>
                  </a:ext>
                </a:extLst>
              </a:tr>
              <a:tr h="420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Fitofármacos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702" marR="34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Antitusígenos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Gotas </a:t>
                      </a: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antitusivas: 20 gts/ ½vaso agua, 3v/d. por 7 -10 días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Tintura de ajo: 20 gts/ ½vaso agua, 3v/d. por 7 -10 días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Tintura de tilo: 20 gts/ ½vaso agua, 3v/d. por 7 -10 días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20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Plantas medicinales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Decocción de cítricos y/o flores de Majagua:120 mL (½ vaso), 3v/d. por 7 -10 días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Infusión de Salvia del país o de Castilla: 120 mL (½ vaso), 3v/d. por 7 -10 días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3345"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</a:t>
                      </a: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antihistamínicos: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Fitofármacos: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Extracto Fluido de Menta japonesa o Naranja dulce: 10 gts/½vaso agua, 3v/d por 7 -10 días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Plantas medicinales (métodos extractivos)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Decocción de flores de Majagua: 120 mL (½ vaso), 2-3v/d. por 7 -10 </a:t>
                      </a:r>
                      <a:r>
                        <a:rPr lang="es-C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</a:t>
                      </a:r>
                      <a:r>
                        <a:rPr lang="es-C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702" marR="34702" marT="0" marB="0"/>
                </a:tc>
                <a:extLst>
                  <a:ext uri="{0D108BD9-81ED-4DB2-BD59-A6C34878D82A}">
                    <a16:rowId xmlns:a16="http://schemas.microsoft.com/office/drawing/2014/main" val="331025795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673036" y="300749"/>
            <a:ext cx="3199663" cy="409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Asma Bronquial</a:t>
            </a:r>
            <a:endParaRPr lang="es-E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260912"/>
              </p:ext>
            </p:extLst>
          </p:nvPr>
        </p:nvGraphicFramePr>
        <p:xfrm>
          <a:off x="537697" y="1272036"/>
          <a:ext cx="8012916" cy="30951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50930">
                  <a:extLst>
                    <a:ext uri="{9D8B030D-6E8A-4147-A177-3AD203B41FA5}">
                      <a16:colId xmlns:a16="http://schemas.microsoft.com/office/drawing/2014/main" val="1611672579"/>
                    </a:ext>
                  </a:extLst>
                </a:gridCol>
                <a:gridCol w="5761986">
                  <a:extLst>
                    <a:ext uri="{9D8B030D-6E8A-4147-A177-3AD203B41FA5}">
                      <a16:colId xmlns:a16="http://schemas.microsoft.com/office/drawing/2014/main" val="170806144"/>
                    </a:ext>
                  </a:extLst>
                </a:gridCol>
              </a:tblGrid>
              <a:tr h="2628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Modalidades </a:t>
                      </a: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Enfermedades del sistema respiratorio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21074685"/>
                  </a:ext>
                </a:extLst>
              </a:tr>
              <a:tr h="5257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Asma Bronquial 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4769324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Apiterapia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Propolina tintura (1ml…20 gotas) 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Adultos: 30 gotas en vaso de agua 3 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veces </a:t>
                      </a: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/día alejado de alimentos.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Niños: 15 gotas en ½ vaso de agua 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3/veces </a:t>
                      </a: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día alejado de la ingestión de alimentos. 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01126919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673036" y="300749"/>
            <a:ext cx="3199663" cy="409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Asma Bronquial</a:t>
            </a:r>
            <a:endParaRPr lang="es-E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1267</Words>
  <Application>Microsoft Office PowerPoint</Application>
  <PresentationFormat>Presentación en pantalla (4:3)</PresentationFormat>
  <Paragraphs>191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Century Gothic</vt:lpstr>
      <vt:lpstr>Symbol</vt:lpstr>
      <vt:lpstr>Tahoma</vt:lpstr>
      <vt:lpstr>Times New Roman</vt:lpstr>
      <vt:lpstr>Wingdings</vt:lpstr>
      <vt:lpstr>Tema de Office</vt:lpstr>
      <vt:lpstr>Presentación de PowerPoint</vt:lpstr>
      <vt:lpstr> Objetivo  </vt:lpstr>
      <vt:lpstr> Sumario </vt:lpstr>
      <vt:lpstr>Asma Bronquial</vt:lpstr>
      <vt:lpstr>Integración de los procederes terapéuticos de la MNT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Asma Bronquial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Casa</cp:lastModifiedBy>
  <cp:revision>24</cp:revision>
  <dcterms:created xsi:type="dcterms:W3CDTF">2021-09-24T01:14:06Z</dcterms:created>
  <dcterms:modified xsi:type="dcterms:W3CDTF">2021-09-24T02:31:47Z</dcterms:modified>
</cp:coreProperties>
</file>