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37"/>
  </p:notesMasterIdLst>
  <p:sldIdLst>
    <p:sldId id="282" r:id="rId3"/>
    <p:sldId id="301" r:id="rId4"/>
    <p:sldId id="267" r:id="rId5"/>
    <p:sldId id="269" r:id="rId6"/>
    <p:sldId id="284" r:id="rId7"/>
    <p:sldId id="270" r:id="rId8"/>
    <p:sldId id="271" r:id="rId9"/>
    <p:sldId id="277" r:id="rId10"/>
    <p:sldId id="278" r:id="rId11"/>
    <p:sldId id="279" r:id="rId12"/>
    <p:sldId id="280" r:id="rId13"/>
    <p:sldId id="272" r:id="rId14"/>
    <p:sldId id="273" r:id="rId15"/>
    <p:sldId id="281" r:id="rId16"/>
    <p:sldId id="283" r:id="rId17"/>
    <p:sldId id="285" r:id="rId18"/>
    <p:sldId id="286" r:id="rId19"/>
    <p:sldId id="291" r:id="rId20"/>
    <p:sldId id="287" r:id="rId21"/>
    <p:sldId id="288" r:id="rId22"/>
    <p:sldId id="289" r:id="rId23"/>
    <p:sldId id="290" r:id="rId24"/>
    <p:sldId id="296" r:id="rId25"/>
    <p:sldId id="298" r:id="rId26"/>
    <p:sldId id="299" r:id="rId27"/>
    <p:sldId id="262" r:id="rId28"/>
    <p:sldId id="297" r:id="rId29"/>
    <p:sldId id="264" r:id="rId30"/>
    <p:sldId id="300" r:id="rId31"/>
    <p:sldId id="263" r:id="rId32"/>
    <p:sldId id="295" r:id="rId33"/>
    <p:sldId id="265" r:id="rId34"/>
    <p:sldId id="294" r:id="rId35"/>
    <p:sldId id="302" r:id="rId3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1E2267-C89C-43E1-8842-70739ABBFB90}" type="datetimeFigureOut">
              <a:rPr lang="es-ES" smtClean="0"/>
              <a:pPr/>
              <a:t>25/04/2021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58DBB6-8827-4590-8803-189661FD7997}" type="slidenum">
              <a:rPr lang="es-ES" smtClean="0"/>
              <a:pPr/>
              <a:t>‹#›</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i="1" dirty="0" smtClean="0">
                <a:effectLst>
                  <a:outerShdw blurRad="38100" dist="38100" dir="2700000" algn="tl">
                    <a:srgbClr val="000000">
                      <a:alpha val="43137"/>
                    </a:srgbClr>
                  </a:outerShdw>
                </a:effectLst>
              </a:rPr>
              <a:t>Tipo intoxicación: </a:t>
            </a:r>
            <a:r>
              <a:rPr lang="es-ES" sz="1200" i="1" dirty="0" smtClean="0"/>
              <a:t>la enzima deficiente origina una disminución </a:t>
            </a:r>
            <a:r>
              <a:rPr lang="es-ES" sz="1200" dirty="0" smtClean="0"/>
              <a:t>de la metabolización de un sustrato que, por sí mismo o debido a que se metaboliza por otras vías, causa síntomas de intoxicación aguda o crónica. Suele haber situaciones desencadenantes como estrés físico, infecciones intercurrentes, ayuno o ingesta excesiva de nutrientes que no pueden ser metabolizados.</a:t>
            </a:r>
          </a:p>
          <a:p>
            <a:endParaRPr lang="es-ES" dirty="0"/>
          </a:p>
        </p:txBody>
      </p:sp>
      <p:sp>
        <p:nvSpPr>
          <p:cNvPr id="4" name="3 Marcador de número de diapositiva"/>
          <p:cNvSpPr>
            <a:spLocks noGrp="1"/>
          </p:cNvSpPr>
          <p:nvPr>
            <p:ph type="sldNum" sz="quarter" idx="10"/>
          </p:nvPr>
        </p:nvSpPr>
        <p:spPr/>
        <p:txBody>
          <a:bodyPr/>
          <a:lstStyle/>
          <a:p>
            <a:fld id="{D158DBB6-8827-4590-8803-189661FD7997}" type="slidenum">
              <a:rPr lang="es-ES" smtClean="0"/>
              <a:pPr/>
              <a:t>8</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D158DBB6-8827-4590-8803-189661FD7997}" type="slidenum">
              <a:rPr lang="es-ES" smtClean="0"/>
              <a:pPr/>
              <a:t>15</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7A847CFC-816F-41D0-AAC0-9BF4FEBC753E}" type="datetimeFigureOut">
              <a:rPr lang="es-ES" smtClean="0"/>
              <a:pPr/>
              <a:t>25/04/2021</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132FADFE-3B8F-471C-ABF0-DBC7717ECBBC}" type="slidenum">
              <a:rPr lang="es-ES" smtClean="0"/>
              <a:pPr/>
              <a:t>‹#›</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25/04/2021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25/04/2021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7BB4216A-D94B-4E60-9E05-2CE7B8F28B05}" type="datetimeFigureOut">
              <a:rPr lang="es-ES"/>
              <a:pPr>
                <a:defRPr/>
              </a:pPr>
              <a:t>25/04/2021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03FDD755-C399-4F2E-A84D-A3A9248B9ACC}" type="slidenum">
              <a:rPr lang="es-ES"/>
              <a:pPr>
                <a:defRPr/>
              </a:pPr>
              <a:t>‹#›</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37C8821E-1734-49EA-90BC-1AA84ABB2847}" type="datetimeFigureOut">
              <a:rPr lang="es-ES"/>
              <a:pPr>
                <a:defRPr/>
              </a:pPr>
              <a:t>25/04/2021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292E469-A16E-41A2-A9E0-7FE2C8862885}" type="slidenum">
              <a:rPr lang="es-ES"/>
              <a:pPr>
                <a:defRPr/>
              </a:pPr>
              <a:t>‹#›</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F650D4F5-170E-485F-91F1-73FF8F75D4C4}" type="datetimeFigureOut">
              <a:rPr lang="es-ES"/>
              <a:pPr>
                <a:defRPr/>
              </a:pPr>
              <a:t>25/04/2021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BC6DE430-4C99-4A35-B4A9-115BA5935EF6}" type="slidenum">
              <a:rPr lang="es-ES"/>
              <a:pPr>
                <a:defRPr/>
              </a:pPr>
              <a:t>‹#›</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9527C07A-A41B-4842-9488-6EFDDADAF5DF}" type="datetimeFigureOut">
              <a:rPr lang="es-ES"/>
              <a:pPr>
                <a:defRPr/>
              </a:pPr>
              <a:t>25/04/2021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F578125E-D55B-45CF-879D-5AAB9F1AC1D5}" type="slidenum">
              <a:rPr lang="es-ES"/>
              <a:pPr>
                <a:defRPr/>
              </a:pPr>
              <a:t>‹#›</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69FCE67B-C836-4ACC-B456-FC7976CF1F82}" type="datetimeFigureOut">
              <a:rPr lang="es-ES"/>
              <a:pPr>
                <a:defRPr/>
              </a:pPr>
              <a:t>25/04/2021</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5112BF43-A722-47EC-90EC-DB12632538B5}" type="slidenum">
              <a:rPr lang="es-ES"/>
              <a:pPr>
                <a:defRPr/>
              </a:pPr>
              <a:t>‹#›</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EB6291BF-6E84-4E20-B58D-2D576C4B5C8F}" type="datetimeFigureOut">
              <a:rPr lang="es-ES"/>
              <a:pPr>
                <a:defRPr/>
              </a:pPr>
              <a:t>25/04/2021</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C0B6423E-919A-4294-85E0-8738C0F725AA}" type="slidenum">
              <a:rPr lang="es-ES"/>
              <a:pPr>
                <a:defRPr/>
              </a:pPr>
              <a:t>‹#›</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6B96A2D6-A22B-43C7-9276-8AA81E4E2DDC}" type="datetimeFigureOut">
              <a:rPr lang="es-ES"/>
              <a:pPr>
                <a:defRPr/>
              </a:pPr>
              <a:t>25/04/2021</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BA9AFE3C-2534-47FB-A2B0-8B2467F0F7A0}" type="slidenum">
              <a:rPr lang="es-ES"/>
              <a:pPr>
                <a:defRPr/>
              </a:pPr>
              <a:t>‹#›</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4A917E2-195F-4C16-AABA-0795988513EB}" type="datetimeFigureOut">
              <a:rPr lang="es-ES"/>
              <a:pPr>
                <a:defRPr/>
              </a:pPr>
              <a:t>25/04/2021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884A72CE-3408-4FC7-B835-B4573146F032}"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25/04/2021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A035CC0-690E-4BD2-8254-A5C505D158F4}" type="datetimeFigureOut">
              <a:rPr lang="es-ES"/>
              <a:pPr>
                <a:defRPr/>
              </a:pPr>
              <a:t>25/04/2021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38661BCF-6F2E-46FF-98A5-EC6CFE5708EC}" type="slidenum">
              <a:rPr lang="es-ES"/>
              <a:pPr>
                <a:defRPr/>
              </a:pPr>
              <a:t>‹#›</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D1B26E88-7C4A-47D9-8DA2-CAA7F65C40F5}" type="datetimeFigureOut">
              <a:rPr lang="es-ES"/>
              <a:pPr>
                <a:defRPr/>
              </a:pPr>
              <a:t>25/04/2021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AF208F7-D240-4BCF-8A36-52417ED88B52}" type="slidenum">
              <a:rPr lang="es-ES"/>
              <a:pPr>
                <a:defRPr/>
              </a:pPr>
              <a:t>‹#›</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B047A912-9449-496F-80CD-20FA7D7994DD}" type="datetimeFigureOut">
              <a:rPr lang="es-ES"/>
              <a:pPr>
                <a:defRPr/>
              </a:pPr>
              <a:t>25/04/2021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C1E13F1-7107-4850-9226-972495C45591}" type="slidenum">
              <a:rPr lang="es-ES"/>
              <a:pPr>
                <a:defRPr/>
              </a:pPr>
              <a:t>‹#›</a:t>
            </a:fld>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600200"/>
            <a:ext cx="8229600" cy="4525963"/>
          </a:xfrm>
        </p:spPr>
        <p:txBody>
          <a:bodyPr rtlCol="0">
            <a:normAutofit/>
          </a:bodyPr>
          <a:lstStyle/>
          <a:p>
            <a:pPr lvl="0"/>
            <a:r>
              <a:rPr lang="es-ES" noProof="0" smtClean="0"/>
              <a:t>Haga clic en el icono para agregar una tabla</a:t>
            </a:r>
            <a:endParaRPr lang="es-ES" noProof="0"/>
          </a:p>
        </p:txBody>
      </p:sp>
      <p:sp>
        <p:nvSpPr>
          <p:cNvPr id="4" name="3 Marcador de fecha"/>
          <p:cNvSpPr>
            <a:spLocks noGrp="1"/>
          </p:cNvSpPr>
          <p:nvPr>
            <p:ph type="dt" sz="half" idx="10"/>
          </p:nvPr>
        </p:nvSpPr>
        <p:spPr>
          <a:xfrm>
            <a:off x="457200" y="6245225"/>
            <a:ext cx="2133600" cy="476250"/>
          </a:xfrm>
        </p:spPr>
        <p:txBody>
          <a:bodyPr/>
          <a:lstStyle>
            <a:lvl1pPr>
              <a:defRPr/>
            </a:lvl1pPr>
          </a:lstStyle>
          <a:p>
            <a:pPr>
              <a:defRPr/>
            </a:pPr>
            <a:endParaRPr lang="es-ES"/>
          </a:p>
        </p:txBody>
      </p:sp>
      <p:sp>
        <p:nvSpPr>
          <p:cNvPr id="5" name="4 Marcador de pie de página"/>
          <p:cNvSpPr>
            <a:spLocks noGrp="1"/>
          </p:cNvSpPr>
          <p:nvPr>
            <p:ph type="ftr" sz="quarter" idx="11"/>
          </p:nvPr>
        </p:nvSpPr>
        <p:spPr>
          <a:xfrm>
            <a:off x="3124200" y="6245225"/>
            <a:ext cx="2895600" cy="476250"/>
          </a:xfrm>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a:xfrm>
            <a:off x="6553200" y="6245225"/>
            <a:ext cx="2133600" cy="476250"/>
          </a:xfrm>
        </p:spPr>
        <p:txBody>
          <a:bodyPr/>
          <a:lstStyle>
            <a:lvl1pPr>
              <a:defRPr/>
            </a:lvl1pPr>
          </a:lstStyle>
          <a:p>
            <a:pPr>
              <a:defRPr/>
            </a:pPr>
            <a:fld id="{32DB565D-C61E-4407-8B5A-7FE831A3207E}" type="slidenum">
              <a:rPr lang="es-ES"/>
              <a:pPr>
                <a:defRPr/>
              </a:pPr>
              <a:t>‹#›</a:t>
            </a:fld>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gráfico"/>
          <p:cNvSpPr>
            <a:spLocks noGrp="1"/>
          </p:cNvSpPr>
          <p:nvPr>
            <p:ph type="chart" idx="1"/>
          </p:nvPr>
        </p:nvSpPr>
        <p:spPr>
          <a:xfrm>
            <a:off x="457200" y="1600200"/>
            <a:ext cx="8229600" cy="4525963"/>
          </a:xfrm>
        </p:spPr>
        <p:txBody>
          <a:bodyPr rtlCol="0">
            <a:normAutofit/>
          </a:bodyPr>
          <a:lstStyle/>
          <a:p>
            <a:pPr lvl="0"/>
            <a:r>
              <a:rPr lang="es-ES" noProof="0" smtClean="0"/>
              <a:t>Haga clic en el icono para agregar un gráfico</a:t>
            </a:r>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7D71BB3E-E8B5-4602-B5CB-FA3B49B2C014}"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25/04/2021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pPr/>
              <a:t>25/04/2021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7A847CFC-816F-41D0-AAC0-9BF4FEBC753E}" type="datetimeFigureOut">
              <a:rPr lang="es-ES" smtClean="0"/>
              <a:pPr/>
              <a:t>25/04/2021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A847CFC-816F-41D0-AAC0-9BF4FEBC753E}" type="datetimeFigureOut">
              <a:rPr lang="es-ES" smtClean="0"/>
              <a:pPr/>
              <a:t>25/04/2021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25/04/2021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pPr/>
              <a:t>25/04/2021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25/04/2021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132FADFE-3B8F-471C-ABF0-DBC7717ECBBC}" type="slidenum">
              <a:rPr lang="es-ES" smtClean="0"/>
              <a:pPr/>
              <a:t>‹#›</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A847CFC-816F-41D0-AAC0-9BF4FEBC753E}" type="datetimeFigureOut">
              <a:rPr lang="es-ES" smtClean="0"/>
              <a:pPr/>
              <a:t>25/04/2021</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32FADFE-3B8F-471C-ABF0-DBC7717ECBBC}" type="slidenum">
              <a:rPr lang="es-ES" smtClean="0"/>
              <a:pPr/>
              <a:t>‹#›</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7170"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7171"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FC4E75A-AD2B-4085-A884-DE9748E2FACC}" type="datetimeFigureOut">
              <a:rPr lang="es-ES"/>
              <a:pPr>
                <a:defRPr/>
              </a:pPr>
              <a:t>25/04/2021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365B0F8B-AFE6-4599-B751-BF755FEE8121}"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a:xfrm>
            <a:off x="179388" y="188913"/>
            <a:ext cx="8640762" cy="2519362"/>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sz="3200" b="1" i="1" dirty="0">
              <a:solidFill>
                <a:srgbClr val="000000"/>
              </a:solidFill>
              <a:effectLst>
                <a:outerShdw blurRad="38100" dist="38100" dir="2700000" algn="tl">
                  <a:srgbClr val="000000">
                    <a:alpha val="43137"/>
                  </a:srgbClr>
                </a:outerShdw>
              </a:effectLst>
              <a:latin typeface="Arial"/>
            </a:endParaRPr>
          </a:p>
          <a:p>
            <a:pPr algn="ctr" eaLnBrk="1" hangingPunct="1">
              <a:defRPr/>
            </a:pPr>
            <a:r>
              <a:rPr lang="es-ES" sz="3200" b="1" i="1" dirty="0">
                <a:solidFill>
                  <a:srgbClr val="000000"/>
                </a:solidFill>
                <a:effectLst>
                  <a:outerShdw blurRad="38100" dist="38100" dir="2700000" algn="tl">
                    <a:srgbClr val="000000">
                      <a:alpha val="43137"/>
                    </a:srgbClr>
                  </a:outerShdw>
                </a:effectLst>
                <a:latin typeface="Arial"/>
              </a:rPr>
              <a:t>FCM “Enrique Cabrera”</a:t>
            </a:r>
          </a:p>
          <a:p>
            <a:pPr algn="ctr" eaLnBrk="1" hangingPunct="1">
              <a:defRPr/>
            </a:pPr>
            <a:r>
              <a:rPr lang="es-ES" sz="3200" b="1" i="1" dirty="0" smtClean="0">
                <a:solidFill>
                  <a:srgbClr val="000000"/>
                </a:solidFill>
                <a:effectLst>
                  <a:outerShdw blurRad="38100" dist="38100" dir="2700000" algn="tl">
                    <a:srgbClr val="000000">
                      <a:alpha val="43137"/>
                    </a:srgbClr>
                  </a:outerShdw>
                </a:effectLst>
                <a:latin typeface="Arial"/>
              </a:rPr>
              <a:t>Curso Optativo:</a:t>
            </a:r>
            <a:endParaRPr lang="es-ES" sz="3200" b="1" i="1" dirty="0">
              <a:solidFill>
                <a:srgbClr val="000000"/>
              </a:solidFill>
              <a:effectLst>
                <a:outerShdw blurRad="38100" dist="38100" dir="2700000" algn="tl">
                  <a:srgbClr val="000000">
                    <a:alpha val="43137"/>
                  </a:srgbClr>
                </a:outerShdw>
              </a:effectLst>
              <a:latin typeface="Arial"/>
            </a:endParaRPr>
          </a:p>
          <a:p>
            <a:pPr algn="ctr">
              <a:defRPr/>
            </a:pPr>
            <a:r>
              <a:rPr lang="es-ES" sz="3200" b="1" i="1" dirty="0" smtClean="0">
                <a:solidFill>
                  <a:srgbClr val="000000"/>
                </a:solidFill>
                <a:effectLst>
                  <a:outerShdw blurRad="38100" dist="38100" dir="2700000" algn="tl">
                    <a:srgbClr val="000000">
                      <a:alpha val="43137"/>
                    </a:srgbClr>
                  </a:outerShdw>
                </a:effectLst>
                <a:latin typeface="Arial"/>
              </a:rPr>
              <a:t>Errores Innatos del Metabolismo</a:t>
            </a:r>
          </a:p>
          <a:p>
            <a:pPr algn="ctr">
              <a:defRPr/>
            </a:pPr>
            <a:r>
              <a:rPr lang="es-ES" sz="3200" b="1" i="1" dirty="0" smtClean="0">
                <a:solidFill>
                  <a:srgbClr val="000000"/>
                </a:solidFill>
                <a:effectLst>
                  <a:outerShdw blurRad="38100" dist="38100" dir="2700000" algn="tl">
                    <a:srgbClr val="000000">
                      <a:alpha val="43137"/>
                    </a:srgbClr>
                  </a:outerShdw>
                </a:effectLst>
                <a:latin typeface="Arial"/>
              </a:rPr>
              <a:t>4to año carrera Medicina Plan D</a:t>
            </a:r>
            <a:endParaRPr lang="es-ES" sz="3200" b="1" i="1" dirty="0">
              <a:solidFill>
                <a:srgbClr val="000000"/>
              </a:solidFill>
              <a:effectLst>
                <a:outerShdw blurRad="38100" dist="38100" dir="2700000" algn="tl">
                  <a:srgbClr val="000000">
                    <a:alpha val="43137"/>
                  </a:srgbClr>
                </a:outerShdw>
              </a:effectLst>
              <a:latin typeface="Arial"/>
            </a:endParaRPr>
          </a:p>
          <a:p>
            <a:pPr algn="ctr" eaLnBrk="1" hangingPunct="1">
              <a:defRPr/>
            </a:pPr>
            <a:endParaRPr lang="es-ES" sz="3200" b="1" i="1" dirty="0">
              <a:solidFill>
                <a:schemeClr val="tx2"/>
              </a:solidFill>
              <a:effectLst>
                <a:outerShdw blurRad="38100" dist="38100" dir="2700000" algn="tl">
                  <a:srgbClr val="000000">
                    <a:alpha val="43137"/>
                  </a:srgbClr>
                </a:outerShdw>
              </a:effectLst>
            </a:endParaRPr>
          </a:p>
        </p:txBody>
      </p:sp>
      <p:pic>
        <p:nvPicPr>
          <p:cNvPr id="11267" name="Picture 12" descr="Cuba"/>
          <p:cNvPicPr>
            <a:picLocks noChangeAspect="1" noChangeArrowheads="1" noCrop="1"/>
          </p:cNvPicPr>
          <p:nvPr/>
        </p:nvPicPr>
        <p:blipFill>
          <a:blip r:embed="rId2"/>
          <a:srcRect/>
          <a:stretch>
            <a:fillRect/>
          </a:stretch>
        </p:blipFill>
        <p:spPr bwMode="auto">
          <a:xfrm>
            <a:off x="8204200" y="6081713"/>
            <a:ext cx="596900" cy="428625"/>
          </a:xfrm>
          <a:prstGeom prst="rect">
            <a:avLst/>
          </a:prstGeom>
          <a:noFill/>
          <a:ln w="9525">
            <a:noFill/>
            <a:miter lim="800000"/>
            <a:headEnd/>
            <a:tailEnd/>
          </a:ln>
        </p:spPr>
      </p:pic>
      <p:pic>
        <p:nvPicPr>
          <p:cNvPr id="7" name="Image1"/>
          <p:cNvPicPr/>
          <p:nvPr/>
        </p:nvPicPr>
        <p:blipFill rotWithShape="1">
          <a:blip r:embed="rId3" cstate="print">
            <a:extLst/>
          </a:blip>
          <a:srcRect/>
          <a:stretch>
            <a:fillRect/>
          </a:stretch>
        </p:blipFill>
        <p:spPr>
          <a:xfrm>
            <a:off x="179388" y="5949280"/>
            <a:ext cx="997305" cy="694408"/>
          </a:xfrm>
          <a:prstGeom prst="rect">
            <a:avLst/>
          </a:prstGeom>
          <a:solidFill>
            <a:schemeClr val="tx2">
              <a:lumMod val="20000"/>
              <a:lumOff val="80000"/>
            </a:schemeClr>
          </a:solidFill>
          <a:effectLst>
            <a:reflection blurRad="12700" stA="38000" endPos="28000" dist="5000" dir="5400000" sy="-100000" algn="bl" rotWithShape="0"/>
          </a:effectLst>
        </p:spPr>
      </p:pic>
      <p:sp>
        <p:nvSpPr>
          <p:cNvPr id="9" name="8 CuadroTexto"/>
          <p:cNvSpPr txBox="1"/>
          <p:nvPr/>
        </p:nvSpPr>
        <p:spPr>
          <a:xfrm>
            <a:off x="1176338" y="5205413"/>
            <a:ext cx="7027862" cy="923925"/>
          </a:xfrm>
          <a:prstGeom prst="rect">
            <a:avLst/>
          </a:prstGeom>
          <a:noFill/>
        </p:spPr>
        <p:txBody>
          <a:bodyPr>
            <a:spAutoFit/>
          </a:bodyPr>
          <a:lstStyle/>
          <a:p>
            <a:pPr algn="ctr" eaLnBrk="1" hangingPunct="1">
              <a:defRPr/>
            </a:pPr>
            <a:r>
              <a:rPr lang="es-E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Dra. Loengrhys Infante Arceo</a:t>
            </a:r>
          </a:p>
          <a:p>
            <a:pPr algn="ctr" eaLnBrk="1" hangingPunct="1">
              <a:defRPr/>
            </a:pPr>
            <a:r>
              <a:rPr lang="es-E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Especialista Bioquímica Clínica y MGI</a:t>
            </a:r>
          </a:p>
          <a:p>
            <a:pPr algn="ctr" eaLnBrk="1" hangingPunct="1">
              <a:defRPr/>
            </a:pPr>
            <a:r>
              <a:rPr lang="es-E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Profesora Asistente FCM “Enrique Cabrera”</a:t>
            </a:r>
          </a:p>
        </p:txBody>
      </p:sp>
      <p:sp>
        <p:nvSpPr>
          <p:cNvPr id="2" name="CuadroTexto 1"/>
          <p:cNvSpPr txBox="1"/>
          <p:nvPr/>
        </p:nvSpPr>
        <p:spPr>
          <a:xfrm>
            <a:off x="3659188" y="6356350"/>
            <a:ext cx="2087562" cy="307777"/>
          </a:xfrm>
          <a:prstGeom prst="rect">
            <a:avLst/>
          </a:prstGeom>
          <a:noFill/>
        </p:spPr>
        <p:txBody>
          <a:bodyPr>
            <a:spAutoFit/>
          </a:bodyPr>
          <a:lstStyle/>
          <a:p>
            <a:pPr algn="ctr">
              <a:defRPr/>
            </a:pPr>
            <a:r>
              <a:rPr lang="es-ES" sz="1400" b="1" i="1" smtClean="0">
                <a:solidFill>
                  <a:srgbClr val="000000"/>
                </a:solidFill>
                <a:effectLst>
                  <a:outerShdw blurRad="38100" dist="38100" dir="2700000" algn="tl">
                    <a:srgbClr val="000000">
                      <a:alpha val="43137"/>
                    </a:srgbClr>
                  </a:outerShdw>
                </a:effectLst>
                <a:latin typeface="Arial"/>
              </a:rPr>
              <a:t>Curso </a:t>
            </a:r>
            <a:r>
              <a:rPr lang="es-ES" sz="1400" b="1" i="1" smtClean="0">
                <a:solidFill>
                  <a:srgbClr val="000000"/>
                </a:solidFill>
                <a:effectLst>
                  <a:outerShdw blurRad="38100" dist="38100" dir="2700000" algn="tl">
                    <a:srgbClr val="000000">
                      <a:alpha val="43137"/>
                    </a:srgbClr>
                  </a:outerShdw>
                </a:effectLst>
                <a:latin typeface="Arial"/>
              </a:rPr>
              <a:t>2020-2021</a:t>
            </a:r>
            <a:endParaRPr lang="es-ES" sz="1400" b="1" i="1" dirty="0" smtClean="0">
              <a:solidFill>
                <a:srgbClr val="000000"/>
              </a:solidFill>
              <a:effectLst>
                <a:outerShdw blurRad="38100" dist="38100" dir="2700000" algn="tl">
                  <a:srgbClr val="000000">
                    <a:alpha val="43137"/>
                  </a:srgbClr>
                </a:outerShdw>
              </a:effectLst>
              <a:latin typeface="Arial"/>
            </a:endParaRPr>
          </a:p>
        </p:txBody>
      </p:sp>
      <p:pic>
        <p:nvPicPr>
          <p:cNvPr id="11" name="Picture 7"/>
          <p:cNvPicPr>
            <a:picLocks noChangeAspect="1" noChangeArrowheads="1"/>
          </p:cNvPicPr>
          <p:nvPr/>
        </p:nvPicPr>
        <p:blipFill>
          <a:blip r:embed="rId4"/>
          <a:srcRect/>
          <a:stretch>
            <a:fillRect/>
          </a:stretch>
        </p:blipFill>
        <p:spPr bwMode="auto">
          <a:xfrm>
            <a:off x="285720" y="3143248"/>
            <a:ext cx="2247900" cy="1504950"/>
          </a:xfrm>
          <a:prstGeom prst="rect">
            <a:avLst/>
          </a:prstGeom>
          <a:noFill/>
          <a:ln w="9525">
            <a:noFill/>
            <a:miter lim="800000"/>
            <a:headEnd/>
            <a:tailEnd/>
          </a:ln>
          <a:effectLst/>
        </p:spPr>
      </p:pic>
      <p:pic>
        <p:nvPicPr>
          <p:cNvPr id="12" name="Picture 8"/>
          <p:cNvPicPr>
            <a:picLocks noChangeAspect="1" noChangeArrowheads="1"/>
          </p:cNvPicPr>
          <p:nvPr/>
        </p:nvPicPr>
        <p:blipFill>
          <a:blip r:embed="rId5"/>
          <a:srcRect/>
          <a:stretch>
            <a:fillRect/>
          </a:stretch>
        </p:blipFill>
        <p:spPr bwMode="auto">
          <a:xfrm>
            <a:off x="3500430" y="3000372"/>
            <a:ext cx="2000250" cy="1876425"/>
          </a:xfrm>
          <a:prstGeom prst="rect">
            <a:avLst/>
          </a:prstGeom>
          <a:noFill/>
          <a:ln w="9525">
            <a:noFill/>
            <a:miter lim="800000"/>
            <a:headEnd/>
            <a:tailEnd/>
          </a:ln>
          <a:effectLst/>
        </p:spPr>
      </p:pic>
      <p:pic>
        <p:nvPicPr>
          <p:cNvPr id="10" name="Picture 5"/>
          <p:cNvPicPr>
            <a:picLocks noChangeAspect="1" noChangeArrowheads="1"/>
          </p:cNvPicPr>
          <p:nvPr/>
        </p:nvPicPr>
        <p:blipFill>
          <a:blip r:embed="rId6"/>
          <a:srcRect/>
          <a:stretch>
            <a:fillRect/>
          </a:stretch>
        </p:blipFill>
        <p:spPr bwMode="auto">
          <a:xfrm>
            <a:off x="6429388" y="3214686"/>
            <a:ext cx="2071702" cy="14782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85720" y="1397000"/>
          <a:ext cx="8501122" cy="5246710"/>
        </p:xfrm>
        <a:graphic>
          <a:graphicData uri="http://schemas.openxmlformats.org/drawingml/2006/table">
            <a:tbl>
              <a:tblPr firstRow="1" bandRow="1">
                <a:tableStyleId>{5C22544A-7EE6-4342-B048-85BDC9FD1C3A}</a:tableStyleId>
              </a:tblPr>
              <a:tblGrid>
                <a:gridCol w="8501122">
                  <a:extLst>
                    <a:ext uri="{9D8B030D-6E8A-4147-A177-3AD203B41FA5}">
                      <a16:colId xmlns:a16="http://schemas.microsoft.com/office/drawing/2014/main" val="20000"/>
                    </a:ext>
                  </a:extLst>
                </a:gridCol>
              </a:tblGrid>
              <a:tr h="5246710">
                <a:tc>
                  <a:txBody>
                    <a:bodyPr/>
                    <a:lstStyle/>
                    <a:p>
                      <a:pPr algn="just">
                        <a:buFont typeface="Wingdings" pitchFamily="2" charset="2"/>
                        <a:buChar char="ü"/>
                      </a:pPr>
                      <a:r>
                        <a:rPr lang="es-ES" sz="2400" b="0" kern="1200" baseline="0" dirty="0" smtClean="0">
                          <a:solidFill>
                            <a:schemeClr val="tx1"/>
                          </a:solidFill>
                          <a:latin typeface="+mn-lt"/>
                          <a:ea typeface="+mn-ea"/>
                          <a:cs typeface="+mn-cs"/>
                        </a:rPr>
                        <a:t>Predomina una deficiencia en la producción de energía</a:t>
                      </a:r>
                    </a:p>
                    <a:p>
                      <a:pPr algn="just">
                        <a:buFont typeface="Wingdings" pitchFamily="2" charset="2"/>
                        <a:buNone/>
                      </a:pPr>
                      <a:r>
                        <a:rPr lang="es-ES" sz="2400" b="0" kern="1200" baseline="0" dirty="0" smtClean="0">
                          <a:solidFill>
                            <a:schemeClr val="tx1"/>
                          </a:solidFill>
                          <a:latin typeface="+mn-lt"/>
                          <a:ea typeface="+mn-ea"/>
                          <a:cs typeface="+mn-cs"/>
                        </a:rPr>
                        <a:t>por trastorno mitocondrial.</a:t>
                      </a:r>
                      <a:endParaRPr lang="es-ES" sz="2400" b="1" kern="1200" baseline="0" dirty="0" smtClean="0">
                        <a:solidFill>
                          <a:schemeClr val="tx1"/>
                        </a:solidFill>
                        <a:latin typeface="+mn-lt"/>
                        <a:ea typeface="+mn-ea"/>
                        <a:cs typeface="+mn-cs"/>
                      </a:endParaRPr>
                    </a:p>
                    <a:p>
                      <a:pPr algn="just">
                        <a:buFont typeface="Wingdings" pitchFamily="2" charset="2"/>
                        <a:buChar char="ü"/>
                      </a:pPr>
                      <a:r>
                        <a:rPr lang="es-ES" sz="2400" b="0" kern="1200" baseline="0" dirty="0" smtClean="0">
                          <a:solidFill>
                            <a:schemeClr val="tx1"/>
                          </a:solidFill>
                          <a:latin typeface="+mn-lt"/>
                          <a:ea typeface="+mn-ea"/>
                          <a:cs typeface="+mn-cs"/>
                        </a:rPr>
                        <a:t>Los síntomas aparecen rápidamente después del parto o tras unas horas del nacimiento.</a:t>
                      </a:r>
                    </a:p>
                    <a:p>
                      <a:pPr algn="just">
                        <a:buFont typeface="Wingdings" pitchFamily="2" charset="2"/>
                        <a:buChar char="ü"/>
                      </a:pPr>
                      <a:r>
                        <a:rPr lang="es-ES" sz="2400" b="0" kern="1200" baseline="0" dirty="0" smtClean="0">
                          <a:solidFill>
                            <a:schemeClr val="tx1"/>
                          </a:solidFill>
                          <a:latin typeface="+mn-lt"/>
                          <a:ea typeface="+mn-ea"/>
                          <a:cs typeface="+mn-cs"/>
                        </a:rPr>
                        <a:t>Se caracterizan por un grave compromiso vital, sobreviniendo la muerte si no se aporta energía. </a:t>
                      </a:r>
                    </a:p>
                    <a:p>
                      <a:pPr algn="just">
                        <a:buFont typeface="Wingdings" pitchFamily="2" charset="2"/>
                        <a:buChar char="ü"/>
                      </a:pPr>
                      <a:r>
                        <a:rPr lang="es-ES" sz="2400" b="0" kern="1200" baseline="0" dirty="0" smtClean="0">
                          <a:solidFill>
                            <a:schemeClr val="tx1"/>
                          </a:solidFill>
                          <a:latin typeface="+mn-lt"/>
                          <a:ea typeface="+mn-ea"/>
                          <a:cs typeface="+mn-cs"/>
                        </a:rPr>
                        <a:t>Los afectados son susceptibles de intervención </a:t>
                      </a:r>
                      <a:r>
                        <a:rPr lang="es-ES" sz="2400" b="1" kern="1200" baseline="0" dirty="0" smtClean="0">
                          <a:solidFill>
                            <a:schemeClr val="tx1"/>
                          </a:solidFill>
                          <a:latin typeface="+mn-lt"/>
                          <a:ea typeface="+mn-ea"/>
                          <a:cs typeface="+mn-cs"/>
                        </a:rPr>
                        <a:t> dietética y nutricional</a:t>
                      </a:r>
                    </a:p>
                    <a:p>
                      <a:pPr algn="just">
                        <a:buFont typeface="Wingdings" pitchFamily="2" charset="2"/>
                        <a:buNone/>
                      </a:pPr>
                      <a:endParaRPr lang="es-ES" sz="2400" b="0" kern="1200" baseline="0" dirty="0" smtClean="0">
                        <a:solidFill>
                          <a:schemeClr val="tx1"/>
                        </a:solidFill>
                        <a:latin typeface="+mn-lt"/>
                        <a:ea typeface="+mn-ea"/>
                        <a:cs typeface="+mn-cs"/>
                      </a:endParaRPr>
                    </a:p>
                    <a:p>
                      <a:pPr algn="just"/>
                      <a:r>
                        <a:rPr lang="es-ES" sz="2400" b="0" kern="1200" baseline="0" dirty="0" smtClean="0">
                          <a:solidFill>
                            <a:schemeClr val="tx1"/>
                          </a:solidFill>
                          <a:latin typeface="+mn-lt"/>
                          <a:ea typeface="+mn-ea"/>
                          <a:cs typeface="+mn-cs"/>
                        </a:rPr>
                        <a:t> </a:t>
                      </a:r>
                      <a:r>
                        <a:rPr lang="es-ES" sz="2400" b="1" i="1" kern="1200" baseline="0" dirty="0" smtClean="0">
                          <a:solidFill>
                            <a:schemeClr val="tx1"/>
                          </a:solidFill>
                          <a:effectLst>
                            <a:outerShdw blurRad="38100" dist="38100" dir="2700000" algn="tl">
                              <a:srgbClr val="000000">
                                <a:alpha val="43137"/>
                              </a:srgbClr>
                            </a:outerShdw>
                          </a:effectLst>
                          <a:latin typeface="+mn-lt"/>
                          <a:ea typeface="+mn-ea"/>
                          <a:cs typeface="+mn-cs"/>
                        </a:rPr>
                        <a:t>Ejemplos de este grupo</a:t>
                      </a:r>
                      <a:r>
                        <a:rPr lang="es-ES" sz="2400" b="0" i="1" kern="1200" baseline="0" dirty="0" smtClean="0">
                          <a:solidFill>
                            <a:schemeClr val="tx1"/>
                          </a:solidFill>
                          <a:effectLst>
                            <a:outerShdw blurRad="38100" dist="38100" dir="2700000" algn="tl">
                              <a:srgbClr val="000000">
                                <a:alpha val="43137"/>
                              </a:srgbClr>
                            </a:outerShdw>
                          </a:effectLst>
                          <a:latin typeface="+mn-lt"/>
                          <a:ea typeface="+mn-ea"/>
                          <a:cs typeface="+mn-cs"/>
                        </a:rPr>
                        <a:t>: </a:t>
                      </a:r>
                      <a:r>
                        <a:rPr lang="es-ES" sz="2400" b="0" kern="1200" baseline="0" dirty="0" smtClean="0">
                          <a:solidFill>
                            <a:schemeClr val="tx1"/>
                          </a:solidFill>
                          <a:latin typeface="+mn-lt"/>
                          <a:ea typeface="+mn-ea"/>
                          <a:cs typeface="+mn-cs"/>
                        </a:rPr>
                        <a:t>defectos de la </a:t>
                      </a:r>
                      <a:r>
                        <a:rPr lang="es-ES" sz="2400" b="1" kern="1200" baseline="0" dirty="0" smtClean="0">
                          <a:solidFill>
                            <a:schemeClr val="tx1"/>
                          </a:solidFill>
                          <a:latin typeface="+mn-lt"/>
                          <a:ea typeface="+mn-ea"/>
                          <a:cs typeface="+mn-cs"/>
                        </a:rPr>
                        <a:t>oxidación de ácidos grasos</a:t>
                      </a:r>
                      <a:r>
                        <a:rPr lang="es-ES" sz="2400" b="0" kern="1200" baseline="0" dirty="0" smtClean="0">
                          <a:solidFill>
                            <a:schemeClr val="tx1"/>
                          </a:solidFill>
                          <a:latin typeface="+mn-lt"/>
                          <a:ea typeface="+mn-ea"/>
                          <a:cs typeface="+mn-cs"/>
                        </a:rPr>
                        <a:t>, </a:t>
                      </a:r>
                      <a:r>
                        <a:rPr lang="es-ES" sz="2400" b="1" kern="1200" baseline="0" dirty="0" smtClean="0">
                          <a:solidFill>
                            <a:schemeClr val="tx1"/>
                          </a:solidFill>
                          <a:latin typeface="+mn-lt"/>
                          <a:ea typeface="+mn-ea"/>
                          <a:cs typeface="+mn-cs"/>
                        </a:rPr>
                        <a:t>defectos en la  glucogenolisis</a:t>
                      </a:r>
                      <a:r>
                        <a:rPr lang="es-ES" sz="2400" b="0" kern="1200" baseline="0" dirty="0" smtClean="0">
                          <a:solidFill>
                            <a:schemeClr val="tx1"/>
                          </a:solidFill>
                          <a:latin typeface="+mn-lt"/>
                          <a:ea typeface="+mn-ea"/>
                          <a:cs typeface="+mn-cs"/>
                        </a:rPr>
                        <a:t>, alteraciones en el metabolismo de la </a:t>
                      </a:r>
                      <a:r>
                        <a:rPr lang="es-ES" sz="2400" b="0" kern="1200" baseline="0" dirty="0" err="1" smtClean="0">
                          <a:solidFill>
                            <a:schemeClr val="tx1"/>
                          </a:solidFill>
                          <a:latin typeface="+mn-lt"/>
                          <a:ea typeface="+mn-ea"/>
                          <a:cs typeface="+mn-cs"/>
                        </a:rPr>
                        <a:t>carnitina</a:t>
                      </a:r>
                      <a:r>
                        <a:rPr lang="es-ES" sz="2400" b="0" kern="1200" baseline="0" dirty="0" smtClean="0">
                          <a:solidFill>
                            <a:schemeClr val="tx1"/>
                          </a:solidFill>
                          <a:latin typeface="+mn-lt"/>
                          <a:ea typeface="+mn-ea"/>
                          <a:cs typeface="+mn-cs"/>
                        </a:rPr>
                        <a:t> y acidosis metabólicas congénitas.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 name="2 Rectángulo"/>
          <p:cNvSpPr/>
          <p:nvPr/>
        </p:nvSpPr>
        <p:spPr>
          <a:xfrm>
            <a:off x="2214546" y="714356"/>
            <a:ext cx="5626540" cy="461665"/>
          </a:xfrm>
          <a:prstGeom prst="rect">
            <a:avLst/>
          </a:prstGeom>
        </p:spPr>
        <p:txBody>
          <a:bodyPr wrap="none">
            <a:spAutoFit/>
          </a:bodyPr>
          <a:lstStyle/>
          <a:p>
            <a:r>
              <a:rPr lang="es-ES" sz="2400" b="1" i="1" dirty="0" smtClean="0">
                <a:solidFill>
                  <a:srgbClr val="FF0000"/>
                </a:solidFill>
                <a:effectLst>
                  <a:outerShdw blurRad="38100" dist="38100" dir="2700000" algn="tl">
                    <a:srgbClr val="000000">
                      <a:alpha val="43137"/>
                    </a:srgbClr>
                  </a:outerShdw>
                </a:effectLst>
              </a:rPr>
              <a:t>Grupo II EIM tipo “Déficit energético”</a:t>
            </a:r>
            <a:endParaRPr lang="es-ES" sz="2400" i="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500034" y="1571612"/>
          <a:ext cx="8429684" cy="4980626"/>
        </p:xfrm>
        <a:graphic>
          <a:graphicData uri="http://schemas.openxmlformats.org/drawingml/2006/table">
            <a:tbl>
              <a:tblPr firstRow="1" bandRow="1">
                <a:tableStyleId>{5C22544A-7EE6-4342-B048-85BDC9FD1C3A}</a:tableStyleId>
              </a:tblPr>
              <a:tblGrid>
                <a:gridCol w="8429684">
                  <a:extLst>
                    <a:ext uri="{9D8B030D-6E8A-4147-A177-3AD203B41FA5}">
                      <a16:colId xmlns:a16="http://schemas.microsoft.com/office/drawing/2014/main" val="20000"/>
                    </a:ext>
                  </a:extLst>
                </a:gridCol>
              </a:tblGrid>
              <a:tr h="4980626">
                <a:tc>
                  <a:txBody>
                    <a:bodyPr/>
                    <a:lstStyle/>
                    <a:p>
                      <a:pPr algn="just">
                        <a:buFont typeface="Wingdings" pitchFamily="2" charset="2"/>
                        <a:buChar char="ü"/>
                      </a:pPr>
                      <a:r>
                        <a:rPr lang="es-ES" sz="2400" b="0" kern="1200" baseline="0" dirty="0" smtClean="0">
                          <a:solidFill>
                            <a:schemeClr val="tx1"/>
                          </a:solidFill>
                          <a:latin typeface="+mn-lt"/>
                          <a:ea typeface="+mn-ea"/>
                          <a:cs typeface="+mn-cs"/>
                        </a:rPr>
                        <a:t>Engloba a todos aquellos trastornos en los que se produce una alteración orgánica o funcional de alguno de los </a:t>
                      </a:r>
                      <a:r>
                        <a:rPr lang="es-ES" sz="2400" b="0" kern="1200" baseline="0" dirty="0" err="1" smtClean="0">
                          <a:solidFill>
                            <a:schemeClr val="tx1"/>
                          </a:solidFill>
                          <a:latin typeface="+mn-lt"/>
                          <a:ea typeface="+mn-ea"/>
                          <a:cs typeface="+mn-cs"/>
                        </a:rPr>
                        <a:t>organelos</a:t>
                      </a:r>
                      <a:r>
                        <a:rPr lang="es-ES" sz="2400" b="0" kern="1200" baseline="0" dirty="0" smtClean="0">
                          <a:solidFill>
                            <a:schemeClr val="tx1"/>
                          </a:solidFill>
                          <a:latin typeface="+mn-lt"/>
                          <a:ea typeface="+mn-ea"/>
                          <a:cs typeface="+mn-cs"/>
                        </a:rPr>
                        <a:t> intracelulares responsables del metabolismo de las moléculas complejas.</a:t>
                      </a:r>
                    </a:p>
                    <a:p>
                      <a:pPr algn="just">
                        <a:buFont typeface="Wingdings" pitchFamily="2" charset="2"/>
                        <a:buChar char="ü"/>
                      </a:pPr>
                      <a:r>
                        <a:rPr lang="es-ES" sz="2400" b="0" kern="1200" baseline="0" dirty="0" smtClean="0">
                          <a:solidFill>
                            <a:schemeClr val="tx1"/>
                          </a:solidFill>
                          <a:latin typeface="+mn-lt"/>
                          <a:ea typeface="+mn-ea"/>
                          <a:cs typeface="+mn-cs"/>
                        </a:rPr>
                        <a:t>El depósito progresivo de estas moléculas no metabolizadas, se va a manifestar en forma de enfermedades que pueden afectar a cualquier órgano y se puede presentar en cualquier época de la vida.</a:t>
                      </a:r>
                    </a:p>
                    <a:p>
                      <a:pPr algn="just">
                        <a:buFont typeface="Wingdings" pitchFamily="2" charset="2"/>
                        <a:buNone/>
                      </a:pPr>
                      <a:endParaRPr lang="es-ES" sz="2400" b="0" kern="1200" baseline="0" dirty="0" smtClean="0">
                        <a:solidFill>
                          <a:schemeClr val="tx1"/>
                        </a:solidFill>
                        <a:latin typeface="+mn-lt"/>
                        <a:ea typeface="+mn-ea"/>
                        <a:cs typeface="+mn-cs"/>
                      </a:endParaRPr>
                    </a:p>
                    <a:p>
                      <a:pPr algn="just"/>
                      <a:r>
                        <a:rPr lang="es-ES" sz="2400" b="1" i="1" kern="1200" baseline="0" dirty="0" smtClean="0">
                          <a:solidFill>
                            <a:schemeClr val="tx1"/>
                          </a:solidFill>
                          <a:effectLst>
                            <a:outerShdw blurRad="38100" dist="38100" dir="2700000" algn="tl">
                              <a:srgbClr val="000000">
                                <a:alpha val="43137"/>
                              </a:srgbClr>
                            </a:outerShdw>
                          </a:effectLst>
                          <a:latin typeface="+mn-lt"/>
                          <a:ea typeface="+mn-ea"/>
                          <a:cs typeface="+mn-cs"/>
                        </a:rPr>
                        <a:t>Ejemplos de este grupo:</a:t>
                      </a:r>
                      <a:r>
                        <a:rPr lang="es-ES" sz="2400" b="0" kern="1200" baseline="0" dirty="0" smtClean="0">
                          <a:solidFill>
                            <a:schemeClr val="tx1"/>
                          </a:solidFill>
                          <a:latin typeface="+mn-lt"/>
                          <a:ea typeface="+mn-ea"/>
                          <a:cs typeface="+mn-cs"/>
                        </a:rPr>
                        <a:t> </a:t>
                      </a:r>
                      <a:r>
                        <a:rPr lang="es-ES" sz="2400" b="1" kern="1200" baseline="0" dirty="0" smtClean="0">
                          <a:solidFill>
                            <a:schemeClr val="tx1"/>
                          </a:solidFill>
                          <a:latin typeface="+mn-lt"/>
                          <a:ea typeface="+mn-ea"/>
                          <a:cs typeface="+mn-cs"/>
                        </a:rPr>
                        <a:t>enfermedades </a:t>
                      </a:r>
                      <a:r>
                        <a:rPr lang="es-ES" sz="2400" b="1" kern="1200" baseline="0" dirty="0" err="1" smtClean="0">
                          <a:solidFill>
                            <a:schemeClr val="tx1"/>
                          </a:solidFill>
                          <a:latin typeface="+mn-lt"/>
                          <a:ea typeface="+mn-ea"/>
                          <a:cs typeface="+mn-cs"/>
                        </a:rPr>
                        <a:t>lisosomales</a:t>
                      </a:r>
                      <a:r>
                        <a:rPr lang="es-ES" sz="2400" b="1" kern="1200" baseline="0" dirty="0" smtClean="0">
                          <a:solidFill>
                            <a:schemeClr val="tx1"/>
                          </a:solidFill>
                          <a:latin typeface="+mn-lt"/>
                          <a:ea typeface="+mn-ea"/>
                          <a:cs typeface="+mn-cs"/>
                        </a:rPr>
                        <a:t> </a:t>
                      </a:r>
                      <a:r>
                        <a:rPr lang="es-ES" sz="2400" b="0" kern="1200" baseline="0" dirty="0" smtClean="0">
                          <a:solidFill>
                            <a:schemeClr val="tx1"/>
                          </a:solidFill>
                          <a:latin typeface="+mn-lt"/>
                          <a:ea typeface="+mn-ea"/>
                          <a:cs typeface="+mn-cs"/>
                        </a:rPr>
                        <a:t>y </a:t>
                      </a:r>
                      <a:r>
                        <a:rPr lang="es-ES" sz="2400" b="1" kern="1200" baseline="0" dirty="0" err="1" smtClean="0">
                          <a:solidFill>
                            <a:schemeClr val="tx1"/>
                          </a:solidFill>
                          <a:latin typeface="+mn-lt"/>
                          <a:ea typeface="+mn-ea"/>
                          <a:cs typeface="+mn-cs"/>
                        </a:rPr>
                        <a:t>perixosomales</a:t>
                      </a:r>
                      <a:r>
                        <a:rPr lang="es-ES" sz="2400" b="0" kern="1200" baseline="0" dirty="0" smtClean="0">
                          <a:solidFill>
                            <a:schemeClr val="tx1"/>
                          </a:solidFill>
                          <a:latin typeface="+mn-lt"/>
                          <a:ea typeface="+mn-ea"/>
                          <a:cs typeface="+mn-cs"/>
                        </a:rPr>
                        <a:t>. Defectos de </a:t>
                      </a:r>
                      <a:r>
                        <a:rPr lang="es-ES" sz="2400" b="0" kern="1200" baseline="0" dirty="0" err="1" smtClean="0">
                          <a:solidFill>
                            <a:schemeClr val="tx1"/>
                          </a:solidFill>
                          <a:latin typeface="+mn-lt"/>
                          <a:ea typeface="+mn-ea"/>
                          <a:cs typeface="+mn-cs"/>
                        </a:rPr>
                        <a:t>glicoxidación</a:t>
                      </a:r>
                      <a:r>
                        <a:rPr lang="es-ES" sz="2400" b="0" kern="1200" baseline="0" dirty="0" smtClean="0">
                          <a:solidFill>
                            <a:schemeClr val="tx1"/>
                          </a:solidFill>
                          <a:latin typeface="+mn-lt"/>
                          <a:ea typeface="+mn-ea"/>
                          <a:cs typeface="+mn-cs"/>
                        </a:rPr>
                        <a:t>, </a:t>
                      </a:r>
                      <a:r>
                        <a:rPr lang="es-ES" sz="2400" b="1" kern="1200" baseline="0" dirty="0" smtClean="0">
                          <a:solidFill>
                            <a:schemeClr val="tx1"/>
                          </a:solidFill>
                          <a:latin typeface="+mn-lt"/>
                          <a:ea typeface="+mn-ea"/>
                          <a:cs typeface="+mn-cs"/>
                        </a:rPr>
                        <a:t>defectos de la síntesis de colesterol</a:t>
                      </a:r>
                      <a:r>
                        <a:rPr lang="es-ES" sz="2400" b="0" kern="1200" baseline="0" dirty="0" smtClean="0">
                          <a:solidFill>
                            <a:schemeClr val="tx1"/>
                          </a:solidFill>
                          <a:latin typeface="+mn-lt"/>
                          <a:ea typeface="+mn-ea"/>
                          <a:cs typeface="+mn-cs"/>
                        </a:rPr>
                        <a:t>, defectos de la síntesis de alfa-1-antitripsina.</a:t>
                      </a:r>
                      <a:endParaRPr lang="es-E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 name="2 Rectángulo"/>
          <p:cNvSpPr/>
          <p:nvPr/>
        </p:nvSpPr>
        <p:spPr>
          <a:xfrm>
            <a:off x="571472" y="500043"/>
            <a:ext cx="8286808" cy="830997"/>
          </a:xfrm>
          <a:prstGeom prst="rect">
            <a:avLst/>
          </a:prstGeom>
        </p:spPr>
        <p:txBody>
          <a:bodyPr wrap="square">
            <a:spAutoFit/>
          </a:bodyPr>
          <a:lstStyle/>
          <a:p>
            <a:pPr algn="ctr"/>
            <a:r>
              <a:rPr lang="es-ES" sz="2400" b="1" i="1" dirty="0" smtClean="0">
                <a:solidFill>
                  <a:srgbClr val="FF0000"/>
                </a:solidFill>
                <a:effectLst>
                  <a:outerShdw blurRad="38100" dist="38100" dir="2700000" algn="tl">
                    <a:srgbClr val="000000">
                      <a:alpha val="43137"/>
                    </a:srgbClr>
                  </a:outerShdw>
                </a:effectLst>
              </a:rPr>
              <a:t>Grupo III EIM en las que se altera el metabolismo de moléculas complejas</a:t>
            </a:r>
            <a:endParaRPr lang="es-ES" sz="2400" i="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785794"/>
            <a:ext cx="8286808" cy="584775"/>
          </a:xfrm>
          <a:prstGeom prst="rect">
            <a:avLst/>
          </a:prstGeom>
        </p:spPr>
        <p:txBody>
          <a:bodyPr wrap="square">
            <a:spAutoFit/>
          </a:bodyPr>
          <a:lstStyle/>
          <a:p>
            <a:r>
              <a:rPr lang="es-ES" sz="3200" b="1" i="1" dirty="0" smtClean="0">
                <a:effectLst>
                  <a:outerShdw blurRad="38100" dist="38100" dir="2700000" algn="tl">
                    <a:srgbClr val="000000">
                      <a:alpha val="43137"/>
                    </a:srgbClr>
                  </a:outerShdw>
                </a:effectLst>
              </a:rPr>
              <a:t>Según la vía metabólica afectada</a:t>
            </a:r>
            <a:endParaRPr lang="es-ES" sz="3200" dirty="0"/>
          </a:p>
        </p:txBody>
      </p:sp>
      <p:graphicFrame>
        <p:nvGraphicFramePr>
          <p:cNvPr id="4" name="3 Tabla"/>
          <p:cNvGraphicFramePr>
            <a:graphicFrameLocks noGrp="1"/>
          </p:cNvGraphicFramePr>
          <p:nvPr/>
        </p:nvGraphicFramePr>
        <p:xfrm>
          <a:off x="500034" y="1785926"/>
          <a:ext cx="8072494" cy="4846320"/>
        </p:xfrm>
        <a:graphic>
          <a:graphicData uri="http://schemas.openxmlformats.org/drawingml/2006/table">
            <a:tbl>
              <a:tblPr firstRow="1" bandRow="1">
                <a:tableStyleId>{5C22544A-7EE6-4342-B048-85BDC9FD1C3A}</a:tableStyleId>
              </a:tblPr>
              <a:tblGrid>
                <a:gridCol w="2690831">
                  <a:extLst>
                    <a:ext uri="{9D8B030D-6E8A-4147-A177-3AD203B41FA5}">
                      <a16:colId xmlns:a16="http://schemas.microsoft.com/office/drawing/2014/main" val="20000"/>
                    </a:ext>
                  </a:extLst>
                </a:gridCol>
                <a:gridCol w="5381663">
                  <a:extLst>
                    <a:ext uri="{9D8B030D-6E8A-4147-A177-3AD203B41FA5}">
                      <a16:colId xmlns:a16="http://schemas.microsoft.com/office/drawing/2014/main" val="20001"/>
                    </a:ext>
                  </a:extLst>
                </a:gridCol>
              </a:tblGrid>
              <a:tr h="388926">
                <a:tc>
                  <a:txBody>
                    <a:bodyPr/>
                    <a:lstStyle/>
                    <a:p>
                      <a:r>
                        <a:rPr lang="es-ES" sz="2400" b="1" i="1" kern="1200" baseline="0" dirty="0" smtClean="0">
                          <a:solidFill>
                            <a:srgbClr val="FF0000"/>
                          </a:solidFill>
                          <a:effectLst>
                            <a:outerShdw blurRad="38100" dist="38100" dir="2700000" algn="tl">
                              <a:srgbClr val="000000">
                                <a:alpha val="43137"/>
                              </a:srgbClr>
                            </a:outerShdw>
                          </a:effectLst>
                          <a:latin typeface="+mn-lt"/>
                          <a:ea typeface="+mn-ea"/>
                          <a:cs typeface="+mn-cs"/>
                        </a:rPr>
                        <a:t>Grupo de errores</a:t>
                      </a:r>
                      <a:endParaRPr lang="es-ES" sz="2400" i="1" dirty="0">
                        <a:solidFill>
                          <a:srgbClr val="FF0000"/>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b="1" i="1" kern="1200" baseline="0" dirty="0" smtClean="0">
                          <a:solidFill>
                            <a:srgbClr val="FF0000"/>
                          </a:solidFill>
                          <a:effectLst>
                            <a:outerShdw blurRad="38100" dist="38100" dir="2700000" algn="tl">
                              <a:srgbClr val="000000">
                                <a:alpha val="43137"/>
                              </a:srgbClr>
                            </a:outerShdw>
                          </a:effectLst>
                          <a:latin typeface="+mn-lt"/>
                          <a:ea typeface="+mn-ea"/>
                          <a:cs typeface="+mn-cs"/>
                        </a:rPr>
                        <a:t>Enfermedades Específicas</a:t>
                      </a:r>
                      <a:endParaRPr lang="es-ES" sz="2400" i="1" dirty="0" smtClean="0">
                        <a:solidFill>
                          <a:srgbClr val="FF0000"/>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s-ES" sz="1800" b="1" kern="1200" baseline="0" dirty="0" smtClean="0">
                          <a:solidFill>
                            <a:schemeClr val="dk1"/>
                          </a:solidFill>
                          <a:latin typeface="+mn-lt"/>
                          <a:ea typeface="+mn-ea"/>
                          <a:cs typeface="+mn-cs"/>
                        </a:rPr>
                        <a:t>EIM de los Hidratos de Carbono </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Font typeface="Arial" pitchFamily="34" charset="0"/>
                        <a:buNone/>
                      </a:pPr>
                      <a:r>
                        <a:rPr lang="es-ES" sz="1800" b="1" kern="1200" baseline="0" dirty="0" err="1" smtClean="0">
                          <a:solidFill>
                            <a:schemeClr val="dk1"/>
                          </a:solidFill>
                          <a:latin typeface="+mn-lt"/>
                          <a:ea typeface="+mn-ea"/>
                          <a:cs typeface="+mn-cs"/>
                        </a:rPr>
                        <a:t>Glucogenosis</a:t>
                      </a:r>
                      <a:r>
                        <a:rPr lang="es-ES" sz="1800" b="1" kern="1200" baseline="0" dirty="0" smtClean="0">
                          <a:solidFill>
                            <a:schemeClr val="dk1"/>
                          </a:solidFill>
                          <a:latin typeface="+mn-lt"/>
                          <a:ea typeface="+mn-ea"/>
                          <a:cs typeface="+mn-cs"/>
                        </a:rPr>
                        <a:t> </a:t>
                      </a:r>
                      <a:r>
                        <a:rPr lang="es-ES" sz="1800" b="0" kern="1200" baseline="0" dirty="0" smtClean="0">
                          <a:solidFill>
                            <a:schemeClr val="dk1"/>
                          </a:solidFill>
                          <a:latin typeface="+mn-lt"/>
                          <a:ea typeface="+mn-ea"/>
                          <a:cs typeface="+mn-cs"/>
                        </a:rPr>
                        <a:t>                           </a:t>
                      </a:r>
                      <a:r>
                        <a:rPr lang="es-ES" sz="1800" b="0" kern="1200" baseline="0" dirty="0" err="1" smtClean="0">
                          <a:solidFill>
                            <a:schemeClr val="dk1"/>
                          </a:solidFill>
                          <a:latin typeface="+mn-lt"/>
                          <a:ea typeface="+mn-ea"/>
                          <a:cs typeface="+mn-cs"/>
                        </a:rPr>
                        <a:t>Acidemias</a:t>
                      </a:r>
                      <a:r>
                        <a:rPr lang="es-ES" sz="1800" b="0" kern="1200" baseline="0" dirty="0" smtClean="0">
                          <a:solidFill>
                            <a:schemeClr val="dk1"/>
                          </a:solidFill>
                          <a:latin typeface="+mn-lt"/>
                          <a:ea typeface="+mn-ea"/>
                          <a:cs typeface="+mn-cs"/>
                        </a:rPr>
                        <a:t> lácticas</a:t>
                      </a:r>
                    </a:p>
                    <a:p>
                      <a:r>
                        <a:rPr lang="es-ES" sz="1800" b="1" kern="1200" baseline="0" dirty="0" smtClean="0">
                          <a:solidFill>
                            <a:schemeClr val="dk1"/>
                          </a:solidFill>
                          <a:latin typeface="+mn-lt"/>
                          <a:ea typeface="+mn-ea"/>
                          <a:cs typeface="+mn-cs"/>
                        </a:rPr>
                        <a:t>EIM de la galactosa</a:t>
                      </a:r>
                      <a:r>
                        <a:rPr lang="es-ES" sz="1800" kern="1200" baseline="0" dirty="0" smtClean="0">
                          <a:solidFill>
                            <a:schemeClr val="dk1"/>
                          </a:solidFill>
                          <a:latin typeface="+mn-lt"/>
                          <a:ea typeface="+mn-ea"/>
                          <a:cs typeface="+mn-cs"/>
                        </a:rPr>
                        <a:t>                  EIM de la fructosa</a:t>
                      </a:r>
                      <a:endParaRPr lang="es-E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s-ES" sz="1800" b="1" kern="1200" baseline="0" dirty="0" smtClean="0">
                          <a:solidFill>
                            <a:schemeClr val="dk1"/>
                          </a:solidFill>
                          <a:latin typeface="+mn-lt"/>
                          <a:ea typeface="+mn-ea"/>
                          <a:cs typeface="+mn-cs"/>
                        </a:rPr>
                        <a:t>EIM de los aminoácidos y proteínas</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1800" b="1" kern="1200" baseline="0" dirty="0" err="1" smtClean="0">
                          <a:solidFill>
                            <a:schemeClr val="dk1"/>
                          </a:solidFill>
                          <a:latin typeface="+mn-lt"/>
                          <a:ea typeface="+mn-ea"/>
                          <a:cs typeface="+mn-cs"/>
                        </a:rPr>
                        <a:t>Hiperfenilalaninemia</a:t>
                      </a:r>
                      <a:r>
                        <a:rPr lang="es-ES" sz="1800" b="1" kern="1200" baseline="0" dirty="0" smtClean="0">
                          <a:solidFill>
                            <a:schemeClr val="dk1"/>
                          </a:solidFill>
                          <a:latin typeface="+mn-lt"/>
                          <a:ea typeface="+mn-ea"/>
                          <a:cs typeface="+mn-cs"/>
                        </a:rPr>
                        <a:t> o </a:t>
                      </a:r>
                      <a:r>
                        <a:rPr lang="es-ES" sz="1800" b="1" kern="1200" baseline="0" dirty="0" err="1" smtClean="0">
                          <a:solidFill>
                            <a:schemeClr val="dk1"/>
                          </a:solidFill>
                          <a:latin typeface="+mn-lt"/>
                          <a:ea typeface="+mn-ea"/>
                          <a:cs typeface="+mn-cs"/>
                        </a:rPr>
                        <a:t>fenilcetonuria</a:t>
                      </a:r>
                      <a:endParaRPr lang="es-ES" sz="1800" b="1" kern="1200" baseline="0" dirty="0" smtClean="0">
                        <a:solidFill>
                          <a:schemeClr val="dk1"/>
                        </a:solidFill>
                        <a:latin typeface="+mn-lt"/>
                        <a:ea typeface="+mn-ea"/>
                        <a:cs typeface="+mn-cs"/>
                      </a:endParaRPr>
                    </a:p>
                    <a:p>
                      <a:r>
                        <a:rPr lang="es-ES" sz="1800" kern="1200" baseline="0" dirty="0" err="1" smtClean="0">
                          <a:solidFill>
                            <a:schemeClr val="dk1"/>
                          </a:solidFill>
                          <a:latin typeface="+mn-lt"/>
                          <a:ea typeface="+mn-ea"/>
                          <a:cs typeface="+mn-cs"/>
                        </a:rPr>
                        <a:t>Tirosinemia</a:t>
                      </a:r>
                      <a:r>
                        <a:rPr lang="es-ES" sz="1800" kern="1200" baseline="0" dirty="0" smtClean="0">
                          <a:solidFill>
                            <a:schemeClr val="dk1"/>
                          </a:solidFill>
                          <a:latin typeface="+mn-lt"/>
                          <a:ea typeface="+mn-ea"/>
                          <a:cs typeface="+mn-cs"/>
                        </a:rPr>
                        <a:t>. </a:t>
                      </a:r>
                      <a:r>
                        <a:rPr lang="es-ES" sz="1800" kern="1200" baseline="0" dirty="0" err="1" smtClean="0">
                          <a:solidFill>
                            <a:schemeClr val="dk1"/>
                          </a:solidFill>
                          <a:latin typeface="+mn-lt"/>
                          <a:ea typeface="+mn-ea"/>
                          <a:cs typeface="+mn-cs"/>
                        </a:rPr>
                        <a:t>Hiperglicinemia</a:t>
                      </a:r>
                      <a:r>
                        <a:rPr lang="es-ES" sz="1800" kern="1200" baseline="0" dirty="0" smtClean="0">
                          <a:solidFill>
                            <a:schemeClr val="dk1"/>
                          </a:solidFill>
                          <a:latin typeface="+mn-lt"/>
                          <a:ea typeface="+mn-ea"/>
                          <a:cs typeface="+mn-cs"/>
                        </a:rPr>
                        <a:t> no </a:t>
                      </a:r>
                      <a:r>
                        <a:rPr lang="es-ES" sz="1800" kern="1200" baseline="0" dirty="0" err="1" smtClean="0">
                          <a:solidFill>
                            <a:schemeClr val="dk1"/>
                          </a:solidFill>
                          <a:latin typeface="+mn-lt"/>
                          <a:ea typeface="+mn-ea"/>
                          <a:cs typeface="+mn-cs"/>
                        </a:rPr>
                        <a:t>cetósica</a:t>
                      </a:r>
                      <a:endParaRPr lang="es-ES" sz="1800" kern="1200" baseline="0" dirty="0" smtClean="0">
                        <a:solidFill>
                          <a:schemeClr val="dk1"/>
                        </a:solidFill>
                        <a:latin typeface="+mn-lt"/>
                        <a:ea typeface="+mn-ea"/>
                        <a:cs typeface="+mn-cs"/>
                      </a:endParaRPr>
                    </a:p>
                    <a:p>
                      <a:r>
                        <a:rPr lang="es-ES" sz="1800" kern="1200" baseline="0" dirty="0" err="1" smtClean="0">
                          <a:solidFill>
                            <a:schemeClr val="dk1"/>
                          </a:solidFill>
                          <a:latin typeface="+mn-lt"/>
                          <a:ea typeface="+mn-ea"/>
                          <a:cs typeface="+mn-cs"/>
                        </a:rPr>
                        <a:t>Homocistinuria</a:t>
                      </a:r>
                      <a:endParaRPr lang="es-ES" sz="1800" kern="1200" baseline="0" dirty="0" smtClean="0">
                        <a:solidFill>
                          <a:schemeClr val="dk1"/>
                        </a:solidFill>
                        <a:latin typeface="+mn-lt"/>
                        <a:ea typeface="+mn-ea"/>
                        <a:cs typeface="+mn-cs"/>
                      </a:endParaRPr>
                    </a:p>
                    <a:p>
                      <a:r>
                        <a:rPr lang="es-ES" sz="1800" kern="1200" baseline="0" dirty="0" smtClean="0">
                          <a:solidFill>
                            <a:schemeClr val="dk1"/>
                          </a:solidFill>
                          <a:latin typeface="+mn-lt"/>
                          <a:ea typeface="+mn-ea"/>
                          <a:cs typeface="+mn-cs"/>
                        </a:rPr>
                        <a:t>Enfermedad orina jarabe de Arce</a:t>
                      </a:r>
                    </a:p>
                    <a:p>
                      <a:r>
                        <a:rPr lang="es-ES" sz="1800" kern="1200" baseline="0" dirty="0" err="1" smtClean="0">
                          <a:solidFill>
                            <a:schemeClr val="dk1"/>
                          </a:solidFill>
                          <a:latin typeface="+mn-lt"/>
                          <a:ea typeface="+mn-ea"/>
                          <a:cs typeface="+mn-cs"/>
                        </a:rPr>
                        <a:t>Acidemia</a:t>
                      </a:r>
                      <a:r>
                        <a:rPr lang="es-ES" sz="1800" kern="1200" baseline="0" dirty="0" smtClean="0">
                          <a:solidFill>
                            <a:schemeClr val="dk1"/>
                          </a:solidFill>
                          <a:latin typeface="+mn-lt"/>
                          <a:ea typeface="+mn-ea"/>
                          <a:cs typeface="+mn-cs"/>
                        </a:rPr>
                        <a:t> </a:t>
                      </a:r>
                      <a:r>
                        <a:rPr lang="es-ES" sz="1800" kern="1200" baseline="0" dirty="0" err="1" smtClean="0">
                          <a:solidFill>
                            <a:schemeClr val="dk1"/>
                          </a:solidFill>
                          <a:latin typeface="+mn-lt"/>
                          <a:ea typeface="+mn-ea"/>
                          <a:cs typeface="+mn-cs"/>
                        </a:rPr>
                        <a:t>metil-malónica</a:t>
                      </a:r>
                      <a:r>
                        <a:rPr lang="es-ES" sz="1800" kern="1200" baseline="0" dirty="0" smtClean="0">
                          <a:solidFill>
                            <a:schemeClr val="dk1"/>
                          </a:solidFill>
                          <a:latin typeface="+mn-lt"/>
                          <a:ea typeface="+mn-ea"/>
                          <a:cs typeface="+mn-cs"/>
                        </a:rPr>
                        <a:t> y </a:t>
                      </a:r>
                      <a:r>
                        <a:rPr lang="es-ES" sz="1800" kern="1200" baseline="0" dirty="0" err="1" smtClean="0">
                          <a:solidFill>
                            <a:schemeClr val="dk1"/>
                          </a:solidFill>
                          <a:latin typeface="+mn-lt"/>
                          <a:ea typeface="+mn-ea"/>
                          <a:cs typeface="+mn-cs"/>
                        </a:rPr>
                        <a:t>propionica</a:t>
                      </a:r>
                      <a:endParaRPr lang="es-ES" sz="1800" kern="1200" baseline="0" dirty="0" smtClean="0">
                        <a:solidFill>
                          <a:schemeClr val="dk1"/>
                        </a:solidFill>
                        <a:latin typeface="+mn-lt"/>
                        <a:ea typeface="+mn-ea"/>
                        <a:cs typeface="+mn-cs"/>
                      </a:endParaRPr>
                    </a:p>
                    <a:p>
                      <a:r>
                        <a:rPr lang="pt-BR" sz="1800" kern="1200" baseline="0" dirty="0" err="1" smtClean="0">
                          <a:solidFill>
                            <a:schemeClr val="dk1"/>
                          </a:solidFill>
                          <a:latin typeface="+mn-lt"/>
                          <a:ea typeface="+mn-ea"/>
                          <a:cs typeface="+mn-cs"/>
                        </a:rPr>
                        <a:t>Aciduria</a:t>
                      </a:r>
                      <a:r>
                        <a:rPr lang="pt-BR" sz="1800" kern="1200" baseline="0" dirty="0" smtClean="0">
                          <a:solidFill>
                            <a:schemeClr val="dk1"/>
                          </a:solidFill>
                          <a:latin typeface="+mn-lt"/>
                          <a:ea typeface="+mn-ea"/>
                          <a:cs typeface="+mn-cs"/>
                        </a:rPr>
                        <a:t> </a:t>
                      </a:r>
                      <a:r>
                        <a:rPr lang="pt-BR" sz="1800" kern="1200" baseline="0" dirty="0" err="1" smtClean="0">
                          <a:solidFill>
                            <a:schemeClr val="dk1"/>
                          </a:solidFill>
                          <a:latin typeface="+mn-lt"/>
                          <a:ea typeface="+mn-ea"/>
                          <a:cs typeface="+mn-cs"/>
                        </a:rPr>
                        <a:t>glutárica</a:t>
                      </a:r>
                      <a:r>
                        <a:rPr lang="pt-BR" sz="1800" kern="1200" baseline="0" dirty="0" smtClean="0">
                          <a:solidFill>
                            <a:schemeClr val="dk1"/>
                          </a:solidFill>
                          <a:latin typeface="+mn-lt"/>
                          <a:ea typeface="+mn-ea"/>
                          <a:cs typeface="+mn-cs"/>
                        </a:rPr>
                        <a:t> tipo I</a:t>
                      </a:r>
                    </a:p>
                    <a:p>
                      <a:r>
                        <a:rPr lang="pt-BR" sz="1800" kern="1200" baseline="0" dirty="0" err="1" smtClean="0">
                          <a:solidFill>
                            <a:schemeClr val="dk1"/>
                          </a:solidFill>
                          <a:latin typeface="+mn-lt"/>
                          <a:ea typeface="+mn-ea"/>
                          <a:cs typeface="+mn-cs"/>
                        </a:rPr>
                        <a:t>Acidemia</a:t>
                      </a:r>
                      <a:r>
                        <a:rPr lang="pt-BR" sz="1800" kern="1200" baseline="0" dirty="0" smtClean="0">
                          <a:solidFill>
                            <a:schemeClr val="dk1"/>
                          </a:solidFill>
                          <a:latin typeface="+mn-lt"/>
                          <a:ea typeface="+mn-ea"/>
                          <a:cs typeface="+mn-cs"/>
                        </a:rPr>
                        <a:t> </a:t>
                      </a:r>
                      <a:r>
                        <a:rPr lang="pt-BR" sz="1800" kern="1200" baseline="0" dirty="0" err="1" smtClean="0">
                          <a:solidFill>
                            <a:schemeClr val="dk1"/>
                          </a:solidFill>
                          <a:latin typeface="+mn-lt"/>
                          <a:ea typeface="+mn-ea"/>
                          <a:cs typeface="+mn-cs"/>
                        </a:rPr>
                        <a:t>isovalérica</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algn="ctr"/>
                      <a:r>
                        <a:rPr lang="es-ES" sz="1800" b="1" kern="1200" baseline="0" dirty="0" smtClean="0">
                          <a:solidFill>
                            <a:schemeClr val="dk1"/>
                          </a:solidFill>
                          <a:latin typeface="+mn-lt"/>
                          <a:ea typeface="+mn-ea"/>
                          <a:cs typeface="+mn-cs"/>
                        </a:rPr>
                        <a:t>EIM defectos de ciclos específicos</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1800" b="1" kern="1200" baseline="0" dirty="0" smtClean="0">
                          <a:solidFill>
                            <a:schemeClr val="dk1"/>
                          </a:solidFill>
                          <a:latin typeface="+mn-lt"/>
                          <a:ea typeface="+mn-ea"/>
                          <a:cs typeface="+mn-cs"/>
                        </a:rPr>
                        <a:t>Enfermedades del ciclo de la urea</a:t>
                      </a:r>
                    </a:p>
                    <a:p>
                      <a:r>
                        <a:rPr lang="es-ES" sz="1800" b="1" kern="1200" baseline="0" dirty="0" smtClean="0">
                          <a:solidFill>
                            <a:schemeClr val="dk1"/>
                          </a:solidFill>
                          <a:latin typeface="+mn-lt"/>
                          <a:ea typeface="+mn-ea"/>
                          <a:cs typeface="+mn-cs"/>
                        </a:rPr>
                        <a:t>Trastornos del metabolismo de las purinas</a:t>
                      </a:r>
                    </a:p>
                    <a:p>
                      <a:r>
                        <a:rPr lang="es-ES" sz="1800" b="1" kern="1200" baseline="0" dirty="0" smtClean="0">
                          <a:solidFill>
                            <a:schemeClr val="dk1"/>
                          </a:solidFill>
                          <a:latin typeface="+mn-lt"/>
                          <a:ea typeface="+mn-ea"/>
                          <a:cs typeface="+mn-cs"/>
                        </a:rPr>
                        <a:t>Defectos en la biosíntesis del colesterol</a:t>
                      </a:r>
                    </a:p>
                    <a:p>
                      <a:r>
                        <a:rPr lang="es-ES" sz="1800" kern="1200" baseline="0" dirty="0" smtClean="0">
                          <a:solidFill>
                            <a:schemeClr val="dk1"/>
                          </a:solidFill>
                          <a:latin typeface="+mn-lt"/>
                          <a:ea typeface="+mn-ea"/>
                          <a:cs typeface="+mn-cs"/>
                        </a:rPr>
                        <a:t>Defectos en la biosíntesis de ácidos biliares</a:t>
                      </a:r>
                    </a:p>
                    <a:p>
                      <a:r>
                        <a:rPr lang="es-ES" sz="1800" b="1" kern="1200" baseline="0" dirty="0" smtClean="0">
                          <a:solidFill>
                            <a:schemeClr val="dk1"/>
                          </a:solidFill>
                          <a:latin typeface="+mn-lt"/>
                          <a:ea typeface="+mn-ea"/>
                          <a:cs typeface="+mn-cs"/>
                        </a:rPr>
                        <a:t>Enfermedades mitocondriales</a:t>
                      </a:r>
                    </a:p>
                    <a:p>
                      <a:r>
                        <a:rPr lang="es-ES" sz="1800" kern="1200" baseline="0" dirty="0" err="1" smtClean="0">
                          <a:solidFill>
                            <a:schemeClr val="dk1"/>
                          </a:solidFill>
                          <a:latin typeface="+mn-lt"/>
                          <a:ea typeface="+mn-ea"/>
                          <a:cs typeface="+mn-cs"/>
                        </a:rPr>
                        <a:t>Porfirias</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5" name="4 Rectángulo"/>
          <p:cNvSpPr/>
          <p:nvPr/>
        </p:nvSpPr>
        <p:spPr>
          <a:xfrm>
            <a:off x="2500298" y="214290"/>
            <a:ext cx="3729995" cy="646331"/>
          </a:xfrm>
          <a:prstGeom prst="rect">
            <a:avLst/>
          </a:prstGeom>
        </p:spPr>
        <p:txBody>
          <a:bodyPr wrap="none">
            <a:spAutoFit/>
          </a:bodyPr>
          <a:lstStyle/>
          <a:p>
            <a:pPr algn="ctr"/>
            <a:r>
              <a:rPr lang="es-ES" sz="3600" b="1" i="1" dirty="0" smtClean="0">
                <a:effectLst>
                  <a:outerShdw blurRad="38100" dist="38100" dir="2700000" algn="tl">
                    <a:srgbClr val="000000">
                      <a:alpha val="43137"/>
                    </a:srgbClr>
                  </a:outerShdw>
                </a:effectLst>
              </a:rPr>
              <a:t>CLASIFICACIÓN</a:t>
            </a:r>
            <a:endParaRPr lang="es-ES" sz="3600"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071538" y="1571612"/>
          <a:ext cx="7715304" cy="4554859"/>
        </p:xfrm>
        <a:graphic>
          <a:graphicData uri="http://schemas.openxmlformats.org/drawingml/2006/table">
            <a:tbl>
              <a:tblPr firstRow="1" bandRow="1">
                <a:tableStyleId>{5C22544A-7EE6-4342-B048-85BDC9FD1C3A}</a:tableStyleId>
              </a:tblPr>
              <a:tblGrid>
                <a:gridCol w="2700356">
                  <a:extLst>
                    <a:ext uri="{9D8B030D-6E8A-4147-A177-3AD203B41FA5}">
                      <a16:colId xmlns:a16="http://schemas.microsoft.com/office/drawing/2014/main" val="20000"/>
                    </a:ext>
                  </a:extLst>
                </a:gridCol>
                <a:gridCol w="5014948">
                  <a:extLst>
                    <a:ext uri="{9D8B030D-6E8A-4147-A177-3AD203B41FA5}">
                      <a16:colId xmlns:a16="http://schemas.microsoft.com/office/drawing/2014/main" val="20001"/>
                    </a:ext>
                  </a:extLst>
                </a:gridCol>
              </a:tblGrid>
              <a:tr h="714379">
                <a:tc>
                  <a:txBody>
                    <a:bodyPr/>
                    <a:lstStyle/>
                    <a:p>
                      <a:r>
                        <a:rPr lang="es-ES" sz="2400" b="1" i="1" kern="1200" baseline="0" dirty="0" smtClean="0">
                          <a:solidFill>
                            <a:srgbClr val="FF0000"/>
                          </a:solidFill>
                          <a:effectLst>
                            <a:outerShdw blurRad="38100" dist="38100" dir="2700000" algn="tl">
                              <a:srgbClr val="000000">
                                <a:alpha val="43137"/>
                              </a:srgbClr>
                            </a:outerShdw>
                          </a:effectLst>
                          <a:latin typeface="+mn-lt"/>
                          <a:ea typeface="+mn-ea"/>
                          <a:cs typeface="+mn-cs"/>
                        </a:rPr>
                        <a:t>Grupo de errores</a:t>
                      </a:r>
                      <a:endParaRPr lang="es-ES" sz="2400" i="1" dirty="0">
                        <a:solidFill>
                          <a:srgbClr val="FF0000"/>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b="1" i="1" kern="1200" baseline="0" dirty="0" smtClean="0">
                          <a:solidFill>
                            <a:srgbClr val="FF0000"/>
                          </a:solidFill>
                          <a:effectLst>
                            <a:outerShdw blurRad="38100" dist="38100" dir="2700000" algn="tl">
                              <a:srgbClr val="000000">
                                <a:alpha val="43137"/>
                              </a:srgbClr>
                            </a:outerShdw>
                          </a:effectLst>
                          <a:latin typeface="+mn-lt"/>
                          <a:ea typeface="+mn-ea"/>
                          <a:cs typeface="+mn-cs"/>
                        </a:rPr>
                        <a:t>Enfermedades Específicas</a:t>
                      </a:r>
                      <a:endParaRPr lang="es-ES" sz="2400" i="1" dirty="0" smtClean="0">
                        <a:solidFill>
                          <a:srgbClr val="FF0000"/>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s-ES" sz="1800" b="1" kern="1200" baseline="0" dirty="0" smtClean="0">
                          <a:solidFill>
                            <a:schemeClr val="dk1"/>
                          </a:solidFill>
                          <a:latin typeface="+mn-lt"/>
                          <a:ea typeface="+mn-ea"/>
                          <a:cs typeface="+mn-cs"/>
                        </a:rPr>
                        <a:t>EIM de moléculas complejas</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1800" kern="1200" baseline="0" dirty="0" smtClean="0">
                          <a:solidFill>
                            <a:schemeClr val="dk1"/>
                          </a:solidFill>
                          <a:latin typeface="+mn-lt"/>
                          <a:ea typeface="+mn-ea"/>
                          <a:cs typeface="+mn-cs"/>
                        </a:rPr>
                        <a:t> </a:t>
                      </a:r>
                      <a:r>
                        <a:rPr lang="es-ES" sz="1800" kern="1200" baseline="0" dirty="0" err="1" smtClean="0">
                          <a:solidFill>
                            <a:schemeClr val="dk1"/>
                          </a:solidFill>
                          <a:latin typeface="+mn-lt"/>
                          <a:ea typeface="+mn-ea"/>
                          <a:cs typeface="+mn-cs"/>
                        </a:rPr>
                        <a:t>Mucopolisacaridosis</a:t>
                      </a:r>
                      <a:endParaRPr lang="es-ES" sz="1800" kern="1200" baseline="0" dirty="0" smtClean="0">
                        <a:solidFill>
                          <a:schemeClr val="dk1"/>
                        </a:solidFill>
                        <a:latin typeface="+mn-lt"/>
                        <a:ea typeface="+mn-ea"/>
                        <a:cs typeface="+mn-cs"/>
                      </a:endParaRPr>
                    </a:p>
                    <a:p>
                      <a:r>
                        <a:rPr lang="es-ES" sz="1800" kern="1200" baseline="0" dirty="0" smtClean="0">
                          <a:solidFill>
                            <a:schemeClr val="dk1"/>
                          </a:solidFill>
                          <a:latin typeface="+mn-lt"/>
                          <a:ea typeface="+mn-ea"/>
                          <a:cs typeface="+mn-cs"/>
                        </a:rPr>
                        <a:t>Enfermedad de </a:t>
                      </a:r>
                      <a:r>
                        <a:rPr lang="es-ES" sz="1800" kern="1200" baseline="0" dirty="0" err="1" smtClean="0">
                          <a:solidFill>
                            <a:schemeClr val="dk1"/>
                          </a:solidFill>
                          <a:latin typeface="+mn-lt"/>
                          <a:ea typeface="+mn-ea"/>
                          <a:cs typeface="+mn-cs"/>
                        </a:rPr>
                        <a:t>Krabbe</a:t>
                      </a:r>
                      <a:endParaRPr lang="es-ES" sz="1800" kern="1200" baseline="0" dirty="0" smtClean="0">
                        <a:solidFill>
                          <a:schemeClr val="dk1"/>
                        </a:solidFill>
                        <a:latin typeface="+mn-lt"/>
                        <a:ea typeface="+mn-ea"/>
                        <a:cs typeface="+mn-cs"/>
                      </a:endParaRPr>
                    </a:p>
                    <a:p>
                      <a:r>
                        <a:rPr lang="es-ES" sz="1800" kern="1200" baseline="0" dirty="0" err="1" smtClean="0">
                          <a:solidFill>
                            <a:schemeClr val="dk1"/>
                          </a:solidFill>
                          <a:latin typeface="+mn-lt"/>
                          <a:ea typeface="+mn-ea"/>
                          <a:cs typeface="+mn-cs"/>
                        </a:rPr>
                        <a:t>Oligosacaridosis</a:t>
                      </a:r>
                      <a:r>
                        <a:rPr lang="es-ES" sz="1800" kern="1200" baseline="0" dirty="0" smtClean="0">
                          <a:solidFill>
                            <a:schemeClr val="dk1"/>
                          </a:solidFill>
                          <a:latin typeface="+mn-lt"/>
                          <a:ea typeface="+mn-ea"/>
                          <a:cs typeface="+mn-cs"/>
                        </a:rPr>
                        <a:t> y </a:t>
                      </a:r>
                      <a:r>
                        <a:rPr lang="es-ES" sz="1800" kern="1200" baseline="0" dirty="0" err="1" smtClean="0">
                          <a:solidFill>
                            <a:schemeClr val="dk1"/>
                          </a:solidFill>
                          <a:latin typeface="+mn-lt"/>
                          <a:ea typeface="+mn-ea"/>
                          <a:cs typeface="+mn-cs"/>
                        </a:rPr>
                        <a:t>mucolipidosis</a:t>
                      </a:r>
                      <a:endParaRPr lang="es-ES" sz="1800" kern="1200" baseline="0" dirty="0" smtClean="0">
                        <a:solidFill>
                          <a:schemeClr val="dk1"/>
                        </a:solidFill>
                        <a:latin typeface="+mn-lt"/>
                        <a:ea typeface="+mn-ea"/>
                        <a:cs typeface="+mn-cs"/>
                      </a:endParaRPr>
                    </a:p>
                    <a:p>
                      <a:r>
                        <a:rPr lang="es-ES" sz="1800" kern="1200" baseline="0" dirty="0" err="1" smtClean="0">
                          <a:solidFill>
                            <a:schemeClr val="dk1"/>
                          </a:solidFill>
                          <a:latin typeface="+mn-lt"/>
                          <a:ea typeface="+mn-ea"/>
                          <a:cs typeface="+mn-cs"/>
                        </a:rPr>
                        <a:t>Leucodistrofia</a:t>
                      </a:r>
                      <a:r>
                        <a:rPr lang="es-ES" sz="1800" kern="1200" baseline="0" dirty="0" smtClean="0">
                          <a:solidFill>
                            <a:schemeClr val="dk1"/>
                          </a:solidFill>
                          <a:latin typeface="+mn-lt"/>
                          <a:ea typeface="+mn-ea"/>
                          <a:cs typeface="+mn-cs"/>
                        </a:rPr>
                        <a:t> </a:t>
                      </a:r>
                      <a:r>
                        <a:rPr lang="es-ES" sz="1800" kern="1200" baseline="0" dirty="0" err="1" smtClean="0">
                          <a:solidFill>
                            <a:schemeClr val="dk1"/>
                          </a:solidFill>
                          <a:latin typeface="+mn-lt"/>
                          <a:ea typeface="+mn-ea"/>
                          <a:cs typeface="+mn-cs"/>
                        </a:rPr>
                        <a:t>metacromática</a:t>
                      </a:r>
                      <a:endParaRPr lang="es-ES" sz="1800" kern="1200" baseline="0" dirty="0" smtClean="0">
                        <a:solidFill>
                          <a:schemeClr val="dk1"/>
                        </a:solidFill>
                        <a:latin typeface="+mn-lt"/>
                        <a:ea typeface="+mn-ea"/>
                        <a:cs typeface="+mn-cs"/>
                      </a:endParaRPr>
                    </a:p>
                    <a:p>
                      <a:r>
                        <a:rPr lang="es-ES" sz="1800" b="1" kern="1200" baseline="0" dirty="0" err="1" smtClean="0">
                          <a:solidFill>
                            <a:schemeClr val="dk1"/>
                          </a:solidFill>
                          <a:latin typeface="+mn-lt"/>
                          <a:ea typeface="+mn-ea"/>
                          <a:cs typeface="+mn-cs"/>
                        </a:rPr>
                        <a:t>Gaucher</a:t>
                      </a:r>
                      <a:endParaRPr lang="es-ES" sz="1800" b="1" kern="1200" baseline="0" dirty="0" smtClean="0">
                        <a:solidFill>
                          <a:schemeClr val="dk1"/>
                        </a:solidFill>
                        <a:latin typeface="+mn-lt"/>
                        <a:ea typeface="+mn-ea"/>
                        <a:cs typeface="+mn-cs"/>
                      </a:endParaRPr>
                    </a:p>
                    <a:p>
                      <a:r>
                        <a:rPr lang="es-ES" sz="1800" kern="1200" baseline="0" dirty="0" smtClean="0">
                          <a:solidFill>
                            <a:schemeClr val="dk1"/>
                          </a:solidFill>
                          <a:latin typeface="+mn-lt"/>
                          <a:ea typeface="+mn-ea"/>
                          <a:cs typeface="+mn-cs"/>
                        </a:rPr>
                        <a:t>Defectos congénitos de la glicosilación</a:t>
                      </a:r>
                      <a:endParaRPr lang="es-E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s-ES" sz="1800" b="1" kern="1200" baseline="0" dirty="0" smtClean="0">
                          <a:solidFill>
                            <a:schemeClr val="dk1"/>
                          </a:solidFill>
                          <a:latin typeface="+mn-lt"/>
                          <a:ea typeface="+mn-ea"/>
                          <a:cs typeface="+mn-cs"/>
                        </a:rPr>
                        <a:t>Defectos del transporte</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1800" b="1" kern="1200" baseline="0" dirty="0" smtClean="0">
                          <a:solidFill>
                            <a:schemeClr val="dk1"/>
                          </a:solidFill>
                          <a:latin typeface="+mn-lt"/>
                          <a:ea typeface="+mn-ea"/>
                          <a:cs typeface="+mn-cs"/>
                        </a:rPr>
                        <a:t>Síndrome de </a:t>
                      </a:r>
                      <a:r>
                        <a:rPr lang="es-ES" sz="1800" b="1" kern="1200" baseline="0" dirty="0" err="1" smtClean="0">
                          <a:solidFill>
                            <a:schemeClr val="dk1"/>
                          </a:solidFill>
                          <a:latin typeface="+mn-lt"/>
                          <a:ea typeface="+mn-ea"/>
                          <a:cs typeface="+mn-cs"/>
                        </a:rPr>
                        <a:t>Fanconi</a:t>
                      </a:r>
                      <a:r>
                        <a:rPr lang="es-ES" sz="1800" kern="1200" baseline="0" dirty="0" smtClean="0">
                          <a:solidFill>
                            <a:schemeClr val="dk1"/>
                          </a:solidFill>
                          <a:latin typeface="+mn-lt"/>
                          <a:ea typeface="+mn-ea"/>
                          <a:cs typeface="+mn-cs"/>
                        </a:rPr>
                        <a:t>. Hemocromatosis</a:t>
                      </a:r>
                    </a:p>
                    <a:p>
                      <a:r>
                        <a:rPr lang="es-ES" sz="1800" kern="1200" baseline="0" dirty="0" err="1" smtClean="0">
                          <a:solidFill>
                            <a:schemeClr val="dk1"/>
                          </a:solidFill>
                          <a:latin typeface="+mn-lt"/>
                          <a:ea typeface="+mn-ea"/>
                          <a:cs typeface="+mn-cs"/>
                        </a:rPr>
                        <a:t>Lisinuria</a:t>
                      </a:r>
                      <a:r>
                        <a:rPr lang="es-ES" sz="1800" kern="1200" baseline="0" dirty="0" smtClean="0">
                          <a:solidFill>
                            <a:schemeClr val="dk1"/>
                          </a:solidFill>
                          <a:latin typeface="+mn-lt"/>
                          <a:ea typeface="+mn-ea"/>
                          <a:cs typeface="+mn-cs"/>
                        </a:rPr>
                        <a:t> con intolerancia a las proteínas</a:t>
                      </a:r>
                    </a:p>
                    <a:p>
                      <a:r>
                        <a:rPr lang="es-ES" sz="1800" b="1" kern="1200" baseline="0" dirty="0" smtClean="0">
                          <a:solidFill>
                            <a:schemeClr val="dk1"/>
                          </a:solidFill>
                          <a:latin typeface="+mn-lt"/>
                          <a:ea typeface="+mn-ea"/>
                          <a:cs typeface="+mn-cs"/>
                        </a:rPr>
                        <a:t>Fibrosis quística del páncreas</a:t>
                      </a:r>
                    </a:p>
                    <a:p>
                      <a:r>
                        <a:rPr lang="es-ES" sz="1800" kern="1200" baseline="0" dirty="0" err="1" smtClean="0">
                          <a:solidFill>
                            <a:schemeClr val="dk1"/>
                          </a:solidFill>
                          <a:latin typeface="+mn-lt"/>
                          <a:ea typeface="+mn-ea"/>
                          <a:cs typeface="+mn-cs"/>
                        </a:rPr>
                        <a:t>Malabsorción</a:t>
                      </a:r>
                      <a:r>
                        <a:rPr lang="es-ES" sz="1800" kern="1200" baseline="0" dirty="0" smtClean="0">
                          <a:solidFill>
                            <a:schemeClr val="dk1"/>
                          </a:solidFill>
                          <a:latin typeface="+mn-lt"/>
                          <a:ea typeface="+mn-ea"/>
                          <a:cs typeface="+mn-cs"/>
                        </a:rPr>
                        <a:t> congénita de carbohidratos</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algn="ctr"/>
                      <a:r>
                        <a:rPr lang="es-ES" sz="1800" b="1" kern="1200" baseline="0" dirty="0" smtClean="0">
                          <a:solidFill>
                            <a:schemeClr val="dk1"/>
                          </a:solidFill>
                          <a:latin typeface="+mn-lt"/>
                          <a:ea typeface="+mn-ea"/>
                          <a:cs typeface="+mn-cs"/>
                        </a:rPr>
                        <a:t>Otras enfermedades metabólicas</a:t>
                      </a:r>
                    </a:p>
                    <a:p>
                      <a:pPr algn="ctr"/>
                      <a:r>
                        <a:rPr lang="es-ES" sz="1800" b="1" kern="1200" baseline="0" dirty="0" smtClean="0">
                          <a:solidFill>
                            <a:schemeClr val="dk1"/>
                          </a:solidFill>
                          <a:latin typeface="+mn-lt"/>
                          <a:ea typeface="+mn-ea"/>
                          <a:cs typeface="+mn-cs"/>
                        </a:rPr>
                        <a:t>hereditarias</a:t>
                      </a:r>
                      <a:endParaRPr lang="es-E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1800" kern="1200" baseline="0" dirty="0" smtClean="0">
                          <a:solidFill>
                            <a:schemeClr val="dk1"/>
                          </a:solidFill>
                          <a:latin typeface="+mn-lt"/>
                          <a:ea typeface="+mn-ea"/>
                          <a:cs typeface="+mn-cs"/>
                        </a:rPr>
                        <a:t>Déficit de alfa-1- </a:t>
                      </a:r>
                      <a:r>
                        <a:rPr lang="es-ES" sz="1800" kern="1200" baseline="0" dirty="0" err="1" smtClean="0">
                          <a:solidFill>
                            <a:schemeClr val="dk1"/>
                          </a:solidFill>
                          <a:latin typeface="+mn-lt"/>
                          <a:ea typeface="+mn-ea"/>
                          <a:cs typeface="+mn-cs"/>
                        </a:rPr>
                        <a:t>antitripsina</a:t>
                      </a:r>
                      <a:endParaRPr lang="es-ES" sz="1800" kern="1200" baseline="0" dirty="0" smtClean="0">
                        <a:solidFill>
                          <a:schemeClr val="dk1"/>
                        </a:solidFill>
                        <a:latin typeface="+mn-lt"/>
                        <a:ea typeface="+mn-ea"/>
                        <a:cs typeface="+mn-cs"/>
                      </a:endParaRPr>
                    </a:p>
                    <a:p>
                      <a:r>
                        <a:rPr lang="es-ES" sz="1800" b="1" kern="1200" baseline="0" dirty="0" smtClean="0">
                          <a:solidFill>
                            <a:schemeClr val="dk1"/>
                          </a:solidFill>
                          <a:latin typeface="+mn-lt"/>
                          <a:ea typeface="+mn-ea"/>
                          <a:cs typeface="+mn-cs"/>
                        </a:rPr>
                        <a:t>Drepanocitosis.</a:t>
                      </a:r>
                    </a:p>
                    <a:p>
                      <a:r>
                        <a:rPr lang="es-ES" sz="1800" kern="1200" baseline="0" dirty="0" err="1" smtClean="0">
                          <a:solidFill>
                            <a:schemeClr val="dk1"/>
                          </a:solidFill>
                          <a:latin typeface="+mn-lt"/>
                          <a:ea typeface="+mn-ea"/>
                          <a:cs typeface="+mn-cs"/>
                        </a:rPr>
                        <a:t>Enf</a:t>
                      </a:r>
                      <a:r>
                        <a:rPr lang="es-ES" sz="1800" kern="1200" baseline="0" dirty="0" smtClean="0">
                          <a:solidFill>
                            <a:schemeClr val="dk1"/>
                          </a:solidFill>
                          <a:latin typeface="+mn-lt"/>
                          <a:ea typeface="+mn-ea"/>
                          <a:cs typeface="+mn-cs"/>
                        </a:rPr>
                        <a:t>. de neurotransmisores</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3" name="2 Rectángulo"/>
          <p:cNvSpPr/>
          <p:nvPr/>
        </p:nvSpPr>
        <p:spPr>
          <a:xfrm>
            <a:off x="1428728" y="571480"/>
            <a:ext cx="6514540" cy="584775"/>
          </a:xfrm>
          <a:prstGeom prst="rect">
            <a:avLst/>
          </a:prstGeom>
        </p:spPr>
        <p:txBody>
          <a:bodyPr wrap="none">
            <a:spAutoFit/>
          </a:bodyPr>
          <a:lstStyle/>
          <a:p>
            <a:pPr lvl="0"/>
            <a:r>
              <a:rPr lang="es-ES" sz="3200" b="1" i="1" dirty="0" smtClean="0">
                <a:solidFill>
                  <a:prstClr val="black"/>
                </a:solidFill>
                <a:effectLst>
                  <a:outerShdw blurRad="38100" dist="38100" dir="2700000" algn="tl">
                    <a:srgbClr val="000000">
                      <a:alpha val="43137"/>
                    </a:srgbClr>
                  </a:outerShdw>
                </a:effectLst>
              </a:rPr>
              <a:t>Según la vía metabólica afectada</a:t>
            </a:r>
            <a:endParaRPr lang="es-ES" sz="3200" dirty="0">
              <a:solidFill>
                <a:prstClr val="black"/>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0" y="0"/>
          <a:ext cx="9144000" cy="65836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70840">
                <a:tc gridSpan="3">
                  <a:txBody>
                    <a:bodyPr/>
                    <a:lstStyle/>
                    <a:p>
                      <a:r>
                        <a:rPr kumimoji="0" lang="es-ES" sz="1800" b="1" i="1" kern="1200" baseline="0" dirty="0" smtClean="0">
                          <a:solidFill>
                            <a:schemeClr val="lt1"/>
                          </a:solidFill>
                          <a:latin typeface="+mn-lt"/>
                          <a:ea typeface="+mn-ea"/>
                          <a:cs typeface="+mn-cs"/>
                        </a:rPr>
                        <a:t>Síntomas clínicos más frecuentes que pueden presentar los errores innatos del metabolismo según el órgano afectado</a:t>
                      </a:r>
                      <a:endParaRPr lang="es-ES" dirty="0"/>
                    </a:p>
                  </a:txBody>
                  <a:tcPr/>
                </a:tc>
                <a:tc hMerge="1">
                  <a:txBody>
                    <a:bodyPr/>
                    <a:lstStyle/>
                    <a:p>
                      <a:endParaRPr lang="es-ES" dirty="0"/>
                    </a:p>
                  </a:txBody>
                  <a:tcPr/>
                </a:tc>
                <a:tc hMerge="1">
                  <a:txBody>
                    <a:bodyPr/>
                    <a:lstStyle/>
                    <a:p>
                      <a:endParaRPr lang="es-ES"/>
                    </a:p>
                  </a:txBody>
                  <a:tcPr/>
                </a:tc>
                <a:extLst>
                  <a:ext uri="{0D108BD9-81ED-4DB2-BD59-A6C34878D82A}">
                    <a16:rowId xmlns:a16="http://schemas.microsoft.com/office/drawing/2014/main" val="10000"/>
                  </a:ext>
                </a:extLst>
              </a:tr>
              <a:tr h="2651760">
                <a:tc rowSpan="2">
                  <a:txBody>
                    <a:bodyPr/>
                    <a:lstStyle/>
                    <a:p>
                      <a:r>
                        <a:rPr kumimoji="0" lang="es-ES" sz="1800" b="1" kern="1200" baseline="0" dirty="0" smtClean="0">
                          <a:solidFill>
                            <a:schemeClr val="dk1"/>
                          </a:solidFill>
                          <a:latin typeface="+mn-lt"/>
                          <a:ea typeface="+mn-ea"/>
                          <a:cs typeface="+mn-cs"/>
                        </a:rPr>
                        <a:t>Neurológicos</a:t>
                      </a:r>
                    </a:p>
                    <a:p>
                      <a:r>
                        <a:rPr kumimoji="0" lang="es-ES" sz="1800" kern="1200" baseline="0" dirty="0" smtClean="0">
                          <a:solidFill>
                            <a:schemeClr val="dk1"/>
                          </a:solidFill>
                          <a:latin typeface="+mn-lt"/>
                          <a:ea typeface="+mn-ea"/>
                          <a:cs typeface="+mn-cs"/>
                        </a:rPr>
                        <a:t>Coma</a:t>
                      </a:r>
                    </a:p>
                    <a:p>
                      <a:r>
                        <a:rPr kumimoji="0" lang="es-ES" sz="1800" kern="1200" baseline="0" dirty="0" smtClean="0">
                          <a:solidFill>
                            <a:schemeClr val="dk1"/>
                          </a:solidFill>
                          <a:latin typeface="+mn-lt"/>
                          <a:ea typeface="+mn-ea"/>
                          <a:cs typeface="+mn-cs"/>
                        </a:rPr>
                        <a:t>Apnea/hiperventilación</a:t>
                      </a:r>
                    </a:p>
                    <a:p>
                      <a:r>
                        <a:rPr kumimoji="0" lang="es-ES" sz="1800" kern="1200" baseline="0" dirty="0" smtClean="0">
                          <a:solidFill>
                            <a:schemeClr val="dk1"/>
                          </a:solidFill>
                          <a:latin typeface="+mn-lt"/>
                          <a:ea typeface="+mn-ea"/>
                          <a:cs typeface="+mn-cs"/>
                        </a:rPr>
                        <a:t>Síntomas psiquiátricos</a:t>
                      </a:r>
                    </a:p>
                    <a:p>
                      <a:r>
                        <a:rPr kumimoji="0" lang="es-ES" sz="1800" kern="1200" baseline="0" dirty="0" smtClean="0">
                          <a:solidFill>
                            <a:schemeClr val="dk1"/>
                          </a:solidFill>
                          <a:latin typeface="+mn-lt"/>
                          <a:ea typeface="+mn-ea"/>
                          <a:cs typeface="+mn-cs"/>
                        </a:rPr>
                        <a:t>Convulsiones</a:t>
                      </a:r>
                    </a:p>
                    <a:p>
                      <a:r>
                        <a:rPr kumimoji="0" lang="es-ES" sz="1800" kern="1200" baseline="0" dirty="0" smtClean="0">
                          <a:solidFill>
                            <a:schemeClr val="dk1"/>
                          </a:solidFill>
                          <a:latin typeface="+mn-lt"/>
                          <a:ea typeface="+mn-ea"/>
                          <a:cs typeface="+mn-cs"/>
                        </a:rPr>
                        <a:t>Retraso mental</a:t>
                      </a:r>
                    </a:p>
                    <a:p>
                      <a:r>
                        <a:rPr kumimoji="0" lang="es-ES" sz="1800" kern="1200" baseline="0" dirty="0" smtClean="0">
                          <a:solidFill>
                            <a:schemeClr val="dk1"/>
                          </a:solidFill>
                          <a:latin typeface="+mn-lt"/>
                          <a:ea typeface="+mn-ea"/>
                          <a:cs typeface="+mn-cs"/>
                        </a:rPr>
                        <a:t>Macrocefalia/microcefalia</a:t>
                      </a:r>
                    </a:p>
                    <a:p>
                      <a:r>
                        <a:rPr kumimoji="0" lang="es-ES" sz="1800" kern="1200" baseline="0" dirty="0" smtClean="0">
                          <a:solidFill>
                            <a:schemeClr val="dk1"/>
                          </a:solidFill>
                          <a:latin typeface="+mn-lt"/>
                          <a:ea typeface="+mn-ea"/>
                          <a:cs typeface="+mn-cs"/>
                        </a:rPr>
                        <a:t>Hipotonía</a:t>
                      </a:r>
                    </a:p>
                    <a:p>
                      <a:r>
                        <a:rPr kumimoji="0" lang="es-ES" sz="1800" kern="1200" baseline="0" dirty="0" smtClean="0">
                          <a:solidFill>
                            <a:schemeClr val="dk1"/>
                          </a:solidFill>
                          <a:latin typeface="+mn-lt"/>
                          <a:ea typeface="+mn-ea"/>
                          <a:cs typeface="+mn-cs"/>
                        </a:rPr>
                        <a:t>Miopatías</a:t>
                      </a:r>
                    </a:p>
                    <a:p>
                      <a:r>
                        <a:rPr kumimoji="0" lang="es-ES" sz="1800" kern="1200" baseline="0" dirty="0" err="1" smtClean="0">
                          <a:solidFill>
                            <a:schemeClr val="dk1"/>
                          </a:solidFill>
                          <a:latin typeface="+mn-lt"/>
                          <a:ea typeface="+mn-ea"/>
                          <a:cs typeface="+mn-cs"/>
                        </a:rPr>
                        <a:t>Leucodistrofias</a:t>
                      </a:r>
                      <a:endParaRPr kumimoji="0" lang="es-ES" sz="1800" kern="1200" baseline="0" dirty="0" smtClean="0">
                        <a:solidFill>
                          <a:schemeClr val="dk1"/>
                        </a:solidFill>
                        <a:latin typeface="+mn-lt"/>
                        <a:ea typeface="+mn-ea"/>
                        <a:cs typeface="+mn-cs"/>
                      </a:endParaRPr>
                    </a:p>
                    <a:p>
                      <a:r>
                        <a:rPr kumimoji="0" lang="es-ES" sz="1800" kern="1200" baseline="0" dirty="0" err="1" smtClean="0">
                          <a:solidFill>
                            <a:schemeClr val="dk1"/>
                          </a:solidFill>
                          <a:latin typeface="+mn-lt"/>
                          <a:ea typeface="+mn-ea"/>
                          <a:cs typeface="+mn-cs"/>
                        </a:rPr>
                        <a:t>Polineuropatías</a:t>
                      </a:r>
                      <a:endParaRPr kumimoji="0" lang="es-ES" sz="1800" kern="1200" baseline="0" dirty="0" smtClean="0">
                        <a:solidFill>
                          <a:schemeClr val="dk1"/>
                        </a:solidFill>
                        <a:latin typeface="+mn-lt"/>
                        <a:ea typeface="+mn-ea"/>
                        <a:cs typeface="+mn-cs"/>
                      </a:endParaRPr>
                    </a:p>
                    <a:p>
                      <a:r>
                        <a:rPr kumimoji="0" lang="es-ES" sz="1800" kern="1200" baseline="0" dirty="0" smtClean="0">
                          <a:solidFill>
                            <a:schemeClr val="dk1"/>
                          </a:solidFill>
                          <a:latin typeface="+mn-lt"/>
                          <a:ea typeface="+mn-ea"/>
                          <a:cs typeface="+mn-cs"/>
                        </a:rPr>
                        <a:t>Síndrome </a:t>
                      </a:r>
                      <a:r>
                        <a:rPr kumimoji="0" lang="es-ES" sz="1800" kern="1200" baseline="0" dirty="0" err="1" smtClean="0">
                          <a:solidFill>
                            <a:schemeClr val="dk1"/>
                          </a:solidFill>
                          <a:latin typeface="+mn-lt"/>
                          <a:ea typeface="+mn-ea"/>
                          <a:cs typeface="+mn-cs"/>
                        </a:rPr>
                        <a:t>cerebeloso</a:t>
                      </a:r>
                      <a:endParaRPr kumimoji="0" lang="es-ES" sz="1800" kern="1200" baseline="0" dirty="0" smtClean="0">
                        <a:solidFill>
                          <a:schemeClr val="dk1"/>
                        </a:solidFill>
                        <a:latin typeface="+mn-lt"/>
                        <a:ea typeface="+mn-ea"/>
                        <a:cs typeface="+mn-cs"/>
                      </a:endParaRPr>
                    </a:p>
                    <a:p>
                      <a:r>
                        <a:rPr kumimoji="0" lang="es-ES" sz="1800" kern="1200" baseline="0" dirty="0" smtClean="0">
                          <a:solidFill>
                            <a:schemeClr val="dk1"/>
                          </a:solidFill>
                          <a:latin typeface="+mn-lt"/>
                          <a:ea typeface="+mn-ea"/>
                          <a:cs typeface="+mn-cs"/>
                        </a:rPr>
                        <a:t>Sordera </a:t>
                      </a:r>
                      <a:r>
                        <a:rPr kumimoji="0" lang="es-ES" sz="1800" kern="1200" baseline="0" dirty="0" err="1" smtClean="0">
                          <a:solidFill>
                            <a:schemeClr val="dk1"/>
                          </a:solidFill>
                          <a:latin typeface="+mn-lt"/>
                          <a:ea typeface="+mn-ea"/>
                          <a:cs typeface="+mn-cs"/>
                        </a:rPr>
                        <a:t>neurosensorial</a:t>
                      </a:r>
                      <a:endParaRPr kumimoji="0" lang="es-ES" sz="1800" kern="1200" baseline="0" dirty="0" smtClean="0">
                        <a:solidFill>
                          <a:schemeClr val="dk1"/>
                        </a:solidFill>
                        <a:latin typeface="+mn-lt"/>
                        <a:ea typeface="+mn-ea"/>
                        <a:cs typeface="+mn-cs"/>
                      </a:endParaRPr>
                    </a:p>
                    <a:p>
                      <a:r>
                        <a:rPr kumimoji="0" lang="es-ES" sz="1800" kern="1200" baseline="0" dirty="0" smtClean="0">
                          <a:solidFill>
                            <a:schemeClr val="dk1"/>
                          </a:solidFill>
                          <a:latin typeface="+mn-lt"/>
                          <a:ea typeface="+mn-ea"/>
                          <a:cs typeface="+mn-cs"/>
                        </a:rPr>
                        <a:t>Regresión neurológica</a:t>
                      </a:r>
                    </a:p>
                    <a:p>
                      <a:r>
                        <a:rPr kumimoji="0" lang="es-ES" sz="1800" kern="1200" baseline="0" dirty="0" smtClean="0">
                          <a:solidFill>
                            <a:schemeClr val="dk1"/>
                          </a:solidFill>
                          <a:latin typeface="+mn-lt"/>
                          <a:ea typeface="+mn-ea"/>
                          <a:cs typeface="+mn-cs"/>
                        </a:rPr>
                        <a:t>Enfermedades</a:t>
                      </a:r>
                    </a:p>
                    <a:p>
                      <a:r>
                        <a:rPr kumimoji="0" lang="es-ES" sz="1800" kern="1200" baseline="0" dirty="0" smtClean="0">
                          <a:solidFill>
                            <a:schemeClr val="dk1"/>
                          </a:solidFill>
                          <a:latin typeface="+mn-lt"/>
                          <a:ea typeface="+mn-ea"/>
                          <a:cs typeface="+mn-cs"/>
                        </a:rPr>
                        <a:t>hereditarias</a:t>
                      </a:r>
                    </a:p>
                    <a:p>
                      <a:r>
                        <a:rPr kumimoji="0" lang="es-ES" sz="1800" kern="1200" baseline="0" dirty="0" smtClean="0">
                          <a:solidFill>
                            <a:schemeClr val="dk1"/>
                          </a:solidFill>
                          <a:latin typeface="+mn-lt"/>
                          <a:ea typeface="+mn-ea"/>
                          <a:cs typeface="+mn-cs"/>
                        </a:rPr>
                        <a:t>degenerativas</a:t>
                      </a:r>
                    </a:p>
                    <a:p>
                      <a:r>
                        <a:rPr kumimoji="0" lang="es-ES" sz="1800" kern="1200" baseline="0" dirty="0" err="1" smtClean="0">
                          <a:solidFill>
                            <a:schemeClr val="dk1"/>
                          </a:solidFill>
                          <a:latin typeface="+mn-lt"/>
                          <a:ea typeface="+mn-ea"/>
                          <a:cs typeface="+mn-cs"/>
                        </a:rPr>
                        <a:t>Autoagresividad</a:t>
                      </a:r>
                      <a:endParaRPr kumimoji="0" lang="es-ES" sz="1800" kern="1200" baseline="0" dirty="0" smtClean="0">
                        <a:solidFill>
                          <a:schemeClr val="dk1"/>
                        </a:solidFill>
                        <a:latin typeface="+mn-lt"/>
                        <a:ea typeface="+mn-ea"/>
                        <a:cs typeface="+mn-cs"/>
                      </a:endParaRPr>
                    </a:p>
                    <a:p>
                      <a:r>
                        <a:rPr kumimoji="0" lang="es-ES" sz="1800" kern="1200" baseline="0" dirty="0" smtClean="0">
                          <a:solidFill>
                            <a:schemeClr val="dk1"/>
                          </a:solidFill>
                          <a:latin typeface="+mn-lt"/>
                          <a:ea typeface="+mn-ea"/>
                          <a:cs typeface="+mn-cs"/>
                        </a:rPr>
                        <a:t>Afección </a:t>
                      </a:r>
                      <a:r>
                        <a:rPr kumimoji="0" lang="es-ES" sz="1800" kern="1200" baseline="0" dirty="0" err="1" smtClean="0">
                          <a:solidFill>
                            <a:schemeClr val="dk1"/>
                          </a:solidFill>
                          <a:latin typeface="+mn-lt"/>
                          <a:ea typeface="+mn-ea"/>
                          <a:cs typeface="+mn-cs"/>
                        </a:rPr>
                        <a:t>extrapiramidal</a:t>
                      </a:r>
                      <a:endParaRPr lang="es-ES" dirty="0"/>
                    </a:p>
                  </a:txBody>
                  <a:tcPr/>
                </a:tc>
                <a:tc>
                  <a:txBody>
                    <a:bodyPr/>
                    <a:lstStyle/>
                    <a:p>
                      <a:r>
                        <a:rPr kumimoji="0" lang="es-ES" sz="1800" b="1" kern="1200" baseline="0" dirty="0" smtClean="0">
                          <a:solidFill>
                            <a:schemeClr val="dk1"/>
                          </a:solidFill>
                          <a:latin typeface="+mn-lt"/>
                          <a:ea typeface="+mn-ea"/>
                          <a:cs typeface="+mn-cs"/>
                        </a:rPr>
                        <a:t>Digestivos</a:t>
                      </a:r>
                    </a:p>
                    <a:p>
                      <a:r>
                        <a:rPr kumimoji="0" lang="es-ES" sz="1800" kern="1200" baseline="0" dirty="0" smtClean="0">
                          <a:solidFill>
                            <a:schemeClr val="dk1"/>
                          </a:solidFill>
                          <a:latin typeface="+mn-lt"/>
                          <a:ea typeface="+mn-ea"/>
                          <a:cs typeface="+mn-cs"/>
                        </a:rPr>
                        <a:t>Dolor abdominal</a:t>
                      </a:r>
                    </a:p>
                    <a:p>
                      <a:r>
                        <a:rPr kumimoji="0" lang="es-ES" sz="1800" kern="1200" baseline="0" dirty="0" smtClean="0">
                          <a:solidFill>
                            <a:schemeClr val="dk1"/>
                          </a:solidFill>
                          <a:latin typeface="+mn-lt"/>
                          <a:ea typeface="+mn-ea"/>
                          <a:cs typeface="+mn-cs"/>
                        </a:rPr>
                        <a:t>Vómitos</a:t>
                      </a:r>
                    </a:p>
                    <a:p>
                      <a:r>
                        <a:rPr kumimoji="0" lang="es-ES" sz="1800" kern="1200" baseline="0" dirty="0" err="1" smtClean="0">
                          <a:solidFill>
                            <a:schemeClr val="dk1"/>
                          </a:solidFill>
                          <a:latin typeface="+mn-lt"/>
                          <a:ea typeface="+mn-ea"/>
                          <a:cs typeface="+mn-cs"/>
                        </a:rPr>
                        <a:t>Esteatohepatitis</a:t>
                      </a:r>
                      <a:endParaRPr kumimoji="0" lang="es-ES" sz="1800" kern="1200" baseline="0" dirty="0" smtClean="0">
                        <a:solidFill>
                          <a:schemeClr val="dk1"/>
                        </a:solidFill>
                        <a:latin typeface="+mn-lt"/>
                        <a:ea typeface="+mn-ea"/>
                        <a:cs typeface="+mn-cs"/>
                      </a:endParaRPr>
                    </a:p>
                    <a:p>
                      <a:r>
                        <a:rPr kumimoji="0" lang="es-ES" sz="1800" kern="1200" baseline="0" dirty="0" smtClean="0">
                          <a:solidFill>
                            <a:schemeClr val="dk1"/>
                          </a:solidFill>
                          <a:latin typeface="+mn-lt"/>
                          <a:ea typeface="+mn-ea"/>
                          <a:cs typeface="+mn-cs"/>
                        </a:rPr>
                        <a:t>Problemas de</a:t>
                      </a:r>
                    </a:p>
                    <a:p>
                      <a:r>
                        <a:rPr kumimoji="0" lang="es-ES" sz="1800" kern="1200" baseline="0" dirty="0" smtClean="0">
                          <a:solidFill>
                            <a:schemeClr val="dk1"/>
                          </a:solidFill>
                          <a:latin typeface="+mn-lt"/>
                          <a:ea typeface="+mn-ea"/>
                          <a:cs typeface="+mn-cs"/>
                        </a:rPr>
                        <a:t>alimentación</a:t>
                      </a:r>
                    </a:p>
                    <a:p>
                      <a:r>
                        <a:rPr kumimoji="0" lang="es-ES" sz="1800" kern="1200" baseline="0" dirty="0" smtClean="0">
                          <a:solidFill>
                            <a:schemeClr val="dk1"/>
                          </a:solidFill>
                          <a:latin typeface="+mn-lt"/>
                          <a:ea typeface="+mn-ea"/>
                          <a:cs typeface="+mn-cs"/>
                        </a:rPr>
                        <a:t>Diarrea</a:t>
                      </a:r>
                    </a:p>
                    <a:p>
                      <a:r>
                        <a:rPr kumimoji="0" lang="es-ES" sz="1800" kern="1200" baseline="0" dirty="0" smtClean="0">
                          <a:solidFill>
                            <a:schemeClr val="dk1"/>
                          </a:solidFill>
                          <a:latin typeface="+mn-lt"/>
                          <a:ea typeface="+mn-ea"/>
                          <a:cs typeface="+mn-cs"/>
                        </a:rPr>
                        <a:t>Síndrome de Reye</a:t>
                      </a:r>
                    </a:p>
                    <a:p>
                      <a:r>
                        <a:rPr kumimoji="0" lang="es-ES" sz="1800" kern="1200" baseline="0" dirty="0" smtClean="0">
                          <a:solidFill>
                            <a:schemeClr val="dk1"/>
                          </a:solidFill>
                          <a:latin typeface="+mn-lt"/>
                          <a:ea typeface="+mn-ea"/>
                          <a:cs typeface="+mn-cs"/>
                        </a:rPr>
                        <a:t>Hepatomegalia</a:t>
                      </a:r>
                    </a:p>
                    <a:p>
                      <a:r>
                        <a:rPr kumimoji="0" lang="es-ES" sz="1800" kern="1200" baseline="0" dirty="0" smtClean="0">
                          <a:solidFill>
                            <a:schemeClr val="dk1"/>
                          </a:solidFill>
                          <a:latin typeface="+mn-lt"/>
                          <a:ea typeface="+mn-ea"/>
                          <a:cs typeface="+mn-cs"/>
                        </a:rPr>
                        <a:t>Insuficiencia hepática</a:t>
                      </a:r>
                    </a:p>
                    <a:p>
                      <a:r>
                        <a:rPr kumimoji="0" lang="es-ES" sz="1800" kern="1200" baseline="0" dirty="0" smtClean="0">
                          <a:solidFill>
                            <a:schemeClr val="dk1"/>
                          </a:solidFill>
                          <a:latin typeface="+mn-lt"/>
                          <a:ea typeface="+mn-ea"/>
                          <a:cs typeface="+mn-cs"/>
                        </a:rPr>
                        <a:t>Insuficiencia pancreática</a:t>
                      </a:r>
                    </a:p>
                    <a:p>
                      <a:r>
                        <a:rPr kumimoji="0" lang="es-ES" sz="1800" kern="1200" baseline="0" dirty="0" smtClean="0">
                          <a:solidFill>
                            <a:schemeClr val="dk1"/>
                          </a:solidFill>
                          <a:latin typeface="+mn-lt"/>
                          <a:ea typeface="+mn-ea"/>
                          <a:cs typeface="+mn-cs"/>
                        </a:rPr>
                        <a:t>exocrina</a:t>
                      </a:r>
                    </a:p>
                    <a:p>
                      <a:r>
                        <a:rPr kumimoji="0" lang="es-ES" sz="1800" kern="1200" baseline="0" dirty="0" err="1" smtClean="0">
                          <a:solidFill>
                            <a:schemeClr val="dk1"/>
                          </a:solidFill>
                          <a:latin typeface="+mn-lt"/>
                          <a:ea typeface="+mn-ea"/>
                          <a:cs typeface="+mn-cs"/>
                        </a:rPr>
                        <a:t>Colestasis</a:t>
                      </a:r>
                      <a:endParaRPr kumimoji="0" lang="es-ES" sz="1800" kern="1200" baseline="0" dirty="0" smtClean="0">
                        <a:solidFill>
                          <a:schemeClr val="dk1"/>
                        </a:solidFill>
                        <a:latin typeface="+mn-lt"/>
                        <a:ea typeface="+mn-ea"/>
                        <a:cs typeface="+mn-cs"/>
                      </a:endParaRPr>
                    </a:p>
                    <a:p>
                      <a:r>
                        <a:rPr kumimoji="0" lang="es-ES" sz="1800" kern="1200" baseline="0" dirty="0" smtClean="0">
                          <a:solidFill>
                            <a:schemeClr val="dk1"/>
                          </a:solidFill>
                          <a:latin typeface="+mn-lt"/>
                          <a:ea typeface="+mn-ea"/>
                          <a:cs typeface="+mn-cs"/>
                        </a:rPr>
                        <a:t>Cirrosis</a:t>
                      </a:r>
                      <a:endParaRPr lang="es-ES" dirty="0"/>
                    </a:p>
                  </a:txBody>
                  <a:tcPr/>
                </a:tc>
                <a:tc rowSpan="2">
                  <a:txBody>
                    <a:bodyPr/>
                    <a:lstStyle/>
                    <a:p>
                      <a:r>
                        <a:rPr kumimoji="0" lang="es-ES" sz="1800" b="1" kern="1200" baseline="0" dirty="0" smtClean="0">
                          <a:solidFill>
                            <a:schemeClr val="dk1"/>
                          </a:solidFill>
                          <a:latin typeface="+mn-lt"/>
                          <a:ea typeface="+mn-ea"/>
                          <a:cs typeface="+mn-cs"/>
                        </a:rPr>
                        <a:t>Cardíacos</a:t>
                      </a:r>
                    </a:p>
                    <a:p>
                      <a:r>
                        <a:rPr kumimoji="0" lang="es-ES" sz="1800" kern="1200" baseline="0" dirty="0" smtClean="0">
                          <a:solidFill>
                            <a:schemeClr val="dk1"/>
                          </a:solidFill>
                          <a:latin typeface="+mn-lt"/>
                          <a:ea typeface="+mn-ea"/>
                          <a:cs typeface="+mn-cs"/>
                        </a:rPr>
                        <a:t>Arritmias</a:t>
                      </a:r>
                    </a:p>
                    <a:p>
                      <a:r>
                        <a:rPr kumimoji="0" lang="es-ES" sz="1800" kern="1200" baseline="0" dirty="0" smtClean="0">
                          <a:solidFill>
                            <a:schemeClr val="dk1"/>
                          </a:solidFill>
                          <a:latin typeface="+mn-lt"/>
                          <a:ea typeface="+mn-ea"/>
                          <a:cs typeface="+mn-cs"/>
                        </a:rPr>
                        <a:t>Defectos de conducción</a:t>
                      </a:r>
                    </a:p>
                    <a:p>
                      <a:r>
                        <a:rPr kumimoji="0" lang="es-ES" sz="1800" kern="1200" baseline="0" dirty="0" smtClean="0">
                          <a:solidFill>
                            <a:schemeClr val="dk1"/>
                          </a:solidFill>
                          <a:latin typeface="+mn-lt"/>
                          <a:ea typeface="+mn-ea"/>
                          <a:cs typeface="+mn-cs"/>
                        </a:rPr>
                        <a:t>Insuficiencia cardíaca</a:t>
                      </a:r>
                    </a:p>
                    <a:p>
                      <a:r>
                        <a:rPr kumimoji="0" lang="es-ES" sz="1800" kern="1200" baseline="0" dirty="0" smtClean="0">
                          <a:solidFill>
                            <a:schemeClr val="dk1"/>
                          </a:solidFill>
                          <a:latin typeface="+mn-lt"/>
                          <a:ea typeface="+mn-ea"/>
                          <a:cs typeface="+mn-cs"/>
                        </a:rPr>
                        <a:t>Cardiomiopatías</a:t>
                      </a:r>
                    </a:p>
                    <a:p>
                      <a:r>
                        <a:rPr kumimoji="0" lang="es-ES" sz="1800" b="1" kern="1200" baseline="0" dirty="0" smtClean="0">
                          <a:solidFill>
                            <a:schemeClr val="dk1"/>
                          </a:solidFill>
                          <a:latin typeface="+mn-lt"/>
                          <a:ea typeface="+mn-ea"/>
                          <a:cs typeface="+mn-cs"/>
                        </a:rPr>
                        <a:t>Óseos</a:t>
                      </a:r>
                    </a:p>
                    <a:p>
                      <a:r>
                        <a:rPr kumimoji="0" lang="es-ES" sz="1800" kern="1200" baseline="0" dirty="0" smtClean="0">
                          <a:solidFill>
                            <a:schemeClr val="dk1"/>
                          </a:solidFill>
                          <a:latin typeface="+mn-lt"/>
                          <a:ea typeface="+mn-ea"/>
                          <a:cs typeface="+mn-cs"/>
                        </a:rPr>
                        <a:t>Alteraciones de columna</a:t>
                      </a:r>
                    </a:p>
                    <a:p>
                      <a:r>
                        <a:rPr kumimoji="0" lang="es-ES" sz="1800" kern="1200" baseline="0" dirty="0" err="1" smtClean="0">
                          <a:solidFill>
                            <a:schemeClr val="dk1"/>
                          </a:solidFill>
                          <a:latin typeface="+mn-lt"/>
                          <a:ea typeface="+mn-ea"/>
                          <a:cs typeface="+mn-cs"/>
                        </a:rPr>
                        <a:t>Hiperlaxitud</a:t>
                      </a:r>
                      <a:endParaRPr kumimoji="0" lang="es-ES" sz="1800" kern="1200" baseline="0" dirty="0" smtClean="0">
                        <a:solidFill>
                          <a:schemeClr val="dk1"/>
                        </a:solidFill>
                        <a:latin typeface="+mn-lt"/>
                        <a:ea typeface="+mn-ea"/>
                        <a:cs typeface="+mn-cs"/>
                      </a:endParaRPr>
                    </a:p>
                    <a:p>
                      <a:r>
                        <a:rPr kumimoji="0" lang="es-ES" sz="1800" kern="1200" baseline="0" dirty="0" smtClean="0">
                          <a:solidFill>
                            <a:schemeClr val="dk1"/>
                          </a:solidFill>
                          <a:latin typeface="+mn-lt"/>
                          <a:ea typeface="+mn-ea"/>
                          <a:cs typeface="+mn-cs"/>
                        </a:rPr>
                        <a:t>Fracturas</a:t>
                      </a:r>
                    </a:p>
                    <a:p>
                      <a:r>
                        <a:rPr kumimoji="0" lang="es-ES" sz="1800" kern="1200" baseline="0" dirty="0" smtClean="0">
                          <a:solidFill>
                            <a:schemeClr val="dk1"/>
                          </a:solidFill>
                          <a:latin typeface="+mn-lt"/>
                          <a:ea typeface="+mn-ea"/>
                          <a:cs typeface="+mn-cs"/>
                        </a:rPr>
                        <a:t>Crisis óseas</a:t>
                      </a:r>
                    </a:p>
                    <a:p>
                      <a:r>
                        <a:rPr kumimoji="0" lang="es-ES" sz="1800" kern="1200" baseline="0" dirty="0" smtClean="0">
                          <a:solidFill>
                            <a:schemeClr val="dk1"/>
                          </a:solidFill>
                          <a:latin typeface="+mn-lt"/>
                          <a:ea typeface="+mn-ea"/>
                          <a:cs typeface="+mn-cs"/>
                        </a:rPr>
                        <a:t>Artritis</a:t>
                      </a:r>
                    </a:p>
                    <a:p>
                      <a:r>
                        <a:rPr kumimoji="0" lang="es-ES" sz="1800" kern="1200" baseline="0" dirty="0" smtClean="0">
                          <a:solidFill>
                            <a:schemeClr val="dk1"/>
                          </a:solidFill>
                          <a:latin typeface="+mn-lt"/>
                          <a:ea typeface="+mn-ea"/>
                          <a:cs typeface="+mn-cs"/>
                        </a:rPr>
                        <a:t>Signos de depósito</a:t>
                      </a:r>
                    </a:p>
                    <a:p>
                      <a:r>
                        <a:rPr kumimoji="0" lang="es-ES" sz="1800" kern="1200" baseline="0" dirty="0" smtClean="0">
                          <a:solidFill>
                            <a:schemeClr val="dk1"/>
                          </a:solidFill>
                          <a:latin typeface="+mn-lt"/>
                          <a:ea typeface="+mn-ea"/>
                          <a:cs typeface="+mn-cs"/>
                        </a:rPr>
                        <a:t>Epífisis punteadas</a:t>
                      </a:r>
                    </a:p>
                    <a:p>
                      <a:r>
                        <a:rPr kumimoji="0" lang="es-ES" sz="1800" kern="1200" baseline="0" dirty="0" smtClean="0">
                          <a:solidFill>
                            <a:schemeClr val="dk1"/>
                          </a:solidFill>
                          <a:latin typeface="+mn-lt"/>
                          <a:ea typeface="+mn-ea"/>
                          <a:cs typeface="+mn-cs"/>
                        </a:rPr>
                        <a:t>Retracciones articulares</a:t>
                      </a:r>
                    </a:p>
                    <a:p>
                      <a:r>
                        <a:rPr kumimoji="0" lang="es-ES" sz="1800" kern="1200" baseline="0" dirty="0" smtClean="0">
                          <a:solidFill>
                            <a:schemeClr val="dk1"/>
                          </a:solidFill>
                          <a:latin typeface="+mn-lt"/>
                          <a:ea typeface="+mn-ea"/>
                          <a:cs typeface="+mn-cs"/>
                        </a:rPr>
                        <a:t>Osteoporosis</a:t>
                      </a:r>
                      <a:endParaRPr lang="es-ES" dirty="0"/>
                    </a:p>
                  </a:txBody>
                  <a:tcPr/>
                </a:tc>
                <a:extLst>
                  <a:ext uri="{0D108BD9-81ED-4DB2-BD59-A6C34878D82A}">
                    <a16:rowId xmlns:a16="http://schemas.microsoft.com/office/drawing/2014/main" val="10001"/>
                  </a:ext>
                </a:extLst>
              </a:tr>
              <a:tr h="1428792">
                <a:tc vMerge="1">
                  <a:txBody>
                    <a:bodyPr/>
                    <a:lstStyle/>
                    <a:p>
                      <a:endParaRPr lang="es-ES"/>
                    </a:p>
                  </a:txBody>
                  <a:tcPr/>
                </a:tc>
                <a:tc>
                  <a:txBody>
                    <a:bodyPr/>
                    <a:lstStyle/>
                    <a:p>
                      <a:r>
                        <a:rPr kumimoji="0" lang="es-ES" sz="1800" b="1" kern="1200" baseline="0" dirty="0" smtClean="0">
                          <a:solidFill>
                            <a:schemeClr val="dk1"/>
                          </a:solidFill>
                          <a:latin typeface="+mn-lt"/>
                          <a:ea typeface="+mn-ea"/>
                          <a:cs typeface="+mn-cs"/>
                        </a:rPr>
                        <a:t>Hematológicos</a:t>
                      </a:r>
                    </a:p>
                    <a:p>
                      <a:r>
                        <a:rPr kumimoji="0" lang="es-ES" sz="1800" kern="1200" baseline="0" dirty="0" err="1" smtClean="0">
                          <a:solidFill>
                            <a:schemeClr val="dk1"/>
                          </a:solidFill>
                          <a:latin typeface="+mn-lt"/>
                          <a:ea typeface="+mn-ea"/>
                          <a:cs typeface="+mn-cs"/>
                        </a:rPr>
                        <a:t>Citopenias</a:t>
                      </a:r>
                      <a:endParaRPr kumimoji="0" lang="es-ES" sz="1800" kern="1200" baseline="0" dirty="0" smtClean="0">
                        <a:solidFill>
                          <a:schemeClr val="dk1"/>
                        </a:solidFill>
                        <a:latin typeface="+mn-lt"/>
                        <a:ea typeface="+mn-ea"/>
                        <a:cs typeface="+mn-cs"/>
                      </a:endParaRPr>
                    </a:p>
                    <a:p>
                      <a:r>
                        <a:rPr kumimoji="0" lang="es-ES" sz="1800" kern="1200" baseline="0" dirty="0" smtClean="0">
                          <a:solidFill>
                            <a:schemeClr val="dk1"/>
                          </a:solidFill>
                          <a:latin typeface="+mn-lt"/>
                          <a:ea typeface="+mn-ea"/>
                          <a:cs typeface="+mn-cs"/>
                        </a:rPr>
                        <a:t>Hemorragias</a:t>
                      </a:r>
                    </a:p>
                    <a:p>
                      <a:r>
                        <a:rPr kumimoji="0" lang="es-ES" sz="1800" kern="1200" baseline="0" dirty="0" smtClean="0">
                          <a:solidFill>
                            <a:schemeClr val="dk1"/>
                          </a:solidFill>
                          <a:latin typeface="+mn-lt"/>
                          <a:ea typeface="+mn-ea"/>
                          <a:cs typeface="+mn-cs"/>
                        </a:rPr>
                        <a:t>Trombosis</a:t>
                      </a:r>
                    </a:p>
                    <a:p>
                      <a:r>
                        <a:rPr kumimoji="0" lang="es-ES" sz="1800" b="1" kern="1200" baseline="0" dirty="0" smtClean="0">
                          <a:solidFill>
                            <a:schemeClr val="dk1"/>
                          </a:solidFill>
                          <a:latin typeface="+mn-lt"/>
                          <a:ea typeface="+mn-ea"/>
                          <a:cs typeface="+mn-cs"/>
                        </a:rPr>
                        <a:t>Respiratorios</a:t>
                      </a:r>
                    </a:p>
                    <a:p>
                      <a:r>
                        <a:rPr kumimoji="0" lang="es-ES" sz="1800" kern="1200" baseline="0" dirty="0" err="1" smtClean="0">
                          <a:solidFill>
                            <a:schemeClr val="dk1"/>
                          </a:solidFill>
                          <a:latin typeface="+mn-lt"/>
                          <a:ea typeface="+mn-ea"/>
                          <a:cs typeface="+mn-cs"/>
                        </a:rPr>
                        <a:t>Neumopatía</a:t>
                      </a:r>
                      <a:endParaRPr kumimoji="0" lang="es-ES" sz="1800" kern="1200" baseline="0" dirty="0" smtClean="0">
                        <a:solidFill>
                          <a:schemeClr val="dk1"/>
                        </a:solidFill>
                        <a:latin typeface="+mn-lt"/>
                        <a:ea typeface="+mn-ea"/>
                        <a:cs typeface="+mn-cs"/>
                      </a:endParaRPr>
                    </a:p>
                    <a:p>
                      <a:r>
                        <a:rPr kumimoji="0" lang="es-ES" sz="1800" kern="1200" baseline="0" dirty="0" smtClean="0">
                          <a:solidFill>
                            <a:schemeClr val="dk1"/>
                          </a:solidFill>
                          <a:latin typeface="+mn-lt"/>
                          <a:ea typeface="+mn-ea"/>
                          <a:cs typeface="+mn-cs"/>
                        </a:rPr>
                        <a:t>Estridor</a:t>
                      </a:r>
                      <a:endParaRPr lang="es-ES" dirty="0"/>
                    </a:p>
                  </a:txBody>
                  <a:tcPr/>
                </a:tc>
                <a:tc vMerge="1">
                  <a:txBody>
                    <a:bodyPr/>
                    <a:lstStyle/>
                    <a:p>
                      <a:endParaRPr lang="es-E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70840">
                <a:tc gridSpan="3">
                  <a:txBody>
                    <a:bodyPr/>
                    <a:lstStyle/>
                    <a:p>
                      <a:r>
                        <a:rPr kumimoji="0" lang="es-ES" sz="1800" b="1" i="1" kern="1200" baseline="0" dirty="0" smtClean="0">
                          <a:solidFill>
                            <a:schemeClr val="lt1"/>
                          </a:solidFill>
                          <a:latin typeface="+mn-lt"/>
                          <a:ea typeface="+mn-ea"/>
                          <a:cs typeface="+mn-cs"/>
                        </a:rPr>
                        <a:t>Síntomas clínicos más frecuentes que pueden presentar los errores innatos del metabolismo según el órgano afectado</a:t>
                      </a:r>
                      <a:endParaRPr lang="es-ES" dirty="0"/>
                    </a:p>
                  </a:txBody>
                  <a:tcPr/>
                </a:tc>
                <a:tc hMerge="1">
                  <a:txBody>
                    <a:bodyPr/>
                    <a:lstStyle/>
                    <a:p>
                      <a:endParaRPr lang="es-ES" dirty="0"/>
                    </a:p>
                  </a:txBody>
                  <a:tcPr/>
                </a:tc>
                <a:tc hMerge="1">
                  <a:txBody>
                    <a:bodyPr/>
                    <a:lstStyle/>
                    <a:p>
                      <a:endParaRPr lang="es-ES"/>
                    </a:p>
                  </a:txBody>
                  <a:tcPr/>
                </a:tc>
                <a:extLst>
                  <a:ext uri="{0D108BD9-81ED-4DB2-BD59-A6C34878D82A}">
                    <a16:rowId xmlns:a16="http://schemas.microsoft.com/office/drawing/2014/main" val="10000"/>
                  </a:ext>
                </a:extLst>
              </a:tr>
              <a:tr h="2651760">
                <a:tc rowSpan="2">
                  <a:txBody>
                    <a:bodyPr/>
                    <a:lstStyle/>
                    <a:p>
                      <a:r>
                        <a:rPr kumimoji="0" lang="es-ES" sz="1800" b="1" kern="1200" baseline="0" dirty="0" smtClean="0">
                          <a:solidFill>
                            <a:schemeClr val="dk1"/>
                          </a:solidFill>
                          <a:latin typeface="+mn-lt"/>
                          <a:ea typeface="+mn-ea"/>
                          <a:cs typeface="+mn-cs"/>
                        </a:rPr>
                        <a:t>Oculares</a:t>
                      </a:r>
                    </a:p>
                    <a:p>
                      <a:r>
                        <a:rPr kumimoji="0" lang="es-ES" sz="1800" kern="1200" baseline="0" dirty="0" smtClean="0">
                          <a:solidFill>
                            <a:schemeClr val="dk1"/>
                          </a:solidFill>
                          <a:latin typeface="+mn-lt"/>
                          <a:ea typeface="+mn-ea"/>
                          <a:cs typeface="+mn-cs"/>
                        </a:rPr>
                        <a:t>Retinitis pigmentaria</a:t>
                      </a:r>
                    </a:p>
                    <a:p>
                      <a:r>
                        <a:rPr kumimoji="0" lang="es-ES" sz="1800" kern="1200" baseline="0" dirty="0" smtClean="0">
                          <a:solidFill>
                            <a:schemeClr val="dk1"/>
                          </a:solidFill>
                          <a:latin typeface="+mn-lt"/>
                          <a:ea typeface="+mn-ea"/>
                          <a:cs typeface="+mn-cs"/>
                        </a:rPr>
                        <a:t>Atrofia óptica</a:t>
                      </a:r>
                    </a:p>
                    <a:p>
                      <a:r>
                        <a:rPr kumimoji="0" lang="es-ES" sz="1800" kern="1200" baseline="0" dirty="0" smtClean="0">
                          <a:solidFill>
                            <a:schemeClr val="dk1"/>
                          </a:solidFill>
                          <a:latin typeface="+mn-lt"/>
                          <a:ea typeface="+mn-ea"/>
                          <a:cs typeface="+mn-cs"/>
                        </a:rPr>
                        <a:t>Mancha rojo cereza</a:t>
                      </a:r>
                    </a:p>
                    <a:p>
                      <a:r>
                        <a:rPr kumimoji="0" lang="es-ES" sz="1800" kern="1200" baseline="0" dirty="0" smtClean="0">
                          <a:solidFill>
                            <a:schemeClr val="dk1"/>
                          </a:solidFill>
                          <a:latin typeface="+mn-lt"/>
                          <a:ea typeface="+mn-ea"/>
                          <a:cs typeface="+mn-cs"/>
                        </a:rPr>
                        <a:t>Estrabismo</a:t>
                      </a:r>
                    </a:p>
                    <a:p>
                      <a:r>
                        <a:rPr kumimoji="0" lang="es-ES" sz="1800" kern="1200" baseline="0" dirty="0" err="1" smtClean="0">
                          <a:solidFill>
                            <a:schemeClr val="dk1"/>
                          </a:solidFill>
                          <a:latin typeface="+mn-lt"/>
                          <a:ea typeface="+mn-ea"/>
                          <a:cs typeface="+mn-cs"/>
                        </a:rPr>
                        <a:t>Ptosis</a:t>
                      </a:r>
                      <a:endParaRPr kumimoji="0" lang="es-ES" sz="1800" kern="1200" baseline="0" dirty="0" smtClean="0">
                        <a:solidFill>
                          <a:schemeClr val="dk1"/>
                        </a:solidFill>
                        <a:latin typeface="+mn-lt"/>
                        <a:ea typeface="+mn-ea"/>
                        <a:cs typeface="+mn-cs"/>
                      </a:endParaRPr>
                    </a:p>
                    <a:p>
                      <a:r>
                        <a:rPr kumimoji="0" lang="es-ES" sz="1800" kern="1200" baseline="0" dirty="0" smtClean="0">
                          <a:solidFill>
                            <a:schemeClr val="dk1"/>
                          </a:solidFill>
                          <a:latin typeface="+mn-lt"/>
                          <a:ea typeface="+mn-ea"/>
                          <a:cs typeface="+mn-cs"/>
                        </a:rPr>
                        <a:t>Ectopia </a:t>
                      </a:r>
                      <a:r>
                        <a:rPr kumimoji="0" lang="es-ES" sz="1800" kern="1200" baseline="0" dirty="0" err="1" smtClean="0">
                          <a:solidFill>
                            <a:schemeClr val="dk1"/>
                          </a:solidFill>
                          <a:latin typeface="+mn-lt"/>
                          <a:ea typeface="+mn-ea"/>
                          <a:cs typeface="+mn-cs"/>
                        </a:rPr>
                        <a:t>lentis</a:t>
                      </a:r>
                      <a:endParaRPr kumimoji="0" lang="es-ES" sz="1800" kern="1200" baseline="0" dirty="0" smtClean="0">
                        <a:solidFill>
                          <a:schemeClr val="dk1"/>
                        </a:solidFill>
                        <a:latin typeface="+mn-lt"/>
                        <a:ea typeface="+mn-ea"/>
                        <a:cs typeface="+mn-cs"/>
                      </a:endParaRPr>
                    </a:p>
                    <a:p>
                      <a:r>
                        <a:rPr kumimoji="0" lang="es-ES" sz="1800" kern="1200" baseline="0" dirty="0" smtClean="0">
                          <a:solidFill>
                            <a:schemeClr val="dk1"/>
                          </a:solidFill>
                          <a:latin typeface="+mn-lt"/>
                          <a:ea typeface="+mn-ea"/>
                          <a:cs typeface="+mn-cs"/>
                        </a:rPr>
                        <a:t>Cataratas</a:t>
                      </a:r>
                    </a:p>
                    <a:p>
                      <a:r>
                        <a:rPr kumimoji="0" lang="es-ES" sz="1800" b="1" kern="1200" baseline="0" dirty="0" smtClean="0">
                          <a:solidFill>
                            <a:schemeClr val="dk1"/>
                          </a:solidFill>
                          <a:latin typeface="+mn-lt"/>
                          <a:ea typeface="+mn-ea"/>
                          <a:cs typeface="+mn-cs"/>
                        </a:rPr>
                        <a:t>Cutáneos</a:t>
                      </a:r>
                    </a:p>
                    <a:p>
                      <a:r>
                        <a:rPr kumimoji="0" lang="es-ES" sz="1800" kern="1200" baseline="0" dirty="0" err="1" smtClean="0">
                          <a:solidFill>
                            <a:schemeClr val="dk1"/>
                          </a:solidFill>
                          <a:latin typeface="+mn-lt"/>
                          <a:ea typeface="+mn-ea"/>
                          <a:cs typeface="+mn-cs"/>
                        </a:rPr>
                        <a:t>Hiperqueratosis</a:t>
                      </a:r>
                      <a:endParaRPr kumimoji="0" lang="es-ES" sz="1800" kern="1200" baseline="0" dirty="0" smtClean="0">
                        <a:solidFill>
                          <a:schemeClr val="dk1"/>
                        </a:solidFill>
                        <a:latin typeface="+mn-lt"/>
                        <a:ea typeface="+mn-ea"/>
                        <a:cs typeface="+mn-cs"/>
                      </a:endParaRPr>
                    </a:p>
                    <a:p>
                      <a:r>
                        <a:rPr kumimoji="0" lang="es-ES" sz="1800" kern="1200" baseline="0" dirty="0" smtClean="0">
                          <a:solidFill>
                            <a:schemeClr val="dk1"/>
                          </a:solidFill>
                          <a:latin typeface="+mn-lt"/>
                          <a:ea typeface="+mn-ea"/>
                          <a:cs typeface="+mn-cs"/>
                        </a:rPr>
                        <a:t>Ictiosis</a:t>
                      </a:r>
                    </a:p>
                    <a:p>
                      <a:r>
                        <a:rPr kumimoji="0" lang="es-ES" sz="1800" kern="1200" baseline="0" dirty="0" err="1" smtClean="0">
                          <a:solidFill>
                            <a:schemeClr val="dk1"/>
                          </a:solidFill>
                          <a:latin typeface="+mn-lt"/>
                          <a:ea typeface="+mn-ea"/>
                          <a:cs typeface="+mn-cs"/>
                        </a:rPr>
                        <a:t>Fotosensibilidad</a:t>
                      </a:r>
                      <a:endParaRPr kumimoji="0" lang="es-ES" sz="1800" kern="1200" baseline="0" dirty="0" smtClean="0">
                        <a:solidFill>
                          <a:schemeClr val="dk1"/>
                        </a:solidFill>
                        <a:latin typeface="+mn-lt"/>
                        <a:ea typeface="+mn-ea"/>
                        <a:cs typeface="+mn-cs"/>
                      </a:endParaRPr>
                    </a:p>
                    <a:p>
                      <a:r>
                        <a:rPr kumimoji="0" lang="es-ES" sz="1800" kern="1200" baseline="0" dirty="0" smtClean="0">
                          <a:solidFill>
                            <a:schemeClr val="dk1"/>
                          </a:solidFill>
                          <a:latin typeface="+mn-lt"/>
                          <a:ea typeface="+mn-ea"/>
                          <a:cs typeface="+mn-cs"/>
                        </a:rPr>
                        <a:t>Hipertricosis</a:t>
                      </a:r>
                    </a:p>
                    <a:p>
                      <a:r>
                        <a:rPr kumimoji="0" lang="es-ES" sz="1800" kern="1200" baseline="0" dirty="0" smtClean="0">
                          <a:solidFill>
                            <a:schemeClr val="dk1"/>
                          </a:solidFill>
                          <a:latin typeface="+mn-lt"/>
                          <a:ea typeface="+mn-ea"/>
                          <a:cs typeface="+mn-cs"/>
                        </a:rPr>
                        <a:t>Alopecia</a:t>
                      </a:r>
                    </a:p>
                    <a:p>
                      <a:r>
                        <a:rPr kumimoji="0" lang="es-ES" sz="1800" kern="1200" baseline="0" dirty="0" smtClean="0">
                          <a:solidFill>
                            <a:schemeClr val="dk1"/>
                          </a:solidFill>
                          <a:latin typeface="+mn-lt"/>
                          <a:ea typeface="+mn-ea"/>
                          <a:cs typeface="+mn-cs"/>
                        </a:rPr>
                        <a:t>Anomalías del cabello</a:t>
                      </a:r>
                    </a:p>
                    <a:p>
                      <a:r>
                        <a:rPr kumimoji="0" lang="es-ES" sz="1800" kern="1200" baseline="0" dirty="0" err="1" smtClean="0">
                          <a:solidFill>
                            <a:schemeClr val="dk1"/>
                          </a:solidFill>
                          <a:latin typeface="+mn-lt"/>
                          <a:ea typeface="+mn-ea"/>
                          <a:cs typeface="+mn-cs"/>
                        </a:rPr>
                        <a:t>Angioqueratosis</a:t>
                      </a:r>
                      <a:endParaRPr kumimoji="0" lang="es-ES" sz="1800" kern="1200" baseline="0" dirty="0" smtClean="0">
                        <a:solidFill>
                          <a:schemeClr val="dk1"/>
                        </a:solidFill>
                        <a:latin typeface="+mn-lt"/>
                        <a:ea typeface="+mn-ea"/>
                        <a:cs typeface="+mn-cs"/>
                      </a:endParaRPr>
                    </a:p>
                    <a:p>
                      <a:r>
                        <a:rPr kumimoji="0" lang="es-ES" sz="1800" kern="1200" baseline="0" dirty="0" smtClean="0">
                          <a:solidFill>
                            <a:schemeClr val="dk1"/>
                          </a:solidFill>
                          <a:latin typeface="+mn-lt"/>
                          <a:ea typeface="+mn-ea"/>
                          <a:cs typeface="+mn-cs"/>
                        </a:rPr>
                        <a:t>Nódulos subcutáneos</a:t>
                      </a:r>
                    </a:p>
                    <a:p>
                      <a:r>
                        <a:rPr kumimoji="0" lang="es-ES" sz="1800" kern="1200" baseline="0" dirty="0" smtClean="0">
                          <a:solidFill>
                            <a:schemeClr val="dk1"/>
                          </a:solidFill>
                          <a:latin typeface="+mn-lt"/>
                          <a:ea typeface="+mn-ea"/>
                          <a:cs typeface="+mn-cs"/>
                        </a:rPr>
                        <a:t>Lipomas</a:t>
                      </a:r>
                      <a:endParaRPr lang="es-ES" dirty="0"/>
                    </a:p>
                  </a:txBody>
                  <a:tcPr/>
                </a:tc>
                <a:tc>
                  <a:txBody>
                    <a:bodyPr/>
                    <a:lstStyle/>
                    <a:p>
                      <a:pPr algn="l"/>
                      <a:r>
                        <a:rPr lang="es-ES" sz="1800" b="1" baseline="0" dirty="0" smtClean="0">
                          <a:solidFill>
                            <a:schemeClr val="tx1"/>
                          </a:solidFill>
                          <a:latin typeface="Constantia" pitchFamily="18" charset="0"/>
                        </a:rPr>
                        <a:t>Endocrinos</a:t>
                      </a:r>
                    </a:p>
                    <a:p>
                      <a:pPr algn="l"/>
                      <a:r>
                        <a:rPr lang="es-ES" sz="1800" baseline="0" dirty="0" smtClean="0">
                          <a:solidFill>
                            <a:srgbClr val="000000"/>
                          </a:solidFill>
                          <a:latin typeface="Constantia" pitchFamily="18" charset="0"/>
                        </a:rPr>
                        <a:t>Diabetes</a:t>
                      </a:r>
                    </a:p>
                    <a:p>
                      <a:pPr algn="l"/>
                      <a:r>
                        <a:rPr lang="es-ES" sz="1800" baseline="0" dirty="0" smtClean="0">
                          <a:solidFill>
                            <a:srgbClr val="000000"/>
                          </a:solidFill>
                          <a:latin typeface="Constantia" pitchFamily="18" charset="0"/>
                        </a:rPr>
                        <a:t>Hipotiroidismo</a:t>
                      </a:r>
                    </a:p>
                    <a:p>
                      <a:pPr algn="l"/>
                      <a:r>
                        <a:rPr lang="es-ES" sz="1800" baseline="0" dirty="0" err="1" smtClean="0">
                          <a:solidFill>
                            <a:srgbClr val="000000"/>
                          </a:solidFill>
                          <a:latin typeface="Constantia" pitchFamily="18" charset="0"/>
                        </a:rPr>
                        <a:t>Hipogonadismo</a:t>
                      </a:r>
                      <a:endParaRPr lang="es-ES" sz="1800" baseline="0" dirty="0" smtClean="0">
                        <a:solidFill>
                          <a:srgbClr val="000000"/>
                        </a:solidFill>
                        <a:latin typeface="Constantia" pitchFamily="18" charset="0"/>
                      </a:endParaRPr>
                    </a:p>
                    <a:p>
                      <a:pPr algn="l"/>
                      <a:r>
                        <a:rPr lang="es-ES" sz="1800" b="1" baseline="0" dirty="0" smtClean="0">
                          <a:solidFill>
                            <a:schemeClr val="tx1"/>
                          </a:solidFill>
                          <a:latin typeface="Constantia" pitchFamily="18" charset="0"/>
                        </a:rPr>
                        <a:t>Renales</a:t>
                      </a:r>
                    </a:p>
                    <a:p>
                      <a:pPr algn="l"/>
                      <a:r>
                        <a:rPr lang="es-ES" sz="1800" baseline="0" dirty="0" err="1" smtClean="0">
                          <a:solidFill>
                            <a:srgbClr val="000000"/>
                          </a:solidFill>
                          <a:latin typeface="Constantia" pitchFamily="18" charset="0"/>
                        </a:rPr>
                        <a:t>Tubulopatía</a:t>
                      </a:r>
                      <a:endParaRPr lang="es-ES" sz="1800" baseline="0" dirty="0" smtClean="0">
                        <a:solidFill>
                          <a:srgbClr val="000000"/>
                        </a:solidFill>
                        <a:latin typeface="Constantia" pitchFamily="18" charset="0"/>
                      </a:endParaRPr>
                    </a:p>
                    <a:p>
                      <a:pPr algn="l"/>
                      <a:r>
                        <a:rPr lang="es-ES" sz="1800" baseline="0" dirty="0" smtClean="0">
                          <a:solidFill>
                            <a:srgbClr val="000000"/>
                          </a:solidFill>
                          <a:latin typeface="Constantia" pitchFamily="18" charset="0"/>
                        </a:rPr>
                        <a:t>Litiasis</a:t>
                      </a:r>
                    </a:p>
                    <a:p>
                      <a:pPr algn="l"/>
                      <a:r>
                        <a:rPr lang="es-ES" sz="1800" baseline="0" dirty="0" err="1" smtClean="0">
                          <a:solidFill>
                            <a:srgbClr val="000000"/>
                          </a:solidFill>
                          <a:latin typeface="Constantia" pitchFamily="18" charset="0"/>
                        </a:rPr>
                        <a:t>Poliquistosis</a:t>
                      </a:r>
                      <a:endParaRPr lang="es-ES" sz="1800" baseline="0" dirty="0" smtClean="0">
                        <a:solidFill>
                          <a:srgbClr val="000000"/>
                        </a:solidFill>
                        <a:latin typeface="Constantia" pitchFamily="18" charset="0"/>
                      </a:endParaRPr>
                    </a:p>
                    <a:p>
                      <a:pPr algn="l"/>
                      <a:r>
                        <a:rPr lang="es-ES" sz="1800" baseline="0" dirty="0" smtClean="0">
                          <a:solidFill>
                            <a:srgbClr val="000000"/>
                          </a:solidFill>
                          <a:latin typeface="Constantia" pitchFamily="18" charset="0"/>
                        </a:rPr>
                        <a:t>Síndrome </a:t>
                      </a:r>
                      <a:r>
                        <a:rPr lang="es-ES" sz="1800" baseline="0" dirty="0" err="1" smtClean="0">
                          <a:solidFill>
                            <a:srgbClr val="000000"/>
                          </a:solidFill>
                          <a:latin typeface="Constantia" pitchFamily="18" charset="0"/>
                        </a:rPr>
                        <a:t>nefrótico</a:t>
                      </a:r>
                      <a:endParaRPr lang="es-ES" sz="1800" baseline="0" dirty="0" smtClean="0">
                        <a:solidFill>
                          <a:srgbClr val="000000"/>
                        </a:solidFill>
                        <a:latin typeface="Constantia" pitchFamily="18" charset="0"/>
                      </a:endParaRPr>
                    </a:p>
                    <a:p>
                      <a:pPr algn="l"/>
                      <a:r>
                        <a:rPr lang="es-ES" sz="1800" baseline="0" dirty="0" smtClean="0">
                          <a:solidFill>
                            <a:srgbClr val="000000"/>
                          </a:solidFill>
                          <a:latin typeface="Constantia" pitchFamily="18" charset="0"/>
                        </a:rPr>
                        <a:t>Síndrome hemolítico</a:t>
                      </a:r>
                    </a:p>
                    <a:p>
                      <a:pPr algn="l"/>
                      <a:r>
                        <a:rPr lang="es-ES" sz="1800" baseline="0" dirty="0" smtClean="0">
                          <a:solidFill>
                            <a:srgbClr val="000000"/>
                          </a:solidFill>
                          <a:latin typeface="Constantia" pitchFamily="18" charset="0"/>
                        </a:rPr>
                        <a:t>urémico</a:t>
                      </a:r>
                      <a:endParaRPr lang="es-ES" sz="1800" dirty="0">
                        <a:latin typeface="Constantia" pitchFamily="18" charset="0"/>
                      </a:endParaRPr>
                    </a:p>
                  </a:txBody>
                  <a:tcPr/>
                </a:tc>
                <a:tc rowSpan="2">
                  <a:txBody>
                    <a:bodyPr/>
                    <a:lstStyle/>
                    <a:p>
                      <a:r>
                        <a:rPr kumimoji="0" lang="es-ES" sz="1800" b="1" kern="1200" baseline="0" dirty="0" smtClean="0">
                          <a:solidFill>
                            <a:schemeClr val="dk1"/>
                          </a:solidFill>
                          <a:latin typeface="+mn-lt"/>
                          <a:ea typeface="+mn-ea"/>
                          <a:cs typeface="+mn-cs"/>
                        </a:rPr>
                        <a:t>Otros</a:t>
                      </a:r>
                    </a:p>
                    <a:p>
                      <a:r>
                        <a:rPr kumimoji="0" lang="es-ES" sz="1800" kern="1200" baseline="0" dirty="0" smtClean="0">
                          <a:solidFill>
                            <a:schemeClr val="dk1"/>
                          </a:solidFill>
                          <a:latin typeface="+mn-lt"/>
                          <a:ea typeface="+mn-ea"/>
                          <a:cs typeface="+mn-cs"/>
                        </a:rPr>
                        <a:t>Muerte súbita, episodios</a:t>
                      </a:r>
                    </a:p>
                    <a:p>
                      <a:r>
                        <a:rPr kumimoji="0" lang="es-ES" sz="1800" kern="1200" baseline="0" dirty="0" smtClean="0">
                          <a:solidFill>
                            <a:schemeClr val="dk1"/>
                          </a:solidFill>
                          <a:latin typeface="+mn-lt"/>
                          <a:ea typeface="+mn-ea"/>
                          <a:cs typeface="+mn-cs"/>
                        </a:rPr>
                        <a:t>aparentemente letales</a:t>
                      </a:r>
                    </a:p>
                    <a:p>
                      <a:r>
                        <a:rPr kumimoji="0" lang="es-ES" sz="1800" kern="1200" baseline="0" dirty="0" smtClean="0">
                          <a:solidFill>
                            <a:schemeClr val="dk1"/>
                          </a:solidFill>
                          <a:latin typeface="+mn-lt"/>
                          <a:ea typeface="+mn-ea"/>
                          <a:cs typeface="+mn-cs"/>
                        </a:rPr>
                        <a:t>Deshidratación</a:t>
                      </a:r>
                    </a:p>
                    <a:p>
                      <a:r>
                        <a:rPr kumimoji="0" lang="es-ES" sz="1800" kern="1200" baseline="0" dirty="0" smtClean="0">
                          <a:solidFill>
                            <a:schemeClr val="dk1"/>
                          </a:solidFill>
                          <a:latin typeface="+mn-lt"/>
                          <a:ea typeface="+mn-ea"/>
                          <a:cs typeface="+mn-cs"/>
                        </a:rPr>
                        <a:t>Abortos</a:t>
                      </a:r>
                    </a:p>
                    <a:p>
                      <a:r>
                        <a:rPr kumimoji="0" lang="es-ES" sz="1800" kern="1200" baseline="0" dirty="0" smtClean="0">
                          <a:solidFill>
                            <a:schemeClr val="dk1"/>
                          </a:solidFill>
                          <a:latin typeface="+mn-lt"/>
                          <a:ea typeface="+mn-ea"/>
                          <a:cs typeface="+mn-cs"/>
                        </a:rPr>
                        <a:t>Infecciones de repetición</a:t>
                      </a:r>
                    </a:p>
                    <a:p>
                      <a:r>
                        <a:rPr kumimoji="0" lang="es-ES" sz="1800" kern="1200" baseline="0" dirty="0" smtClean="0">
                          <a:solidFill>
                            <a:schemeClr val="dk1"/>
                          </a:solidFill>
                          <a:latin typeface="+mn-lt"/>
                          <a:ea typeface="+mn-ea"/>
                          <a:cs typeface="+mn-cs"/>
                        </a:rPr>
                        <a:t>Inmunodeficiencias</a:t>
                      </a:r>
                    </a:p>
                    <a:p>
                      <a:r>
                        <a:rPr kumimoji="0" lang="es-ES" sz="1800" kern="1200" baseline="0" dirty="0" smtClean="0">
                          <a:solidFill>
                            <a:schemeClr val="dk1"/>
                          </a:solidFill>
                          <a:latin typeface="+mn-lt"/>
                          <a:ea typeface="+mn-ea"/>
                          <a:cs typeface="+mn-cs"/>
                        </a:rPr>
                        <a:t>Desnutrición</a:t>
                      </a:r>
                    </a:p>
                    <a:p>
                      <a:r>
                        <a:rPr kumimoji="0" lang="es-ES" sz="1800" kern="1200" baseline="0" dirty="0" smtClean="0">
                          <a:solidFill>
                            <a:schemeClr val="dk1"/>
                          </a:solidFill>
                          <a:latin typeface="+mn-lt"/>
                          <a:ea typeface="+mn-ea"/>
                          <a:cs typeface="+mn-cs"/>
                        </a:rPr>
                        <a:t>Fallo del crecimiento</a:t>
                      </a:r>
                    </a:p>
                    <a:p>
                      <a:r>
                        <a:rPr kumimoji="0" lang="es-ES" sz="1800" kern="1200" baseline="0" dirty="0" err="1" smtClean="0">
                          <a:solidFill>
                            <a:schemeClr val="dk1"/>
                          </a:solidFill>
                          <a:latin typeface="+mn-lt"/>
                          <a:ea typeface="+mn-ea"/>
                          <a:cs typeface="+mn-cs"/>
                        </a:rPr>
                        <a:t>Dismorfias</a:t>
                      </a:r>
                      <a:endParaRPr kumimoji="0" lang="es-ES" sz="1800" kern="1200" baseline="0" dirty="0" smtClean="0">
                        <a:solidFill>
                          <a:schemeClr val="dk1"/>
                        </a:solidFill>
                        <a:latin typeface="+mn-lt"/>
                        <a:ea typeface="+mn-ea"/>
                        <a:cs typeface="+mn-cs"/>
                      </a:endParaRPr>
                    </a:p>
                    <a:p>
                      <a:r>
                        <a:rPr kumimoji="0" lang="es-ES" sz="1800" kern="1200" baseline="0" dirty="0" smtClean="0">
                          <a:solidFill>
                            <a:schemeClr val="dk1"/>
                          </a:solidFill>
                          <a:latin typeface="+mn-lt"/>
                          <a:ea typeface="+mn-ea"/>
                          <a:cs typeface="+mn-cs"/>
                        </a:rPr>
                        <a:t>malformaciones</a:t>
                      </a:r>
                    </a:p>
                    <a:p>
                      <a:r>
                        <a:rPr kumimoji="0" lang="es-ES" sz="1800" kern="1200" baseline="0" dirty="0" smtClean="0">
                          <a:solidFill>
                            <a:schemeClr val="dk1"/>
                          </a:solidFill>
                          <a:latin typeface="+mn-lt"/>
                          <a:ea typeface="+mn-ea"/>
                          <a:cs typeface="+mn-cs"/>
                        </a:rPr>
                        <a:t>Esplenomegalia</a:t>
                      </a:r>
                      <a:endParaRPr lang="es-ES" dirty="0"/>
                    </a:p>
                  </a:txBody>
                  <a:tcPr/>
                </a:tc>
                <a:extLst>
                  <a:ext uri="{0D108BD9-81ED-4DB2-BD59-A6C34878D82A}">
                    <a16:rowId xmlns:a16="http://schemas.microsoft.com/office/drawing/2014/main" val="10001"/>
                  </a:ext>
                </a:extLst>
              </a:tr>
              <a:tr h="1428792">
                <a:tc vMerge="1">
                  <a:txBody>
                    <a:bodyPr/>
                    <a:lstStyle/>
                    <a:p>
                      <a:endParaRPr lang="es-ES"/>
                    </a:p>
                  </a:txBody>
                  <a:tcPr/>
                </a:tc>
                <a:tc>
                  <a:txBody>
                    <a:bodyPr/>
                    <a:lstStyle/>
                    <a:p>
                      <a:pPr algn="l"/>
                      <a:r>
                        <a:rPr lang="es-ES" sz="1800" b="1" baseline="0" dirty="0" smtClean="0">
                          <a:solidFill>
                            <a:schemeClr val="tx1"/>
                          </a:solidFill>
                          <a:latin typeface="Constantia" pitchFamily="18" charset="0"/>
                        </a:rPr>
                        <a:t>Endocrinos</a:t>
                      </a:r>
                    </a:p>
                    <a:p>
                      <a:pPr algn="l"/>
                      <a:r>
                        <a:rPr lang="es-ES" sz="1800" baseline="0" dirty="0" smtClean="0">
                          <a:solidFill>
                            <a:srgbClr val="000000"/>
                          </a:solidFill>
                          <a:latin typeface="Constantia" pitchFamily="18" charset="0"/>
                        </a:rPr>
                        <a:t>Diabetes</a:t>
                      </a:r>
                    </a:p>
                    <a:p>
                      <a:pPr algn="l"/>
                      <a:r>
                        <a:rPr lang="es-ES" sz="1800" baseline="0" dirty="0" smtClean="0">
                          <a:solidFill>
                            <a:srgbClr val="000000"/>
                          </a:solidFill>
                          <a:latin typeface="Constantia" pitchFamily="18" charset="0"/>
                        </a:rPr>
                        <a:t>Hipotiroidismo</a:t>
                      </a:r>
                    </a:p>
                    <a:p>
                      <a:pPr algn="l"/>
                      <a:r>
                        <a:rPr lang="es-ES" sz="1800" baseline="0" dirty="0" err="1" smtClean="0">
                          <a:solidFill>
                            <a:srgbClr val="000000"/>
                          </a:solidFill>
                          <a:latin typeface="Constantia" pitchFamily="18" charset="0"/>
                        </a:rPr>
                        <a:t>Hipogonadismo</a:t>
                      </a:r>
                      <a:endParaRPr lang="es-ES" sz="1800" baseline="0" dirty="0" smtClean="0">
                        <a:solidFill>
                          <a:srgbClr val="000000"/>
                        </a:solidFill>
                        <a:latin typeface="Constantia" pitchFamily="18" charset="0"/>
                      </a:endParaRPr>
                    </a:p>
                    <a:p>
                      <a:pPr algn="l"/>
                      <a:r>
                        <a:rPr lang="es-ES" sz="1800" b="1" baseline="0" dirty="0" smtClean="0">
                          <a:solidFill>
                            <a:srgbClr val="A75969"/>
                          </a:solidFill>
                          <a:latin typeface="Constantia" pitchFamily="18" charset="0"/>
                        </a:rPr>
                        <a:t>Renales</a:t>
                      </a:r>
                    </a:p>
                    <a:p>
                      <a:pPr algn="l"/>
                      <a:r>
                        <a:rPr lang="es-ES" sz="1800" baseline="0" dirty="0" err="1" smtClean="0">
                          <a:solidFill>
                            <a:srgbClr val="000000"/>
                          </a:solidFill>
                          <a:latin typeface="Constantia" pitchFamily="18" charset="0"/>
                        </a:rPr>
                        <a:t>Tubulopatía</a:t>
                      </a:r>
                      <a:endParaRPr lang="es-ES" sz="1800" baseline="0" dirty="0" smtClean="0">
                        <a:solidFill>
                          <a:srgbClr val="000000"/>
                        </a:solidFill>
                        <a:latin typeface="Constantia" pitchFamily="18" charset="0"/>
                      </a:endParaRPr>
                    </a:p>
                    <a:p>
                      <a:pPr algn="l"/>
                      <a:r>
                        <a:rPr lang="es-ES" sz="1800" baseline="0" dirty="0" smtClean="0">
                          <a:solidFill>
                            <a:srgbClr val="000000"/>
                          </a:solidFill>
                          <a:latin typeface="Constantia" pitchFamily="18" charset="0"/>
                        </a:rPr>
                        <a:t>Litiasis</a:t>
                      </a:r>
                    </a:p>
                    <a:p>
                      <a:pPr algn="l"/>
                      <a:r>
                        <a:rPr lang="es-ES" sz="1800" baseline="0" dirty="0" err="1" smtClean="0">
                          <a:solidFill>
                            <a:srgbClr val="000000"/>
                          </a:solidFill>
                          <a:latin typeface="Constantia" pitchFamily="18" charset="0"/>
                        </a:rPr>
                        <a:t>Poliquistosis</a:t>
                      </a:r>
                      <a:endParaRPr lang="es-ES" sz="1800" baseline="0" dirty="0" smtClean="0">
                        <a:solidFill>
                          <a:srgbClr val="000000"/>
                        </a:solidFill>
                        <a:latin typeface="Constantia" pitchFamily="18" charset="0"/>
                      </a:endParaRPr>
                    </a:p>
                    <a:p>
                      <a:pPr algn="l"/>
                      <a:r>
                        <a:rPr lang="es-ES" sz="1800" baseline="0" dirty="0" smtClean="0">
                          <a:solidFill>
                            <a:srgbClr val="000000"/>
                          </a:solidFill>
                          <a:latin typeface="Constantia" pitchFamily="18" charset="0"/>
                        </a:rPr>
                        <a:t>Síndrome </a:t>
                      </a:r>
                      <a:r>
                        <a:rPr lang="es-ES" sz="1800" baseline="0" dirty="0" err="1" smtClean="0">
                          <a:solidFill>
                            <a:srgbClr val="000000"/>
                          </a:solidFill>
                          <a:latin typeface="Constantia" pitchFamily="18" charset="0"/>
                        </a:rPr>
                        <a:t>nefrótico</a:t>
                      </a:r>
                      <a:endParaRPr lang="es-ES" sz="1800" baseline="0" dirty="0" smtClean="0">
                        <a:solidFill>
                          <a:srgbClr val="000000"/>
                        </a:solidFill>
                        <a:latin typeface="Constantia" pitchFamily="18" charset="0"/>
                      </a:endParaRPr>
                    </a:p>
                    <a:p>
                      <a:pPr algn="l"/>
                      <a:r>
                        <a:rPr lang="es-ES" sz="1800" baseline="0" dirty="0" smtClean="0">
                          <a:solidFill>
                            <a:srgbClr val="000000"/>
                          </a:solidFill>
                          <a:latin typeface="Constantia" pitchFamily="18" charset="0"/>
                        </a:rPr>
                        <a:t>Síndrome hemolítico</a:t>
                      </a:r>
                    </a:p>
                    <a:p>
                      <a:pPr algn="l"/>
                      <a:r>
                        <a:rPr lang="es-ES" sz="1800" baseline="0" dirty="0" smtClean="0">
                          <a:solidFill>
                            <a:srgbClr val="000000"/>
                          </a:solidFill>
                          <a:latin typeface="Constantia" pitchFamily="18" charset="0"/>
                        </a:rPr>
                        <a:t>urémico</a:t>
                      </a:r>
                      <a:endParaRPr lang="es-ES" sz="1800" dirty="0">
                        <a:latin typeface="Constantia" pitchFamily="18" charset="0"/>
                      </a:endParaRPr>
                    </a:p>
                  </a:txBody>
                  <a:tcPr/>
                </a:tc>
                <a:tc vMerge="1">
                  <a:txBody>
                    <a:bodyPr/>
                    <a:lstStyle/>
                    <a:p>
                      <a:endParaRPr lang="es-ES"/>
                    </a:p>
                  </a:txBody>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0" y="357166"/>
            <a:ext cx="8572560" cy="6340197"/>
          </a:xfrm>
          <a:prstGeom prst="rect">
            <a:avLst/>
          </a:prstGeom>
        </p:spPr>
        <p:txBody>
          <a:bodyPr wrap="square">
            <a:spAutoFit/>
          </a:bodyPr>
          <a:lstStyle/>
          <a:p>
            <a:pPr algn="ctr"/>
            <a:r>
              <a:rPr lang="es-ES" sz="2800" b="1" i="1" dirty="0" smtClean="0">
                <a:solidFill>
                  <a:srgbClr val="FF0000"/>
                </a:solidFill>
                <a:effectLst>
                  <a:outerShdw blurRad="38100" dist="38100" dir="2700000" algn="tl">
                    <a:srgbClr val="000000">
                      <a:alpha val="43137"/>
                    </a:srgbClr>
                  </a:outerShdw>
                </a:effectLst>
              </a:rPr>
              <a:t>PAUTAS IMPORTANTES</a:t>
            </a:r>
          </a:p>
          <a:p>
            <a:pPr algn="just">
              <a:buFont typeface="Wingdings" pitchFamily="2" charset="2"/>
              <a:buChar char="ü"/>
            </a:pPr>
            <a:r>
              <a:rPr lang="es-ES" sz="2000" dirty="0" smtClean="0"/>
              <a:t>Los EIM deben distinguirse de los retardos en la maduración de algunos sistemas enzimáticos, cuyas manifestaciones  desaparecen  poco tiempo después del nacimiento, un ejemplo es la ictericia del recién nacido, provocada por el retardo en la maduración de la </a:t>
            </a:r>
            <a:r>
              <a:rPr lang="es-ES" sz="2000" dirty="0" err="1" smtClean="0"/>
              <a:t>glucuronil-transferasa</a:t>
            </a:r>
            <a:r>
              <a:rPr lang="es-ES" sz="2000" dirty="0" smtClean="0"/>
              <a:t> hepática.</a:t>
            </a:r>
          </a:p>
          <a:p>
            <a:pPr algn="just">
              <a:buFont typeface="Wingdings" pitchFamily="2" charset="2"/>
              <a:buChar char="ü"/>
            </a:pPr>
            <a:endParaRPr lang="es-ES" sz="2000" dirty="0" smtClean="0"/>
          </a:p>
          <a:p>
            <a:pPr algn="just">
              <a:buFont typeface="Wingdings" pitchFamily="2" charset="2"/>
              <a:buChar char="ü"/>
            </a:pPr>
            <a:r>
              <a:rPr lang="es-ES" sz="2000" dirty="0" smtClean="0"/>
              <a:t>Una de las manifestaciones clínicas más frecuente y grave de los errores congénitos del metabolismo es el retardo mental, que puede ser extremadamente marcado, por lo que debe tratarse, siempre que se pueda, de realizar el  diagnóstico y comenzar el tratamiento precozmente.</a:t>
            </a:r>
          </a:p>
          <a:p>
            <a:pPr algn="just">
              <a:buFont typeface="Wingdings" pitchFamily="2" charset="2"/>
              <a:buChar char="ü"/>
            </a:pPr>
            <a:endParaRPr lang="es-ES" sz="2000" dirty="0" smtClean="0"/>
          </a:p>
          <a:p>
            <a:pPr algn="just">
              <a:buFont typeface="Wingdings" pitchFamily="2" charset="2"/>
              <a:buChar char="ü"/>
            </a:pPr>
            <a:r>
              <a:rPr lang="es-ES" sz="2000" dirty="0" smtClean="0"/>
              <a:t>En caso de no existir tratamiento puede intentarse el diagnóstico prenatal, con el objetivo de poner en conocimiento de la pareja toda la información necesaria para que pueda tomar la decisión que entienda más adecuada, sin que el médico interfiera en ésta. </a:t>
            </a:r>
          </a:p>
          <a:p>
            <a:pPr algn="just">
              <a:buFont typeface="Wingdings" pitchFamily="2" charset="2"/>
              <a:buChar char="ü"/>
            </a:pPr>
            <a:endParaRPr lang="es-ES" sz="2000" dirty="0" smtClean="0"/>
          </a:p>
          <a:p>
            <a:pPr algn="just">
              <a:buFont typeface="Wingdings" pitchFamily="2" charset="2"/>
              <a:buChar char="ü"/>
            </a:pPr>
            <a:r>
              <a:rPr lang="es-ES" sz="2000" dirty="0" smtClean="0"/>
              <a:t>El respeto a la determinación de la pareja en cuanto a qué debe hacer con su embarazo es una norma importante de la ética médica  contemporánea</a:t>
            </a:r>
            <a:r>
              <a:rPr lang="es-ES" dirty="0" smtClean="0"/>
              <a:t/>
            </a:r>
            <a:br>
              <a:rPr lang="es-ES" dirty="0" smtClean="0"/>
            </a:br>
            <a:endParaRPr lang="es-E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3286124"/>
            <a:ext cx="8143932" cy="1569660"/>
          </a:xfrm>
          <a:prstGeom prst="rect">
            <a:avLst/>
          </a:prstGeom>
        </p:spPr>
        <p:txBody>
          <a:bodyPr wrap="square">
            <a:spAutoFit/>
          </a:bodyPr>
          <a:lstStyle/>
          <a:p>
            <a:pPr algn="ctr"/>
            <a:r>
              <a:rPr lang="es-ES" sz="2400" b="1" dirty="0" smtClean="0"/>
              <a:t>Sistema que permite realizar el diagnóstico de</a:t>
            </a:r>
            <a:r>
              <a:rPr lang="es-ES" sz="2400" dirty="0" smtClean="0"/>
              <a:t/>
            </a:r>
            <a:br>
              <a:rPr lang="es-ES" sz="2400" dirty="0" smtClean="0"/>
            </a:br>
            <a:r>
              <a:rPr lang="es-ES" sz="2400" b="1" dirty="0" smtClean="0"/>
              <a:t>enfermedades difíciles de detectar clínicamente en</a:t>
            </a:r>
            <a:r>
              <a:rPr lang="es-ES" sz="2400" dirty="0" smtClean="0"/>
              <a:t/>
            </a:r>
            <a:br>
              <a:rPr lang="es-ES" sz="2400" dirty="0" smtClean="0"/>
            </a:br>
            <a:r>
              <a:rPr lang="es-ES" sz="2400" b="1" dirty="0" smtClean="0"/>
              <a:t>una población y asignar un tratamiento precoz a los</a:t>
            </a:r>
            <a:r>
              <a:rPr lang="es-ES" sz="2400" dirty="0" smtClean="0"/>
              <a:t/>
            </a:r>
            <a:br>
              <a:rPr lang="es-ES" sz="2400" dirty="0" smtClean="0"/>
            </a:br>
            <a:r>
              <a:rPr lang="es-ES" sz="2400" b="1" dirty="0" smtClean="0"/>
              <a:t>casos detectados.</a:t>
            </a:r>
            <a:endParaRPr lang="es-ES" dirty="0"/>
          </a:p>
        </p:txBody>
      </p:sp>
      <p:sp>
        <p:nvSpPr>
          <p:cNvPr id="3" name="2 Rectángulo"/>
          <p:cNvSpPr/>
          <p:nvPr/>
        </p:nvSpPr>
        <p:spPr>
          <a:xfrm>
            <a:off x="285720" y="1071546"/>
            <a:ext cx="4786346" cy="1938992"/>
          </a:xfrm>
          <a:prstGeom prst="rect">
            <a:avLst/>
          </a:prstGeom>
        </p:spPr>
        <p:txBody>
          <a:bodyPr wrap="square">
            <a:spAutoFit/>
          </a:bodyPr>
          <a:lstStyle/>
          <a:p>
            <a:r>
              <a:rPr lang="es-ES" sz="2400" b="1" dirty="0" smtClean="0">
                <a:solidFill>
                  <a:schemeClr val="accent1">
                    <a:lumMod val="75000"/>
                  </a:schemeClr>
                </a:solidFill>
              </a:rPr>
              <a:t>PROGRAMA CUBANO DE PREVENCIÓN, DIAGNOSTICO Y MANEJO DE ENFERMEDADES GENÉTICAS Y DEFECTOS CONGÉNITOS</a:t>
            </a:r>
            <a:endParaRPr lang="es-ES" sz="2400" dirty="0"/>
          </a:p>
        </p:txBody>
      </p:sp>
      <p:pic>
        <p:nvPicPr>
          <p:cNvPr id="4" name="Picture 5"/>
          <p:cNvPicPr>
            <a:picLocks noChangeAspect="1" noChangeArrowheads="1"/>
          </p:cNvPicPr>
          <p:nvPr/>
        </p:nvPicPr>
        <p:blipFill>
          <a:blip r:embed="rId2"/>
          <a:srcRect/>
          <a:stretch>
            <a:fillRect/>
          </a:stretch>
        </p:blipFill>
        <p:spPr bwMode="auto">
          <a:xfrm>
            <a:off x="5000628" y="214290"/>
            <a:ext cx="1333500" cy="1333500"/>
          </a:xfrm>
          <a:prstGeom prst="rect">
            <a:avLst/>
          </a:prstGeom>
          <a:noFill/>
          <a:ln w="9525">
            <a:noFill/>
            <a:miter lim="800000"/>
            <a:headEnd/>
            <a:tailEnd/>
          </a:ln>
          <a:effectLst/>
        </p:spPr>
      </p:pic>
      <p:pic>
        <p:nvPicPr>
          <p:cNvPr id="5" name="Picture 7"/>
          <p:cNvPicPr>
            <a:picLocks noChangeAspect="1" noChangeArrowheads="1"/>
          </p:cNvPicPr>
          <p:nvPr/>
        </p:nvPicPr>
        <p:blipFill>
          <a:blip r:embed="rId3"/>
          <a:srcRect/>
          <a:stretch>
            <a:fillRect/>
          </a:stretch>
        </p:blipFill>
        <p:spPr bwMode="auto">
          <a:xfrm>
            <a:off x="6643702" y="142852"/>
            <a:ext cx="2247900" cy="1504950"/>
          </a:xfrm>
          <a:prstGeom prst="rect">
            <a:avLst/>
          </a:prstGeom>
          <a:noFill/>
          <a:ln w="9525">
            <a:noFill/>
            <a:miter lim="800000"/>
            <a:headEnd/>
            <a:tailEnd/>
          </a:ln>
          <a:effectLst/>
        </p:spPr>
      </p:pic>
      <p:pic>
        <p:nvPicPr>
          <p:cNvPr id="6" name="Picture 6"/>
          <p:cNvPicPr>
            <a:picLocks noChangeAspect="1" noChangeArrowheads="1"/>
          </p:cNvPicPr>
          <p:nvPr/>
        </p:nvPicPr>
        <p:blipFill>
          <a:blip r:embed="rId4"/>
          <a:srcRect/>
          <a:stretch>
            <a:fillRect/>
          </a:stretch>
        </p:blipFill>
        <p:spPr bwMode="auto">
          <a:xfrm>
            <a:off x="5715008" y="1714488"/>
            <a:ext cx="1428750" cy="1428750"/>
          </a:xfrm>
          <a:prstGeom prst="rect">
            <a:avLst/>
          </a:prstGeom>
          <a:noFill/>
          <a:ln w="9525">
            <a:noFill/>
            <a:miter lim="800000"/>
            <a:headEnd/>
            <a:tailEnd/>
          </a:ln>
          <a:effectLst/>
        </p:spPr>
      </p:pic>
      <p:sp>
        <p:nvSpPr>
          <p:cNvPr id="7" name="6 Rectángulo"/>
          <p:cNvSpPr/>
          <p:nvPr/>
        </p:nvSpPr>
        <p:spPr>
          <a:xfrm>
            <a:off x="285720" y="5143512"/>
            <a:ext cx="3214710" cy="1200329"/>
          </a:xfrm>
          <a:prstGeom prst="rect">
            <a:avLst/>
          </a:prstGeom>
        </p:spPr>
        <p:txBody>
          <a:bodyPr wrap="square">
            <a:spAutoFit/>
          </a:bodyPr>
          <a:lstStyle/>
          <a:p>
            <a:r>
              <a:rPr lang="es-ES" b="1" i="1" dirty="0" smtClean="0">
                <a:solidFill>
                  <a:srgbClr val="FF0000"/>
                </a:solidFill>
              </a:rPr>
              <a:t>Programas asistenciales que se ofrecen a través de la red de centros y servicios de genética médica</a:t>
            </a:r>
            <a:endParaRPr lang="es-ES" dirty="0">
              <a:solidFill>
                <a:srgbClr val="FF0000"/>
              </a:solidFill>
            </a:endParaRPr>
          </a:p>
        </p:txBody>
      </p:sp>
      <p:sp>
        <p:nvSpPr>
          <p:cNvPr id="8" name="7 Rectángulo"/>
          <p:cNvSpPr/>
          <p:nvPr/>
        </p:nvSpPr>
        <p:spPr>
          <a:xfrm>
            <a:off x="3571868" y="5143512"/>
            <a:ext cx="5214974" cy="1384995"/>
          </a:xfrm>
          <a:prstGeom prst="rect">
            <a:avLst/>
          </a:prstGeom>
        </p:spPr>
        <p:txBody>
          <a:bodyPr wrap="square">
            <a:spAutoFit/>
          </a:bodyPr>
          <a:lstStyle/>
          <a:p>
            <a:r>
              <a:rPr lang="es-ES" sz="1400" b="1" dirty="0" smtClean="0"/>
              <a:t>Atención Neonatal:</a:t>
            </a:r>
            <a:r>
              <a:rPr lang="es-ES" sz="1400" dirty="0" smtClean="0"/>
              <a:t/>
            </a:r>
            <a:br>
              <a:rPr lang="es-ES" sz="1400" dirty="0" smtClean="0"/>
            </a:br>
            <a:r>
              <a:rPr lang="es-ES" sz="1400" dirty="0" smtClean="0"/>
              <a:t>• Evaluación y clasificación del riesgo genético en recién nacidos y hasta el 3er mes de vida.</a:t>
            </a:r>
            <a:br>
              <a:rPr lang="es-ES" sz="1400" dirty="0" smtClean="0"/>
            </a:br>
            <a:r>
              <a:rPr lang="es-ES" sz="1400" dirty="0" smtClean="0"/>
              <a:t>• Pesquisa neonatal de enfermedades </a:t>
            </a:r>
            <a:r>
              <a:rPr lang="es-ES" sz="1400" dirty="0" err="1" smtClean="0"/>
              <a:t>heredometabólicas</a:t>
            </a:r>
            <a:r>
              <a:rPr lang="es-ES" sz="1400" dirty="0" smtClean="0"/>
              <a:t>:</a:t>
            </a:r>
            <a:br>
              <a:rPr lang="es-ES" sz="1400" dirty="0" smtClean="0"/>
            </a:br>
            <a:r>
              <a:rPr lang="es-ES" sz="1400" dirty="0" err="1" smtClean="0"/>
              <a:t>hiperfenilalaninemias</a:t>
            </a:r>
            <a:r>
              <a:rPr lang="es-ES" sz="1400" dirty="0" smtClean="0"/>
              <a:t>, galactosemia, deficiencia de </a:t>
            </a:r>
            <a:r>
              <a:rPr lang="es-ES" sz="1400" dirty="0" err="1" smtClean="0"/>
              <a:t>biotinidasa</a:t>
            </a:r>
            <a:r>
              <a:rPr lang="es-ES" sz="1400" dirty="0" smtClean="0"/>
              <a:t>.</a:t>
            </a:r>
            <a:br>
              <a:rPr lang="es-ES" sz="1400" dirty="0" smtClean="0"/>
            </a:br>
            <a:endParaRPr lang="es-ES"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Errores del metabolismo\programa de control genético en Cuba-2.jpg"/>
          <p:cNvPicPr>
            <a:picLocks noChangeAspect="1" noChangeArrowheads="1"/>
          </p:cNvPicPr>
          <p:nvPr/>
        </p:nvPicPr>
        <p:blipFill>
          <a:blip r:embed="rId2" cstate="print"/>
          <a:srcRect/>
          <a:stretch>
            <a:fillRect/>
          </a:stretch>
        </p:blipFill>
        <p:spPr bwMode="auto">
          <a:xfrm>
            <a:off x="0" y="642918"/>
            <a:ext cx="9144000" cy="621508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596" y="474345"/>
            <a:ext cx="7715304" cy="4678204"/>
          </a:xfrm>
          <a:prstGeom prst="rect">
            <a:avLst/>
          </a:prstGeom>
        </p:spPr>
        <p:txBody>
          <a:bodyPr wrap="square">
            <a:spAutoFit/>
          </a:bodyPr>
          <a:lstStyle/>
          <a:p>
            <a:pPr algn="ctr"/>
            <a:r>
              <a:rPr lang="es-ES" sz="2800" b="1" i="1" dirty="0" smtClean="0">
                <a:solidFill>
                  <a:srgbClr val="FF0000"/>
                </a:solidFill>
                <a:effectLst>
                  <a:outerShdw blurRad="38100" dist="38100" dir="2700000" algn="tl">
                    <a:srgbClr val="000000">
                      <a:alpha val="43137"/>
                    </a:srgbClr>
                  </a:outerShdw>
                </a:effectLst>
              </a:rPr>
              <a:t>Alcance del programa:</a:t>
            </a:r>
          </a:p>
          <a:p>
            <a:pPr algn="ctr"/>
            <a:r>
              <a:rPr lang="es-ES" dirty="0" smtClean="0"/>
              <a:t/>
            </a:r>
            <a:br>
              <a:rPr lang="es-ES" dirty="0" smtClean="0"/>
            </a:br>
            <a:r>
              <a:rPr lang="es-ES" b="1" dirty="0" smtClean="0"/>
              <a:t>A todos los niveles de salud e instituciones vinculadas con la marcha de este programa:</a:t>
            </a:r>
          </a:p>
          <a:p>
            <a:r>
              <a:rPr lang="es-ES" dirty="0" smtClean="0"/>
              <a:t/>
            </a:r>
            <a:br>
              <a:rPr lang="es-ES" dirty="0" smtClean="0"/>
            </a:br>
            <a:r>
              <a:rPr lang="es-ES" dirty="0" smtClean="0"/>
              <a:t>• Atención Primaria de Salud (MINSAP, Dirección Provincial y Municipal de</a:t>
            </a:r>
            <a:br>
              <a:rPr lang="es-ES" dirty="0" smtClean="0"/>
            </a:br>
            <a:r>
              <a:rPr lang="es-ES" dirty="0" smtClean="0"/>
              <a:t>Salud, Policlínicos, Consultorios del Medico de la Familia)</a:t>
            </a:r>
            <a:br>
              <a:rPr lang="es-ES" dirty="0" smtClean="0"/>
            </a:br>
            <a:r>
              <a:rPr lang="es-ES" dirty="0" smtClean="0"/>
              <a:t>• Programa de Atención Materno Infantil (MINSAP, Dirección Provincial y</a:t>
            </a:r>
            <a:br>
              <a:rPr lang="es-ES" dirty="0" smtClean="0"/>
            </a:br>
            <a:r>
              <a:rPr lang="es-ES" dirty="0" smtClean="0"/>
              <a:t>Municipal de Salud, Policlínicos)</a:t>
            </a:r>
            <a:br>
              <a:rPr lang="es-ES" dirty="0" smtClean="0"/>
            </a:br>
            <a:r>
              <a:rPr lang="es-ES" dirty="0" smtClean="0"/>
              <a:t>• Laboratorios SUMA</a:t>
            </a:r>
            <a:br>
              <a:rPr lang="es-ES" dirty="0" smtClean="0"/>
            </a:br>
            <a:r>
              <a:rPr lang="es-ES" dirty="0" smtClean="0"/>
              <a:t>• Red Nacional de Genética Medica (Centros Provinciales y Municipales de</a:t>
            </a:r>
            <a:br>
              <a:rPr lang="es-ES" dirty="0" smtClean="0"/>
            </a:br>
            <a:r>
              <a:rPr lang="es-ES" dirty="0" smtClean="0"/>
              <a:t>Genética Médica)</a:t>
            </a:r>
            <a:br>
              <a:rPr lang="es-ES" dirty="0" smtClean="0"/>
            </a:br>
            <a:r>
              <a:rPr lang="es-ES" dirty="0" smtClean="0"/>
              <a:t>• Laboratorio de Genética Bioquímica (Centro nacional de Genética Médica)</a:t>
            </a:r>
            <a:br>
              <a:rPr lang="es-ES" dirty="0" smtClean="0"/>
            </a:br>
            <a:r>
              <a:rPr lang="es-ES" dirty="0" smtClean="0"/>
              <a:t>• </a:t>
            </a:r>
            <a:r>
              <a:rPr lang="es-ES" dirty="0" err="1" smtClean="0"/>
              <a:t>Vicedirección</a:t>
            </a:r>
            <a:r>
              <a:rPr lang="es-ES" dirty="0" smtClean="0"/>
              <a:t> de Asistencia Medica (Centro Nacional de Genética Medica)</a:t>
            </a:r>
            <a:br>
              <a:rPr lang="es-ES" dirty="0" smtClean="0"/>
            </a:br>
            <a:r>
              <a:rPr lang="es-ES" dirty="0" smtClean="0"/>
              <a:t>• Instituto Nacional de Nutrición.</a:t>
            </a:r>
            <a:br>
              <a:rPr lang="es-ES" dirty="0" smtClean="0"/>
            </a:br>
            <a:endParaRPr lang="es-ES" dirty="0"/>
          </a:p>
        </p:txBody>
      </p:sp>
      <p:pic>
        <p:nvPicPr>
          <p:cNvPr id="3" name="Picture 3"/>
          <p:cNvPicPr>
            <a:picLocks noChangeAspect="1" noChangeArrowheads="1"/>
          </p:cNvPicPr>
          <p:nvPr/>
        </p:nvPicPr>
        <p:blipFill>
          <a:blip r:embed="rId2" cstate="print"/>
          <a:srcRect/>
          <a:stretch>
            <a:fillRect/>
          </a:stretch>
        </p:blipFill>
        <p:spPr bwMode="auto">
          <a:xfrm>
            <a:off x="0" y="5429264"/>
            <a:ext cx="7286644" cy="1428736"/>
          </a:xfrm>
          <a:prstGeom prst="rect">
            <a:avLst/>
          </a:prstGeom>
          <a:noFill/>
          <a:ln w="9525">
            <a:noFill/>
            <a:miter lim="800000"/>
            <a:headEnd/>
            <a:tailEnd/>
          </a:ln>
          <a:effectLst/>
        </p:spPr>
      </p:pic>
      <p:pic>
        <p:nvPicPr>
          <p:cNvPr id="4" name="Picture 5"/>
          <p:cNvPicPr>
            <a:picLocks noChangeAspect="1" noChangeArrowheads="1"/>
          </p:cNvPicPr>
          <p:nvPr/>
        </p:nvPicPr>
        <p:blipFill>
          <a:blip r:embed="rId3"/>
          <a:srcRect/>
          <a:stretch>
            <a:fillRect/>
          </a:stretch>
        </p:blipFill>
        <p:spPr bwMode="auto">
          <a:xfrm>
            <a:off x="7286644" y="5429250"/>
            <a:ext cx="1857356" cy="142875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5720" y="1571612"/>
            <a:ext cx="8715436" cy="3847207"/>
          </a:xfrm>
          <a:prstGeom prst="rect">
            <a:avLst/>
          </a:prstGeom>
        </p:spPr>
        <p:txBody>
          <a:bodyPr wrap="square">
            <a:spAutoFit/>
          </a:bodyPr>
          <a:lstStyle/>
          <a:p>
            <a:pPr lvl="0"/>
            <a:r>
              <a:rPr lang="es-ES" sz="3600" b="1" i="1" dirty="0" smtClean="0">
                <a:solidFill>
                  <a:prstClr val="black"/>
                </a:solidFill>
                <a:effectLst>
                  <a:outerShdw blurRad="38100" dist="38100" dir="2700000" algn="tl">
                    <a:srgbClr val="000000">
                      <a:alpha val="43137"/>
                    </a:srgbClr>
                  </a:outerShdw>
                </a:effectLst>
              </a:rPr>
              <a:t>Sumario:</a:t>
            </a:r>
          </a:p>
          <a:p>
            <a:pPr lvl="0">
              <a:buFont typeface="Wingdings" pitchFamily="2" charset="2"/>
              <a:buChar char="ü"/>
            </a:pPr>
            <a:r>
              <a:rPr lang="es-ES" sz="2600" dirty="0" smtClean="0">
                <a:solidFill>
                  <a:prstClr val="black"/>
                </a:solidFill>
              </a:rPr>
              <a:t>Errores congénitos del metabolismo. Concepto. Características generales y fisiopatología. Epidemiología.</a:t>
            </a:r>
          </a:p>
          <a:p>
            <a:pPr lvl="0">
              <a:buFont typeface="Wingdings" pitchFamily="2" charset="2"/>
              <a:buChar char="ü"/>
            </a:pPr>
            <a:r>
              <a:rPr lang="es-ES" sz="2600" dirty="0" smtClean="0">
                <a:solidFill>
                  <a:prstClr val="black"/>
                </a:solidFill>
              </a:rPr>
              <a:t>Acercamiento al Programa cubano de prevención, diagnóstico y manejo de enfermedades genéticas y defectos congénitos.</a:t>
            </a:r>
          </a:p>
          <a:p>
            <a:pPr>
              <a:buFont typeface="Wingdings" pitchFamily="2" charset="2"/>
              <a:buChar char="ü"/>
            </a:pPr>
            <a:r>
              <a:rPr lang="es-ES" sz="2600" dirty="0" smtClean="0">
                <a:solidFill>
                  <a:prstClr val="black"/>
                </a:solidFill>
              </a:rPr>
              <a:t>Principales metabolopatias congénitas prevenibles con la prueba del talón.</a:t>
            </a:r>
          </a:p>
          <a:p>
            <a:pPr>
              <a:buFont typeface="Wingdings" pitchFamily="2" charset="2"/>
              <a:buChar char="ü"/>
            </a:pPr>
            <a:r>
              <a:rPr lang="es-ES" sz="2600" dirty="0" err="1" smtClean="0">
                <a:solidFill>
                  <a:prstClr val="black"/>
                </a:solidFill>
              </a:rPr>
              <a:t>Fenilcetonuria</a:t>
            </a:r>
            <a:r>
              <a:rPr lang="es-ES" sz="2600" dirty="0" smtClean="0">
                <a:solidFill>
                  <a:prstClr val="black"/>
                </a:solidFill>
              </a:rPr>
              <a:t> (PKU).</a:t>
            </a:r>
            <a:endParaRPr lang="es-ES" sz="2600" b="1" i="1" dirty="0">
              <a:solidFill>
                <a:prstClr val="black"/>
              </a:solidFill>
              <a:effectLst>
                <a:outerShdw blurRad="38100" dist="38100" dir="2700000" algn="tl">
                  <a:srgbClr val="000000">
                    <a:alpha val="43137"/>
                  </a:srgbClr>
                </a:outerShdw>
              </a:effectLst>
            </a:endParaRPr>
          </a:p>
        </p:txBody>
      </p:sp>
      <p:sp>
        <p:nvSpPr>
          <p:cNvPr id="5" name="4 Rectángulo"/>
          <p:cNvSpPr/>
          <p:nvPr/>
        </p:nvSpPr>
        <p:spPr>
          <a:xfrm>
            <a:off x="857224" y="357166"/>
            <a:ext cx="7429552" cy="1077218"/>
          </a:xfrm>
          <a:prstGeom prst="rect">
            <a:avLst/>
          </a:prstGeom>
        </p:spPr>
        <p:txBody>
          <a:bodyPr wrap="square">
            <a:spAutoFit/>
          </a:bodyPr>
          <a:lstStyle/>
          <a:p>
            <a:pPr lvl="0" algn="ctr">
              <a:defRPr/>
            </a:pPr>
            <a:r>
              <a:rPr lang="es-ES" sz="3200" b="1" i="1" dirty="0" smtClean="0">
                <a:solidFill>
                  <a:srgbClr val="FF0000"/>
                </a:solidFill>
                <a:effectLst>
                  <a:outerShdw blurRad="38100" dist="38100" dir="2700000" algn="tl">
                    <a:srgbClr val="000000">
                      <a:alpha val="43137"/>
                    </a:srgbClr>
                  </a:outerShdw>
                </a:effectLst>
                <a:latin typeface="Arial"/>
              </a:rPr>
              <a:t>Curso Optativo:</a:t>
            </a:r>
          </a:p>
          <a:p>
            <a:pPr lvl="0" algn="ctr">
              <a:defRPr/>
            </a:pPr>
            <a:r>
              <a:rPr lang="es-ES" sz="3200" b="1" i="1" dirty="0" smtClean="0">
                <a:solidFill>
                  <a:srgbClr val="FF0000"/>
                </a:solidFill>
                <a:effectLst>
                  <a:outerShdw blurRad="38100" dist="38100" dir="2700000" algn="tl">
                    <a:srgbClr val="000000">
                      <a:alpha val="43137"/>
                    </a:srgbClr>
                  </a:outerShdw>
                </a:effectLst>
                <a:latin typeface="Arial"/>
              </a:rPr>
              <a:t>Errores Innatos del Metabolismo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357166"/>
            <a:ext cx="8501122" cy="5447645"/>
          </a:xfrm>
          <a:prstGeom prst="rect">
            <a:avLst/>
          </a:prstGeom>
        </p:spPr>
        <p:txBody>
          <a:bodyPr wrap="square">
            <a:spAutoFit/>
          </a:bodyPr>
          <a:lstStyle/>
          <a:p>
            <a:pPr algn="ctr"/>
            <a:r>
              <a:rPr lang="es-ES" sz="2400" b="1" i="1" dirty="0" smtClean="0">
                <a:solidFill>
                  <a:srgbClr val="FF0000"/>
                </a:solidFill>
                <a:effectLst>
                  <a:outerShdw blurRad="38100" dist="38100" dir="2700000" algn="tl">
                    <a:srgbClr val="000000">
                      <a:alpha val="43137"/>
                    </a:srgbClr>
                  </a:outerShdw>
                </a:effectLst>
              </a:rPr>
              <a:t>Toma de la muestra para el pesquisaje:</a:t>
            </a:r>
          </a:p>
          <a:p>
            <a:pPr algn="ctr"/>
            <a:endParaRPr lang="es-ES" sz="2400" b="1" i="1" dirty="0" smtClean="0">
              <a:solidFill>
                <a:srgbClr val="FF0000"/>
              </a:solidFill>
              <a:effectLst>
                <a:outerShdw blurRad="38100" dist="38100" dir="2700000" algn="tl">
                  <a:srgbClr val="000000">
                    <a:alpha val="43137"/>
                  </a:srgbClr>
                </a:outerShdw>
              </a:effectLst>
            </a:endParaRPr>
          </a:p>
          <a:p>
            <a:pPr algn="just">
              <a:buFont typeface="Arial" pitchFamily="34" charset="0"/>
              <a:buChar char="•"/>
            </a:pPr>
            <a:r>
              <a:rPr lang="es-ES" sz="2000" dirty="0" smtClean="0"/>
              <a:t>El estudio </a:t>
            </a:r>
            <a:r>
              <a:rPr lang="es-ES" sz="2000" b="1" i="1" dirty="0" smtClean="0"/>
              <a:t>se realizará al 5to día de nacido el niño</a:t>
            </a:r>
            <a:r>
              <a:rPr lang="es-ES" sz="2000" dirty="0" smtClean="0"/>
              <a:t>, después de haberse iniciado la lactancia, por el personal (enfermera o técnico de laboratorio) previamente entrenado y acreditado para este fin.</a:t>
            </a:r>
          </a:p>
          <a:p>
            <a:pPr algn="just"/>
            <a:endParaRPr lang="es-ES" sz="2000" dirty="0" smtClean="0"/>
          </a:p>
          <a:p>
            <a:pPr algn="just">
              <a:buFont typeface="Arial" pitchFamily="34" charset="0"/>
              <a:buChar char="•"/>
            </a:pPr>
            <a:r>
              <a:rPr lang="es-ES" sz="2000" dirty="0" smtClean="0"/>
              <a:t>La toma de la muestra se realizará en el consultorio del médico de la familia, laboratorio clínico del policlínico o en la consulta de genética correspondiente, según las condiciones y decisiones de cada territorio.</a:t>
            </a:r>
          </a:p>
          <a:p>
            <a:pPr algn="just"/>
            <a:r>
              <a:rPr lang="es-ES" sz="2000" dirty="0" smtClean="0"/>
              <a:t/>
            </a:r>
            <a:br>
              <a:rPr lang="es-ES" sz="2000" dirty="0" smtClean="0"/>
            </a:br>
            <a:r>
              <a:rPr lang="es-ES" sz="2000" dirty="0" smtClean="0"/>
              <a:t>• La muestra se obtendrá de sangre del talón, siguiendo los requerimientos y se recolectará sobre la tarjeta de papel de filtro autorizada oficialmente para el uso exclusivo de este programa.</a:t>
            </a:r>
          </a:p>
          <a:p>
            <a:pPr algn="just"/>
            <a:r>
              <a:rPr lang="es-ES" sz="2000" dirty="0" smtClean="0"/>
              <a:t/>
            </a:r>
            <a:br>
              <a:rPr lang="es-ES" sz="2000" dirty="0" smtClean="0"/>
            </a:br>
            <a:r>
              <a:rPr lang="es-ES" sz="2000" dirty="0" smtClean="0"/>
              <a:t>• En caso que la edad del neonato exceda del tiempo en que se indica la realización de la toma de muestra (al 5to día), se procederá a realizar la misma,  i</a:t>
            </a:r>
            <a:r>
              <a:rPr lang="es-ES" sz="2000" i="1" dirty="0" smtClean="0"/>
              <a:t>ndependientemente de la edad del niño.</a:t>
            </a:r>
          </a:p>
        </p:txBody>
      </p:sp>
      <p:pic>
        <p:nvPicPr>
          <p:cNvPr id="3" name="Picture 5"/>
          <p:cNvPicPr>
            <a:picLocks noChangeAspect="1" noChangeArrowheads="1"/>
          </p:cNvPicPr>
          <p:nvPr/>
        </p:nvPicPr>
        <p:blipFill>
          <a:blip r:embed="rId2"/>
          <a:srcRect/>
          <a:stretch>
            <a:fillRect/>
          </a:stretch>
        </p:blipFill>
        <p:spPr bwMode="auto">
          <a:xfrm>
            <a:off x="6858016" y="5500702"/>
            <a:ext cx="1643042" cy="1263891"/>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1285860"/>
            <a:ext cx="8358246" cy="5078313"/>
          </a:xfrm>
          <a:prstGeom prst="rect">
            <a:avLst/>
          </a:prstGeom>
        </p:spPr>
        <p:txBody>
          <a:bodyPr wrap="square">
            <a:spAutoFit/>
          </a:bodyPr>
          <a:lstStyle/>
          <a:p>
            <a:pPr>
              <a:buFont typeface="Arial" pitchFamily="34" charset="0"/>
              <a:buChar char="•"/>
            </a:pPr>
            <a:r>
              <a:rPr lang="es-ES" dirty="0" smtClean="0"/>
              <a:t>La muestra deberá almacenarse a 4 grados Celsius de manera que se preserve del calor y </a:t>
            </a:r>
            <a:r>
              <a:rPr lang="es-ES" b="1" dirty="0" smtClean="0"/>
              <a:t>la humedad.</a:t>
            </a:r>
            <a:r>
              <a:rPr lang="es-ES" dirty="0" smtClean="0"/>
              <a:t/>
            </a:r>
            <a:br>
              <a:rPr lang="es-ES" dirty="0" smtClean="0"/>
            </a:br>
            <a:r>
              <a:rPr lang="es-ES" dirty="0" smtClean="0"/>
              <a:t>• La muestra se trasladará hacia el Laboratorio SUMA correspondiente, </a:t>
            </a:r>
            <a:r>
              <a:rPr lang="es-ES" b="1" dirty="0" smtClean="0"/>
              <a:t>por las direcciones de salud, custodiadas por </a:t>
            </a:r>
            <a:r>
              <a:rPr lang="es-ES" dirty="0" smtClean="0"/>
              <a:t>el personal de los Centros Municipales de Genética, previamente autorizado y entrenado a tal efecto.</a:t>
            </a:r>
            <a:br>
              <a:rPr lang="es-ES" dirty="0" smtClean="0"/>
            </a:br>
            <a:r>
              <a:rPr lang="es-ES" dirty="0" smtClean="0"/>
              <a:t>• El tiempo para su traslado hacia el laboratorio SUMA no debe exceder los 3 días (72 horas) después de tomada la muestra, como se define en el documento referente al Control de Calidad del Programa.</a:t>
            </a:r>
            <a:br>
              <a:rPr lang="es-ES" dirty="0" smtClean="0"/>
            </a:br>
            <a:r>
              <a:rPr lang="es-ES" dirty="0" smtClean="0"/>
              <a:t>• El traslado se efectuará en transporte asignado por las </a:t>
            </a:r>
            <a:r>
              <a:rPr lang="es-ES" b="1" dirty="0" smtClean="0"/>
              <a:t>direcciones de salud </a:t>
            </a:r>
            <a:r>
              <a:rPr lang="es-ES" dirty="0" smtClean="0"/>
              <a:t>con estos fines.</a:t>
            </a:r>
            <a:br>
              <a:rPr lang="es-ES" dirty="0" smtClean="0"/>
            </a:br>
            <a:r>
              <a:rPr lang="es-ES" dirty="0" smtClean="0"/>
              <a:t>• Las muestras se trasladarán en sobres de papel sellado siguiendo las normas de seguridad biológica, o al menos individualizadas una de las otras con hojas de papel.</a:t>
            </a:r>
            <a:br>
              <a:rPr lang="es-ES" dirty="0" smtClean="0"/>
            </a:br>
            <a:r>
              <a:rPr lang="es-ES" dirty="0" smtClean="0"/>
              <a:t>• La enfermera de genética debe chequear las muestras a trasladar, verificar el número de estas, así como que el modelo de datos adjunto a la tarjeta colectora haya sido llenado adecuadamente, así como también rechazará aquellas muestras caracterizadas como NO ÚTILES, las cuales no serán procesadas por el mismo..</a:t>
            </a:r>
            <a:br>
              <a:rPr lang="es-ES" dirty="0" smtClean="0"/>
            </a:br>
            <a:endParaRPr lang="es-ES" dirty="0"/>
          </a:p>
        </p:txBody>
      </p:sp>
      <p:sp>
        <p:nvSpPr>
          <p:cNvPr id="3" name="2 CuadroTexto"/>
          <p:cNvSpPr txBox="1"/>
          <p:nvPr/>
        </p:nvSpPr>
        <p:spPr>
          <a:xfrm>
            <a:off x="2214546" y="642918"/>
            <a:ext cx="4357718" cy="461665"/>
          </a:xfrm>
          <a:prstGeom prst="rect">
            <a:avLst/>
          </a:prstGeom>
          <a:noFill/>
        </p:spPr>
        <p:txBody>
          <a:bodyPr wrap="square" rtlCol="0">
            <a:spAutoFit/>
          </a:bodyPr>
          <a:lstStyle/>
          <a:p>
            <a:pPr algn="ctr"/>
            <a:r>
              <a:rPr lang="es-ES" sz="2400" b="1" i="1" dirty="0" smtClean="0">
                <a:solidFill>
                  <a:srgbClr val="FF0000"/>
                </a:solidFill>
                <a:effectLst>
                  <a:outerShdw blurRad="38100" dist="38100" dir="2700000" algn="tl">
                    <a:srgbClr val="000000">
                      <a:alpha val="43137"/>
                    </a:srgbClr>
                  </a:outerShdw>
                </a:effectLst>
              </a:rPr>
              <a:t>Algunas pautas a considerar</a:t>
            </a:r>
            <a:endParaRPr lang="es-ES" sz="2400" b="1" i="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Errores del metabolismo\programa de control genético en Cuba-38.jpg"/>
          <p:cNvPicPr>
            <a:picLocks noChangeAspect="1" noChangeArrowheads="1"/>
          </p:cNvPicPr>
          <p:nvPr/>
        </p:nvPicPr>
        <p:blipFill>
          <a:blip r:embed="rId2" cstate="print"/>
          <a:srcRect/>
          <a:stretch>
            <a:fillRect/>
          </a:stretch>
        </p:blipFill>
        <p:spPr bwMode="auto">
          <a:xfrm>
            <a:off x="0" y="428604"/>
            <a:ext cx="9144000" cy="642939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348" y="642918"/>
            <a:ext cx="8072494" cy="830997"/>
          </a:xfrm>
          <a:prstGeom prst="rect">
            <a:avLst/>
          </a:prstGeom>
        </p:spPr>
        <p:txBody>
          <a:bodyPr wrap="square">
            <a:spAutoFit/>
          </a:bodyPr>
          <a:lstStyle/>
          <a:p>
            <a:pPr algn="ctr"/>
            <a:r>
              <a:rPr lang="es-ES" sz="2400" b="1" i="1" dirty="0" smtClean="0">
                <a:solidFill>
                  <a:srgbClr val="FF0000"/>
                </a:solidFill>
                <a:effectLst>
                  <a:outerShdw blurRad="38100" dist="38100" dir="2700000" algn="tl">
                    <a:srgbClr val="000000">
                      <a:alpha val="43137"/>
                    </a:srgbClr>
                  </a:outerShdw>
                </a:effectLst>
              </a:rPr>
              <a:t>PRINCIPALES METABOLOPATIAS CONGÉNITAS PREVENIBLES CON LA PRUEBA DEL TALÓN </a:t>
            </a:r>
            <a:endParaRPr lang="es-ES" sz="2400" i="1" dirty="0">
              <a:solidFill>
                <a:srgbClr val="FF0000"/>
              </a:solidFill>
              <a:effectLst>
                <a:outerShdw blurRad="38100" dist="38100" dir="2700000" algn="tl">
                  <a:srgbClr val="000000">
                    <a:alpha val="43137"/>
                  </a:srgbClr>
                </a:outerShdw>
              </a:effectLst>
            </a:endParaRPr>
          </a:p>
        </p:txBody>
      </p:sp>
      <p:pic>
        <p:nvPicPr>
          <p:cNvPr id="1026" name="Picture 2" descr="E:\Errores del metabolismo\Sin título-1.jpg"/>
          <p:cNvPicPr>
            <a:picLocks noChangeAspect="1" noChangeArrowheads="1"/>
          </p:cNvPicPr>
          <p:nvPr/>
        </p:nvPicPr>
        <p:blipFill>
          <a:blip r:embed="rId2"/>
          <a:srcRect/>
          <a:stretch>
            <a:fillRect/>
          </a:stretch>
        </p:blipFill>
        <p:spPr bwMode="auto">
          <a:xfrm>
            <a:off x="214282" y="5429264"/>
            <a:ext cx="8786874" cy="1271579"/>
          </a:xfrm>
          <a:prstGeom prst="rect">
            <a:avLst/>
          </a:prstGeom>
          <a:noFill/>
        </p:spPr>
      </p:pic>
      <p:sp>
        <p:nvSpPr>
          <p:cNvPr id="5" name="4 Rectángulo"/>
          <p:cNvSpPr/>
          <p:nvPr/>
        </p:nvSpPr>
        <p:spPr>
          <a:xfrm>
            <a:off x="500034" y="1643050"/>
            <a:ext cx="8143932" cy="3293209"/>
          </a:xfrm>
          <a:prstGeom prst="rect">
            <a:avLst/>
          </a:prstGeom>
        </p:spPr>
        <p:txBody>
          <a:bodyPr wrap="square">
            <a:spAutoFit/>
          </a:bodyPr>
          <a:lstStyle/>
          <a:p>
            <a:pPr algn="just"/>
            <a:r>
              <a:rPr lang="es-ES" dirty="0" smtClean="0"/>
              <a:t>El cribado metabólico neonatal constituye un programa que permite la toma temprana de las medidas necesarias para que estas enfermedades no se manifiesten  con toda su intensidad:</a:t>
            </a:r>
          </a:p>
          <a:p>
            <a:pPr algn="just"/>
            <a:endParaRPr lang="es-ES" dirty="0" smtClean="0"/>
          </a:p>
          <a:p>
            <a:pPr marL="342900" indent="-342900" algn="just">
              <a:buFont typeface="+mj-lt"/>
              <a:buAutoNum type="arabicPeriod"/>
            </a:pPr>
            <a:r>
              <a:rPr lang="es-ES" dirty="0" err="1" smtClean="0"/>
              <a:t>Fenilcetonuria</a:t>
            </a:r>
            <a:endParaRPr lang="es-ES" dirty="0" smtClean="0"/>
          </a:p>
          <a:p>
            <a:pPr marL="342900" indent="-342900" algn="just">
              <a:buFont typeface="+mj-lt"/>
              <a:buAutoNum type="arabicPeriod"/>
            </a:pPr>
            <a:r>
              <a:rPr lang="es-ES" dirty="0" smtClean="0"/>
              <a:t>Hiperplasia suprarrenal congénita</a:t>
            </a:r>
          </a:p>
          <a:p>
            <a:pPr marL="342900" indent="-342900" algn="just">
              <a:buFont typeface="+mj-lt"/>
              <a:buAutoNum type="arabicPeriod"/>
            </a:pPr>
            <a:r>
              <a:rPr lang="es-ES" dirty="0" smtClean="0"/>
              <a:t>Hipotiroidismo Congénito</a:t>
            </a:r>
          </a:p>
          <a:p>
            <a:pPr marL="342900" indent="-342900" algn="just">
              <a:buFont typeface="+mj-lt"/>
              <a:buAutoNum type="arabicPeriod"/>
            </a:pPr>
            <a:r>
              <a:rPr lang="es-ES" dirty="0" smtClean="0"/>
              <a:t>Galactosemia</a:t>
            </a:r>
          </a:p>
          <a:p>
            <a:pPr marL="342900" indent="-342900" algn="just">
              <a:buFont typeface="+mj-lt"/>
              <a:buAutoNum type="arabicPeriod"/>
            </a:pPr>
            <a:r>
              <a:rPr lang="es-ES" dirty="0" smtClean="0"/>
              <a:t>Deficiencia de </a:t>
            </a:r>
            <a:r>
              <a:rPr lang="es-ES" dirty="0" err="1" smtClean="0"/>
              <a:t>Biotinidasa</a:t>
            </a:r>
            <a:endParaRPr lang="es-ES" dirty="0" smtClean="0"/>
          </a:p>
          <a:p>
            <a:pPr marL="342900" indent="-342900" algn="just">
              <a:buFont typeface="+mj-lt"/>
              <a:buAutoNum type="arabicPeriod"/>
            </a:pPr>
            <a:endParaRPr lang="es-ES" dirty="0" smtClean="0"/>
          </a:p>
          <a:p>
            <a:pPr marL="342900" indent="-342900" algn="r"/>
            <a:r>
              <a:rPr lang="es-ES" sz="2800" b="1" i="1" dirty="0" smtClean="0">
                <a:solidFill>
                  <a:srgbClr val="FF0000"/>
                </a:solidFill>
                <a:effectLst>
                  <a:outerShdw blurRad="38100" dist="38100" dir="2700000" algn="tl">
                    <a:srgbClr val="000000">
                      <a:alpha val="43137"/>
                    </a:srgbClr>
                  </a:outerShdw>
                </a:effectLst>
              </a:rPr>
              <a:t>MÉTODO: Tecnología SUMA </a:t>
            </a:r>
            <a:endParaRPr lang="es-ES" sz="2800" b="1" i="1" dirty="0">
              <a:solidFill>
                <a:srgbClr val="FF0000"/>
              </a:solidFill>
              <a:effectLst>
                <a:outerShdw blurRad="38100" dist="38100" dir="2700000" algn="tl">
                  <a:srgbClr val="000000">
                    <a:alpha val="43137"/>
                  </a:srgbClr>
                </a:outerShdw>
              </a:effectLst>
            </a:endParaRPr>
          </a:p>
        </p:txBody>
      </p:sp>
      <p:pic>
        <p:nvPicPr>
          <p:cNvPr id="7" name="Picture 3" descr="E:\Errores del metabolismo\Hipotiroidismo\Epidemiología de las enfermedades metabólicas hereditarias (ECM) _ Guía Metabólica_files\diagnostico_ecm.png"/>
          <p:cNvPicPr>
            <a:picLocks noChangeAspect="1" noChangeArrowheads="1"/>
          </p:cNvPicPr>
          <p:nvPr/>
        </p:nvPicPr>
        <p:blipFill>
          <a:blip r:embed="rId3"/>
          <a:srcRect/>
          <a:stretch>
            <a:fillRect/>
          </a:stretch>
        </p:blipFill>
        <p:spPr bwMode="auto">
          <a:xfrm>
            <a:off x="5857884" y="2428868"/>
            <a:ext cx="2857520" cy="185738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2910" y="714356"/>
            <a:ext cx="8143932" cy="4524315"/>
          </a:xfrm>
          <a:prstGeom prst="rect">
            <a:avLst/>
          </a:prstGeom>
        </p:spPr>
        <p:txBody>
          <a:bodyPr wrap="square">
            <a:spAutoFit/>
          </a:bodyPr>
          <a:lstStyle/>
          <a:p>
            <a:r>
              <a:rPr lang="es-ES" sz="2400" b="1" i="1" dirty="0" smtClean="0">
                <a:solidFill>
                  <a:srgbClr val="FF0000"/>
                </a:solidFill>
                <a:effectLst>
                  <a:outerShdw blurRad="38100" dist="38100" dir="2700000" algn="tl">
                    <a:srgbClr val="000000">
                      <a:alpha val="43137"/>
                    </a:srgbClr>
                  </a:outerShdw>
                </a:effectLst>
              </a:rPr>
              <a:t>La posición del niño es muy importante durante el proceso de toma de la muestra:</a:t>
            </a:r>
          </a:p>
          <a:p>
            <a:pPr marL="457200" indent="-457200">
              <a:buFont typeface="+mj-lt"/>
              <a:buAutoNum type="arabicPeriod"/>
            </a:pPr>
            <a:r>
              <a:rPr lang="es-ES" sz="2000" dirty="0" smtClean="0"/>
              <a:t>El niño debe estar cargado, cuidando que sus piernas estén a un  nivel más bajo que el corazón, con el objetivo de incrementar la presión venosa.</a:t>
            </a:r>
          </a:p>
          <a:p>
            <a:pPr marL="457200" indent="-457200">
              <a:buFont typeface="+mj-lt"/>
              <a:buAutoNum type="arabicPeriod"/>
            </a:pPr>
            <a:endParaRPr lang="es-ES" sz="2000" dirty="0" smtClean="0"/>
          </a:p>
          <a:p>
            <a:pPr marL="457200" indent="-457200">
              <a:buFont typeface="+mj-lt"/>
              <a:buAutoNum type="arabicPeriod"/>
            </a:pPr>
            <a:r>
              <a:rPr lang="es-ES" sz="2000" dirty="0" smtClean="0"/>
              <a:t>Realizar la punción del talón y embeber con una gota (que debe ser gruesa) la superficie del papel de filtro de una sola vez en cada círculo.</a:t>
            </a:r>
          </a:p>
          <a:p>
            <a:pPr marL="457200" indent="-457200">
              <a:buFont typeface="+mj-lt"/>
              <a:buAutoNum type="arabicPeriod"/>
            </a:pPr>
            <a:endParaRPr lang="es-ES" sz="2000" dirty="0" smtClean="0"/>
          </a:p>
          <a:p>
            <a:pPr marL="457200" indent="-457200">
              <a:buFont typeface="+mj-lt"/>
              <a:buAutoNum type="arabicPeriod"/>
            </a:pPr>
            <a:r>
              <a:rPr lang="es-ES" sz="2000" dirty="0" smtClean="0"/>
              <a:t>Cuando se haya concluido el proceso de recolección de la muestra, el pie del recién nacido debe elevarse a un nivel superior por encima del nivel del cuerpo, presionando el sitio de la punción con gasa estéril  hasta que el </a:t>
            </a:r>
            <a:r>
              <a:rPr lang="es-ES" sz="2000" dirty="0" err="1" smtClean="0"/>
              <a:t>sangramiento</a:t>
            </a:r>
            <a:r>
              <a:rPr lang="es-ES" sz="2000" dirty="0" smtClean="0"/>
              <a:t> cese.</a:t>
            </a:r>
            <a:endParaRPr lang="es-ES" dirty="0"/>
          </a:p>
        </p:txBody>
      </p:sp>
      <p:pic>
        <p:nvPicPr>
          <p:cNvPr id="3077" name="Picture 5" descr="E:\Errores del metabolismo\Sin título2.jpg"/>
          <p:cNvPicPr>
            <a:picLocks noChangeAspect="1" noChangeArrowheads="1"/>
          </p:cNvPicPr>
          <p:nvPr/>
        </p:nvPicPr>
        <p:blipFill>
          <a:blip r:embed="rId2" cstate="print"/>
          <a:srcRect/>
          <a:stretch>
            <a:fillRect/>
          </a:stretch>
        </p:blipFill>
        <p:spPr bwMode="auto">
          <a:xfrm>
            <a:off x="0" y="5303837"/>
            <a:ext cx="2206625" cy="1554163"/>
          </a:xfrm>
          <a:prstGeom prst="rect">
            <a:avLst/>
          </a:prstGeom>
          <a:noFill/>
        </p:spPr>
      </p:pic>
      <p:pic>
        <p:nvPicPr>
          <p:cNvPr id="3078" name="Picture 6" descr="E:\Errores del metabolismo\recorte.jpg"/>
          <p:cNvPicPr>
            <a:picLocks noChangeAspect="1" noChangeArrowheads="1"/>
          </p:cNvPicPr>
          <p:nvPr/>
        </p:nvPicPr>
        <p:blipFill>
          <a:blip r:embed="rId3" cstate="print"/>
          <a:srcRect/>
          <a:stretch>
            <a:fillRect/>
          </a:stretch>
        </p:blipFill>
        <p:spPr bwMode="auto">
          <a:xfrm>
            <a:off x="5986463" y="5500702"/>
            <a:ext cx="3157537" cy="850900"/>
          </a:xfrm>
          <a:prstGeom prst="rect">
            <a:avLst/>
          </a:prstGeom>
          <a:noFill/>
        </p:spPr>
      </p:pic>
      <p:pic>
        <p:nvPicPr>
          <p:cNvPr id="9" name="8 Imagen"/>
          <p:cNvPicPr/>
          <p:nvPr/>
        </p:nvPicPr>
        <p:blipFill>
          <a:blip r:embed="rId4"/>
          <a:srcRect t="70248"/>
          <a:stretch>
            <a:fillRect/>
          </a:stretch>
        </p:blipFill>
        <p:spPr bwMode="auto">
          <a:xfrm>
            <a:off x="2285984" y="5429264"/>
            <a:ext cx="3842817" cy="12192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357422" y="785794"/>
            <a:ext cx="4409990" cy="523220"/>
          </a:xfrm>
          <a:prstGeom prst="rect">
            <a:avLst/>
          </a:prstGeom>
        </p:spPr>
        <p:txBody>
          <a:bodyPr wrap="none">
            <a:spAutoFit/>
          </a:bodyPr>
          <a:lstStyle/>
          <a:p>
            <a:pPr lvl="0"/>
            <a:r>
              <a:rPr lang="es-ES" sz="2800" b="1" i="1" dirty="0" smtClean="0">
                <a:solidFill>
                  <a:srgbClr val="FF0000"/>
                </a:solidFill>
                <a:effectLst>
                  <a:outerShdw blurRad="38100" dist="38100" dir="2700000" algn="tl">
                    <a:srgbClr val="000000">
                      <a:alpha val="43137"/>
                    </a:srgbClr>
                  </a:outerShdw>
                </a:effectLst>
              </a:rPr>
              <a:t>FENILCETONURIA (PKU)</a:t>
            </a:r>
            <a:endParaRPr lang="es-ES" sz="2800" b="1" i="1" dirty="0">
              <a:solidFill>
                <a:srgbClr val="FF0000"/>
              </a:solidFill>
              <a:effectLst>
                <a:outerShdw blurRad="38100" dist="38100" dir="2700000" algn="tl">
                  <a:srgbClr val="000000">
                    <a:alpha val="43137"/>
                  </a:srgbClr>
                </a:outerShdw>
              </a:effectLst>
            </a:endParaRPr>
          </a:p>
        </p:txBody>
      </p:sp>
      <p:pic>
        <p:nvPicPr>
          <p:cNvPr id="4" name="Picture 2"/>
          <p:cNvPicPr>
            <a:picLocks noChangeAspect="1" noChangeArrowheads="1"/>
          </p:cNvPicPr>
          <p:nvPr/>
        </p:nvPicPr>
        <p:blipFill>
          <a:blip r:embed="rId2"/>
          <a:srcRect/>
          <a:stretch>
            <a:fillRect/>
          </a:stretch>
        </p:blipFill>
        <p:spPr bwMode="auto">
          <a:xfrm>
            <a:off x="4643438" y="1357298"/>
            <a:ext cx="4357354" cy="3714776"/>
          </a:xfrm>
          <a:prstGeom prst="rect">
            <a:avLst/>
          </a:prstGeom>
          <a:noFill/>
          <a:ln w="9525">
            <a:noFill/>
            <a:miter lim="800000"/>
            <a:headEnd/>
            <a:tailEnd/>
          </a:ln>
          <a:effectLst/>
        </p:spPr>
      </p:pic>
      <p:sp>
        <p:nvSpPr>
          <p:cNvPr id="5" name="4 Rectángulo"/>
          <p:cNvSpPr/>
          <p:nvPr/>
        </p:nvSpPr>
        <p:spPr>
          <a:xfrm>
            <a:off x="142844" y="1571612"/>
            <a:ext cx="4143404" cy="1477328"/>
          </a:xfrm>
          <a:prstGeom prst="rect">
            <a:avLst/>
          </a:prstGeom>
        </p:spPr>
        <p:txBody>
          <a:bodyPr wrap="square">
            <a:spAutoFit/>
          </a:bodyPr>
          <a:lstStyle/>
          <a:p>
            <a:r>
              <a:rPr lang="es-ES" dirty="0" smtClean="0"/>
              <a:t>Es un error congénito  del metabolismo causado por un </a:t>
            </a:r>
            <a:r>
              <a:rPr lang="es-ES" b="1" i="1" dirty="0" smtClean="0">
                <a:effectLst>
                  <a:outerShdw blurRad="38100" dist="38100" dir="2700000" algn="tl">
                    <a:srgbClr val="000000">
                      <a:alpha val="43137"/>
                    </a:srgbClr>
                  </a:outerShdw>
                </a:effectLst>
              </a:rPr>
              <a:t>déficit de </a:t>
            </a:r>
            <a:r>
              <a:rPr lang="es-ES" b="1" i="1" dirty="0" err="1" smtClean="0">
                <a:effectLst>
                  <a:outerShdw blurRad="38100" dist="38100" dir="2700000" algn="tl">
                    <a:srgbClr val="000000">
                      <a:alpha val="43137"/>
                    </a:srgbClr>
                  </a:outerShdw>
                </a:effectLst>
              </a:rPr>
              <a:t>fenilalanina-hidroxilasa</a:t>
            </a:r>
            <a:r>
              <a:rPr lang="es-ES" b="1" i="1" dirty="0" smtClean="0">
                <a:effectLst>
                  <a:outerShdw blurRad="38100" dist="38100" dir="2700000" algn="tl">
                    <a:srgbClr val="000000">
                      <a:alpha val="43137"/>
                    </a:srgbClr>
                  </a:outerShdw>
                </a:effectLst>
              </a:rPr>
              <a:t> hepática</a:t>
            </a:r>
            <a:r>
              <a:rPr lang="es-ES" dirty="0" smtClean="0"/>
              <a:t>, enzima encargada de </a:t>
            </a:r>
            <a:r>
              <a:rPr lang="es-ES" b="1" i="1" dirty="0" smtClean="0">
                <a:effectLst>
                  <a:outerShdw blurRad="38100" dist="38100" dir="2700000" algn="tl">
                    <a:srgbClr val="000000">
                      <a:alpha val="43137"/>
                    </a:srgbClr>
                  </a:outerShdw>
                </a:effectLst>
              </a:rPr>
              <a:t>transformar la </a:t>
            </a:r>
            <a:r>
              <a:rPr lang="es-ES" b="1" i="1" dirty="0" err="1" smtClean="0">
                <a:effectLst>
                  <a:outerShdw blurRad="38100" dist="38100" dir="2700000" algn="tl">
                    <a:srgbClr val="000000">
                      <a:alpha val="43137"/>
                    </a:srgbClr>
                  </a:outerShdw>
                </a:effectLst>
              </a:rPr>
              <a:t>fenilalanina</a:t>
            </a:r>
            <a:r>
              <a:rPr lang="es-ES" b="1" i="1" dirty="0" smtClean="0">
                <a:effectLst>
                  <a:outerShdw blurRad="38100" dist="38100" dir="2700000" algn="tl">
                    <a:srgbClr val="000000">
                      <a:alpha val="43137"/>
                    </a:srgbClr>
                  </a:outerShdw>
                </a:effectLst>
              </a:rPr>
              <a:t> en tirosina.</a:t>
            </a:r>
            <a:endParaRPr lang="es-ES" b="1" i="1" dirty="0">
              <a:effectLst>
                <a:outerShdw blurRad="38100" dist="38100" dir="2700000" algn="tl">
                  <a:srgbClr val="000000">
                    <a:alpha val="43137"/>
                  </a:srgbClr>
                </a:outerShdw>
              </a:effectLst>
            </a:endParaRPr>
          </a:p>
        </p:txBody>
      </p:sp>
      <p:sp>
        <p:nvSpPr>
          <p:cNvPr id="6" name="5 Rectángulo"/>
          <p:cNvSpPr/>
          <p:nvPr/>
        </p:nvSpPr>
        <p:spPr>
          <a:xfrm>
            <a:off x="142844" y="3214686"/>
            <a:ext cx="4214842" cy="923330"/>
          </a:xfrm>
          <a:prstGeom prst="rect">
            <a:avLst/>
          </a:prstGeom>
        </p:spPr>
        <p:txBody>
          <a:bodyPr wrap="square">
            <a:spAutoFit/>
          </a:bodyPr>
          <a:lstStyle/>
          <a:p>
            <a:r>
              <a:rPr lang="es-ES" dirty="0" smtClean="0"/>
              <a:t>Durante la década del </a:t>
            </a:r>
            <a:r>
              <a:rPr lang="es-ES" dirty="0" smtClean="0">
                <a:latin typeface="+mj-lt"/>
              </a:rPr>
              <a:t>80</a:t>
            </a:r>
            <a:r>
              <a:rPr lang="es-ES" dirty="0" smtClean="0"/>
              <a:t>, el gen humano PAH fue mapeado y clonado y se identificaron las primeras  mutaciones.</a:t>
            </a:r>
            <a:endParaRPr lang="es-ES" dirty="0"/>
          </a:p>
        </p:txBody>
      </p:sp>
      <p:sp>
        <p:nvSpPr>
          <p:cNvPr id="7" name="6 Rectángulo"/>
          <p:cNvSpPr/>
          <p:nvPr/>
        </p:nvSpPr>
        <p:spPr>
          <a:xfrm>
            <a:off x="214282" y="4272677"/>
            <a:ext cx="4572000" cy="2308324"/>
          </a:xfrm>
          <a:prstGeom prst="rect">
            <a:avLst/>
          </a:prstGeom>
        </p:spPr>
        <p:txBody>
          <a:bodyPr>
            <a:spAutoFit/>
          </a:bodyPr>
          <a:lstStyle/>
          <a:p>
            <a:r>
              <a:rPr lang="es-ES" b="1" i="1" dirty="0" smtClean="0"/>
              <a:t>También se le conoce como</a:t>
            </a:r>
            <a:r>
              <a:rPr lang="es-ES" dirty="0" smtClean="0"/>
              <a:t>:</a:t>
            </a:r>
            <a:br>
              <a:rPr lang="es-ES" dirty="0" smtClean="0"/>
            </a:br>
            <a:r>
              <a:rPr lang="es-ES" dirty="0" smtClean="0"/>
              <a:t>- Enfermedad de deficiencia de </a:t>
            </a:r>
            <a:r>
              <a:rPr lang="es-ES" dirty="0" err="1" smtClean="0"/>
              <a:t>fenilalanina</a:t>
            </a:r>
            <a:r>
              <a:rPr lang="es-ES" dirty="0" smtClean="0"/>
              <a:t> </a:t>
            </a:r>
            <a:r>
              <a:rPr lang="es-ES" dirty="0" err="1" smtClean="0"/>
              <a:t>hidroxilasa</a:t>
            </a:r>
            <a:r>
              <a:rPr lang="es-ES" dirty="0" smtClean="0"/>
              <a:t/>
            </a:r>
            <a:br>
              <a:rPr lang="es-ES" dirty="0" smtClean="0"/>
            </a:br>
            <a:r>
              <a:rPr lang="es-ES" dirty="0" smtClean="0"/>
              <a:t>- Enfermedad de </a:t>
            </a:r>
            <a:r>
              <a:rPr lang="es-ES" dirty="0" err="1" smtClean="0"/>
              <a:t>Folling</a:t>
            </a:r>
            <a:r>
              <a:rPr lang="es-ES" dirty="0" smtClean="0"/>
              <a:t/>
            </a:r>
            <a:br>
              <a:rPr lang="es-ES" dirty="0" smtClean="0"/>
            </a:br>
            <a:r>
              <a:rPr lang="es-ES" dirty="0" smtClean="0"/>
              <a:t>- Enfermedad Deficiente de PAH</a:t>
            </a:r>
            <a:br>
              <a:rPr lang="es-ES" dirty="0" smtClean="0"/>
            </a:br>
            <a:r>
              <a:rPr lang="es-ES" dirty="0" smtClean="0"/>
              <a:t>- </a:t>
            </a:r>
            <a:r>
              <a:rPr lang="es-ES" dirty="0" err="1" smtClean="0"/>
              <a:t>Phenylketonuria</a:t>
            </a:r>
            <a:r>
              <a:rPr lang="es-ES" dirty="0" smtClean="0"/>
              <a:t> (PKU)</a:t>
            </a:r>
            <a:br>
              <a:rPr lang="es-ES" dirty="0" smtClean="0"/>
            </a:br>
            <a:r>
              <a:rPr lang="es-ES" dirty="0" smtClean="0"/>
              <a:t>- Oligofrenia </a:t>
            </a:r>
            <a:r>
              <a:rPr lang="es-ES" dirty="0" err="1" smtClean="0"/>
              <a:t>fenilpirúvica</a:t>
            </a:r>
            <a:r>
              <a:rPr lang="es-ES" dirty="0" smtClean="0"/>
              <a:t/>
            </a:r>
            <a:br>
              <a:rPr lang="es-ES" dirty="0" smtClean="0"/>
            </a:br>
            <a:r>
              <a:rPr lang="es-ES" dirty="0" smtClean="0"/>
              <a:t>- PKU </a:t>
            </a:r>
            <a:r>
              <a:rPr lang="es-ES" dirty="0" err="1" smtClean="0"/>
              <a:t>embriofetopatía</a:t>
            </a:r>
            <a:endParaRPr lang="es-E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14282" y="1785926"/>
            <a:ext cx="4572000" cy="646331"/>
          </a:xfrm>
          <a:prstGeom prst="rect">
            <a:avLst/>
          </a:prstGeom>
        </p:spPr>
        <p:txBody>
          <a:bodyPr>
            <a:spAutoFit/>
          </a:bodyPr>
          <a:lstStyle/>
          <a:p>
            <a:endParaRPr lang="es-ES" dirty="0" smtClean="0"/>
          </a:p>
          <a:p>
            <a:r>
              <a:rPr lang="es-ES" dirty="0" smtClean="0"/>
              <a:t> </a:t>
            </a:r>
            <a:endParaRPr lang="es-ES" dirty="0"/>
          </a:p>
        </p:txBody>
      </p:sp>
      <p:sp>
        <p:nvSpPr>
          <p:cNvPr id="8" name="7 Rectángulo"/>
          <p:cNvSpPr/>
          <p:nvPr/>
        </p:nvSpPr>
        <p:spPr>
          <a:xfrm>
            <a:off x="285720" y="928670"/>
            <a:ext cx="8429684" cy="923330"/>
          </a:xfrm>
          <a:prstGeom prst="rect">
            <a:avLst/>
          </a:prstGeom>
        </p:spPr>
        <p:txBody>
          <a:bodyPr wrap="square">
            <a:spAutoFit/>
          </a:bodyPr>
          <a:lstStyle/>
          <a:p>
            <a:r>
              <a:rPr lang="es-ES" dirty="0" smtClean="0"/>
              <a:t>Es una enfermedad hereditaria de carácter </a:t>
            </a:r>
            <a:r>
              <a:rPr lang="es-ES" dirty="0" err="1" smtClean="0"/>
              <a:t>autosómico</a:t>
            </a:r>
            <a:r>
              <a:rPr lang="es-ES" dirty="0" smtClean="0"/>
              <a:t> recesivo. Para que la padezca un niño ambos padres deben ser portadores del gen defectuoso, siendo la probabilidad de que se transmita de un 25 %</a:t>
            </a:r>
            <a:endParaRPr lang="es-ES" dirty="0"/>
          </a:p>
        </p:txBody>
      </p:sp>
      <p:pic>
        <p:nvPicPr>
          <p:cNvPr id="10" name="Picture 2" descr="E:\Errores del metabolismo\fenilcetonuria Diagnóstico y tratamiento nutricional-13.jpg"/>
          <p:cNvPicPr>
            <a:picLocks noChangeAspect="1" noChangeArrowheads="1"/>
          </p:cNvPicPr>
          <p:nvPr/>
        </p:nvPicPr>
        <p:blipFill>
          <a:blip r:embed="rId2" cstate="print"/>
          <a:srcRect/>
          <a:stretch>
            <a:fillRect/>
          </a:stretch>
        </p:blipFill>
        <p:spPr bwMode="auto">
          <a:xfrm>
            <a:off x="1214414" y="2000240"/>
            <a:ext cx="6357982" cy="2686329"/>
          </a:xfrm>
          <a:prstGeom prst="rect">
            <a:avLst/>
          </a:prstGeom>
          <a:noFill/>
        </p:spPr>
      </p:pic>
      <p:sp>
        <p:nvSpPr>
          <p:cNvPr id="11" name="10 Rectángulo"/>
          <p:cNvSpPr/>
          <p:nvPr/>
        </p:nvSpPr>
        <p:spPr>
          <a:xfrm>
            <a:off x="571472" y="4929198"/>
            <a:ext cx="7786742" cy="1569660"/>
          </a:xfrm>
          <a:prstGeom prst="rect">
            <a:avLst/>
          </a:prstGeom>
        </p:spPr>
        <p:txBody>
          <a:bodyPr wrap="square">
            <a:spAutoFit/>
          </a:bodyPr>
          <a:lstStyle/>
          <a:p>
            <a:r>
              <a:rPr lang="es-ES" sz="1600" dirty="0" smtClean="0"/>
              <a:t>Cada vez que dos portadores conciban un hijo:</a:t>
            </a:r>
          </a:p>
          <a:p>
            <a:pPr>
              <a:buFont typeface="Wingdings" pitchFamily="2" charset="2"/>
              <a:buChar char="ü"/>
            </a:pPr>
            <a:r>
              <a:rPr lang="es-ES" sz="1600" dirty="0" smtClean="0"/>
              <a:t>La probabilidad de que este reciba los dos cromosomas con el gen alterado es de un 25%.</a:t>
            </a:r>
          </a:p>
          <a:p>
            <a:pPr>
              <a:buFont typeface="Wingdings" pitchFamily="2" charset="2"/>
              <a:buChar char="ü"/>
            </a:pPr>
            <a:r>
              <a:rPr lang="es-ES" sz="1600" dirty="0" smtClean="0"/>
              <a:t>Los heterocigotos (portadores) son asintomáticos y no tienen deficiencia de PAH y la  probabilidad de que el niño sea sano pero portador de la mutación es del 50%.</a:t>
            </a:r>
          </a:p>
          <a:p>
            <a:pPr>
              <a:buFont typeface="Wingdings" pitchFamily="2" charset="2"/>
              <a:buChar char="ü"/>
            </a:pPr>
            <a:r>
              <a:rPr lang="es-ES" sz="1600" dirty="0" smtClean="0"/>
              <a:t>La probabilidad de que sea sano y no portador es del 25%.</a:t>
            </a:r>
            <a:endParaRPr lang="es-ES" sz="1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E:\Errores del metabolismo\Hipotiroidismo\Epidemiología de las enfermedades metabólicas hereditarias (ECM) _ Guía Metabólica_files\mma_04_x500.png"/>
          <p:cNvPicPr>
            <a:picLocks noChangeAspect="1" noChangeArrowheads="1"/>
          </p:cNvPicPr>
          <p:nvPr/>
        </p:nvPicPr>
        <p:blipFill>
          <a:blip r:embed="rId2"/>
          <a:srcRect/>
          <a:stretch>
            <a:fillRect/>
          </a:stretch>
        </p:blipFill>
        <p:spPr bwMode="auto">
          <a:xfrm>
            <a:off x="1234658" y="2071678"/>
            <a:ext cx="1887171" cy="2143140"/>
          </a:xfrm>
          <a:prstGeom prst="rect">
            <a:avLst/>
          </a:prstGeom>
          <a:noFill/>
        </p:spPr>
      </p:pic>
      <p:pic>
        <p:nvPicPr>
          <p:cNvPr id="2051" name="Picture 3" descr="E:\Errores del metabolismo\fenilcetonuria Diagnóstico y tratamiento nutricional-14.jpg"/>
          <p:cNvPicPr>
            <a:picLocks noChangeAspect="1" noChangeArrowheads="1"/>
          </p:cNvPicPr>
          <p:nvPr/>
        </p:nvPicPr>
        <p:blipFill>
          <a:blip r:embed="rId3" cstate="print"/>
          <a:srcRect/>
          <a:stretch>
            <a:fillRect/>
          </a:stretch>
        </p:blipFill>
        <p:spPr bwMode="auto">
          <a:xfrm>
            <a:off x="4214810" y="1928803"/>
            <a:ext cx="3267071" cy="2407968"/>
          </a:xfrm>
          <a:prstGeom prst="rect">
            <a:avLst/>
          </a:prstGeom>
          <a:noFill/>
        </p:spPr>
      </p:pic>
      <p:sp>
        <p:nvSpPr>
          <p:cNvPr id="6" name="5 Rectángulo"/>
          <p:cNvSpPr/>
          <p:nvPr/>
        </p:nvSpPr>
        <p:spPr>
          <a:xfrm>
            <a:off x="1785918" y="714356"/>
            <a:ext cx="6072230" cy="954107"/>
          </a:xfrm>
          <a:prstGeom prst="rect">
            <a:avLst/>
          </a:prstGeom>
        </p:spPr>
        <p:txBody>
          <a:bodyPr wrap="square">
            <a:spAutoFit/>
          </a:bodyPr>
          <a:lstStyle/>
          <a:p>
            <a:pPr algn="ctr"/>
            <a:r>
              <a:rPr lang="es-ES" sz="2800" b="1" i="1" dirty="0" smtClean="0">
                <a:solidFill>
                  <a:srgbClr val="FF0000"/>
                </a:solidFill>
                <a:effectLst>
                  <a:outerShdw blurRad="38100" dist="38100" dir="2700000" algn="tl">
                    <a:srgbClr val="000000">
                      <a:alpha val="43137"/>
                    </a:srgbClr>
                  </a:outerShdw>
                </a:effectLst>
              </a:rPr>
              <a:t>Localización del gen PAH en el cromosoma 12</a:t>
            </a:r>
            <a:endParaRPr lang="es-ES" sz="2800" b="1" i="1" dirty="0">
              <a:solidFill>
                <a:srgbClr val="FF0000"/>
              </a:solidFill>
              <a:effectLst>
                <a:outerShdw blurRad="38100" dist="38100" dir="2700000" algn="tl">
                  <a:srgbClr val="000000">
                    <a:alpha val="43137"/>
                  </a:srgbClr>
                </a:outerShdw>
              </a:effectLst>
            </a:endParaRPr>
          </a:p>
        </p:txBody>
      </p:sp>
      <p:sp>
        <p:nvSpPr>
          <p:cNvPr id="7" name="6 Rectángulo"/>
          <p:cNvSpPr/>
          <p:nvPr/>
        </p:nvSpPr>
        <p:spPr>
          <a:xfrm>
            <a:off x="428596" y="4500570"/>
            <a:ext cx="8358246" cy="923330"/>
          </a:xfrm>
          <a:prstGeom prst="rect">
            <a:avLst/>
          </a:prstGeom>
        </p:spPr>
        <p:txBody>
          <a:bodyPr wrap="square">
            <a:spAutoFit/>
          </a:bodyPr>
          <a:lstStyle/>
          <a:p>
            <a:pPr algn="ctr"/>
            <a:r>
              <a:rPr lang="es-ES" b="1" i="1" dirty="0" smtClean="0">
                <a:solidFill>
                  <a:srgbClr val="FF0000"/>
                </a:solidFill>
                <a:effectLst>
                  <a:outerShdw blurRad="38100" dist="38100" dir="2700000" algn="tl">
                    <a:srgbClr val="000000">
                      <a:alpha val="43137"/>
                    </a:srgbClr>
                  </a:outerShdw>
                </a:effectLst>
              </a:rPr>
              <a:t>Se han identificado más de 500 mutaciones en el gen PAH. </a:t>
            </a:r>
          </a:p>
          <a:p>
            <a:pPr algn="ctr"/>
            <a:r>
              <a:rPr lang="es-ES" dirty="0" smtClean="0"/>
              <a:t>La mayoría de estas mutaciones cambian aminoácidos individuales en la </a:t>
            </a:r>
            <a:r>
              <a:rPr lang="es-ES" dirty="0" err="1" smtClean="0"/>
              <a:t>fenilalanina</a:t>
            </a:r>
            <a:r>
              <a:rPr lang="es-ES" dirty="0" smtClean="0"/>
              <a:t> </a:t>
            </a:r>
            <a:r>
              <a:rPr lang="es-ES" dirty="0" err="1" smtClean="0"/>
              <a:t>hidroxilasa</a:t>
            </a:r>
            <a:r>
              <a:rPr lang="es-ES" dirty="0" smtClean="0"/>
              <a:t>. </a:t>
            </a:r>
            <a:endParaRPr lang="es-ES" dirty="0"/>
          </a:p>
        </p:txBody>
      </p:sp>
      <p:sp>
        <p:nvSpPr>
          <p:cNvPr id="8" name="7 Rectángulo"/>
          <p:cNvSpPr/>
          <p:nvPr/>
        </p:nvSpPr>
        <p:spPr>
          <a:xfrm>
            <a:off x="0" y="5429264"/>
            <a:ext cx="9144000" cy="1477328"/>
          </a:xfrm>
          <a:prstGeom prst="rect">
            <a:avLst/>
          </a:prstGeom>
        </p:spPr>
        <p:txBody>
          <a:bodyPr wrap="square">
            <a:spAutoFit/>
          </a:bodyPr>
          <a:lstStyle/>
          <a:p>
            <a:pPr algn="ctr"/>
            <a:r>
              <a:rPr lang="es-ES" dirty="0" smtClean="0"/>
              <a:t>Las mutaciones que impiden completamente la actividad de la enzima que convierte la </a:t>
            </a:r>
            <a:r>
              <a:rPr lang="es-ES" dirty="0" err="1" smtClean="0"/>
              <a:t>fenilalanina</a:t>
            </a:r>
            <a:r>
              <a:rPr lang="es-ES" dirty="0" smtClean="0"/>
              <a:t> en tirosina se consideran graves.</a:t>
            </a:r>
          </a:p>
          <a:p>
            <a:pPr algn="ctr"/>
            <a:endParaRPr lang="es-ES" dirty="0" smtClean="0"/>
          </a:p>
          <a:p>
            <a:pPr algn="ctr"/>
            <a:r>
              <a:rPr lang="es-ES" dirty="0" smtClean="0"/>
              <a:t> Estos pacientes suelen tener niveles de </a:t>
            </a:r>
            <a:r>
              <a:rPr lang="es-ES" dirty="0" err="1" smtClean="0"/>
              <a:t>fenilalanina</a:t>
            </a:r>
            <a:r>
              <a:rPr lang="es-ES" dirty="0" smtClean="0"/>
              <a:t> de más de 20 mg/</a:t>
            </a:r>
            <a:r>
              <a:rPr lang="es-ES" dirty="0" err="1" smtClean="0"/>
              <a:t>dL</a:t>
            </a:r>
            <a:r>
              <a:rPr lang="es-ES" dirty="0" smtClean="0"/>
              <a:t> (1200 µmol/L).</a:t>
            </a:r>
            <a:br>
              <a:rPr lang="es-ES" dirty="0" smtClean="0"/>
            </a:br>
            <a:endParaRPr lang="es-E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714348" y="142852"/>
            <a:ext cx="7786742" cy="5131967"/>
          </a:xfrm>
          <a:prstGeom prst="rect">
            <a:avLst/>
          </a:prstGeom>
          <a:noFill/>
          <a:ln w="9525">
            <a:noFill/>
            <a:miter lim="800000"/>
            <a:headEnd/>
            <a:tailEnd/>
          </a:ln>
          <a:effectLst/>
        </p:spPr>
      </p:pic>
      <p:sp>
        <p:nvSpPr>
          <p:cNvPr id="3" name="2 Rectángulo"/>
          <p:cNvSpPr/>
          <p:nvPr/>
        </p:nvSpPr>
        <p:spPr>
          <a:xfrm>
            <a:off x="142844" y="5288340"/>
            <a:ext cx="8858280" cy="1569660"/>
          </a:xfrm>
          <a:prstGeom prst="rect">
            <a:avLst/>
          </a:prstGeom>
        </p:spPr>
        <p:txBody>
          <a:bodyPr wrap="square">
            <a:spAutoFit/>
          </a:bodyPr>
          <a:lstStyle/>
          <a:p>
            <a:pPr algn="ctr"/>
            <a:r>
              <a:rPr lang="es-ES" sz="1600" dirty="0" smtClean="0"/>
              <a:t>Si la </a:t>
            </a:r>
            <a:r>
              <a:rPr lang="es-ES" sz="1600" dirty="0" err="1" smtClean="0"/>
              <a:t>fenilalanina</a:t>
            </a:r>
            <a:r>
              <a:rPr lang="es-ES" sz="1600" dirty="0" smtClean="0"/>
              <a:t> no es transformada en tirosina por ausencia o déficit del enzima, ésta se acumula en la sangre.</a:t>
            </a:r>
          </a:p>
          <a:p>
            <a:pPr algn="ctr"/>
            <a:endParaRPr lang="es-ES" sz="1600" dirty="0" smtClean="0"/>
          </a:p>
          <a:p>
            <a:pPr algn="ctr"/>
            <a:r>
              <a:rPr lang="es-ES" sz="1600" dirty="0" smtClean="0"/>
              <a:t> El organismo para compensar su acumulación deriva la transformación del aminoácido hacia la formación de otros </a:t>
            </a:r>
            <a:r>
              <a:rPr lang="es-ES" sz="1600" dirty="0" err="1" smtClean="0"/>
              <a:t>metabolitos</a:t>
            </a:r>
            <a:r>
              <a:rPr lang="es-ES" sz="1600" dirty="0" smtClean="0"/>
              <a:t> como el </a:t>
            </a:r>
            <a:r>
              <a:rPr lang="es-ES" sz="1600" dirty="0" err="1" smtClean="0"/>
              <a:t>fenilacético</a:t>
            </a:r>
            <a:r>
              <a:rPr lang="es-ES" sz="1600" dirty="0" smtClean="0"/>
              <a:t>, </a:t>
            </a:r>
            <a:r>
              <a:rPr lang="es-ES" sz="1600" dirty="0" err="1" smtClean="0"/>
              <a:t>fenilpirúvico</a:t>
            </a:r>
            <a:r>
              <a:rPr lang="es-ES" sz="1600" dirty="0" smtClean="0"/>
              <a:t> y otros que se pueden encontrar en la orina del paciente </a:t>
            </a:r>
            <a:r>
              <a:rPr lang="es-ES" sz="1600" dirty="0" err="1" smtClean="0"/>
              <a:t>fenilcetonúrico</a:t>
            </a:r>
            <a:r>
              <a:rPr lang="es-ES" sz="1600" dirty="0" smtClean="0"/>
              <a:t>.</a:t>
            </a:r>
            <a:endParaRPr lang="es-ES" sz="1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2910" y="1428736"/>
            <a:ext cx="7858180" cy="1846659"/>
          </a:xfrm>
          <a:prstGeom prst="rect">
            <a:avLst/>
          </a:prstGeom>
        </p:spPr>
        <p:txBody>
          <a:bodyPr wrap="square">
            <a:spAutoFit/>
          </a:bodyPr>
          <a:lstStyle/>
          <a:p>
            <a:pPr algn="ctr"/>
            <a:r>
              <a:rPr lang="es-ES" sz="2400" dirty="0" smtClean="0"/>
              <a:t>Es una de las enfermedades metabólicas más frecuentes, aparece en 1 de cada 80 000 nacimientos, sin embargo en nuestro país su frecuencia es mucho más baja </a:t>
            </a:r>
          </a:p>
          <a:p>
            <a:pPr algn="ctr"/>
            <a:r>
              <a:rPr lang="es-ES" sz="2400" dirty="0" smtClean="0"/>
              <a:t>(1 de cada 50 000)</a:t>
            </a:r>
            <a:r>
              <a:rPr lang="es-ES" dirty="0" smtClean="0"/>
              <a:t/>
            </a:r>
            <a:br>
              <a:rPr lang="es-ES" dirty="0" smtClean="0"/>
            </a:br>
            <a:endParaRPr lang="es-ES" dirty="0"/>
          </a:p>
        </p:txBody>
      </p:sp>
      <p:sp>
        <p:nvSpPr>
          <p:cNvPr id="3" name="2 Rectángulo"/>
          <p:cNvSpPr/>
          <p:nvPr/>
        </p:nvSpPr>
        <p:spPr>
          <a:xfrm>
            <a:off x="714348" y="642918"/>
            <a:ext cx="7500990" cy="800219"/>
          </a:xfrm>
          <a:prstGeom prst="rect">
            <a:avLst/>
          </a:prstGeom>
        </p:spPr>
        <p:txBody>
          <a:bodyPr wrap="square">
            <a:spAutoFit/>
          </a:bodyPr>
          <a:lstStyle/>
          <a:p>
            <a:r>
              <a:rPr lang="es-ES" sz="2800" b="1" i="1" dirty="0" smtClean="0">
                <a:solidFill>
                  <a:srgbClr val="FF0000"/>
                </a:solidFill>
                <a:effectLst>
                  <a:outerShdw blurRad="38100" dist="38100" dir="2700000" algn="tl">
                    <a:srgbClr val="000000">
                      <a:alpha val="43137"/>
                    </a:srgbClr>
                  </a:outerShdw>
                </a:effectLst>
              </a:rPr>
              <a:t>Frecuencia de aparición de la enfermedad</a:t>
            </a:r>
            <a:r>
              <a:rPr lang="es-ES" dirty="0" smtClean="0"/>
              <a:t/>
            </a:r>
            <a:br>
              <a:rPr lang="es-ES" dirty="0" smtClean="0"/>
            </a:br>
            <a:endParaRPr lang="es-ES" dirty="0"/>
          </a:p>
        </p:txBody>
      </p:sp>
      <p:sp>
        <p:nvSpPr>
          <p:cNvPr id="4" name="3 Rectángulo"/>
          <p:cNvSpPr/>
          <p:nvPr/>
        </p:nvSpPr>
        <p:spPr>
          <a:xfrm>
            <a:off x="500034" y="3143248"/>
            <a:ext cx="8001056" cy="3046988"/>
          </a:xfrm>
          <a:prstGeom prst="rect">
            <a:avLst/>
          </a:prstGeom>
        </p:spPr>
        <p:txBody>
          <a:bodyPr wrap="square">
            <a:spAutoFit/>
          </a:bodyPr>
          <a:lstStyle/>
          <a:p>
            <a:pPr algn="just"/>
            <a:r>
              <a:rPr lang="es-ES" sz="2400" dirty="0" smtClean="0"/>
              <a:t>Es posible el </a:t>
            </a:r>
            <a:r>
              <a:rPr lang="es-ES" sz="2400" b="1" dirty="0" smtClean="0"/>
              <a:t>diagnóstico prenatal (DPN) </a:t>
            </a:r>
            <a:r>
              <a:rPr lang="es-ES" sz="2400" dirty="0" smtClean="0"/>
              <a:t>de esta enfermedad, con la condición de que en la familia exista al menos un individuo afectado que se haya estudiado genéticamente. </a:t>
            </a:r>
          </a:p>
          <a:p>
            <a:pPr algn="just"/>
            <a:r>
              <a:rPr lang="es-ES" sz="2400" dirty="0" smtClean="0"/>
              <a:t>Se </a:t>
            </a:r>
            <a:r>
              <a:rPr lang="es-ES" sz="2400" b="1" dirty="0" smtClean="0"/>
              <a:t>realiza entre las semanas 15 y 19 de embarazo</a:t>
            </a:r>
            <a:r>
              <a:rPr lang="es-ES" sz="2400" dirty="0" smtClean="0"/>
              <a:t>, mediante un proceder llamado  </a:t>
            </a:r>
            <a:r>
              <a:rPr lang="es-ES" sz="2400" b="1" dirty="0" smtClean="0"/>
              <a:t>amniocentesis</a:t>
            </a:r>
            <a:r>
              <a:rPr lang="es-ES" sz="2400" dirty="0" smtClean="0"/>
              <a:t>. Para ello es importante la atención y seguimiento del embarazo por el servicio </a:t>
            </a:r>
            <a:r>
              <a:rPr lang="es-ES" sz="2400" smtClean="0"/>
              <a:t>de genética.</a:t>
            </a:r>
            <a:endParaRPr lang="es-ES" sz="24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57158" y="285728"/>
            <a:ext cx="8572560" cy="1200329"/>
          </a:xfrm>
          <a:prstGeom prst="rect">
            <a:avLst/>
          </a:prstGeom>
        </p:spPr>
        <p:txBody>
          <a:bodyPr wrap="square">
            <a:spAutoFit/>
          </a:bodyPr>
          <a:lstStyle/>
          <a:p>
            <a:r>
              <a:rPr lang="es-ES" sz="3600" b="1" i="1" dirty="0" smtClean="0">
                <a:effectLst>
                  <a:outerShdw blurRad="38100" dist="38100" dir="2700000" algn="tl">
                    <a:srgbClr val="000000">
                      <a:alpha val="43137"/>
                    </a:srgbClr>
                  </a:outerShdw>
                </a:effectLst>
              </a:rPr>
              <a:t>ERRORES INNATOS DEL METABOLISMO (EIM)</a:t>
            </a:r>
            <a:endParaRPr lang="es-ES" sz="3600" b="1" i="1" dirty="0">
              <a:effectLst>
                <a:outerShdw blurRad="38100" dist="38100" dir="2700000" algn="tl">
                  <a:srgbClr val="000000">
                    <a:alpha val="43137"/>
                  </a:srgbClr>
                </a:outerShdw>
              </a:effectLst>
            </a:endParaRPr>
          </a:p>
        </p:txBody>
      </p:sp>
      <p:sp>
        <p:nvSpPr>
          <p:cNvPr id="6" name="5 Rectángulo"/>
          <p:cNvSpPr/>
          <p:nvPr/>
        </p:nvSpPr>
        <p:spPr>
          <a:xfrm>
            <a:off x="428596" y="1500174"/>
            <a:ext cx="8286808" cy="4401205"/>
          </a:xfrm>
          <a:prstGeom prst="rect">
            <a:avLst/>
          </a:prstGeom>
        </p:spPr>
        <p:txBody>
          <a:bodyPr wrap="square">
            <a:spAutoFit/>
          </a:bodyPr>
          <a:lstStyle/>
          <a:p>
            <a:pPr algn="just"/>
            <a:r>
              <a:rPr lang="es-ES" sz="2800" dirty="0" smtClean="0"/>
              <a:t>Su descripción original se debe al trabajo de Sir </a:t>
            </a:r>
            <a:r>
              <a:rPr lang="es-ES" sz="2800" dirty="0" err="1" smtClean="0"/>
              <a:t>Archibald</a:t>
            </a:r>
            <a:r>
              <a:rPr lang="es-ES" sz="2800" dirty="0" smtClean="0"/>
              <a:t> </a:t>
            </a:r>
            <a:r>
              <a:rPr lang="es-ES" sz="2800" dirty="0" err="1" smtClean="0"/>
              <a:t>Garrod</a:t>
            </a:r>
            <a:r>
              <a:rPr lang="es-ES" sz="2800" dirty="0" smtClean="0"/>
              <a:t>, quien acuñó el concepto a principios del siglo XX (1908), integrando los patrones de herencia mendeliana con la manifestación familiar de la enfermedad metabólica.</a:t>
            </a:r>
          </a:p>
          <a:p>
            <a:pPr algn="just"/>
            <a:r>
              <a:rPr lang="es-ES" sz="2800" dirty="0" smtClean="0"/>
              <a:t>En 1949, </a:t>
            </a:r>
            <a:r>
              <a:rPr lang="es-ES" sz="2800" dirty="0" err="1" smtClean="0"/>
              <a:t>Linus</a:t>
            </a:r>
            <a:r>
              <a:rPr lang="es-ES" sz="2800" dirty="0" smtClean="0"/>
              <a:t> Pauling y otros introdujeron en la literatura científica el término enfermedad molecular para referirse a la </a:t>
            </a:r>
            <a:r>
              <a:rPr lang="es-ES" sz="2800" dirty="0" err="1" smtClean="0"/>
              <a:t>sicklemia</a:t>
            </a:r>
            <a:r>
              <a:rPr lang="es-ES" sz="2800" dirty="0" smtClean="0"/>
              <a:t> (también conocida como anemia a drepanocitosis, anemia a hematíes falciformes o enfermedad de </a:t>
            </a:r>
            <a:r>
              <a:rPr lang="es-ES" sz="2800" dirty="0" err="1" smtClean="0"/>
              <a:t>Herrick</a:t>
            </a:r>
            <a:r>
              <a:rPr lang="es-ES" sz="2800" dirty="0" smtClean="0"/>
              <a:t>)</a:t>
            </a:r>
            <a:endParaRPr lang="es-ES" sz="2800" dirty="0"/>
          </a:p>
        </p:txBody>
      </p:sp>
      <p:sp>
        <p:nvSpPr>
          <p:cNvPr id="7" name="6 Rectángulo"/>
          <p:cNvSpPr/>
          <p:nvPr/>
        </p:nvSpPr>
        <p:spPr>
          <a:xfrm>
            <a:off x="357158" y="6215082"/>
            <a:ext cx="8572560" cy="400110"/>
          </a:xfrm>
          <a:prstGeom prst="rect">
            <a:avLst/>
          </a:prstGeom>
        </p:spPr>
        <p:txBody>
          <a:bodyPr wrap="square">
            <a:spAutoFit/>
          </a:bodyPr>
          <a:lstStyle/>
          <a:p>
            <a:pPr algn="just"/>
            <a:r>
              <a:rPr lang="es-ES" sz="1000" dirty="0" smtClean="0"/>
              <a:t>Mora L, Suárez F. Aproximación diagnóstica de los errores innatos del metabolismo en la unidad de cuidado intensivo neonatal: acidosis metabólica, </a:t>
            </a:r>
            <a:r>
              <a:rPr lang="es-ES" sz="1000" dirty="0" err="1" smtClean="0"/>
              <a:t>hiperamonemia</a:t>
            </a:r>
            <a:r>
              <a:rPr lang="es-ES" sz="1000" dirty="0" smtClean="0"/>
              <a:t> e </a:t>
            </a:r>
            <a:r>
              <a:rPr lang="es-ES" sz="1000" dirty="0" err="1" smtClean="0"/>
              <a:t>hipoglicemia</a:t>
            </a:r>
            <a:r>
              <a:rPr lang="es-ES" sz="1000" dirty="0" smtClean="0"/>
              <a:t>. Revista </a:t>
            </a:r>
            <a:r>
              <a:rPr lang="es-ES" sz="1000" dirty="0" err="1" smtClean="0"/>
              <a:t>Biosalud</a:t>
            </a:r>
            <a:r>
              <a:rPr lang="es-ES" sz="1000" dirty="0" smtClean="0"/>
              <a:t> 2017; 16(2): 83-95 DOI: 10.17151/biosa.2017.16.2.8</a:t>
            </a:r>
            <a:endParaRPr lang="es-ES" sz="1000" dirty="0"/>
          </a:p>
        </p:txBody>
      </p:sp>
      <p:sp>
        <p:nvSpPr>
          <p:cNvPr id="24578" name="AutoShape 2" descr="Archibal E. Garrod"/>
          <p:cNvSpPr>
            <a:spLocks noChangeAspect="1" noChangeArrowheads="1"/>
          </p:cNvSpPr>
          <p:nvPr/>
        </p:nvSpPr>
        <p:spPr bwMode="auto">
          <a:xfrm>
            <a:off x="155575" y="-1668463"/>
            <a:ext cx="3876675" cy="34861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8" name="Picture 3" descr="C:\Users\Pregrado-2\Desktop\Errores del metabolismo\garrod.jpg"/>
          <p:cNvPicPr>
            <a:picLocks noChangeAspect="1" noChangeArrowheads="1"/>
          </p:cNvPicPr>
          <p:nvPr/>
        </p:nvPicPr>
        <p:blipFill>
          <a:blip r:embed="rId2" cstate="print"/>
          <a:srcRect/>
          <a:stretch>
            <a:fillRect/>
          </a:stretch>
        </p:blipFill>
        <p:spPr bwMode="auto">
          <a:xfrm>
            <a:off x="5715008" y="0"/>
            <a:ext cx="1714480" cy="1543032"/>
          </a:xfrm>
          <a:prstGeom prst="rect">
            <a:avLst/>
          </a:prstGeom>
          <a:noFill/>
        </p:spPr>
      </p:pic>
      <p:pic>
        <p:nvPicPr>
          <p:cNvPr id="24579" name="Picture 3" descr="C:\Users\Pregrado-2\Desktop\Errores del metabolismo\Linus Panling.jpg"/>
          <p:cNvPicPr>
            <a:picLocks noChangeAspect="1" noChangeArrowheads="1"/>
          </p:cNvPicPr>
          <p:nvPr/>
        </p:nvPicPr>
        <p:blipFill>
          <a:blip r:embed="rId3"/>
          <a:srcRect/>
          <a:stretch>
            <a:fillRect/>
          </a:stretch>
        </p:blipFill>
        <p:spPr bwMode="auto">
          <a:xfrm>
            <a:off x="7500958" y="0"/>
            <a:ext cx="1428760" cy="1624067"/>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285728"/>
            <a:ext cx="8143932" cy="1477328"/>
          </a:xfrm>
          <a:prstGeom prst="rect">
            <a:avLst/>
          </a:prstGeom>
        </p:spPr>
        <p:txBody>
          <a:bodyPr wrap="square">
            <a:spAutoFit/>
          </a:bodyPr>
          <a:lstStyle/>
          <a:p>
            <a:endParaRPr lang="pt-BR" dirty="0" smtClean="0"/>
          </a:p>
          <a:p>
            <a:endParaRPr lang="pt-BR" dirty="0" smtClean="0"/>
          </a:p>
          <a:p>
            <a:endParaRPr lang="pt-BR" dirty="0" smtClean="0"/>
          </a:p>
          <a:p>
            <a:endParaRPr lang="pt-BR" dirty="0" smtClean="0"/>
          </a:p>
          <a:p>
            <a:endParaRPr lang="es-ES" dirty="0"/>
          </a:p>
        </p:txBody>
      </p:sp>
      <p:sp>
        <p:nvSpPr>
          <p:cNvPr id="3" name="2 Rectángulo"/>
          <p:cNvSpPr/>
          <p:nvPr/>
        </p:nvSpPr>
        <p:spPr>
          <a:xfrm>
            <a:off x="285720" y="357166"/>
            <a:ext cx="8643998" cy="3416320"/>
          </a:xfrm>
          <a:prstGeom prst="rect">
            <a:avLst/>
          </a:prstGeom>
        </p:spPr>
        <p:txBody>
          <a:bodyPr wrap="square">
            <a:spAutoFit/>
          </a:bodyPr>
          <a:lstStyle/>
          <a:p>
            <a:pPr algn="ctr"/>
            <a:r>
              <a:rPr lang="es-ES" sz="2400" b="1" i="1" dirty="0" smtClean="0">
                <a:solidFill>
                  <a:srgbClr val="FF0000"/>
                </a:solidFill>
              </a:rPr>
              <a:t>La </a:t>
            </a:r>
            <a:r>
              <a:rPr lang="es-ES" sz="2400" b="1" i="1" dirty="0" err="1" smtClean="0">
                <a:solidFill>
                  <a:srgbClr val="FF0000"/>
                </a:solidFill>
              </a:rPr>
              <a:t>fenilcetonuria</a:t>
            </a:r>
            <a:r>
              <a:rPr lang="es-ES" sz="2400" b="1" i="1" dirty="0" smtClean="0">
                <a:solidFill>
                  <a:srgbClr val="FF0000"/>
                </a:solidFill>
              </a:rPr>
              <a:t> se manifiesta de distintas formas dependiendo del grado de afectación de la actividad del enzima:</a:t>
            </a:r>
          </a:p>
          <a:p>
            <a:pPr>
              <a:buFont typeface="Wingdings" pitchFamily="2" charset="2"/>
              <a:buChar char="ü"/>
            </a:pPr>
            <a:r>
              <a:rPr lang="es-ES" dirty="0" smtClean="0"/>
              <a:t> </a:t>
            </a:r>
            <a:r>
              <a:rPr lang="es-ES" b="1" i="1" dirty="0" err="1" smtClean="0"/>
              <a:t>Fenilcetonuria</a:t>
            </a:r>
            <a:r>
              <a:rPr lang="es-ES" b="1" i="1" dirty="0" smtClean="0"/>
              <a:t> clásica: </a:t>
            </a:r>
            <a:r>
              <a:rPr lang="es-ES" dirty="0" smtClean="0"/>
              <a:t>con una actividad del enzima inferior al 1%. Están obligados </a:t>
            </a:r>
            <a:r>
              <a:rPr lang="pt-BR" dirty="0" smtClean="0"/>
              <a:t>a restringir </a:t>
            </a:r>
            <a:r>
              <a:rPr lang="pt-BR" dirty="0" err="1" smtClean="0"/>
              <a:t>la</a:t>
            </a:r>
            <a:r>
              <a:rPr lang="pt-BR" dirty="0" smtClean="0"/>
              <a:t> </a:t>
            </a:r>
            <a:r>
              <a:rPr lang="pt-BR" dirty="0" err="1" smtClean="0"/>
              <a:t>fenilalanina</a:t>
            </a:r>
            <a:r>
              <a:rPr lang="pt-BR" dirty="0" smtClean="0"/>
              <a:t> dietética.</a:t>
            </a:r>
          </a:p>
          <a:p>
            <a:endParaRPr lang="pt-BR" dirty="0" smtClean="0"/>
          </a:p>
          <a:p>
            <a:pPr>
              <a:buFont typeface="Wingdings" pitchFamily="2" charset="2"/>
              <a:buChar char="ü"/>
            </a:pPr>
            <a:r>
              <a:rPr lang="es-ES" b="1" dirty="0" err="1" smtClean="0"/>
              <a:t>Hiperfenilalaninemia</a:t>
            </a:r>
            <a:r>
              <a:rPr lang="es-ES" b="1" dirty="0" smtClean="0"/>
              <a:t> moderad</a:t>
            </a:r>
            <a:r>
              <a:rPr lang="es-ES" b="1" i="1" dirty="0" smtClean="0"/>
              <a:t>a: </a:t>
            </a:r>
            <a:r>
              <a:rPr lang="es-ES" dirty="0" smtClean="0"/>
              <a:t>con una actividad del enzima entre el 1 y el 5%.</a:t>
            </a:r>
          </a:p>
          <a:p>
            <a:r>
              <a:rPr lang="es-ES" dirty="0" smtClean="0"/>
              <a:t>También requiere restringir la </a:t>
            </a:r>
            <a:r>
              <a:rPr lang="es-ES" dirty="0" err="1" smtClean="0"/>
              <a:t>fenilalanina</a:t>
            </a:r>
            <a:r>
              <a:rPr lang="es-ES" dirty="0" smtClean="0"/>
              <a:t>.</a:t>
            </a:r>
          </a:p>
          <a:p>
            <a:endParaRPr lang="es-ES" dirty="0" smtClean="0"/>
          </a:p>
          <a:p>
            <a:pPr>
              <a:buFont typeface="Wingdings" pitchFamily="2" charset="2"/>
              <a:buChar char="ü"/>
            </a:pPr>
            <a:r>
              <a:rPr lang="es-ES" b="1" i="1" dirty="0" err="1" smtClean="0"/>
              <a:t>Hiperfenilalaninemia</a:t>
            </a:r>
            <a:r>
              <a:rPr lang="es-ES" b="1" i="1" dirty="0" smtClean="0"/>
              <a:t> benigna: </a:t>
            </a:r>
            <a:r>
              <a:rPr lang="es-ES" dirty="0" smtClean="0"/>
              <a:t>Con una actividad enzimática superior al 5%. Generalmente no requieren una dieta restrictiva.</a:t>
            </a:r>
            <a:endParaRPr lang="es-ES" dirty="0"/>
          </a:p>
        </p:txBody>
      </p:sp>
      <p:sp>
        <p:nvSpPr>
          <p:cNvPr id="5" name="4 Rectángulo"/>
          <p:cNvSpPr/>
          <p:nvPr/>
        </p:nvSpPr>
        <p:spPr>
          <a:xfrm>
            <a:off x="714348" y="3714752"/>
            <a:ext cx="7286676" cy="461665"/>
          </a:xfrm>
          <a:prstGeom prst="rect">
            <a:avLst/>
          </a:prstGeom>
        </p:spPr>
        <p:txBody>
          <a:bodyPr wrap="square">
            <a:spAutoFit/>
          </a:bodyPr>
          <a:lstStyle/>
          <a:p>
            <a:pPr algn="ctr"/>
            <a:r>
              <a:rPr lang="es-ES" sz="2400" b="1" i="1" dirty="0" smtClean="0">
                <a:solidFill>
                  <a:srgbClr val="FF0000"/>
                </a:solidFill>
                <a:effectLst>
                  <a:outerShdw blurRad="38100" dist="38100" dir="2700000" algn="tl">
                    <a:srgbClr val="000000">
                      <a:alpha val="43137"/>
                    </a:srgbClr>
                  </a:outerShdw>
                </a:effectLst>
              </a:rPr>
              <a:t>¿Qué le sucede a un niño con </a:t>
            </a:r>
            <a:r>
              <a:rPr lang="es-ES" sz="2400" b="1" i="1" dirty="0" err="1" smtClean="0">
                <a:solidFill>
                  <a:srgbClr val="FF0000"/>
                </a:solidFill>
                <a:effectLst>
                  <a:outerShdw blurRad="38100" dist="38100" dir="2700000" algn="tl">
                    <a:srgbClr val="000000">
                      <a:alpha val="43137"/>
                    </a:srgbClr>
                  </a:outerShdw>
                </a:effectLst>
              </a:rPr>
              <a:t>fenilcetonuria</a:t>
            </a:r>
            <a:r>
              <a:rPr lang="es-ES" sz="2400" b="1" i="1" dirty="0" smtClean="0">
                <a:solidFill>
                  <a:srgbClr val="FF0000"/>
                </a:solidFill>
                <a:effectLst>
                  <a:outerShdw blurRad="38100" dist="38100" dir="2700000" algn="tl">
                    <a:srgbClr val="000000">
                      <a:alpha val="43137"/>
                    </a:srgbClr>
                  </a:outerShdw>
                </a:effectLst>
              </a:rPr>
              <a:t>?</a:t>
            </a:r>
            <a:endParaRPr lang="es-ES" sz="2400" i="1" dirty="0">
              <a:solidFill>
                <a:srgbClr val="FF0000"/>
              </a:solidFill>
              <a:effectLst>
                <a:outerShdw blurRad="38100" dist="38100" dir="2700000" algn="tl">
                  <a:srgbClr val="000000">
                    <a:alpha val="43137"/>
                  </a:srgbClr>
                </a:outerShdw>
              </a:effectLst>
            </a:endParaRPr>
          </a:p>
        </p:txBody>
      </p:sp>
      <p:sp>
        <p:nvSpPr>
          <p:cNvPr id="6" name="5 Rectángulo"/>
          <p:cNvSpPr/>
          <p:nvPr/>
        </p:nvSpPr>
        <p:spPr>
          <a:xfrm>
            <a:off x="428596" y="4357694"/>
            <a:ext cx="8215370" cy="1938992"/>
          </a:xfrm>
          <a:prstGeom prst="rect">
            <a:avLst/>
          </a:prstGeom>
        </p:spPr>
        <p:txBody>
          <a:bodyPr wrap="square">
            <a:spAutoFit/>
          </a:bodyPr>
          <a:lstStyle/>
          <a:p>
            <a:pPr algn="just"/>
            <a:r>
              <a:rPr lang="es-ES" sz="2000" b="1" i="1" dirty="0" smtClean="0"/>
              <a:t>Los pacientes que no son tratados o son diagnosticados después de la lactancia desarrollan una enfermedad neurológica temprana con retraso mental irreversible</a:t>
            </a:r>
            <a:r>
              <a:rPr lang="es-ES" sz="2000" i="1" dirty="0" smtClean="0"/>
              <a:t> </a:t>
            </a:r>
            <a:r>
              <a:rPr lang="es-ES" sz="2000" dirty="0" smtClean="0"/>
              <a:t>producido posiblemente por los efectos tóxicos que unos niveles elevados de </a:t>
            </a:r>
            <a:r>
              <a:rPr lang="es-ES" sz="2000" dirty="0" err="1" smtClean="0"/>
              <a:t>fenilalanina</a:t>
            </a:r>
            <a:r>
              <a:rPr lang="es-ES" sz="2000" dirty="0" smtClean="0"/>
              <a:t> o sus </a:t>
            </a:r>
            <a:r>
              <a:rPr lang="es-ES" sz="2000" dirty="0" err="1" smtClean="0"/>
              <a:t>metabolitos</a:t>
            </a:r>
            <a:r>
              <a:rPr lang="es-ES" sz="2000" dirty="0" smtClean="0"/>
              <a:t> alternativos originan en el cerebro al interferir en el proceso normal de </a:t>
            </a:r>
            <a:r>
              <a:rPr lang="es-ES" sz="2000" dirty="0" err="1" smtClean="0"/>
              <a:t>mielinización</a:t>
            </a:r>
            <a:r>
              <a:rPr lang="es-ES" sz="2000" dirty="0" smtClean="0"/>
              <a:t> de las fibras nerviosas en formación.</a:t>
            </a:r>
            <a:endParaRPr lang="es-ES"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428596" y="1397000"/>
          <a:ext cx="8358246" cy="4907280"/>
        </p:xfrm>
        <a:graphic>
          <a:graphicData uri="http://schemas.openxmlformats.org/drawingml/2006/table">
            <a:tbl>
              <a:tblPr firstRow="1" bandRow="1">
                <a:tableStyleId>{5C22544A-7EE6-4342-B048-85BDC9FD1C3A}</a:tableStyleId>
              </a:tblPr>
              <a:tblGrid>
                <a:gridCol w="4179123">
                  <a:extLst>
                    <a:ext uri="{9D8B030D-6E8A-4147-A177-3AD203B41FA5}">
                      <a16:colId xmlns:a16="http://schemas.microsoft.com/office/drawing/2014/main" val="20000"/>
                    </a:ext>
                  </a:extLst>
                </a:gridCol>
                <a:gridCol w="4179123">
                  <a:extLst>
                    <a:ext uri="{9D8B030D-6E8A-4147-A177-3AD203B41FA5}">
                      <a16:colId xmlns:a16="http://schemas.microsoft.com/office/drawing/2014/main" val="20001"/>
                    </a:ext>
                  </a:extLst>
                </a:gridCol>
              </a:tblGrid>
              <a:tr h="370840">
                <a:tc>
                  <a:txBody>
                    <a:bodyPr/>
                    <a:lstStyle/>
                    <a:p>
                      <a:pPr algn="ctr"/>
                      <a:r>
                        <a:rPr kumimoji="0" lang="es-ES" sz="1800" b="1" i="0" kern="1200" dirty="0" smtClean="0">
                          <a:solidFill>
                            <a:schemeClr val="tx1"/>
                          </a:solidFill>
                          <a:latin typeface="+mn-lt"/>
                          <a:ea typeface="+mn-ea"/>
                          <a:cs typeface="+mn-cs"/>
                        </a:rPr>
                        <a:t>Signos </a:t>
                      </a:r>
                      <a:r>
                        <a:rPr kumimoji="0" lang="es-ES" sz="1800" b="1" i="0" kern="1200" dirty="0" err="1" smtClean="0">
                          <a:solidFill>
                            <a:schemeClr val="tx1"/>
                          </a:solidFill>
                          <a:latin typeface="+mn-lt"/>
                          <a:ea typeface="+mn-ea"/>
                          <a:cs typeface="+mn-cs"/>
                        </a:rPr>
                        <a:t>iniciales</a:t>
                      </a:r>
                      <a:r>
                        <a:rPr kumimoji="0" lang="es-ES" sz="1800" b="1" i="0" kern="1200" dirty="0" smtClean="0">
                          <a:solidFill>
                            <a:schemeClr val="tx1"/>
                          </a:solidFill>
                          <a:latin typeface="+mn-lt"/>
                          <a:ea typeface="+mn-ea"/>
                          <a:cs typeface="+mn-cs"/>
                        </a:rPr>
                        <a:t> en los lactantes</a:t>
                      </a:r>
                      <a:r>
                        <a:rPr kumimoji="0" lang="es-ES" sz="1800" b="1" i="0" kern="1200" dirty="0" smtClean="0">
                          <a:solidFill>
                            <a:schemeClr val="lt1"/>
                          </a:solidFill>
                          <a:latin typeface="+mn-lt"/>
                          <a:ea typeface="+mn-ea"/>
                          <a:cs typeface="+mn-cs"/>
                        </a:rPr>
                        <a:t/>
                      </a:r>
                      <a:br>
                        <a:rPr kumimoji="0" lang="es-ES" sz="1800" b="1" i="0" kern="1200" dirty="0" smtClean="0">
                          <a:solidFill>
                            <a:schemeClr val="lt1"/>
                          </a:solidFill>
                          <a:latin typeface="+mn-lt"/>
                          <a:ea typeface="+mn-ea"/>
                          <a:cs typeface="+mn-cs"/>
                        </a:rPr>
                      </a:br>
                      <a:endParaRPr lang="es-ES" dirty="0"/>
                    </a:p>
                  </a:txBody>
                  <a:tcPr anchor="ctr">
                    <a:solidFill>
                      <a:schemeClr val="tx2">
                        <a:lumMod val="40000"/>
                        <a:lumOff val="60000"/>
                      </a:schemeClr>
                    </a:solidFill>
                  </a:tcPr>
                </a:tc>
                <a:tc>
                  <a:txBody>
                    <a:bodyPr/>
                    <a:lstStyle/>
                    <a:p>
                      <a:pPr algn="ctr"/>
                      <a:r>
                        <a:rPr kumimoji="0" lang="es-ES" sz="1800" b="1" i="0" kern="1200" dirty="0" smtClean="0">
                          <a:solidFill>
                            <a:schemeClr val="tx1"/>
                          </a:solidFill>
                          <a:latin typeface="+mn-lt"/>
                          <a:ea typeface="+mn-ea"/>
                          <a:cs typeface="+mn-cs"/>
                        </a:rPr>
                        <a:t>Signos en pacientes no identificados, a partir del año de edad</a:t>
                      </a:r>
                      <a:endParaRPr lang="es-ES" dirty="0">
                        <a:solidFill>
                          <a:schemeClr val="tx1"/>
                        </a:solidFill>
                      </a:endParaRPr>
                    </a:p>
                  </a:txBody>
                  <a:tcPr anchor="ctr">
                    <a:solidFill>
                      <a:schemeClr val="tx2">
                        <a:lumMod val="40000"/>
                        <a:lumOff val="60000"/>
                      </a:schemeClr>
                    </a:solidFill>
                  </a:tcPr>
                </a:tc>
                <a:extLst>
                  <a:ext uri="{0D108BD9-81ED-4DB2-BD59-A6C34878D82A}">
                    <a16:rowId xmlns:a16="http://schemas.microsoft.com/office/drawing/2014/main" val="10000"/>
                  </a:ext>
                </a:extLst>
              </a:tr>
              <a:tr h="370840">
                <a:tc>
                  <a:txBody>
                    <a:bodyPr/>
                    <a:lstStyle/>
                    <a:p>
                      <a:r>
                        <a:rPr kumimoji="0" lang="es-ES" sz="1600" i="0" kern="1200" dirty="0" smtClean="0">
                          <a:solidFill>
                            <a:schemeClr val="dk1"/>
                          </a:solidFill>
                          <a:latin typeface="+mn-lt"/>
                          <a:ea typeface="+mn-ea"/>
                          <a:cs typeface="+mn-cs"/>
                        </a:rPr>
                        <a:t>En los primeros meses, casi no muestran ninguna anormalidad</a:t>
                      </a:r>
                      <a:br>
                        <a:rPr kumimoji="0" lang="es-ES" sz="1600" i="0" kern="1200" dirty="0" smtClean="0">
                          <a:solidFill>
                            <a:schemeClr val="dk1"/>
                          </a:solidFill>
                          <a:latin typeface="+mn-lt"/>
                          <a:ea typeface="+mn-ea"/>
                          <a:cs typeface="+mn-cs"/>
                        </a:rPr>
                      </a:br>
                      <a:r>
                        <a:rPr kumimoji="0" lang="es-ES" sz="1600" i="0" kern="1200" dirty="0" smtClean="0">
                          <a:solidFill>
                            <a:schemeClr val="dk1"/>
                          </a:solidFill>
                          <a:latin typeface="+mn-lt"/>
                          <a:ea typeface="+mn-ea"/>
                          <a:cs typeface="+mn-cs"/>
                        </a:rPr>
                        <a:t>- Vómito en el 50% de los casos</a:t>
                      </a:r>
                      <a:br>
                        <a:rPr kumimoji="0" lang="es-ES" sz="1600" i="0" kern="1200" dirty="0" smtClean="0">
                          <a:solidFill>
                            <a:schemeClr val="dk1"/>
                          </a:solidFill>
                          <a:latin typeface="+mn-lt"/>
                          <a:ea typeface="+mn-ea"/>
                          <a:cs typeface="+mn-cs"/>
                        </a:rPr>
                      </a:br>
                      <a:r>
                        <a:rPr kumimoji="0" lang="es-ES" sz="1600" i="0" kern="1200" dirty="0" smtClean="0">
                          <a:solidFill>
                            <a:schemeClr val="dk1"/>
                          </a:solidFill>
                          <a:latin typeface="+mn-lt"/>
                          <a:ea typeface="+mn-ea"/>
                          <a:cs typeface="+mn-cs"/>
                        </a:rPr>
                        <a:t>- Irritabilidad en el 30% de los casos</a:t>
                      </a:r>
                      <a:br>
                        <a:rPr kumimoji="0" lang="es-ES" sz="1600" i="0" kern="1200" dirty="0" smtClean="0">
                          <a:solidFill>
                            <a:schemeClr val="dk1"/>
                          </a:solidFill>
                          <a:latin typeface="+mn-lt"/>
                          <a:ea typeface="+mn-ea"/>
                          <a:cs typeface="+mn-cs"/>
                        </a:rPr>
                      </a:br>
                      <a:r>
                        <a:rPr kumimoji="0" lang="es-ES" sz="1600" i="0" kern="1200" dirty="0" smtClean="0">
                          <a:solidFill>
                            <a:schemeClr val="dk1"/>
                          </a:solidFill>
                          <a:latin typeface="+mn-lt"/>
                          <a:ea typeface="+mn-ea"/>
                          <a:cs typeface="+mn-cs"/>
                        </a:rPr>
                        <a:t>- Desagradable olor del cuerpo del niño</a:t>
                      </a:r>
                      <a:br>
                        <a:rPr kumimoji="0" lang="es-ES" sz="1600" i="0" kern="1200" dirty="0" smtClean="0">
                          <a:solidFill>
                            <a:schemeClr val="dk1"/>
                          </a:solidFill>
                          <a:latin typeface="+mn-lt"/>
                          <a:ea typeface="+mn-ea"/>
                          <a:cs typeface="+mn-cs"/>
                        </a:rPr>
                      </a:br>
                      <a:r>
                        <a:rPr kumimoji="0" lang="es-ES" sz="1600" i="0" kern="1200" dirty="0" smtClean="0">
                          <a:solidFill>
                            <a:schemeClr val="dk1"/>
                          </a:solidFill>
                          <a:latin typeface="+mn-lt"/>
                          <a:ea typeface="+mn-ea"/>
                          <a:cs typeface="+mn-cs"/>
                        </a:rPr>
                        <a:t>- Dermatosis </a:t>
                      </a:r>
                      <a:r>
                        <a:rPr kumimoji="0" lang="es-ES" sz="1600" i="0" kern="1200" dirty="0" err="1" smtClean="0">
                          <a:solidFill>
                            <a:schemeClr val="dk1"/>
                          </a:solidFill>
                          <a:latin typeface="+mn-lt"/>
                          <a:ea typeface="+mn-ea"/>
                          <a:cs typeface="+mn-cs"/>
                        </a:rPr>
                        <a:t>eczematiformes</a:t>
                      </a:r>
                      <a:r>
                        <a:rPr kumimoji="0" lang="es-ES" sz="1600" i="0" kern="1200" dirty="0" smtClean="0">
                          <a:solidFill>
                            <a:schemeClr val="dk1"/>
                          </a:solidFill>
                          <a:latin typeface="+mn-lt"/>
                          <a:ea typeface="+mn-ea"/>
                          <a:cs typeface="+mn-cs"/>
                        </a:rPr>
                        <a:t/>
                      </a:r>
                      <a:br>
                        <a:rPr kumimoji="0" lang="es-ES" sz="1600" i="0" kern="1200" dirty="0" smtClean="0">
                          <a:solidFill>
                            <a:schemeClr val="dk1"/>
                          </a:solidFill>
                          <a:latin typeface="+mn-lt"/>
                          <a:ea typeface="+mn-ea"/>
                          <a:cs typeface="+mn-cs"/>
                        </a:rPr>
                      </a:br>
                      <a:r>
                        <a:rPr kumimoji="0" lang="es-ES" sz="1600" i="0" kern="1200" dirty="0" smtClean="0">
                          <a:solidFill>
                            <a:schemeClr val="dk1"/>
                          </a:solidFill>
                          <a:latin typeface="+mn-lt"/>
                          <a:ea typeface="+mn-ea"/>
                          <a:cs typeface="+mn-cs"/>
                        </a:rPr>
                        <a:t>- Ataques convulsivos (1:36 pacientes)</a:t>
                      </a:r>
                      <a:br>
                        <a:rPr kumimoji="0" lang="es-ES" sz="1600" i="0" kern="1200" dirty="0" smtClean="0">
                          <a:solidFill>
                            <a:schemeClr val="dk1"/>
                          </a:solidFill>
                          <a:latin typeface="+mn-lt"/>
                          <a:ea typeface="+mn-ea"/>
                          <a:cs typeface="+mn-cs"/>
                        </a:rPr>
                      </a:br>
                      <a:r>
                        <a:rPr kumimoji="0" lang="es-ES" sz="1600" i="0" kern="1200" dirty="0" smtClean="0">
                          <a:solidFill>
                            <a:schemeClr val="dk1"/>
                          </a:solidFill>
                          <a:latin typeface="+mn-lt"/>
                          <a:ea typeface="+mn-ea"/>
                          <a:cs typeface="+mn-cs"/>
                        </a:rPr>
                        <a:t>- A partir de los 9 meses retardo del desarrollo psicomotor</a:t>
                      </a:r>
                      <a:br>
                        <a:rPr kumimoji="0" lang="es-ES" sz="1600" i="0" kern="1200" dirty="0" smtClean="0">
                          <a:solidFill>
                            <a:schemeClr val="dk1"/>
                          </a:solidFill>
                          <a:latin typeface="+mn-lt"/>
                          <a:ea typeface="+mn-ea"/>
                          <a:cs typeface="+mn-cs"/>
                        </a:rPr>
                      </a:br>
                      <a:r>
                        <a:rPr kumimoji="0" lang="es-ES" sz="1600" i="0" kern="1200" dirty="0" smtClean="0">
                          <a:solidFill>
                            <a:schemeClr val="dk1"/>
                          </a:solidFill>
                          <a:latin typeface="+mn-lt"/>
                          <a:ea typeface="+mn-ea"/>
                          <a:cs typeface="+mn-cs"/>
                        </a:rPr>
                        <a:t>- Dentición retardada</a:t>
                      </a:r>
                      <a:br>
                        <a:rPr kumimoji="0" lang="es-ES" sz="1600" i="0" kern="1200" dirty="0" smtClean="0">
                          <a:solidFill>
                            <a:schemeClr val="dk1"/>
                          </a:solidFill>
                          <a:latin typeface="+mn-lt"/>
                          <a:ea typeface="+mn-ea"/>
                          <a:cs typeface="+mn-cs"/>
                        </a:rPr>
                      </a:br>
                      <a:r>
                        <a:rPr kumimoji="0" lang="es-ES" sz="1600" i="0" kern="1200" dirty="0" smtClean="0">
                          <a:solidFill>
                            <a:schemeClr val="dk1"/>
                          </a:solidFill>
                          <a:latin typeface="+mn-lt"/>
                          <a:ea typeface="+mn-ea"/>
                          <a:cs typeface="+mn-cs"/>
                        </a:rPr>
                        <a:t>- Piel clara, aterciopelada y muy sensible</a:t>
                      </a:r>
                      <a:br>
                        <a:rPr kumimoji="0" lang="es-ES" sz="1600" i="0" kern="1200" dirty="0" smtClean="0">
                          <a:solidFill>
                            <a:schemeClr val="dk1"/>
                          </a:solidFill>
                          <a:latin typeface="+mn-lt"/>
                          <a:ea typeface="+mn-ea"/>
                          <a:cs typeface="+mn-cs"/>
                        </a:rPr>
                      </a:br>
                      <a:r>
                        <a:rPr kumimoji="0" lang="es-ES" sz="1600" i="0" kern="1200" dirty="0" smtClean="0">
                          <a:solidFill>
                            <a:schemeClr val="dk1"/>
                          </a:solidFill>
                          <a:latin typeface="+mn-lt"/>
                          <a:ea typeface="+mn-ea"/>
                          <a:cs typeface="+mn-cs"/>
                        </a:rPr>
                        <a:t>- Cabello y ojos claros</a:t>
                      </a:r>
                      <a:br>
                        <a:rPr kumimoji="0" lang="es-ES" sz="1600" i="0" kern="1200" dirty="0" smtClean="0">
                          <a:solidFill>
                            <a:schemeClr val="dk1"/>
                          </a:solidFill>
                          <a:latin typeface="+mn-lt"/>
                          <a:ea typeface="+mn-ea"/>
                          <a:cs typeface="+mn-cs"/>
                        </a:rPr>
                      </a:br>
                      <a:r>
                        <a:rPr kumimoji="0" lang="es-ES" sz="1600" i="0" kern="1200" dirty="0" smtClean="0">
                          <a:solidFill>
                            <a:schemeClr val="dk1"/>
                          </a:solidFill>
                          <a:latin typeface="+mn-lt"/>
                          <a:ea typeface="+mn-ea"/>
                          <a:cs typeface="+mn-cs"/>
                        </a:rPr>
                        <a:t>- Peso y talla en niveles bajos para la edad</a:t>
                      </a:r>
                      <a:r>
                        <a:rPr kumimoji="0" lang="es-ES" sz="1800" i="0" kern="1200" dirty="0" smtClean="0">
                          <a:solidFill>
                            <a:schemeClr val="dk1"/>
                          </a:solidFill>
                          <a:latin typeface="+mn-lt"/>
                          <a:ea typeface="+mn-ea"/>
                          <a:cs typeface="+mn-cs"/>
                        </a:rPr>
                        <a:t/>
                      </a:r>
                      <a:br>
                        <a:rPr kumimoji="0" lang="es-ES" sz="1800" i="0" kern="1200" dirty="0" smtClean="0">
                          <a:solidFill>
                            <a:schemeClr val="dk1"/>
                          </a:solidFill>
                          <a:latin typeface="+mn-lt"/>
                          <a:ea typeface="+mn-ea"/>
                          <a:cs typeface="+mn-cs"/>
                        </a:rPr>
                      </a:br>
                      <a:endParaRPr lang="es-ES" dirty="0"/>
                    </a:p>
                  </a:txBody>
                  <a:tcPr>
                    <a:noFill/>
                  </a:tcPr>
                </a:tc>
                <a:tc>
                  <a:txBody>
                    <a:bodyPr/>
                    <a:lstStyle/>
                    <a:p>
                      <a:r>
                        <a:rPr kumimoji="0" lang="es-ES" sz="1600" b="1" i="0" u="sng" kern="1200" dirty="0" smtClean="0">
                          <a:solidFill>
                            <a:schemeClr val="dk1"/>
                          </a:solidFill>
                          <a:latin typeface="+mn-lt"/>
                          <a:ea typeface="+mn-ea"/>
                          <a:cs typeface="+mn-cs"/>
                        </a:rPr>
                        <a:t>Signos neurológicos:</a:t>
                      </a:r>
                      <a:r>
                        <a:rPr kumimoji="0" lang="es-ES" sz="1600" i="0" kern="1200" dirty="0" smtClean="0">
                          <a:solidFill>
                            <a:schemeClr val="dk1"/>
                          </a:solidFill>
                          <a:latin typeface="+mn-lt"/>
                          <a:ea typeface="+mn-ea"/>
                          <a:cs typeface="+mn-cs"/>
                        </a:rPr>
                        <a:t/>
                      </a:r>
                      <a:br>
                        <a:rPr kumimoji="0" lang="es-ES" sz="1600" i="0" kern="1200" dirty="0" smtClean="0">
                          <a:solidFill>
                            <a:schemeClr val="dk1"/>
                          </a:solidFill>
                          <a:latin typeface="+mn-lt"/>
                          <a:ea typeface="+mn-ea"/>
                          <a:cs typeface="+mn-cs"/>
                        </a:rPr>
                      </a:br>
                      <a:r>
                        <a:rPr kumimoji="0" lang="es-ES" sz="1600" i="0" kern="1200" dirty="0" smtClean="0">
                          <a:solidFill>
                            <a:schemeClr val="dk1"/>
                          </a:solidFill>
                          <a:latin typeface="+mn-lt"/>
                          <a:ea typeface="+mn-ea"/>
                          <a:cs typeface="+mn-cs"/>
                        </a:rPr>
                        <a:t>Espasticidad en el 30% de pacientes</a:t>
                      </a:r>
                      <a:br>
                        <a:rPr kumimoji="0" lang="es-ES" sz="1600" i="0" kern="1200" dirty="0" smtClean="0">
                          <a:solidFill>
                            <a:schemeClr val="dk1"/>
                          </a:solidFill>
                          <a:latin typeface="+mn-lt"/>
                          <a:ea typeface="+mn-ea"/>
                          <a:cs typeface="+mn-cs"/>
                        </a:rPr>
                      </a:br>
                      <a:r>
                        <a:rPr kumimoji="0" lang="es-ES" sz="1600" i="0" kern="1200" dirty="0" smtClean="0">
                          <a:solidFill>
                            <a:schemeClr val="dk1"/>
                          </a:solidFill>
                          <a:latin typeface="+mn-lt"/>
                          <a:ea typeface="+mn-ea"/>
                          <a:cs typeface="+mn-cs"/>
                        </a:rPr>
                        <a:t>Microcefalia</a:t>
                      </a:r>
                      <a:br>
                        <a:rPr kumimoji="0" lang="es-ES" sz="1600" i="0" kern="1200" dirty="0" smtClean="0">
                          <a:solidFill>
                            <a:schemeClr val="dk1"/>
                          </a:solidFill>
                          <a:latin typeface="+mn-lt"/>
                          <a:ea typeface="+mn-ea"/>
                          <a:cs typeface="+mn-cs"/>
                        </a:rPr>
                      </a:br>
                      <a:r>
                        <a:rPr kumimoji="0" lang="es-ES" sz="1600" i="0" kern="1200" dirty="0" err="1" smtClean="0">
                          <a:solidFill>
                            <a:schemeClr val="dk1"/>
                          </a:solidFill>
                          <a:latin typeface="+mn-lt"/>
                          <a:ea typeface="+mn-ea"/>
                          <a:cs typeface="+mn-cs"/>
                        </a:rPr>
                        <a:t>Hiperreflexia</a:t>
                      </a:r>
                      <a:r>
                        <a:rPr kumimoji="0" lang="es-ES" sz="1600" i="0" kern="1200" dirty="0" smtClean="0">
                          <a:solidFill>
                            <a:schemeClr val="dk1"/>
                          </a:solidFill>
                          <a:latin typeface="+mn-lt"/>
                          <a:ea typeface="+mn-ea"/>
                          <a:cs typeface="+mn-cs"/>
                        </a:rPr>
                        <a:t/>
                      </a:r>
                      <a:br>
                        <a:rPr kumimoji="0" lang="es-ES" sz="1600" i="0" kern="1200" dirty="0" smtClean="0">
                          <a:solidFill>
                            <a:schemeClr val="dk1"/>
                          </a:solidFill>
                          <a:latin typeface="+mn-lt"/>
                          <a:ea typeface="+mn-ea"/>
                          <a:cs typeface="+mn-cs"/>
                        </a:rPr>
                      </a:br>
                      <a:r>
                        <a:rPr kumimoji="0" lang="es-ES" sz="1600" i="0" kern="1200" dirty="0" smtClean="0">
                          <a:solidFill>
                            <a:schemeClr val="dk1"/>
                          </a:solidFill>
                          <a:latin typeface="+mn-lt"/>
                          <a:ea typeface="+mn-ea"/>
                          <a:cs typeface="+mn-cs"/>
                        </a:rPr>
                        <a:t>Crisis convulsivas en el 25%</a:t>
                      </a:r>
                      <a:br>
                        <a:rPr kumimoji="0" lang="es-ES" sz="1600" i="0" kern="1200" dirty="0" smtClean="0">
                          <a:solidFill>
                            <a:schemeClr val="dk1"/>
                          </a:solidFill>
                          <a:latin typeface="+mn-lt"/>
                          <a:ea typeface="+mn-ea"/>
                          <a:cs typeface="+mn-cs"/>
                        </a:rPr>
                      </a:br>
                      <a:r>
                        <a:rPr kumimoji="0" lang="es-ES" sz="1600" i="0" kern="1200" dirty="0" smtClean="0">
                          <a:solidFill>
                            <a:schemeClr val="dk1"/>
                          </a:solidFill>
                          <a:latin typeface="+mn-lt"/>
                          <a:ea typeface="+mn-ea"/>
                          <a:cs typeface="+mn-cs"/>
                        </a:rPr>
                        <a:t>EEG anormal</a:t>
                      </a:r>
                      <a:br>
                        <a:rPr kumimoji="0" lang="es-ES" sz="1600" i="0" kern="1200" dirty="0" smtClean="0">
                          <a:solidFill>
                            <a:schemeClr val="dk1"/>
                          </a:solidFill>
                          <a:latin typeface="+mn-lt"/>
                          <a:ea typeface="+mn-ea"/>
                          <a:cs typeface="+mn-cs"/>
                        </a:rPr>
                      </a:br>
                      <a:r>
                        <a:rPr kumimoji="0" lang="es-ES" sz="1600" i="0" kern="1200" dirty="0" err="1" smtClean="0">
                          <a:solidFill>
                            <a:schemeClr val="dk1"/>
                          </a:solidFill>
                          <a:latin typeface="+mn-lt"/>
                          <a:ea typeface="+mn-ea"/>
                          <a:cs typeface="+mn-cs"/>
                        </a:rPr>
                        <a:t>Gliosis</a:t>
                      </a:r>
                      <a:r>
                        <a:rPr kumimoji="0" lang="es-ES" sz="1600" i="0" kern="1200" dirty="0" smtClean="0">
                          <a:solidFill>
                            <a:schemeClr val="dk1"/>
                          </a:solidFill>
                          <a:latin typeface="+mn-lt"/>
                          <a:ea typeface="+mn-ea"/>
                          <a:cs typeface="+mn-cs"/>
                        </a:rPr>
                        <a:t> en la sustancia blanca</a:t>
                      </a:r>
                      <a:br>
                        <a:rPr kumimoji="0" lang="es-ES" sz="1600" i="0" kern="1200" dirty="0" smtClean="0">
                          <a:solidFill>
                            <a:schemeClr val="dk1"/>
                          </a:solidFill>
                          <a:latin typeface="+mn-lt"/>
                          <a:ea typeface="+mn-ea"/>
                          <a:cs typeface="+mn-cs"/>
                        </a:rPr>
                      </a:br>
                      <a:r>
                        <a:rPr kumimoji="0" lang="es-ES" sz="1600" i="0" kern="1200" dirty="0" smtClean="0">
                          <a:solidFill>
                            <a:schemeClr val="dk1"/>
                          </a:solidFill>
                          <a:latin typeface="+mn-lt"/>
                          <a:ea typeface="+mn-ea"/>
                          <a:cs typeface="+mn-cs"/>
                        </a:rPr>
                        <a:t>Disminución en el volumen del encéfalo</a:t>
                      </a:r>
                      <a:br>
                        <a:rPr kumimoji="0" lang="es-ES" sz="1600" i="0" kern="1200" dirty="0" smtClean="0">
                          <a:solidFill>
                            <a:schemeClr val="dk1"/>
                          </a:solidFill>
                          <a:latin typeface="+mn-lt"/>
                          <a:ea typeface="+mn-ea"/>
                          <a:cs typeface="+mn-cs"/>
                        </a:rPr>
                      </a:br>
                      <a:r>
                        <a:rPr kumimoji="0" lang="es-ES" sz="1600" i="0" kern="1200" dirty="0" smtClean="0">
                          <a:solidFill>
                            <a:schemeClr val="dk1"/>
                          </a:solidFill>
                          <a:latin typeface="+mn-lt"/>
                          <a:ea typeface="+mn-ea"/>
                          <a:cs typeface="+mn-cs"/>
                        </a:rPr>
                        <a:t>Pérdida de fibras </a:t>
                      </a:r>
                      <a:r>
                        <a:rPr kumimoji="0" lang="es-ES" sz="1600" i="0" kern="1200" dirty="0" err="1" smtClean="0">
                          <a:solidFill>
                            <a:schemeClr val="dk1"/>
                          </a:solidFill>
                          <a:latin typeface="+mn-lt"/>
                          <a:ea typeface="+mn-ea"/>
                          <a:cs typeface="+mn-cs"/>
                        </a:rPr>
                        <a:t>mielinizadas</a:t>
                      </a:r>
                      <a:r>
                        <a:rPr kumimoji="0" lang="es-ES" sz="1600" i="0" kern="1200" dirty="0" smtClean="0">
                          <a:solidFill>
                            <a:schemeClr val="dk1"/>
                          </a:solidFill>
                          <a:latin typeface="+mn-lt"/>
                          <a:ea typeface="+mn-ea"/>
                          <a:cs typeface="+mn-cs"/>
                        </a:rPr>
                        <a:t/>
                      </a:r>
                      <a:br>
                        <a:rPr kumimoji="0" lang="es-ES" sz="1600" i="0" kern="1200" dirty="0" smtClean="0">
                          <a:solidFill>
                            <a:schemeClr val="dk1"/>
                          </a:solidFill>
                          <a:latin typeface="+mn-lt"/>
                          <a:ea typeface="+mn-ea"/>
                          <a:cs typeface="+mn-cs"/>
                        </a:rPr>
                      </a:br>
                      <a:r>
                        <a:rPr kumimoji="0" lang="es-ES" sz="1600" b="1" i="0" u="sng" kern="1200" dirty="0" smtClean="0">
                          <a:solidFill>
                            <a:schemeClr val="dk1"/>
                          </a:solidFill>
                          <a:latin typeface="+mn-lt"/>
                          <a:ea typeface="+mn-ea"/>
                          <a:cs typeface="+mn-cs"/>
                        </a:rPr>
                        <a:t>Problemas psicológicos y conductuales:</a:t>
                      </a:r>
                      <a:br>
                        <a:rPr kumimoji="0" lang="es-ES" sz="1600" b="1" i="0" u="sng" kern="1200" dirty="0" smtClean="0">
                          <a:solidFill>
                            <a:schemeClr val="dk1"/>
                          </a:solidFill>
                          <a:latin typeface="+mn-lt"/>
                          <a:ea typeface="+mn-ea"/>
                          <a:cs typeface="+mn-cs"/>
                        </a:rPr>
                      </a:br>
                      <a:r>
                        <a:rPr kumimoji="0" lang="es-ES" sz="1600" i="0" kern="1200" dirty="0" smtClean="0">
                          <a:solidFill>
                            <a:schemeClr val="dk1"/>
                          </a:solidFill>
                          <a:latin typeface="+mn-lt"/>
                          <a:ea typeface="+mn-ea"/>
                          <a:cs typeface="+mn-cs"/>
                        </a:rPr>
                        <a:t>Irritabilidad, hiperactividad</a:t>
                      </a:r>
                      <a:br>
                        <a:rPr kumimoji="0" lang="es-ES" sz="1600" i="0" kern="1200" dirty="0" smtClean="0">
                          <a:solidFill>
                            <a:schemeClr val="dk1"/>
                          </a:solidFill>
                          <a:latin typeface="+mn-lt"/>
                          <a:ea typeface="+mn-ea"/>
                          <a:cs typeface="+mn-cs"/>
                        </a:rPr>
                      </a:br>
                      <a:r>
                        <a:rPr kumimoji="0" lang="es-ES" sz="1600" i="0" kern="1200" dirty="0" smtClean="0">
                          <a:solidFill>
                            <a:schemeClr val="dk1"/>
                          </a:solidFill>
                          <a:latin typeface="+mn-lt"/>
                          <a:ea typeface="+mn-ea"/>
                          <a:cs typeface="+mn-cs"/>
                        </a:rPr>
                        <a:t>Retardo mental</a:t>
                      </a:r>
                      <a:br>
                        <a:rPr kumimoji="0" lang="es-ES" sz="1600" i="0" kern="1200" dirty="0" smtClean="0">
                          <a:solidFill>
                            <a:schemeClr val="dk1"/>
                          </a:solidFill>
                          <a:latin typeface="+mn-lt"/>
                          <a:ea typeface="+mn-ea"/>
                          <a:cs typeface="+mn-cs"/>
                        </a:rPr>
                      </a:br>
                      <a:r>
                        <a:rPr kumimoji="0" lang="es-ES" sz="1600" i="0" kern="1200" dirty="0" smtClean="0">
                          <a:solidFill>
                            <a:schemeClr val="dk1"/>
                          </a:solidFill>
                          <a:latin typeface="+mn-lt"/>
                          <a:ea typeface="+mn-ea"/>
                          <a:cs typeface="+mn-cs"/>
                        </a:rPr>
                        <a:t>Conductas agresivas</a:t>
                      </a:r>
                      <a:br>
                        <a:rPr kumimoji="0" lang="es-ES" sz="1600" i="0" kern="1200" dirty="0" smtClean="0">
                          <a:solidFill>
                            <a:schemeClr val="dk1"/>
                          </a:solidFill>
                          <a:latin typeface="+mn-lt"/>
                          <a:ea typeface="+mn-ea"/>
                          <a:cs typeface="+mn-cs"/>
                        </a:rPr>
                      </a:br>
                      <a:r>
                        <a:rPr kumimoji="0" lang="es-ES" sz="1600" i="0" kern="1200" dirty="0" smtClean="0">
                          <a:solidFill>
                            <a:schemeClr val="dk1"/>
                          </a:solidFill>
                          <a:latin typeface="+mn-lt"/>
                          <a:ea typeface="+mn-ea"/>
                          <a:cs typeface="+mn-cs"/>
                        </a:rPr>
                        <a:t>Conducta autista</a:t>
                      </a:r>
                      <a:br>
                        <a:rPr kumimoji="0" lang="es-ES" sz="1600" i="0" kern="1200" dirty="0" smtClean="0">
                          <a:solidFill>
                            <a:schemeClr val="dk1"/>
                          </a:solidFill>
                          <a:latin typeface="+mn-lt"/>
                          <a:ea typeface="+mn-ea"/>
                          <a:cs typeface="+mn-cs"/>
                        </a:rPr>
                      </a:br>
                      <a:r>
                        <a:rPr kumimoji="0" lang="es-ES" sz="1600" i="0" kern="1200" dirty="0" smtClean="0">
                          <a:solidFill>
                            <a:schemeClr val="dk1"/>
                          </a:solidFill>
                          <a:latin typeface="+mn-lt"/>
                          <a:ea typeface="+mn-ea"/>
                          <a:cs typeface="+mn-cs"/>
                        </a:rPr>
                        <a:t>Poca capacidad de aprendizaje</a:t>
                      </a:r>
                      <a:br>
                        <a:rPr kumimoji="0" lang="es-ES" sz="1600" i="0" kern="1200" dirty="0" smtClean="0">
                          <a:solidFill>
                            <a:schemeClr val="dk1"/>
                          </a:solidFill>
                          <a:latin typeface="+mn-lt"/>
                          <a:ea typeface="+mn-ea"/>
                          <a:cs typeface="+mn-cs"/>
                        </a:rPr>
                      </a:br>
                      <a:r>
                        <a:rPr kumimoji="0" lang="es-ES" sz="1600" i="0" kern="1200" dirty="0" smtClean="0">
                          <a:solidFill>
                            <a:schemeClr val="dk1"/>
                          </a:solidFill>
                          <a:latin typeface="+mn-lt"/>
                          <a:ea typeface="+mn-ea"/>
                          <a:cs typeface="+mn-cs"/>
                        </a:rPr>
                        <a:t>Automutilación</a:t>
                      </a:r>
                      <a:r>
                        <a:rPr kumimoji="0" lang="es-ES" sz="1800" i="0" kern="1200" dirty="0" smtClean="0">
                          <a:solidFill>
                            <a:schemeClr val="dk1"/>
                          </a:solidFill>
                          <a:latin typeface="+mn-lt"/>
                          <a:ea typeface="+mn-ea"/>
                          <a:cs typeface="+mn-cs"/>
                        </a:rPr>
                        <a:t/>
                      </a:r>
                      <a:br>
                        <a:rPr kumimoji="0" lang="es-ES" sz="1800" i="0" kern="1200" dirty="0" smtClean="0">
                          <a:solidFill>
                            <a:schemeClr val="dk1"/>
                          </a:solidFill>
                          <a:latin typeface="+mn-lt"/>
                          <a:ea typeface="+mn-ea"/>
                          <a:cs typeface="+mn-cs"/>
                        </a:rPr>
                      </a:br>
                      <a:endParaRPr lang="es-ES" dirty="0"/>
                    </a:p>
                  </a:txBody>
                  <a:tcPr>
                    <a:noFill/>
                  </a:tcPr>
                </a:tc>
                <a:extLst>
                  <a:ext uri="{0D108BD9-81ED-4DB2-BD59-A6C34878D82A}">
                    <a16:rowId xmlns:a16="http://schemas.microsoft.com/office/drawing/2014/main" val="10001"/>
                  </a:ext>
                </a:extLst>
              </a:tr>
            </a:tbl>
          </a:graphicData>
        </a:graphic>
      </p:graphicFrame>
      <p:sp>
        <p:nvSpPr>
          <p:cNvPr id="4" name="3 Rectángulo"/>
          <p:cNvSpPr/>
          <p:nvPr/>
        </p:nvSpPr>
        <p:spPr>
          <a:xfrm>
            <a:off x="500034" y="642918"/>
            <a:ext cx="7786742" cy="461665"/>
          </a:xfrm>
          <a:prstGeom prst="rect">
            <a:avLst/>
          </a:prstGeom>
        </p:spPr>
        <p:txBody>
          <a:bodyPr wrap="square">
            <a:spAutoFit/>
          </a:bodyPr>
          <a:lstStyle/>
          <a:p>
            <a:pPr algn="ctr"/>
            <a:r>
              <a:rPr lang="es-ES" sz="2400" b="1" i="1" dirty="0" smtClean="0">
                <a:effectLst>
                  <a:outerShdw blurRad="38100" dist="38100" dir="2700000" algn="tl">
                    <a:srgbClr val="000000">
                      <a:alpha val="43137"/>
                    </a:srgbClr>
                  </a:outerShdw>
                </a:effectLst>
              </a:rPr>
              <a:t>Signos y síntomas de la PKU según edad del paciente</a:t>
            </a:r>
            <a:endParaRPr lang="es-ES" sz="2400" i="1" dirty="0">
              <a:effectLst>
                <a:outerShdw blurRad="38100" dist="38100" dir="2700000" algn="tl">
                  <a:srgbClr val="000000">
                    <a:alpha val="43137"/>
                  </a:srgbClr>
                </a:outerShdw>
              </a:effectLs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571480"/>
            <a:ext cx="8429684" cy="1292662"/>
          </a:xfrm>
          <a:prstGeom prst="rect">
            <a:avLst/>
          </a:prstGeom>
        </p:spPr>
        <p:txBody>
          <a:bodyPr wrap="square">
            <a:spAutoFit/>
          </a:bodyPr>
          <a:lstStyle/>
          <a:p>
            <a:pPr algn="ctr"/>
            <a:r>
              <a:rPr lang="es-ES" sz="2400" b="1" i="1" dirty="0" smtClean="0">
                <a:solidFill>
                  <a:srgbClr val="FF0000"/>
                </a:solidFill>
                <a:effectLst>
                  <a:outerShdw blurRad="38100" dist="38100" dir="2700000" algn="tl">
                    <a:srgbClr val="000000">
                      <a:alpha val="43137"/>
                    </a:srgbClr>
                  </a:outerShdw>
                </a:effectLst>
              </a:rPr>
              <a:t>Pueden aparecer otras alteraciones:</a:t>
            </a:r>
          </a:p>
          <a:p>
            <a:pPr>
              <a:buFont typeface="Arial" pitchFamily="34" charset="0"/>
              <a:buChar char="•"/>
            </a:pPr>
            <a:r>
              <a:rPr lang="es-ES" dirty="0" smtClean="0"/>
              <a:t>Oseas, como microcefalia y falta de crecimiento</a:t>
            </a:r>
          </a:p>
          <a:p>
            <a:r>
              <a:rPr lang="es-ES" dirty="0" smtClean="0"/>
              <a:t>• Cutáneas, como color claro en piel, ojos y cabello</a:t>
            </a:r>
          </a:p>
          <a:p>
            <a:r>
              <a:rPr lang="es-ES" dirty="0" smtClean="0"/>
              <a:t>• Nerviosas, como inquietud, agitación y trastornos de conducta</a:t>
            </a:r>
            <a:endParaRPr lang="es-ES" dirty="0"/>
          </a:p>
        </p:txBody>
      </p:sp>
      <p:sp>
        <p:nvSpPr>
          <p:cNvPr id="3" name="2 Rectángulo"/>
          <p:cNvSpPr/>
          <p:nvPr/>
        </p:nvSpPr>
        <p:spPr>
          <a:xfrm>
            <a:off x="500034" y="1928802"/>
            <a:ext cx="8215370" cy="1015663"/>
          </a:xfrm>
          <a:prstGeom prst="rect">
            <a:avLst/>
          </a:prstGeom>
        </p:spPr>
        <p:txBody>
          <a:bodyPr wrap="square">
            <a:spAutoFit/>
          </a:bodyPr>
          <a:lstStyle/>
          <a:p>
            <a:pPr algn="ctr"/>
            <a:r>
              <a:rPr lang="es-ES" sz="2000" b="1" i="1" dirty="0" smtClean="0">
                <a:solidFill>
                  <a:srgbClr val="FF0000"/>
                </a:solidFill>
                <a:effectLst>
                  <a:outerShdw blurRad="38100" dist="38100" dir="2700000" algn="tl">
                    <a:srgbClr val="000000">
                      <a:alpha val="43137"/>
                    </a:srgbClr>
                  </a:outerShdw>
                </a:effectLst>
              </a:rPr>
              <a:t>¿Qué se debe hacer para evitar las consecuencias?</a:t>
            </a:r>
          </a:p>
          <a:p>
            <a:pPr algn="ctr"/>
            <a:r>
              <a:rPr lang="es-ES" sz="2000" dirty="0" smtClean="0"/>
              <a:t>Un adecuado y temprano diagnóstico y tratamiento permite el desarrollo normal físico e intelectual del paciente.</a:t>
            </a:r>
            <a:endParaRPr lang="es-ES" sz="2000" dirty="0"/>
          </a:p>
        </p:txBody>
      </p:sp>
      <p:sp>
        <p:nvSpPr>
          <p:cNvPr id="4" name="3 Rectángulo"/>
          <p:cNvSpPr/>
          <p:nvPr/>
        </p:nvSpPr>
        <p:spPr>
          <a:xfrm>
            <a:off x="285720" y="3286124"/>
            <a:ext cx="8572560" cy="2585323"/>
          </a:xfrm>
          <a:prstGeom prst="rect">
            <a:avLst/>
          </a:prstGeom>
        </p:spPr>
        <p:txBody>
          <a:bodyPr wrap="square">
            <a:spAutoFit/>
          </a:bodyPr>
          <a:lstStyle/>
          <a:p>
            <a:pPr algn="just"/>
            <a:r>
              <a:rPr lang="es-ES" dirty="0" smtClean="0"/>
              <a:t>La </a:t>
            </a:r>
            <a:r>
              <a:rPr lang="es-ES" dirty="0" err="1" smtClean="0"/>
              <a:t>fenilalanina</a:t>
            </a:r>
            <a:r>
              <a:rPr lang="es-ES" dirty="0" smtClean="0"/>
              <a:t> es un aminoácido imprescindible para la síntesis proteica por lo que los recién nacidos </a:t>
            </a:r>
            <a:r>
              <a:rPr lang="es-ES" dirty="0" err="1" smtClean="0"/>
              <a:t>fenilcetonúricos</a:t>
            </a:r>
            <a:r>
              <a:rPr lang="es-ES" dirty="0" smtClean="0"/>
              <a:t> deben ser alimentados con fórmulas con reducido contenido en </a:t>
            </a:r>
            <a:r>
              <a:rPr lang="es-ES" dirty="0" err="1" smtClean="0"/>
              <a:t>fenilalanina</a:t>
            </a:r>
            <a:r>
              <a:rPr lang="es-ES" dirty="0" smtClean="0"/>
              <a:t>, lo suficiente para que cubra sus requerimientos, pero no haya un exceso ya que no la pueden metabolizar.</a:t>
            </a:r>
          </a:p>
          <a:p>
            <a:pPr algn="just"/>
            <a:r>
              <a:rPr lang="es-ES" dirty="0" smtClean="0"/>
              <a:t>Pasado el periodo de lactancia y a medida que se introduzca la alimentación complementaria se pueden alimentar con preparados comerciales exentos de </a:t>
            </a:r>
            <a:r>
              <a:rPr lang="es-ES" dirty="0" err="1" smtClean="0"/>
              <a:t>fenilalanina</a:t>
            </a:r>
            <a:r>
              <a:rPr lang="es-ES" dirty="0" smtClean="0"/>
              <a:t> y complementar la dieta con alimentos que aporten cantidades controladas de </a:t>
            </a:r>
            <a:r>
              <a:rPr lang="es-ES" dirty="0" err="1" smtClean="0"/>
              <a:t>fenilalanina</a:t>
            </a:r>
            <a:r>
              <a:rPr lang="es-ES" dirty="0" smtClean="0"/>
              <a:t> y el resto de nutrientes necesarios (hidratos de carbono, grasas, vitaminas)</a:t>
            </a:r>
            <a:endParaRPr lang="es-E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Errores del metabolismo\Hipotiroidismo\enfermedades-metablicas-congnitas-deficiencia-de-biotinidasa-galactosemia-y-atresia-de-vas-biliares-1-638.jpg"/>
          <p:cNvPicPr>
            <a:picLocks noChangeAspect="1" noChangeArrowheads="1"/>
          </p:cNvPicPr>
          <p:nvPr/>
        </p:nvPicPr>
        <p:blipFill>
          <a:blip r:embed="rId2"/>
          <a:srcRect/>
          <a:stretch>
            <a:fillRect/>
          </a:stretch>
        </p:blipFill>
        <p:spPr bwMode="auto">
          <a:xfrm>
            <a:off x="428596" y="1357298"/>
            <a:ext cx="5286402" cy="3738580"/>
          </a:xfrm>
          <a:prstGeom prst="rect">
            <a:avLst/>
          </a:prstGeom>
          <a:noFill/>
        </p:spPr>
      </p:pic>
      <p:pic>
        <p:nvPicPr>
          <p:cNvPr id="4099" name="Picture 3" descr="E:\Errores del metabolismo\epidemiologia_pt_ma-1.jpg"/>
          <p:cNvPicPr>
            <a:picLocks noChangeAspect="1" noChangeArrowheads="1"/>
          </p:cNvPicPr>
          <p:nvPr/>
        </p:nvPicPr>
        <p:blipFill>
          <a:blip r:embed="rId3" cstate="print"/>
          <a:srcRect/>
          <a:stretch>
            <a:fillRect/>
          </a:stretch>
        </p:blipFill>
        <p:spPr bwMode="auto">
          <a:xfrm>
            <a:off x="6000760" y="357166"/>
            <a:ext cx="2935287" cy="1822450"/>
          </a:xfrm>
          <a:prstGeom prst="rect">
            <a:avLst/>
          </a:prstGeom>
          <a:noFill/>
        </p:spPr>
      </p:pic>
      <p:sp>
        <p:nvSpPr>
          <p:cNvPr id="4" name="3 CuadroTexto"/>
          <p:cNvSpPr txBox="1"/>
          <p:nvPr/>
        </p:nvSpPr>
        <p:spPr>
          <a:xfrm>
            <a:off x="5857884" y="2643182"/>
            <a:ext cx="3000396" cy="2308324"/>
          </a:xfrm>
          <a:prstGeom prst="rect">
            <a:avLst/>
          </a:prstGeom>
          <a:noFill/>
        </p:spPr>
        <p:txBody>
          <a:bodyPr wrap="square" rtlCol="0">
            <a:spAutoFit/>
          </a:bodyPr>
          <a:lstStyle/>
          <a:p>
            <a:r>
              <a:rPr lang="es-ES" b="1" i="1" dirty="0" smtClean="0">
                <a:solidFill>
                  <a:schemeClr val="bg2">
                    <a:lumMod val="50000"/>
                  </a:schemeClr>
                </a:solidFill>
                <a:effectLst>
                  <a:outerShdw blurRad="38100" dist="38100" dir="2700000" algn="tl">
                    <a:srgbClr val="000000">
                      <a:alpha val="43137"/>
                    </a:srgbClr>
                  </a:outerShdw>
                </a:effectLst>
              </a:rPr>
              <a:t>Los Errores Congénitos del Metabolismo pueden ser corregidos siempre que estén presentes en nuestro pensar médico y se cumplan con los Programas de detección que los previenen.</a:t>
            </a:r>
            <a:endParaRPr lang="es-ES" b="1" i="1" dirty="0">
              <a:solidFill>
                <a:schemeClr val="bg2">
                  <a:lumMod val="50000"/>
                </a:schemeClr>
              </a:solidFill>
              <a:effectLst>
                <a:outerShdw blurRad="38100" dist="38100" dir="2700000" algn="tl">
                  <a:srgbClr val="000000">
                    <a:alpha val="43137"/>
                  </a:srgbClr>
                </a:outerShdw>
              </a:effectLst>
            </a:endParaRPr>
          </a:p>
        </p:txBody>
      </p:sp>
      <p:sp>
        <p:nvSpPr>
          <p:cNvPr id="5" name="4 CuadroTexto"/>
          <p:cNvSpPr txBox="1"/>
          <p:nvPr/>
        </p:nvSpPr>
        <p:spPr>
          <a:xfrm>
            <a:off x="1571604" y="5143512"/>
            <a:ext cx="6215106" cy="1384995"/>
          </a:xfrm>
          <a:prstGeom prst="rect">
            <a:avLst/>
          </a:prstGeom>
          <a:noFill/>
        </p:spPr>
        <p:txBody>
          <a:bodyPr wrap="square" rtlCol="0">
            <a:spAutoFit/>
          </a:bodyPr>
          <a:lstStyle/>
          <a:p>
            <a:pPr algn="ctr"/>
            <a:r>
              <a:rPr lang="es-ES" sz="2800" b="1" i="1" dirty="0" smtClean="0">
                <a:solidFill>
                  <a:schemeClr val="bg2">
                    <a:lumMod val="50000"/>
                  </a:schemeClr>
                </a:solidFill>
                <a:effectLst>
                  <a:outerShdw blurRad="38100" dist="38100" dir="2700000" algn="tl">
                    <a:srgbClr val="000000">
                      <a:alpha val="43137"/>
                    </a:srgbClr>
                  </a:outerShdw>
                </a:effectLst>
              </a:rPr>
              <a:t>En medicina si no se piensa en un diagnóstico, este no puede valorarse y mucho menos realizarse</a:t>
            </a:r>
            <a:endParaRPr lang="es-ES" sz="2800" b="1" i="1" dirty="0">
              <a:solidFill>
                <a:schemeClr val="bg2">
                  <a:lumMod val="50000"/>
                </a:schemeClr>
              </a:solidFill>
              <a:effectLst>
                <a:outerShdw blurRad="38100" dist="38100" dir="2700000" algn="tl">
                  <a:srgbClr val="000000">
                    <a:alpha val="43137"/>
                  </a:srgbClr>
                </a:outerShdw>
              </a:effectLs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28596" y="285728"/>
            <a:ext cx="8286808" cy="4832092"/>
          </a:xfrm>
          <a:prstGeom prst="rect">
            <a:avLst/>
          </a:prstGeom>
          <a:noFill/>
        </p:spPr>
        <p:txBody>
          <a:bodyPr wrap="square" rtlCol="0">
            <a:normAutofit/>
          </a:bodyPr>
          <a:lstStyle/>
          <a:p>
            <a:pPr algn="ctr"/>
            <a:r>
              <a:rPr lang="es-ES" sz="2000" b="1" dirty="0" smtClean="0">
                <a:solidFill>
                  <a:srgbClr val="FF0000"/>
                </a:solidFill>
              </a:rPr>
              <a:t>Durante la presentación hemos mencionado alguna de las enfermedades que constituyen errores innatos del metabolismo y otras  cuya causa es un defecto molecular.  Para profundizar el conocimiento sobre ellas:</a:t>
            </a:r>
          </a:p>
          <a:p>
            <a:pPr algn="ctr"/>
            <a:endParaRPr lang="es-ES" sz="3200" b="1" dirty="0" smtClean="0"/>
          </a:p>
          <a:p>
            <a:pPr>
              <a:buFont typeface="Wingdings" pitchFamily="2" charset="2"/>
              <a:buChar char="ü"/>
            </a:pPr>
            <a:r>
              <a:rPr lang="es-ES" sz="2800" dirty="0" smtClean="0"/>
              <a:t>Hagamos </a:t>
            </a:r>
            <a:r>
              <a:rPr lang="es-ES" sz="2800" dirty="0" smtClean="0"/>
              <a:t>la búsqueda en la literatura de Reportes de casos sobre alguna de estas enfermedades moleculares.</a:t>
            </a:r>
          </a:p>
          <a:p>
            <a:pPr>
              <a:buFont typeface="Wingdings" pitchFamily="2" charset="2"/>
              <a:buChar char="ü"/>
            </a:pPr>
            <a:r>
              <a:rPr lang="es-ES" sz="2800" dirty="0" smtClean="0"/>
              <a:t>Su presentación y análisis constituirán el trabajo final de este curso</a:t>
            </a:r>
          </a:p>
        </p:txBody>
      </p:sp>
      <p:pic>
        <p:nvPicPr>
          <p:cNvPr id="1026" name="Picture 2" descr="C:\Users\Pregrado-2\Desktop\Errores del metabolismo\Talón\2.jpg"/>
          <p:cNvPicPr>
            <a:picLocks noChangeAspect="1" noChangeArrowheads="1"/>
          </p:cNvPicPr>
          <p:nvPr/>
        </p:nvPicPr>
        <p:blipFill>
          <a:blip r:embed="rId2"/>
          <a:srcRect/>
          <a:stretch>
            <a:fillRect/>
          </a:stretch>
        </p:blipFill>
        <p:spPr bwMode="auto">
          <a:xfrm>
            <a:off x="5076056" y="4704897"/>
            <a:ext cx="2619375" cy="1743075"/>
          </a:xfrm>
          <a:prstGeom prst="rect">
            <a:avLst/>
          </a:prstGeom>
          <a:noFill/>
        </p:spPr>
      </p:pic>
      <p:pic>
        <p:nvPicPr>
          <p:cNvPr id="1027" name="Picture 3" descr="C:\Users\Pregrado-2\Desktop\Errores del metabolismo\Talón\5.jpg"/>
          <p:cNvPicPr>
            <a:picLocks noChangeAspect="1" noChangeArrowheads="1"/>
          </p:cNvPicPr>
          <p:nvPr/>
        </p:nvPicPr>
        <p:blipFill>
          <a:blip r:embed="rId3"/>
          <a:srcRect/>
          <a:stretch>
            <a:fillRect/>
          </a:stretch>
        </p:blipFill>
        <p:spPr bwMode="auto">
          <a:xfrm>
            <a:off x="1187624" y="4704897"/>
            <a:ext cx="2628900" cy="174307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0" y="1357298"/>
            <a:ext cx="8572560" cy="5575052"/>
          </a:xfrm>
          <a:prstGeom prst="rect">
            <a:avLst/>
          </a:prstGeom>
        </p:spPr>
        <p:txBody>
          <a:bodyPr wrap="square">
            <a:spAutoFit/>
          </a:bodyPr>
          <a:lstStyle/>
          <a:p>
            <a:pPr algn="just">
              <a:lnSpc>
                <a:spcPct val="150000"/>
              </a:lnSpc>
              <a:buFont typeface="Wingdings" pitchFamily="2" charset="2"/>
              <a:buChar char="ü"/>
            </a:pPr>
            <a:r>
              <a:rPr lang="es-ES" sz="2400" dirty="0" smtClean="0"/>
              <a:t>Comprenden un grupo de trastornos heterogéneos cuya base molecular consiste en la presencia de mutaciones en genes que se expresan como enzimas, proteínas </a:t>
            </a:r>
            <a:r>
              <a:rPr lang="pt-BR" sz="2400" dirty="0" smtClean="0"/>
              <a:t>activadoras, cofactores de enzimas, proteínas de transporte, sistemas portadores o marcadores de </a:t>
            </a:r>
            <a:r>
              <a:rPr lang="es-ES" sz="2400" dirty="0" smtClean="0"/>
              <a:t>reconocimiento metabólico.</a:t>
            </a:r>
          </a:p>
          <a:p>
            <a:pPr algn="just">
              <a:lnSpc>
                <a:spcPct val="150000"/>
              </a:lnSpc>
              <a:buFont typeface="Wingdings" pitchFamily="2" charset="2"/>
              <a:buChar char="ü"/>
            </a:pPr>
            <a:r>
              <a:rPr lang="es-ES" sz="2400" dirty="0" smtClean="0"/>
              <a:t>Son enfermedades debidas a un defecto genético, del que resulta una ausencia/anormalidad de una enzima o su </a:t>
            </a:r>
            <a:r>
              <a:rPr lang="es-ES" sz="2400" dirty="0" err="1" smtClean="0"/>
              <a:t>cofactor</a:t>
            </a:r>
            <a:r>
              <a:rPr lang="es-ES" sz="2400" dirty="0" smtClean="0"/>
              <a:t> que conduce al déficit o acumulación de uno o varios </a:t>
            </a:r>
            <a:r>
              <a:rPr lang="es-ES" sz="2400" dirty="0" err="1" smtClean="0"/>
              <a:t>metabolitos</a:t>
            </a:r>
            <a:r>
              <a:rPr lang="es-ES" sz="2400" dirty="0" smtClean="0"/>
              <a:t>.</a:t>
            </a:r>
          </a:p>
          <a:p>
            <a:pPr algn="just">
              <a:lnSpc>
                <a:spcPct val="150000"/>
              </a:lnSpc>
            </a:pPr>
            <a:endParaRPr lang="es-ES" sz="2400" dirty="0"/>
          </a:p>
        </p:txBody>
      </p:sp>
      <p:sp>
        <p:nvSpPr>
          <p:cNvPr id="4" name="3 Rectángulo"/>
          <p:cNvSpPr/>
          <p:nvPr/>
        </p:nvSpPr>
        <p:spPr>
          <a:xfrm>
            <a:off x="2786050" y="642918"/>
            <a:ext cx="3468385" cy="584775"/>
          </a:xfrm>
          <a:prstGeom prst="rect">
            <a:avLst/>
          </a:prstGeom>
        </p:spPr>
        <p:txBody>
          <a:bodyPr wrap="none">
            <a:spAutoFit/>
          </a:bodyPr>
          <a:lstStyle/>
          <a:p>
            <a:pPr algn="ctr"/>
            <a:r>
              <a:rPr lang="es-ES" sz="3200" b="1" i="1" dirty="0" smtClean="0">
                <a:effectLst>
                  <a:outerShdw blurRad="38100" dist="38100" dir="2700000" algn="tl">
                    <a:srgbClr val="000000">
                      <a:alpha val="43137"/>
                    </a:srgbClr>
                  </a:outerShdw>
                </a:effectLst>
              </a:rPr>
              <a:t>CONCEPTO  EIM</a:t>
            </a:r>
            <a:r>
              <a:rPr lang="es-ES" dirty="0" smtClean="0"/>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0" y="142853"/>
            <a:ext cx="8572560" cy="6863417"/>
          </a:xfrm>
          <a:prstGeom prst="rect">
            <a:avLst/>
          </a:prstGeom>
        </p:spPr>
        <p:txBody>
          <a:bodyPr wrap="square">
            <a:spAutoFit/>
          </a:bodyPr>
          <a:lstStyle/>
          <a:p>
            <a:r>
              <a:rPr lang="es-ES" sz="2000" b="1" i="1" dirty="0" smtClean="0">
                <a:effectLst>
                  <a:outerShdw blurRad="38100" dist="38100" dir="2700000" algn="tl">
                    <a:srgbClr val="000000">
                      <a:alpha val="43137"/>
                    </a:srgbClr>
                  </a:outerShdw>
                </a:effectLst>
              </a:rPr>
              <a:t>Los errores congénitos del metabolismo </a:t>
            </a:r>
            <a:r>
              <a:rPr lang="es-ES" sz="2000" dirty="0" smtClean="0"/>
              <a:t>son aquellas enfermedades moleculares en las cuales </a:t>
            </a:r>
            <a:r>
              <a:rPr lang="es-ES" sz="2000" b="1" i="1" dirty="0" smtClean="0">
                <a:effectLst>
                  <a:outerShdw blurRad="38100" dist="38100" dir="2700000" algn="tl">
                    <a:srgbClr val="000000">
                      <a:alpha val="43137"/>
                    </a:srgbClr>
                  </a:outerShdw>
                </a:effectLst>
              </a:rPr>
              <a:t>la proteína afectada es una enzima</a:t>
            </a:r>
            <a:r>
              <a:rPr lang="es-ES" sz="2000" dirty="0" smtClean="0"/>
              <a:t>. En muchos casos se desconoce si el defecto enzimático se debe a que la enzima está </a:t>
            </a:r>
            <a:r>
              <a:rPr lang="es-ES" sz="2000" b="1" i="1" dirty="0" smtClean="0">
                <a:effectLst>
                  <a:outerShdw blurRad="38100" dist="38100" dir="2700000" algn="tl">
                    <a:srgbClr val="000000">
                      <a:alpha val="43137"/>
                    </a:srgbClr>
                  </a:outerShdw>
                </a:effectLst>
              </a:rPr>
              <a:t>alterada estructuralmente, y por ello carece de actividad, o si es que no se sintetiza en las cantidades suficientes</a:t>
            </a:r>
            <a:r>
              <a:rPr lang="es-ES" sz="2000" b="1" dirty="0" smtClean="0"/>
              <a:t>.</a:t>
            </a:r>
          </a:p>
          <a:p>
            <a:pPr algn="ctr"/>
            <a:r>
              <a:rPr lang="es-ES" sz="2800" b="1" i="1" dirty="0" smtClean="0">
                <a:solidFill>
                  <a:srgbClr val="FF0000"/>
                </a:solidFill>
                <a:effectLst>
                  <a:outerShdw blurRad="38100" dist="38100" dir="2700000" algn="tl">
                    <a:srgbClr val="000000">
                      <a:alpha val="43137"/>
                    </a:srgbClr>
                  </a:outerShdw>
                </a:effectLst>
              </a:rPr>
              <a:t>Características generales:</a:t>
            </a:r>
          </a:p>
          <a:p>
            <a:pPr algn="just"/>
            <a:r>
              <a:rPr lang="es-ES" sz="2400" dirty="0" smtClean="0"/>
              <a:t>Las enzimas catalizan reacciones del metabolismo y su ausencia determina la formación de un bloqueo en esa reacción. Este bloqueo puede dar lugar a la aparición de manifestaciones clínicas por alguno de los mecanismos siguientes:</a:t>
            </a:r>
          </a:p>
          <a:p>
            <a:pPr marL="342900" indent="-342900" algn="just">
              <a:buAutoNum type="arabicPeriod"/>
            </a:pPr>
            <a:r>
              <a:rPr lang="es-ES" sz="2400" dirty="0" smtClean="0"/>
              <a:t>La ausencia del producto de la reacción o de algún otro que se produce con posterioridad al punto de bloqueo.</a:t>
            </a:r>
          </a:p>
          <a:p>
            <a:pPr marL="342900" indent="-342900" algn="just">
              <a:buAutoNum type="arabicPeriod"/>
            </a:pPr>
            <a:r>
              <a:rPr lang="es-ES" sz="2400" dirty="0" smtClean="0"/>
              <a:t>La acumulación del sustrato o de alguno de sus precursores, que en concentraciones elevadas. pueden tener carácter tóxico.</a:t>
            </a:r>
          </a:p>
          <a:p>
            <a:pPr marL="342900" indent="-342900" algn="just">
              <a:buAutoNum type="arabicPeriod"/>
            </a:pPr>
            <a:r>
              <a:rPr lang="es-ES" sz="2400" dirty="0" smtClean="0"/>
              <a:t> La actividad incrementada de vías secundarias, que normalmente funcionan a muy baja velocidad, pero se ven estimuladas al aumentar considerablemente la concentración del sustrato.</a:t>
            </a:r>
            <a:endParaRPr lang="es-E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Multiplicar"/>
          <p:cNvSpPr/>
          <p:nvPr/>
        </p:nvSpPr>
        <p:spPr>
          <a:xfrm>
            <a:off x="3286116" y="785794"/>
            <a:ext cx="1000132" cy="1000132"/>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Multiplicar"/>
          <p:cNvSpPr/>
          <p:nvPr/>
        </p:nvSpPr>
        <p:spPr>
          <a:xfrm>
            <a:off x="6643702" y="714356"/>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Rectángulo"/>
          <p:cNvSpPr/>
          <p:nvPr/>
        </p:nvSpPr>
        <p:spPr>
          <a:xfrm>
            <a:off x="428596" y="857232"/>
            <a:ext cx="4506426" cy="707886"/>
          </a:xfrm>
          <a:prstGeom prst="rect">
            <a:avLst/>
          </a:prstGeom>
        </p:spPr>
        <p:txBody>
          <a:bodyPr wrap="none">
            <a:spAutoFit/>
          </a:bodyPr>
          <a:lstStyle/>
          <a:p>
            <a:r>
              <a:rPr lang="es-ES" sz="4000" dirty="0" smtClean="0"/>
              <a:t>Substrato + Enzima</a:t>
            </a:r>
            <a:endParaRPr lang="es-ES" sz="4000" dirty="0"/>
          </a:p>
        </p:txBody>
      </p:sp>
      <p:sp>
        <p:nvSpPr>
          <p:cNvPr id="4" name="3 Rectángulo"/>
          <p:cNvSpPr/>
          <p:nvPr/>
        </p:nvSpPr>
        <p:spPr>
          <a:xfrm>
            <a:off x="6072198" y="785794"/>
            <a:ext cx="2571768" cy="707886"/>
          </a:xfrm>
          <a:prstGeom prst="rect">
            <a:avLst/>
          </a:prstGeom>
        </p:spPr>
        <p:txBody>
          <a:bodyPr wrap="square">
            <a:spAutoFit/>
          </a:bodyPr>
          <a:lstStyle/>
          <a:p>
            <a:r>
              <a:rPr lang="es-ES" sz="4000" dirty="0" smtClean="0"/>
              <a:t>Productos</a:t>
            </a:r>
            <a:endParaRPr lang="es-ES" sz="4000" dirty="0"/>
          </a:p>
        </p:txBody>
      </p:sp>
      <p:sp>
        <p:nvSpPr>
          <p:cNvPr id="5" name="4 Rectángulo"/>
          <p:cNvSpPr/>
          <p:nvPr/>
        </p:nvSpPr>
        <p:spPr>
          <a:xfrm>
            <a:off x="6143636" y="1857364"/>
            <a:ext cx="2000264" cy="1569660"/>
          </a:xfrm>
          <a:prstGeom prst="rect">
            <a:avLst/>
          </a:prstGeom>
          <a:ln>
            <a:solidFill>
              <a:srgbClr val="FF0000"/>
            </a:solidFill>
          </a:ln>
        </p:spPr>
        <p:txBody>
          <a:bodyPr wrap="square">
            <a:spAutoFit/>
          </a:bodyPr>
          <a:lstStyle/>
          <a:p>
            <a:r>
              <a:rPr lang="es-ES" sz="2400" dirty="0" smtClean="0"/>
              <a:t>Carencia de productos o</a:t>
            </a:r>
          </a:p>
          <a:p>
            <a:r>
              <a:rPr lang="es-ES" sz="2400" dirty="0" smtClean="0"/>
              <a:t>Subsiguientes normales</a:t>
            </a:r>
            <a:endParaRPr lang="es-ES" sz="2400" dirty="0"/>
          </a:p>
        </p:txBody>
      </p:sp>
      <p:sp>
        <p:nvSpPr>
          <p:cNvPr id="6" name="5 Rectángulo"/>
          <p:cNvSpPr/>
          <p:nvPr/>
        </p:nvSpPr>
        <p:spPr>
          <a:xfrm>
            <a:off x="214282" y="3286124"/>
            <a:ext cx="3214710" cy="1569660"/>
          </a:xfrm>
          <a:prstGeom prst="rect">
            <a:avLst/>
          </a:prstGeom>
          <a:ln>
            <a:solidFill>
              <a:srgbClr val="FF0000"/>
            </a:solidFill>
          </a:ln>
        </p:spPr>
        <p:txBody>
          <a:bodyPr wrap="square">
            <a:spAutoFit/>
          </a:bodyPr>
          <a:lstStyle/>
          <a:p>
            <a:pPr algn="ctr"/>
            <a:r>
              <a:rPr lang="es-ES" sz="2400" dirty="0" smtClean="0"/>
              <a:t>Exceso en fluidos</a:t>
            </a:r>
          </a:p>
          <a:p>
            <a:pPr algn="ctr"/>
            <a:r>
              <a:rPr lang="es-ES" sz="2400" dirty="0" smtClean="0"/>
              <a:t>y/o en tejidos</a:t>
            </a:r>
          </a:p>
          <a:p>
            <a:pPr algn="ctr"/>
            <a:r>
              <a:rPr lang="es-ES" sz="2400" dirty="0" smtClean="0"/>
              <a:t>(toxicidad, daño celular, tesaurismosis)</a:t>
            </a:r>
            <a:endParaRPr lang="es-ES" sz="2400" dirty="0"/>
          </a:p>
        </p:txBody>
      </p:sp>
      <p:sp>
        <p:nvSpPr>
          <p:cNvPr id="7" name="6 Rectángulo"/>
          <p:cNvSpPr/>
          <p:nvPr/>
        </p:nvSpPr>
        <p:spPr>
          <a:xfrm>
            <a:off x="5643570" y="3786190"/>
            <a:ext cx="3286148" cy="1200329"/>
          </a:xfrm>
          <a:prstGeom prst="rect">
            <a:avLst/>
          </a:prstGeom>
          <a:ln>
            <a:solidFill>
              <a:srgbClr val="FF0000"/>
            </a:solidFill>
          </a:ln>
        </p:spPr>
        <p:txBody>
          <a:bodyPr wrap="square">
            <a:spAutoFit/>
          </a:bodyPr>
          <a:lstStyle/>
          <a:p>
            <a:pPr algn="ctr"/>
            <a:r>
              <a:rPr lang="es-ES" sz="2400" dirty="0" smtClean="0"/>
              <a:t>Vías metabólicas alternativas</a:t>
            </a:r>
          </a:p>
          <a:p>
            <a:pPr algn="ctr"/>
            <a:r>
              <a:rPr lang="es-ES" sz="2400" dirty="0" smtClean="0"/>
              <a:t>(subproductos tóxicos)</a:t>
            </a:r>
            <a:endParaRPr lang="es-ES" sz="2400" dirty="0"/>
          </a:p>
        </p:txBody>
      </p:sp>
      <p:sp>
        <p:nvSpPr>
          <p:cNvPr id="8" name="7 Flecha arriba"/>
          <p:cNvSpPr/>
          <p:nvPr/>
        </p:nvSpPr>
        <p:spPr>
          <a:xfrm rot="5400000">
            <a:off x="5247516" y="753220"/>
            <a:ext cx="484632" cy="97840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Flecha arriba"/>
          <p:cNvSpPr/>
          <p:nvPr/>
        </p:nvSpPr>
        <p:spPr>
          <a:xfrm rot="7058164">
            <a:off x="4943015" y="1253780"/>
            <a:ext cx="484632" cy="145343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Flecha arriba"/>
          <p:cNvSpPr/>
          <p:nvPr/>
        </p:nvSpPr>
        <p:spPr>
          <a:xfrm rot="7846242">
            <a:off x="4068288" y="944290"/>
            <a:ext cx="484632" cy="340131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Flecha arriba"/>
          <p:cNvSpPr/>
          <p:nvPr/>
        </p:nvSpPr>
        <p:spPr>
          <a:xfrm rot="10800000">
            <a:off x="1500166" y="1571612"/>
            <a:ext cx="484632" cy="164307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p:cNvSpPr/>
          <p:nvPr/>
        </p:nvSpPr>
        <p:spPr>
          <a:xfrm>
            <a:off x="214282" y="5214950"/>
            <a:ext cx="8501186" cy="1477328"/>
          </a:xfrm>
          <a:prstGeom prst="rect">
            <a:avLst/>
          </a:prstGeom>
        </p:spPr>
        <p:txBody>
          <a:bodyPr wrap="square">
            <a:spAutoFit/>
          </a:bodyPr>
          <a:lstStyle/>
          <a:p>
            <a:pPr algn="just"/>
            <a:r>
              <a:rPr lang="es-ES" dirty="0" smtClean="0"/>
              <a:t>La incidencia individual de estas enfermedades es baja, son frecuentes si las consideramos en su conjunto por el gran número de ellas que hay descrito (hay más de 700 trastornos definidos).</a:t>
            </a:r>
          </a:p>
          <a:p>
            <a:pPr algn="just"/>
            <a:r>
              <a:rPr lang="es-ES" dirty="0" smtClean="0"/>
              <a:t>Aproximadamente uno de cada 1000 Recién Nacidos (RN) vivos nace con un EIM y el 50 % de ellos desarrollaran la enfermedad en el período neonatal.</a:t>
            </a:r>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00100" y="357166"/>
            <a:ext cx="6858048" cy="584775"/>
          </a:xfrm>
          <a:prstGeom prst="rect">
            <a:avLst/>
          </a:prstGeom>
        </p:spPr>
        <p:txBody>
          <a:bodyPr wrap="square">
            <a:spAutoFit/>
          </a:bodyPr>
          <a:lstStyle/>
          <a:p>
            <a:pPr algn="ctr"/>
            <a:r>
              <a:rPr lang="es-ES" sz="3200" b="1" i="1" dirty="0" smtClean="0">
                <a:effectLst>
                  <a:outerShdw blurRad="38100" dist="38100" dir="2700000" algn="tl">
                    <a:srgbClr val="000000">
                      <a:alpha val="43137"/>
                    </a:srgbClr>
                  </a:outerShdw>
                </a:effectLst>
              </a:rPr>
              <a:t>EPIDEMIOLOGIA DE EIM</a:t>
            </a:r>
            <a:endParaRPr lang="es-ES" sz="3200" i="1" dirty="0">
              <a:effectLst>
                <a:outerShdw blurRad="38100" dist="38100" dir="2700000" algn="tl">
                  <a:srgbClr val="000000">
                    <a:alpha val="43137"/>
                  </a:srgbClr>
                </a:outerShdw>
              </a:effectLst>
            </a:endParaRPr>
          </a:p>
        </p:txBody>
      </p:sp>
      <p:sp>
        <p:nvSpPr>
          <p:cNvPr id="3" name="2 Rectángulo"/>
          <p:cNvSpPr/>
          <p:nvPr/>
        </p:nvSpPr>
        <p:spPr>
          <a:xfrm>
            <a:off x="214282" y="928671"/>
            <a:ext cx="8643998" cy="1384995"/>
          </a:xfrm>
          <a:prstGeom prst="rect">
            <a:avLst/>
          </a:prstGeom>
        </p:spPr>
        <p:txBody>
          <a:bodyPr wrap="square">
            <a:spAutoFit/>
          </a:bodyPr>
          <a:lstStyle/>
          <a:p>
            <a:pPr algn="ctr"/>
            <a:r>
              <a:rPr lang="es-ES" sz="2800" dirty="0" smtClean="0"/>
              <a:t>La frecuencia de aparición de las distintas enfermedades es muy variable dependiendo de la raza, el país, zona geográfica y otros.</a:t>
            </a:r>
            <a:endParaRPr lang="es-ES" sz="2400" dirty="0"/>
          </a:p>
        </p:txBody>
      </p:sp>
      <p:graphicFrame>
        <p:nvGraphicFramePr>
          <p:cNvPr id="6" name="5 Tabla"/>
          <p:cNvGraphicFramePr>
            <a:graphicFrameLocks noGrp="1"/>
          </p:cNvGraphicFramePr>
          <p:nvPr/>
        </p:nvGraphicFramePr>
        <p:xfrm>
          <a:off x="642910" y="2500306"/>
          <a:ext cx="8143932" cy="3772524"/>
        </p:xfrm>
        <a:graphic>
          <a:graphicData uri="http://schemas.openxmlformats.org/drawingml/2006/table">
            <a:tbl>
              <a:tblPr firstRow="1" bandRow="1">
                <a:tableStyleId>{5C22544A-7EE6-4342-B048-85BDC9FD1C3A}</a:tableStyleId>
              </a:tblPr>
              <a:tblGrid>
                <a:gridCol w="5429288">
                  <a:extLst>
                    <a:ext uri="{9D8B030D-6E8A-4147-A177-3AD203B41FA5}">
                      <a16:colId xmlns:a16="http://schemas.microsoft.com/office/drawing/2014/main" val="20000"/>
                    </a:ext>
                  </a:extLst>
                </a:gridCol>
                <a:gridCol w="2714644">
                  <a:extLst>
                    <a:ext uri="{9D8B030D-6E8A-4147-A177-3AD203B41FA5}">
                      <a16:colId xmlns:a16="http://schemas.microsoft.com/office/drawing/2014/main" val="20001"/>
                    </a:ext>
                  </a:extLst>
                </a:gridCol>
              </a:tblGrid>
              <a:tr h="510482">
                <a:tc>
                  <a:txBody>
                    <a:bodyPr/>
                    <a:lstStyle/>
                    <a:p>
                      <a:pPr algn="ctr"/>
                      <a:r>
                        <a:rPr kumimoji="0" lang="es-ES" sz="2800" b="1" i="1" kern="1200" baseline="0" dirty="0" smtClean="0">
                          <a:solidFill>
                            <a:schemeClr val="tx1"/>
                          </a:solidFill>
                          <a:effectLst>
                            <a:outerShdw blurRad="38100" dist="38100" dir="2700000" algn="tl">
                              <a:srgbClr val="000000">
                                <a:alpha val="43137"/>
                              </a:srgbClr>
                            </a:outerShdw>
                          </a:effectLst>
                          <a:latin typeface="+mn-lt"/>
                          <a:ea typeface="+mn-ea"/>
                          <a:cs typeface="+mn-cs"/>
                        </a:rPr>
                        <a:t>ENFERMEDAD</a:t>
                      </a:r>
                      <a:endParaRPr lang="es-ES" sz="2800" b="1" i="1"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s-ES" sz="2800" b="1" i="1" kern="1200" baseline="0" dirty="0" smtClean="0">
                          <a:solidFill>
                            <a:schemeClr val="tx1"/>
                          </a:solidFill>
                          <a:effectLst>
                            <a:outerShdw blurRad="38100" dist="38100" dir="2700000" algn="tl">
                              <a:srgbClr val="000000">
                                <a:alpha val="43137"/>
                              </a:srgbClr>
                            </a:outerShdw>
                          </a:effectLst>
                          <a:latin typeface="+mn-lt"/>
                          <a:ea typeface="+mn-ea"/>
                          <a:cs typeface="+mn-cs"/>
                        </a:rPr>
                        <a:t>FRECUENCIA</a:t>
                      </a:r>
                      <a:endParaRPr lang="es-ES" sz="2800" b="1" i="1"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10482">
                <a:tc>
                  <a:txBody>
                    <a:bodyPr/>
                    <a:lstStyle/>
                    <a:p>
                      <a:r>
                        <a:rPr kumimoji="0" lang="es-ES" sz="2800" kern="1200" baseline="0" dirty="0" smtClean="0">
                          <a:solidFill>
                            <a:schemeClr val="dk1"/>
                          </a:solidFill>
                          <a:latin typeface="+mn-lt"/>
                          <a:ea typeface="+mn-ea"/>
                          <a:cs typeface="+mn-cs"/>
                        </a:rPr>
                        <a:t>Hipotiroidismo Congénito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s-ES" sz="2800" kern="1200" baseline="0" dirty="0" smtClean="0">
                          <a:solidFill>
                            <a:schemeClr val="dk1"/>
                          </a:solidFill>
                          <a:latin typeface="+mn-lt"/>
                          <a:ea typeface="+mn-ea"/>
                          <a:cs typeface="+mn-cs"/>
                        </a:rPr>
                        <a:t>1:3000</a:t>
                      </a:r>
                      <a:endParaRPr lang="es-E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10482">
                <a:tc>
                  <a:txBody>
                    <a:bodyPr/>
                    <a:lstStyle/>
                    <a:p>
                      <a:r>
                        <a:rPr kumimoji="0" lang="es-ES" sz="2800" kern="1200" baseline="0" dirty="0" err="1" smtClean="0">
                          <a:solidFill>
                            <a:schemeClr val="dk1"/>
                          </a:solidFill>
                          <a:latin typeface="+mn-lt"/>
                          <a:ea typeface="+mn-ea"/>
                          <a:cs typeface="+mn-cs"/>
                        </a:rPr>
                        <a:t>Fenilcetonuria</a:t>
                      </a:r>
                      <a:r>
                        <a:rPr kumimoji="0" lang="es-ES" sz="2800" kern="1200" baseline="0" dirty="0" smtClean="0">
                          <a:solidFill>
                            <a:schemeClr val="dk1"/>
                          </a:solidFill>
                          <a:latin typeface="+mn-lt"/>
                          <a:ea typeface="+mn-ea"/>
                          <a:cs typeface="+mn-cs"/>
                        </a:rPr>
                        <a:t> </a:t>
                      </a:r>
                      <a:endParaRPr lang="es-E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2800" kern="1200" baseline="0" dirty="0" smtClean="0">
                          <a:solidFill>
                            <a:schemeClr val="dk1"/>
                          </a:solidFill>
                          <a:latin typeface="+mn-lt"/>
                          <a:ea typeface="+mn-ea"/>
                          <a:cs typeface="+mn-cs"/>
                        </a:rPr>
                        <a:t>1:10000</a:t>
                      </a:r>
                      <a:endParaRPr lang="es-E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10482">
                <a:tc>
                  <a:txBody>
                    <a:bodyPr/>
                    <a:lstStyle/>
                    <a:p>
                      <a:r>
                        <a:rPr kumimoji="0" lang="es-ES" sz="2800" kern="1200" baseline="0" dirty="0" smtClean="0">
                          <a:solidFill>
                            <a:schemeClr val="dk1"/>
                          </a:solidFill>
                          <a:latin typeface="+mn-lt"/>
                          <a:ea typeface="+mn-ea"/>
                          <a:cs typeface="+mn-cs"/>
                        </a:rPr>
                        <a:t>Galactosemia </a:t>
                      </a:r>
                      <a:endParaRPr lang="es-E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2800" kern="1200" baseline="0" dirty="0" smtClean="0">
                          <a:solidFill>
                            <a:schemeClr val="dk1"/>
                          </a:solidFill>
                          <a:latin typeface="+mn-lt"/>
                          <a:ea typeface="+mn-ea"/>
                          <a:cs typeface="+mn-cs"/>
                        </a:rPr>
                        <a:t>1:60000</a:t>
                      </a:r>
                      <a:endParaRPr lang="es-ES" sz="2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10482">
                <a:tc>
                  <a:txBody>
                    <a:bodyPr/>
                    <a:lstStyle/>
                    <a:p>
                      <a:r>
                        <a:rPr kumimoji="0" lang="es-ES" sz="2800" kern="1200" baseline="0" dirty="0" smtClean="0">
                          <a:solidFill>
                            <a:schemeClr val="dk1"/>
                          </a:solidFill>
                          <a:latin typeface="+mn-lt"/>
                          <a:ea typeface="+mn-ea"/>
                          <a:cs typeface="+mn-cs"/>
                        </a:rPr>
                        <a:t>Fibrosis Quística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s-ES" sz="2800" kern="1200" baseline="0" dirty="0" smtClean="0">
                          <a:solidFill>
                            <a:schemeClr val="dk1"/>
                          </a:solidFill>
                          <a:latin typeface="+mn-lt"/>
                          <a:ea typeface="+mn-ea"/>
                          <a:cs typeface="+mn-cs"/>
                        </a:rPr>
                        <a:t>1:2500</a:t>
                      </a:r>
                      <a:endParaRPr lang="es-E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90862">
                <a:tc>
                  <a:txBody>
                    <a:bodyPr/>
                    <a:lstStyle/>
                    <a:p>
                      <a:r>
                        <a:rPr kumimoji="0" lang="es-ES" sz="2800" kern="1200" baseline="0" dirty="0" smtClean="0">
                          <a:solidFill>
                            <a:schemeClr val="dk1"/>
                          </a:solidFill>
                          <a:latin typeface="+mn-lt"/>
                          <a:ea typeface="+mn-ea"/>
                          <a:cs typeface="+mn-cs"/>
                        </a:rPr>
                        <a:t>Deficiencia de </a:t>
                      </a:r>
                      <a:r>
                        <a:rPr kumimoji="0" lang="es-ES" sz="2800" kern="1200" baseline="0" dirty="0" err="1" smtClean="0">
                          <a:solidFill>
                            <a:schemeClr val="dk1"/>
                          </a:solidFill>
                          <a:latin typeface="+mn-lt"/>
                          <a:ea typeface="+mn-ea"/>
                          <a:cs typeface="+mn-cs"/>
                        </a:rPr>
                        <a:t>Biotinidasa</a:t>
                      </a:r>
                      <a:r>
                        <a:rPr kumimoji="0" lang="es-ES" sz="2800" kern="1200" baseline="0" dirty="0" smtClean="0">
                          <a:solidFill>
                            <a:schemeClr val="dk1"/>
                          </a:solidFill>
                          <a:latin typeface="+mn-lt"/>
                          <a:ea typeface="+mn-ea"/>
                          <a:cs typeface="+mn-cs"/>
                        </a:rPr>
                        <a:t> </a:t>
                      </a:r>
                      <a:endParaRPr lang="es-E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2800" kern="1200" baseline="0" dirty="0" smtClean="0">
                          <a:solidFill>
                            <a:schemeClr val="dk1"/>
                          </a:solidFill>
                          <a:latin typeface="+mn-lt"/>
                          <a:ea typeface="+mn-ea"/>
                          <a:cs typeface="+mn-cs"/>
                        </a:rPr>
                        <a:t>1:70000</a:t>
                      </a:r>
                      <a:endParaRPr lang="es-ES" sz="4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90862">
                <a:tc>
                  <a:txBody>
                    <a:bodyPr/>
                    <a:lstStyle/>
                    <a:p>
                      <a:r>
                        <a:rPr lang="es-ES" sz="2800" baseline="0" dirty="0" err="1" smtClean="0">
                          <a:latin typeface="Constantia" pitchFamily="18" charset="0"/>
                        </a:rPr>
                        <a:t>Hemoglobinapatías</a:t>
                      </a:r>
                      <a:r>
                        <a:rPr lang="es-ES" sz="2800" baseline="0" dirty="0" smtClean="0">
                          <a:latin typeface="Constantia" pitchFamily="18" charset="0"/>
                        </a:rPr>
                        <a:t> y Talasemias</a:t>
                      </a:r>
                      <a:endParaRPr lang="es-ES" sz="2800" dirty="0">
                        <a:latin typeface="Constant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800" baseline="0" dirty="0" smtClean="0">
                          <a:latin typeface="Constantia" pitchFamily="18" charset="0"/>
                        </a:rPr>
                        <a:t>1:500</a:t>
                      </a:r>
                      <a:endParaRPr lang="es-ES" sz="2800" dirty="0" smtClean="0">
                        <a:latin typeface="Constant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214290"/>
            <a:ext cx="8715404" cy="646331"/>
          </a:xfrm>
          <a:prstGeom prst="rect">
            <a:avLst/>
          </a:prstGeom>
        </p:spPr>
        <p:txBody>
          <a:bodyPr wrap="square">
            <a:spAutoFit/>
          </a:bodyPr>
          <a:lstStyle/>
          <a:p>
            <a:pPr algn="ctr"/>
            <a:r>
              <a:rPr lang="es-ES" sz="3600" b="1" i="1" dirty="0" smtClean="0">
                <a:effectLst>
                  <a:outerShdw blurRad="38100" dist="38100" dir="2700000" algn="tl">
                    <a:srgbClr val="000000">
                      <a:alpha val="43137"/>
                    </a:srgbClr>
                  </a:outerShdw>
                </a:effectLst>
                <a:latin typeface="+mj-lt"/>
              </a:rPr>
              <a:t>Fisiopatológicamente se distinguen  3 tipos:</a:t>
            </a:r>
            <a:endParaRPr lang="es-ES" sz="2400" dirty="0"/>
          </a:p>
        </p:txBody>
      </p:sp>
      <p:sp>
        <p:nvSpPr>
          <p:cNvPr id="3" name="2 Rectángulo"/>
          <p:cNvSpPr/>
          <p:nvPr/>
        </p:nvSpPr>
        <p:spPr>
          <a:xfrm>
            <a:off x="285720" y="1000108"/>
            <a:ext cx="8501122" cy="5632311"/>
          </a:xfrm>
          <a:prstGeom prst="rect">
            <a:avLst/>
          </a:prstGeom>
        </p:spPr>
        <p:txBody>
          <a:bodyPr wrap="square">
            <a:spAutoFit/>
          </a:bodyPr>
          <a:lstStyle/>
          <a:p>
            <a:pPr algn="just">
              <a:buFont typeface="Wingdings" pitchFamily="2" charset="2"/>
              <a:buChar char="ü"/>
            </a:pPr>
            <a:r>
              <a:rPr lang="es-ES" sz="2400" b="1" i="1" dirty="0" err="1" smtClean="0">
                <a:effectLst>
                  <a:outerShdw blurRad="38100" dist="38100" dir="2700000" algn="tl">
                    <a:srgbClr val="000000">
                      <a:alpha val="43137"/>
                    </a:srgbClr>
                  </a:outerShdw>
                </a:effectLst>
              </a:rPr>
              <a:t>I.Tipo</a:t>
            </a:r>
            <a:r>
              <a:rPr lang="es-ES" sz="2400" b="1" i="1" dirty="0" smtClean="0">
                <a:effectLst>
                  <a:outerShdw blurRad="38100" dist="38100" dir="2700000" algn="tl">
                    <a:srgbClr val="000000">
                      <a:alpha val="43137"/>
                    </a:srgbClr>
                  </a:outerShdw>
                </a:effectLst>
              </a:rPr>
              <a:t> intoxicación: </a:t>
            </a:r>
            <a:r>
              <a:rPr lang="es-ES" sz="2400" dirty="0" smtClean="0"/>
              <a:t>la enzima deficiente origina una disminución de la metabolización de un sustrato que causa síntomas de intoxicación aguda o crónica. Suele haber situaciones desencadenantes como estrés físico, infecciones intercurrentes, ayuno o ingesta excesiva de nutrientes que no pueden ser metabolizados.</a:t>
            </a:r>
          </a:p>
          <a:p>
            <a:pPr algn="just">
              <a:buFont typeface="Wingdings" pitchFamily="2" charset="2"/>
              <a:buChar char="ü"/>
            </a:pPr>
            <a:endParaRPr lang="es-ES" sz="2400" dirty="0" smtClean="0"/>
          </a:p>
          <a:p>
            <a:pPr algn="just">
              <a:buFont typeface="Wingdings" pitchFamily="2" charset="2"/>
              <a:buChar char="ü"/>
            </a:pPr>
            <a:r>
              <a:rPr lang="es-ES" sz="2400" b="1" i="1" dirty="0" err="1" smtClean="0">
                <a:effectLst>
                  <a:outerShdw blurRad="38100" dist="38100" dir="2700000" algn="tl">
                    <a:srgbClr val="000000">
                      <a:alpha val="43137"/>
                    </a:srgbClr>
                  </a:outerShdw>
                </a:effectLst>
              </a:rPr>
              <a:t>II.Tipo</a:t>
            </a:r>
            <a:r>
              <a:rPr lang="es-ES" sz="2400" b="1" i="1" dirty="0" smtClean="0">
                <a:effectLst>
                  <a:outerShdw blurRad="38100" dist="38100" dir="2700000" algn="tl">
                    <a:srgbClr val="000000">
                      <a:alpha val="43137"/>
                    </a:srgbClr>
                  </a:outerShdw>
                </a:effectLst>
              </a:rPr>
              <a:t> déficit energético: </a:t>
            </a:r>
            <a:r>
              <a:rPr lang="es-ES" sz="2400" dirty="0" smtClean="0"/>
              <a:t>la enzima deficiente está implicada en la producción de energía, con el consiguiente déficit funcional.</a:t>
            </a:r>
          </a:p>
          <a:p>
            <a:pPr algn="just">
              <a:buFont typeface="Wingdings" pitchFamily="2" charset="2"/>
              <a:buChar char="ü"/>
            </a:pPr>
            <a:endParaRPr lang="es-ES" sz="2400" dirty="0" smtClean="0"/>
          </a:p>
          <a:p>
            <a:pPr algn="just">
              <a:buFont typeface="Wingdings" pitchFamily="2" charset="2"/>
              <a:buChar char="ü"/>
            </a:pPr>
            <a:r>
              <a:rPr lang="es-ES" sz="2400" b="1" i="1" dirty="0" err="1" smtClean="0">
                <a:effectLst>
                  <a:outerShdw blurRad="38100" dist="38100" dir="2700000" algn="tl">
                    <a:srgbClr val="000000">
                      <a:alpha val="43137"/>
                    </a:srgbClr>
                  </a:outerShdw>
                </a:effectLst>
              </a:rPr>
              <a:t>III.Acumulación</a:t>
            </a:r>
            <a:r>
              <a:rPr lang="es-ES" sz="2400" b="1" i="1" dirty="0" smtClean="0">
                <a:effectLst>
                  <a:outerShdw blurRad="38100" dist="38100" dir="2700000" algn="tl">
                    <a:srgbClr val="000000">
                      <a:alpha val="43137"/>
                    </a:srgbClr>
                  </a:outerShdw>
                </a:effectLst>
              </a:rPr>
              <a:t> de sustancias complejas que no pueden ser metabolizadas</a:t>
            </a:r>
            <a:r>
              <a:rPr lang="es-ES" sz="2400" dirty="0" smtClean="0"/>
              <a:t>: en este grupo, los síntomas son progresivos y no se relacionan con desencadenantes como las comidas o el ayuno.</a:t>
            </a:r>
            <a:endParaRPr lang="es-E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0" y="214290"/>
            <a:ext cx="8643998" cy="523220"/>
          </a:xfrm>
          <a:prstGeom prst="rect">
            <a:avLst/>
          </a:prstGeom>
        </p:spPr>
        <p:txBody>
          <a:bodyPr wrap="square">
            <a:spAutoFit/>
          </a:bodyPr>
          <a:lstStyle/>
          <a:p>
            <a:pPr algn="ctr"/>
            <a:r>
              <a:rPr lang="es-ES" sz="2800" b="1" i="1" dirty="0" smtClean="0">
                <a:effectLst>
                  <a:outerShdw blurRad="38100" dist="38100" dir="2700000" algn="tl">
                    <a:srgbClr val="000000">
                      <a:alpha val="43137"/>
                    </a:srgbClr>
                  </a:outerShdw>
                </a:effectLst>
              </a:rPr>
              <a:t>EIM según  la fisiopatología y su clínica general</a:t>
            </a:r>
            <a:endParaRPr lang="es-ES" sz="2800" b="1" i="1" dirty="0">
              <a:effectLst>
                <a:outerShdw blurRad="38100" dist="38100" dir="2700000" algn="tl">
                  <a:srgbClr val="000000">
                    <a:alpha val="43137"/>
                  </a:srgbClr>
                </a:outerShdw>
              </a:effectLst>
            </a:endParaRPr>
          </a:p>
        </p:txBody>
      </p:sp>
      <p:graphicFrame>
        <p:nvGraphicFramePr>
          <p:cNvPr id="4" name="3 Tabla"/>
          <p:cNvGraphicFramePr>
            <a:graphicFrameLocks noGrp="1"/>
          </p:cNvGraphicFramePr>
          <p:nvPr/>
        </p:nvGraphicFramePr>
        <p:xfrm>
          <a:off x="428596" y="1645920"/>
          <a:ext cx="8572560" cy="4846320"/>
        </p:xfrm>
        <a:graphic>
          <a:graphicData uri="http://schemas.openxmlformats.org/drawingml/2006/table">
            <a:tbl>
              <a:tblPr firstRow="1" bandRow="1">
                <a:tableStyleId>{5C22544A-7EE6-4342-B048-85BDC9FD1C3A}</a:tableStyleId>
              </a:tblPr>
              <a:tblGrid>
                <a:gridCol w="8572560">
                  <a:extLst>
                    <a:ext uri="{9D8B030D-6E8A-4147-A177-3AD203B41FA5}">
                      <a16:colId xmlns:a16="http://schemas.microsoft.com/office/drawing/2014/main" val="20000"/>
                    </a:ext>
                  </a:extLst>
                </a:gridCol>
              </a:tblGrid>
              <a:tr h="4194808">
                <a:tc>
                  <a:txBody>
                    <a:bodyPr/>
                    <a:lstStyle/>
                    <a:p>
                      <a:pPr algn="just">
                        <a:buFont typeface="Wingdings" pitchFamily="2" charset="2"/>
                        <a:buChar char="ü"/>
                      </a:pPr>
                      <a:r>
                        <a:rPr lang="es-ES" sz="2400" b="0" kern="1200" baseline="0" dirty="0" smtClean="0">
                          <a:solidFill>
                            <a:schemeClr val="dk1"/>
                          </a:solidFill>
                          <a:latin typeface="+mn-lt"/>
                          <a:ea typeface="+mn-ea"/>
                          <a:cs typeface="+mn-cs"/>
                        </a:rPr>
                        <a:t>Predomina el acumulo de una sustancia tóxica para el organismo.</a:t>
                      </a:r>
                    </a:p>
                    <a:p>
                      <a:pPr algn="just">
                        <a:buFont typeface="Wingdings" pitchFamily="2" charset="2"/>
                        <a:buChar char="ü"/>
                      </a:pPr>
                      <a:r>
                        <a:rPr lang="es-ES" sz="2400" b="0" kern="1200" baseline="0" dirty="0" smtClean="0">
                          <a:solidFill>
                            <a:schemeClr val="dk1"/>
                          </a:solidFill>
                          <a:latin typeface="+mn-lt"/>
                          <a:ea typeface="+mn-ea"/>
                          <a:cs typeface="+mn-cs"/>
                        </a:rPr>
                        <a:t>Se manifiestan tras un período neonatal libre de síntomas con un cuadro progresivo de rechazo del alimento, vómitos, somnolencia, convulsiones y coma.</a:t>
                      </a:r>
                    </a:p>
                    <a:p>
                      <a:pPr marL="0" marR="0" indent="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es-ES" sz="2400" b="0" kern="1200" baseline="0" dirty="0" smtClean="0">
                          <a:solidFill>
                            <a:schemeClr val="dk1"/>
                          </a:solidFill>
                          <a:latin typeface="+mn-lt"/>
                          <a:ea typeface="+mn-ea"/>
                          <a:cs typeface="+mn-cs"/>
                        </a:rPr>
                        <a:t>En este grupo predomina la afectación neurológica seguida de hígado y músculo.</a:t>
                      </a:r>
                      <a:r>
                        <a:rPr lang="es-ES" sz="2400" b="0" kern="1200" baseline="0" dirty="0" smtClean="0">
                          <a:solidFill>
                            <a:schemeClr val="tx1"/>
                          </a:solidFill>
                          <a:latin typeface="+mn-lt"/>
                          <a:ea typeface="+mn-ea"/>
                          <a:cs typeface="+mn-cs"/>
                        </a:rPr>
                        <a:t> </a:t>
                      </a:r>
                    </a:p>
                    <a:p>
                      <a:pPr marL="0" marR="0" indent="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es-ES" sz="2400" b="0" kern="1200" baseline="0" dirty="0" smtClean="0">
                          <a:solidFill>
                            <a:schemeClr val="tx1"/>
                          </a:solidFill>
                          <a:latin typeface="+mn-lt"/>
                          <a:ea typeface="+mn-ea"/>
                          <a:cs typeface="+mn-cs"/>
                        </a:rPr>
                        <a:t>Los afectados son susceptibles de intervención </a:t>
                      </a:r>
                      <a:r>
                        <a:rPr lang="es-ES" sz="2400" b="1" kern="1200" baseline="0" dirty="0" smtClean="0">
                          <a:solidFill>
                            <a:schemeClr val="tx1"/>
                          </a:solidFill>
                          <a:latin typeface="+mn-lt"/>
                          <a:ea typeface="+mn-ea"/>
                          <a:cs typeface="+mn-cs"/>
                        </a:rPr>
                        <a:t> dietética y nutricional</a:t>
                      </a:r>
                      <a:endParaRPr lang="es-ES" sz="2400" b="0" kern="1200" baseline="0" dirty="0" smtClean="0">
                        <a:solidFill>
                          <a:schemeClr val="dk1"/>
                        </a:solidFill>
                        <a:latin typeface="+mn-lt"/>
                        <a:ea typeface="+mn-ea"/>
                        <a:cs typeface="+mn-cs"/>
                      </a:endParaRPr>
                    </a:p>
                    <a:p>
                      <a:pPr algn="just"/>
                      <a:r>
                        <a:rPr lang="es-ES" sz="2400" b="1" i="1" kern="1200" baseline="0" dirty="0" smtClean="0">
                          <a:solidFill>
                            <a:schemeClr val="dk1"/>
                          </a:solidFill>
                          <a:effectLst>
                            <a:outerShdw blurRad="38100" dist="38100" dir="2700000" algn="tl">
                              <a:srgbClr val="000000">
                                <a:alpha val="43137"/>
                              </a:srgbClr>
                            </a:outerShdw>
                          </a:effectLst>
                          <a:latin typeface="+mn-lt"/>
                          <a:ea typeface="+mn-ea"/>
                          <a:cs typeface="+mn-cs"/>
                        </a:rPr>
                        <a:t>Ejemplos de este grupo: </a:t>
                      </a:r>
                    </a:p>
                    <a:p>
                      <a:pPr algn="just"/>
                      <a:r>
                        <a:rPr lang="es-ES" sz="2400" b="0" kern="1200" baseline="0" dirty="0" smtClean="0">
                          <a:solidFill>
                            <a:schemeClr val="dk1"/>
                          </a:solidFill>
                          <a:latin typeface="+mn-lt"/>
                          <a:ea typeface="+mn-ea"/>
                          <a:cs typeface="+mn-cs"/>
                        </a:rPr>
                        <a:t>Trastornos del </a:t>
                      </a:r>
                      <a:r>
                        <a:rPr lang="es-ES" sz="2400" b="1" kern="1200" baseline="0" dirty="0" smtClean="0">
                          <a:solidFill>
                            <a:schemeClr val="dk1"/>
                          </a:solidFill>
                          <a:latin typeface="+mn-lt"/>
                          <a:ea typeface="+mn-ea"/>
                          <a:cs typeface="+mn-cs"/>
                        </a:rPr>
                        <a:t>metabolismo de los aminoácidos</a:t>
                      </a:r>
                      <a:r>
                        <a:rPr lang="es-ES" sz="2400" b="0" kern="1200" baseline="0" dirty="0" smtClean="0">
                          <a:solidFill>
                            <a:schemeClr val="dk1"/>
                          </a:solidFill>
                          <a:latin typeface="+mn-lt"/>
                          <a:ea typeface="+mn-ea"/>
                          <a:cs typeface="+mn-cs"/>
                        </a:rPr>
                        <a:t>, </a:t>
                      </a:r>
                      <a:r>
                        <a:rPr lang="es-ES" sz="2400" b="1" kern="1200" baseline="0" dirty="0" smtClean="0">
                          <a:solidFill>
                            <a:schemeClr val="dk1"/>
                          </a:solidFill>
                          <a:latin typeface="+mn-lt"/>
                          <a:ea typeface="+mn-ea"/>
                          <a:cs typeface="+mn-cs"/>
                        </a:rPr>
                        <a:t>ciclo de la urea</a:t>
                      </a:r>
                      <a:r>
                        <a:rPr lang="es-ES" sz="2400" b="0" kern="1200" baseline="0" dirty="0" smtClean="0">
                          <a:solidFill>
                            <a:schemeClr val="dk1"/>
                          </a:solidFill>
                          <a:latin typeface="+mn-lt"/>
                          <a:ea typeface="+mn-ea"/>
                          <a:cs typeface="+mn-cs"/>
                        </a:rPr>
                        <a:t>, </a:t>
                      </a:r>
                      <a:r>
                        <a:rPr lang="es-ES" sz="2400" b="0" kern="1200" baseline="0" dirty="0" err="1" smtClean="0">
                          <a:solidFill>
                            <a:schemeClr val="dk1"/>
                          </a:solidFill>
                          <a:latin typeface="+mn-lt"/>
                          <a:ea typeface="+mn-ea"/>
                          <a:cs typeface="+mn-cs"/>
                        </a:rPr>
                        <a:t>acidurias</a:t>
                      </a:r>
                      <a:r>
                        <a:rPr lang="es-ES" sz="2400" b="0" kern="1200" baseline="0" dirty="0" smtClean="0">
                          <a:solidFill>
                            <a:schemeClr val="dk1"/>
                          </a:solidFill>
                          <a:latin typeface="+mn-lt"/>
                          <a:ea typeface="+mn-ea"/>
                          <a:cs typeface="+mn-cs"/>
                        </a:rPr>
                        <a:t> orgánicas, intolerancias a carbohidratos, </a:t>
                      </a:r>
                      <a:r>
                        <a:rPr lang="es-ES" sz="2400" b="0" kern="1200" baseline="0" dirty="0" err="1" smtClean="0">
                          <a:solidFill>
                            <a:schemeClr val="dk1"/>
                          </a:solidFill>
                          <a:latin typeface="+mn-lt"/>
                          <a:ea typeface="+mn-ea"/>
                          <a:cs typeface="+mn-cs"/>
                        </a:rPr>
                        <a:t>porfirias</a:t>
                      </a:r>
                      <a:r>
                        <a:rPr lang="es-ES" sz="2400" b="0" kern="1200" baseline="0" dirty="0" smtClean="0">
                          <a:solidFill>
                            <a:schemeClr val="dk1"/>
                          </a:solidFill>
                          <a:latin typeface="+mn-lt"/>
                          <a:ea typeface="+mn-ea"/>
                          <a:cs typeface="+mn-cs"/>
                        </a:rPr>
                        <a:t> y trastornos del metabolismo de neurotransmisores.</a:t>
                      </a:r>
                      <a:endParaRPr lang="es-ES" sz="2400" b="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6" name="5 Rectángulo"/>
          <p:cNvSpPr/>
          <p:nvPr/>
        </p:nvSpPr>
        <p:spPr>
          <a:xfrm>
            <a:off x="1071538" y="928670"/>
            <a:ext cx="6643734" cy="461665"/>
          </a:xfrm>
          <a:prstGeom prst="rect">
            <a:avLst/>
          </a:prstGeom>
        </p:spPr>
        <p:txBody>
          <a:bodyPr wrap="square">
            <a:spAutoFit/>
          </a:bodyPr>
          <a:lstStyle/>
          <a:p>
            <a:pPr algn="ctr"/>
            <a:r>
              <a:rPr lang="es-ES" sz="2400" b="1" i="1" dirty="0" smtClean="0">
                <a:solidFill>
                  <a:srgbClr val="FF0000"/>
                </a:solidFill>
                <a:effectLst>
                  <a:outerShdw blurRad="38100" dist="38100" dir="2700000" algn="tl">
                    <a:srgbClr val="000000">
                      <a:alpha val="43137"/>
                    </a:srgbClr>
                  </a:outerShdw>
                </a:effectLst>
              </a:rPr>
              <a:t>Grupo I  EIM tipo “intoxicación”</a:t>
            </a:r>
            <a:endParaRPr lang="es-ES" sz="2400" i="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RESUMEN DE CONOCIMIENTOS BASICO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768</TotalTime>
  <Words>2647</Words>
  <Application>Microsoft Office PowerPoint</Application>
  <PresentationFormat>On-screen Show (4:3)</PresentationFormat>
  <Paragraphs>333</Paragraphs>
  <Slides>34</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Arial</vt:lpstr>
      <vt:lpstr>Calibri</vt:lpstr>
      <vt:lpstr>Constantia</vt:lpstr>
      <vt:lpstr>Wingdings</vt:lpstr>
      <vt:lpstr>Wingdings 2</vt:lpstr>
      <vt:lpstr>Flujo</vt:lpstr>
      <vt:lpstr>1_RESUMEN DE CONOCIMIENTOS BASICOS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Loengrys Infante Arceo</dc:creator>
  <cp:lastModifiedBy>Jose A. Barcenas</cp:lastModifiedBy>
  <cp:revision>153</cp:revision>
  <dcterms:created xsi:type="dcterms:W3CDTF">2019-10-24T14:35:46Z</dcterms:created>
  <dcterms:modified xsi:type="dcterms:W3CDTF">2021-04-25T15:19:29Z</dcterms:modified>
</cp:coreProperties>
</file>