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1" r:id="rId8"/>
  </p:sldMasterIdLst>
  <p:notesMasterIdLst>
    <p:notesMasterId r:id="rId33"/>
  </p:notesMasterIdLst>
  <p:sldIdLst>
    <p:sldId id="256" r:id="rId9"/>
    <p:sldId id="298" r:id="rId10"/>
    <p:sldId id="271" r:id="rId11"/>
    <p:sldId id="272" r:id="rId12"/>
    <p:sldId id="274" r:id="rId13"/>
    <p:sldId id="276" r:id="rId14"/>
    <p:sldId id="279" r:id="rId15"/>
    <p:sldId id="281" r:id="rId16"/>
    <p:sldId id="282" r:id="rId17"/>
    <p:sldId id="299" r:id="rId18"/>
    <p:sldId id="300" r:id="rId19"/>
    <p:sldId id="301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91" r:id="rId28"/>
    <p:sldId id="292" r:id="rId29"/>
    <p:sldId id="294" r:id="rId30"/>
    <p:sldId id="297" r:id="rId31"/>
    <p:sldId id="295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4" autoAdjust="0"/>
    <p:restoredTop sz="94676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1C7D8-13B3-4576-9AE9-C1AB793905AC}" type="datetimeFigureOut">
              <a:rPr lang="es-ES" smtClean="0"/>
              <a:t>18/10/2021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667C2-99D3-403C-9CDE-3CAE9D2893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37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667C2-99D3-403C-9CDE-3CAE9D28931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03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72CE2-09CF-4E71-92BC-72F6CF22657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7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202A7-683E-4CAD-8D67-A696FFF6C0F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1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9C3A-72D2-469F-9B2E-55AB19D8E21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47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72CE2-09CF-4E71-92BC-72F6CF22657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44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A18A1-F5B7-4B0B-999B-5E410784880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02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96052-B92B-4759-838B-1025A5E3B1D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75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EC1B1-5B99-4CFF-8639-3C6C2C8BFD3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65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58956-B549-41AF-8AA8-B66CBD68C2A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19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BB085-D26F-47C6-87A2-E4D0684691B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80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AF817-BFE6-4875-B08F-E58B88E16E0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33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288C6-29C6-4989-A700-1D20A3D5567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6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A18A1-F5B7-4B0B-999B-5E410784880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02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7EA3-21EA-4D27-A090-2B9902198F6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35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202A7-683E-4CAD-8D67-A696FFF6C0F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31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9C3A-72D2-469F-9B2E-55AB19D8E21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18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72CE2-09CF-4E71-92BC-72F6CF22657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64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A18A1-F5B7-4B0B-999B-5E410784880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05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96052-B92B-4759-838B-1025A5E3B1D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41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EC1B1-5B99-4CFF-8639-3C6C2C8BFD3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85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58956-B549-41AF-8AA8-B66CBD68C2A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48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BB085-D26F-47C6-87A2-E4D0684691B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52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AF817-BFE6-4875-B08F-E58B88E16E0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6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96052-B92B-4759-838B-1025A5E3B1D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99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288C6-29C6-4989-A700-1D20A3D5567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68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7EA3-21EA-4D27-A090-2B9902198F6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202A7-683E-4CAD-8D67-A696FFF6C0F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7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9C3A-72D2-469F-9B2E-55AB19D8E21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92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72CE2-09CF-4E71-92BC-72F6CF22657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63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A18A1-F5B7-4B0B-999B-5E410784880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3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96052-B92B-4759-838B-1025A5E3B1D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14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EC1B1-5B99-4CFF-8639-3C6C2C8BFD3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8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58956-B549-41AF-8AA8-B66CBD68C2A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44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BB085-D26F-47C6-87A2-E4D0684691B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8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EC1B1-5B99-4CFF-8639-3C6C2C8BFD3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32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AF817-BFE6-4875-B08F-E58B88E16E0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80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288C6-29C6-4989-A700-1D20A3D5567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7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7EA3-21EA-4D27-A090-2B9902198F6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03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202A7-683E-4CAD-8D67-A696FFF6C0F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742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9C3A-72D2-469F-9B2E-55AB19D8E21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4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72CE2-09CF-4E71-92BC-72F6CF22657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67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A18A1-F5B7-4B0B-999B-5E410784880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556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96052-B92B-4759-838B-1025A5E3B1D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66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EC1B1-5B99-4CFF-8639-3C6C2C8BFD3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938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58956-B549-41AF-8AA8-B66CBD68C2A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4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58956-B549-41AF-8AA8-B66CBD68C2A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439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BB085-D26F-47C6-87A2-E4D0684691B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916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AF817-BFE6-4875-B08F-E58B88E16E0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67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288C6-29C6-4989-A700-1D20A3D5567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73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7EA3-21EA-4D27-A090-2B9902198F6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95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202A7-683E-4CAD-8D67-A696FFF6C0F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349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9C3A-72D2-469F-9B2E-55AB19D8E21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10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72CE2-09CF-4E71-92BC-72F6CF22657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940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A18A1-F5B7-4B0B-999B-5E410784880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239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96052-B92B-4759-838B-1025A5E3B1D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94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EC1B1-5B99-4CFF-8639-3C6C2C8BFD3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7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BB085-D26F-47C6-87A2-E4D0684691B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18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58956-B549-41AF-8AA8-B66CBD68C2A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694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BB085-D26F-47C6-87A2-E4D0684691B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63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AF817-BFE6-4875-B08F-E58B88E16E0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96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288C6-29C6-4989-A700-1D20A3D5567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233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7EA3-21EA-4D27-A090-2B9902198F6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18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202A7-683E-4CAD-8D67-A696FFF6C0F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755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99C3A-72D2-469F-9B2E-55AB19D8E21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477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s-ES" sz="1800" smtClean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624912-B85C-4474-8B7C-0D1AB2BFD9B2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398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B7912-98F3-4089-BA63-DB5FC9E2588F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92848"/>
      </p:ext>
    </p:extLst>
  </p:cSld>
  <p:clrMapOvr>
    <a:masterClrMapping/>
  </p:clrMapOvr>
  <p:transition>
    <p:wedg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B3E6D-961B-4447-A4DB-9585FA8985E8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14476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AF817-BFE6-4875-B08F-E58B88E16E0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575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B545D-17EA-4E93-B911-5FA9E0B56419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13558"/>
      </p:ext>
    </p:extLst>
  </p:cSld>
  <p:clrMapOvr>
    <a:masterClrMapping/>
  </p:clrMapOvr>
  <p:transition>
    <p:wedg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B4018-4CF3-49DE-AF99-6E974F1B145F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47508"/>
      </p:ext>
    </p:extLst>
  </p:cSld>
  <p:clrMapOvr>
    <a:masterClrMapping/>
  </p:clrMapOvr>
  <p:transition>
    <p:wedg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9A35E-9E1B-446D-B597-54409C0A2BA2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26008"/>
      </p:ext>
    </p:extLst>
  </p:cSld>
  <p:clrMapOvr>
    <a:masterClrMapping/>
  </p:clrMapOvr>
  <p:transition>
    <p:wedg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34241-7953-4D8B-93DE-B2E40535290B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71732"/>
      </p:ext>
    </p:extLst>
  </p:cSld>
  <p:clrMapOvr>
    <a:masterClrMapping/>
  </p:clrMapOvr>
  <p:transition>
    <p:wedg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68E04-642E-401C-8794-887EF6D1E8B0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6656"/>
      </p:ext>
    </p:extLst>
  </p:cSld>
  <p:clrMapOvr>
    <a:masterClrMapping/>
  </p:clrMapOvr>
  <p:transition>
    <p:wedg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26106-2A66-4F61-A381-3ADF55EE1C71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21268"/>
      </p:ext>
    </p:extLst>
  </p:cSld>
  <p:clrMapOvr>
    <a:masterClrMapping/>
  </p:clrMapOvr>
  <p:transition>
    <p:wedg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2B2B2-4834-4EDC-AEB0-AC52E7CFB359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86725"/>
      </p:ext>
    </p:extLst>
  </p:cSld>
  <p:clrMapOvr>
    <a:masterClrMapping/>
  </p:clrMapOvr>
  <p:transition>
    <p:wedg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E7478-47B0-4436-8964-6B930D50CB48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09248"/>
      </p:ext>
    </p:extLst>
  </p:cSld>
  <p:clrMapOvr>
    <a:masterClrMapping/>
  </p:clrMapOvr>
  <p:transition>
    <p:wedg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D9B5B-AAC9-4302-BCBC-3094CA14E037}" type="slidenum">
              <a:rPr lang="es-ES" altLang="es-ES">
                <a:solidFill>
                  <a:srgbClr val="FFFFFF"/>
                </a:solidFill>
              </a:rPr>
              <a:pPr/>
              <a:t>‹Nº›</a:t>
            </a:fld>
            <a:endParaRPr lang="es-E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41429"/>
      </p:ext>
    </p:extLst>
  </p:cSld>
  <p:clrMapOvr>
    <a:masterClrMapping/>
  </p:clrMapOvr>
  <p:transition>
    <p:wedg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E82E5-C888-4095-B722-E1B8CE5D7B6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9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288C6-29C6-4989-A700-1D20A3D5567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942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958B9-E64B-4B31-812A-1AF07C801E2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822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4AE1D-9BD4-48D7-A74D-00110737FA0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084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F4C7E-7CC5-43BA-9362-80E317B811C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262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2CE25-29E0-49CF-998C-B4AD21DD2DF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539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01F13-8DE6-4705-ACE0-FB624D1D288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126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FC234-390C-414D-9FF8-D7DF160E112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393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20AC3-E030-497C-8B62-AAAB253E117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035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9039C-A3F6-4E59-AEF9-C8C7DE4E5B5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575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55739-E7E3-49F3-9424-50AA996BE65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345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11383-778D-4476-89C4-BFEF457F849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7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7EA3-21EA-4D27-A090-2B9902198F6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3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55F180-9329-4408-B4CE-EBED33388E54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0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55F180-9329-4408-B4CE-EBED33388E54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0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55F180-9329-4408-B4CE-EBED33388E54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55F180-9329-4408-B4CE-EBED33388E54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7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55F180-9329-4408-B4CE-EBED33388E54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4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55F180-9329-4408-B4CE-EBED33388E54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6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0CF3391-2A31-4C26-AB08-EF7E23A1573E}" type="slidenum">
              <a:rPr lang="es-ES" altLang="es-ES" smtClean="0">
                <a:solidFill>
                  <a:srgbClr val="FFFFFF"/>
                </a:solidFill>
              </a:rPr>
              <a:pPr/>
              <a:t>‹Nº›</a:t>
            </a:fld>
            <a:endParaRPr lang="es-ES" altLang="es-E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746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3B74F8-6693-4628-8A84-0A802757A953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5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sentaci_n_de_Microsoft_PowerPoint_97-20031.ppt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835150" y="1677082"/>
            <a:ext cx="6064250" cy="671798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Fitoterapia</a:t>
            </a:r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152928" dir="13298012">
                  <a:srgbClr val="868686">
                    <a:alpha val="50000"/>
                  </a:srgbClr>
                </a:prstShdw>
              </a:effectLst>
              <a:latin typeface="Arial Black"/>
            </a:endParaRPr>
          </a:p>
        </p:txBody>
      </p:sp>
      <p:pic>
        <p:nvPicPr>
          <p:cNvPr id="2187" name="Picture 139" descr="M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56" y="512268"/>
            <a:ext cx="80962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rbolsec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699" y="3140968"/>
            <a:ext cx="1333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71600" y="616530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Dra. </a:t>
            </a:r>
            <a:r>
              <a:rPr lang="es-ES" sz="2000" dirty="0" err="1" smtClean="0"/>
              <a:t>Yanet</a:t>
            </a:r>
            <a:r>
              <a:rPr lang="es-ES" sz="2000" dirty="0" smtClean="0"/>
              <a:t> Acosta Perdomo  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7504" y="188912"/>
            <a:ext cx="806489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zh-TW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Fitofármaco :</a:t>
            </a:r>
          </a:p>
          <a:p>
            <a:pPr algn="ctr">
              <a:spcBef>
                <a:spcPct val="50000"/>
              </a:spcBef>
            </a:pPr>
            <a:r>
              <a:rPr lang="es-ES" altLang="zh-TW" b="1" i="1" u="sng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Imefasma</a:t>
            </a:r>
            <a:r>
              <a:rPr lang="es-ES" altLang="zh-TW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Jarabe:</a:t>
            </a:r>
            <a:r>
              <a:rPr lang="es-ES" altLang="zh-TW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s-ES" altLang="zh-TW" b="1" i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Antitusivo</a:t>
            </a:r>
            <a:r>
              <a:rPr lang="es-ES" altLang="zh-TW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, anticatarral </a:t>
            </a:r>
            <a:endParaRPr lang="en-US" altLang="zh-TW" dirty="0">
              <a:solidFill>
                <a:srgbClr val="000000"/>
              </a:solidFill>
              <a:ea typeface="新細明體" pitchFamily="18" charset="-120"/>
            </a:endParaRPr>
          </a:p>
          <a:p>
            <a:pPr algn="ctr">
              <a:lnSpc>
                <a:spcPct val="2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ea typeface="新細明體" pitchFamily="18" charset="-120"/>
              </a:rPr>
              <a:t>1. ALOE o SÄBILA</a:t>
            </a:r>
          </a:p>
          <a:p>
            <a:pPr algn="ctr">
              <a:lnSpc>
                <a:spcPct val="2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ea typeface="新細明體" pitchFamily="18" charset="-120"/>
              </a:rPr>
              <a:t>2.  MAJAGUA</a:t>
            </a:r>
          </a:p>
          <a:p>
            <a:pPr algn="ctr">
              <a:lnSpc>
                <a:spcPct val="250000"/>
              </a:lnSpc>
              <a:spcBef>
                <a:spcPct val="50000"/>
              </a:spcBef>
            </a:pPr>
            <a:endParaRPr lang="es-MX" dirty="0" smtClean="0">
              <a:solidFill>
                <a:srgbClr val="00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20725" y="2712935"/>
            <a:ext cx="7164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 smtClean="0">
              <a:solidFill>
                <a:srgbClr val="000000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 flipV="1">
            <a:off x="971600" y="4797152"/>
            <a:ext cx="85808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es-MX" dirty="0" smtClean="0">
              <a:solidFill>
                <a:srgbClr val="000000"/>
              </a:solidFill>
            </a:endParaRPr>
          </a:p>
        </p:txBody>
      </p:sp>
      <p:pic>
        <p:nvPicPr>
          <p:cNvPr id="28681" name="Picture 9" descr="LABO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92150"/>
            <a:ext cx="914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5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672822"/>
            <a:ext cx="72362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zh-TW" b="1" i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Imefasma</a:t>
            </a:r>
            <a:r>
              <a:rPr lang="es-ES" altLang="zh-TW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Jarabe:</a:t>
            </a:r>
            <a:r>
              <a:rPr lang="es-ES" altLang="zh-TW" dirty="0">
                <a:solidFill>
                  <a:srgbClr val="000000"/>
                </a:solidFill>
                <a:ea typeface="新細明體" pitchFamily="18" charset="-120"/>
              </a:rPr>
              <a:t> </a:t>
            </a:r>
            <a:r>
              <a:rPr lang="es-ES" altLang="zh-TW" b="1" i="1" u="sng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Antitusivo</a:t>
            </a:r>
            <a:r>
              <a:rPr lang="es-ES" altLang="zh-TW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, anticatarral </a:t>
            </a:r>
            <a:endParaRPr lang="en-US" altLang="zh-TW" dirty="0">
              <a:solidFill>
                <a:srgbClr val="000000"/>
              </a:solidFill>
              <a:ea typeface="新細明體" pitchFamily="18" charset="-120"/>
            </a:endParaRPr>
          </a:p>
          <a:p>
            <a:pPr marL="342900" lvl="0" indent="-342900">
              <a:lnSpc>
                <a:spcPct val="2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s-ES" altLang="zh-TW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ALOE o SABILA   (</a:t>
            </a:r>
            <a:r>
              <a:rPr lang="es-ES" altLang="zh-TW" dirty="0" err="1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mesófilo</a:t>
            </a:r>
            <a:r>
              <a:rPr lang="es-ES" altLang="zh-TW" dirty="0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)  </a:t>
            </a:r>
            <a:r>
              <a:rPr lang="es-ES" altLang="zh-TW" dirty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tintura, extracto fluido, </a:t>
            </a:r>
            <a:r>
              <a:rPr lang="es-ES" altLang="zh-TW" dirty="0" err="1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mellitos</a:t>
            </a:r>
            <a:r>
              <a:rPr lang="es-ES" altLang="zh-TW" dirty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, jarabe </a:t>
            </a:r>
            <a:r>
              <a:rPr lang="es-ES" altLang="zh-TW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Antiasmática</a:t>
            </a:r>
          </a:p>
          <a:p>
            <a:pPr marL="342900" indent="-342900">
              <a:lnSpc>
                <a:spcPct val="2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s-ES" altLang="zh-TW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MAJAGUA (</a:t>
            </a:r>
            <a:r>
              <a:rPr lang="es-ES" altLang="zh-TW" dirty="0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flores ) </a:t>
            </a:r>
            <a:r>
              <a:rPr lang="es-ES" altLang="zh-TW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expectorante</a:t>
            </a:r>
            <a:r>
              <a:rPr lang="es-E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新細明體" pitchFamily="18" charset="-120"/>
              </a:rPr>
              <a:t> </a:t>
            </a:r>
            <a:endParaRPr lang="es-ES" altLang="zh-TW" b="1" i="1" u="sng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  <a:p>
            <a:pPr lvl="0" algn="ctr">
              <a:lnSpc>
                <a:spcPct val="250000"/>
              </a:lnSpc>
              <a:spcBef>
                <a:spcPct val="50000"/>
              </a:spcBef>
            </a:pPr>
            <a:endParaRPr lang="es-ES" altLang="zh-TW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  <a:p>
            <a:pPr lvl="0" algn="ctr">
              <a:spcBef>
                <a:spcPct val="50000"/>
              </a:spcBef>
            </a:pPr>
            <a:endParaRPr lang="es-ES" altLang="zh-TW" b="1" i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</p:txBody>
      </p:sp>
      <p:pic>
        <p:nvPicPr>
          <p:cNvPr id="3" name="Picture 9" descr="LABOR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92150"/>
            <a:ext cx="914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27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33486"/>
            <a:ext cx="8964488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s-ES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EJEMPLOS Plantas </a:t>
            </a:r>
            <a:r>
              <a:rPr lang="es-ES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medicinales </a:t>
            </a:r>
            <a:r>
              <a:rPr lang="es-ES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y </a:t>
            </a:r>
            <a:r>
              <a:rPr lang="es-ES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sus principales indicaciones:</a:t>
            </a:r>
            <a:r>
              <a:rPr lang="es-ES" b="1" dirty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 </a:t>
            </a:r>
            <a:endParaRPr lang="es-ES" dirty="0">
              <a:solidFill>
                <a:srgbClr val="008000"/>
              </a:solidFill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" altLang="zh-TW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ALOE </a:t>
            </a:r>
            <a:r>
              <a:rPr lang="es-ES" altLang="zh-TW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o SABILA   (</a:t>
            </a:r>
            <a:r>
              <a:rPr lang="es-ES" altLang="zh-TW" dirty="0" err="1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mesófilo</a:t>
            </a:r>
            <a:r>
              <a:rPr lang="es-ES" altLang="zh-TW" dirty="0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)</a:t>
            </a:r>
            <a:r>
              <a:rPr lang="es-ES" altLang="zh-TW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</a:t>
            </a:r>
            <a:r>
              <a:rPr lang="es-ES" altLang="zh-TW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Antiasmática, antihemorroidal ,</a:t>
            </a:r>
            <a:r>
              <a:rPr lang="es-ES" altLang="zh-TW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hepatoprotector</a:t>
            </a:r>
            <a:r>
              <a:rPr lang="es-ES" altLang="zh-TW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, </a:t>
            </a:r>
            <a:r>
              <a:rPr lang="es-ES" altLang="zh-TW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bioestimulante</a:t>
            </a:r>
            <a:r>
              <a:rPr lang="es-ES" altLang="zh-TW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</a:t>
            </a:r>
            <a:endParaRPr lang="es-ES" altLang="zh-TW" b="1" i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  <a:p>
            <a:pPr marL="342900" lvl="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" altLang="zh-TW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AJO  (</a:t>
            </a:r>
            <a:r>
              <a:rPr lang="es-ES" altLang="zh-TW" dirty="0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bulbo ) </a:t>
            </a:r>
            <a:r>
              <a:rPr lang="es-ES" altLang="zh-TW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Expectorante, </a:t>
            </a:r>
            <a:r>
              <a:rPr lang="es-ES" altLang="zh-TW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antiasmática, </a:t>
            </a:r>
            <a:r>
              <a:rPr lang="es-ES" altLang="zh-TW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Hipolipemiante</a:t>
            </a:r>
            <a:r>
              <a:rPr lang="es-ES" altLang="zh-TW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, </a:t>
            </a:r>
            <a:r>
              <a:rPr lang="es-ES" altLang="zh-TW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flebotónico</a:t>
            </a:r>
            <a:r>
              <a:rPr lang="es-ES" altLang="zh-TW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y </a:t>
            </a:r>
            <a:r>
              <a:rPr lang="es-ES" altLang="zh-TW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antifúngico</a:t>
            </a:r>
            <a:endParaRPr lang="es-ES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s-ES" altLang="zh-TW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ORËGANO (</a:t>
            </a:r>
            <a:r>
              <a:rPr lang="es-ES" altLang="zh-TW" dirty="0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hojas ) </a:t>
            </a:r>
            <a:r>
              <a:rPr lang="es-ES" altLang="zh-TW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antitusígena, antiséptico antiinflamatorio de </a:t>
            </a:r>
            <a:r>
              <a:rPr lang="es-ES" altLang="zh-TW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orofaringe</a:t>
            </a:r>
            <a:r>
              <a:rPr lang="es-ES" altLang="zh-TW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en colutorios</a:t>
            </a:r>
            <a:endParaRPr lang="es-ES" altLang="zh-TW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s-ES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新細明體" pitchFamily="18" charset="-120"/>
              </a:rPr>
              <a:t>MANGLE ROJO (</a:t>
            </a:r>
            <a:r>
              <a:rPr lang="es-ES" dirty="0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corteza</a:t>
            </a:r>
            <a:r>
              <a:rPr lang="es-ES" altLang="zh-TW" dirty="0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 )</a:t>
            </a:r>
            <a:r>
              <a:rPr lang="es-ES" altLang="zh-TW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</a:t>
            </a:r>
            <a:r>
              <a:rPr lang="es-ES" altLang="zh-TW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Antiulceroso</a:t>
            </a:r>
            <a:r>
              <a:rPr lang="es-ES" altLang="zh-TW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anti </a:t>
            </a:r>
            <a:r>
              <a:rPr lang="es-ES" altLang="zh-TW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Helicobacter</a:t>
            </a:r>
            <a:r>
              <a:rPr lang="es-ES" altLang="zh-TW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 Pylori, antidiarreico.</a:t>
            </a:r>
          </a:p>
          <a:p>
            <a:pPr marL="342900" lvl="0" indent="-34290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s-ES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新細明體" pitchFamily="18" charset="-120"/>
              </a:rPr>
              <a:t>MANZANILLA</a:t>
            </a:r>
            <a:r>
              <a:rPr lang="es-ES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新細明體" pitchFamily="18" charset="-120"/>
              </a:rPr>
              <a:t>(hojas) </a:t>
            </a:r>
            <a:r>
              <a:rPr lang="es-E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新細明體" pitchFamily="18" charset="-120"/>
              </a:rPr>
              <a:t>Sedante e hipnótico, digestivo, protector de la piel</a:t>
            </a:r>
          </a:p>
          <a:p>
            <a:pPr marL="342900" lvl="0" indent="-34290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s-ES" altLang="zh-TW" b="1" u="sng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新細明體" pitchFamily="18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s-ES" altLang="zh-TW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  <a:p>
            <a:pPr marL="342900" lvl="0" indent="-34290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s-ES" altLang="zh-TW" b="1" i="1" u="sng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87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9600" y="0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Plantas medicinales o fitofármacos y sus principales indicaciones:</a:t>
            </a:r>
            <a:r>
              <a:rPr lang="es-ES" b="1" dirty="0" smtClean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 </a:t>
            </a:r>
            <a:endParaRPr lang="es-ES" dirty="0" smtClean="0">
              <a:solidFill>
                <a:srgbClr val="008000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04800" y="30480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zh-TW" b="1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Aparato </a:t>
            </a:r>
            <a:r>
              <a:rPr lang="en-US" altLang="zh-TW" b="1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R</a:t>
            </a:r>
            <a:r>
              <a:rPr lang="es-ES" altLang="zh-TW" b="1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espiratorio</a:t>
            </a:r>
            <a:r>
              <a:rPr lang="es-ES" altLang="zh-TW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286000" y="1378431"/>
            <a:ext cx="18288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zh-TW" sz="1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Con acción antitusígena</a:t>
            </a:r>
            <a:r>
              <a:rPr lang="es-ES" altLang="zh-TW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171700" y="2925762"/>
            <a:ext cx="1447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zh-TW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Con acción expectorante</a:t>
            </a:r>
            <a:r>
              <a:rPr lang="es-ES" altLang="zh-TW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es-ES" dirty="0" smtClean="0">
              <a:solidFill>
                <a:srgbClr val="000000"/>
              </a:solidFill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362200" y="4876800"/>
            <a:ext cx="1447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zh-TW" sz="1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Con acción antiasmática</a:t>
            </a:r>
            <a:r>
              <a:rPr lang="es-ES" altLang="zh-TW" dirty="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es-ES" dirty="0" smtClean="0">
              <a:solidFill>
                <a:srgbClr val="000000"/>
              </a:solidFill>
            </a:endParaRPr>
          </a:p>
        </p:txBody>
      </p:sp>
      <p:sp>
        <p:nvSpPr>
          <p:cNvPr id="30729" name="AutoShape 9"/>
          <p:cNvSpPr>
            <a:spLocks/>
          </p:cNvSpPr>
          <p:nvPr/>
        </p:nvSpPr>
        <p:spPr bwMode="auto">
          <a:xfrm>
            <a:off x="2057400" y="990600"/>
            <a:ext cx="228600" cy="5334000"/>
          </a:xfrm>
          <a:prstGeom prst="leftBrace">
            <a:avLst>
              <a:gd name="adj1" fmla="val 194444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_tradnl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30" name="Picture 10" descr="Pulm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295400"/>
            <a:ext cx="11509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886200" y="990600"/>
            <a:ext cx="49530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mtClean="0">
                <a:solidFill>
                  <a:srgbClr val="000000"/>
                </a:solidFill>
                <a:cs typeface="Times New Roman" pitchFamily="18" charset="0"/>
              </a:rPr>
              <a:t>-   </a:t>
            </a:r>
            <a:r>
              <a:rPr lang="es-ES" sz="160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Llantén 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-   </a:t>
            </a:r>
            <a:r>
              <a:rPr lang="es-ES" sz="160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Orégano     (partes aéreas: tintura y jarabes)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-   </a:t>
            </a:r>
            <a:r>
              <a:rPr lang="es-ES" sz="160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Eucalipto</a:t>
            </a:r>
          </a:p>
          <a:p>
            <a:pPr>
              <a:spcBef>
                <a:spcPct val="50000"/>
              </a:spcBef>
            </a:pPr>
            <a:endParaRPr lang="es-ES" sz="1600" b="1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0732" name="AutoShape 12"/>
          <p:cNvSpPr>
            <a:spLocks/>
          </p:cNvSpPr>
          <p:nvPr/>
        </p:nvSpPr>
        <p:spPr bwMode="auto">
          <a:xfrm>
            <a:off x="3810000" y="1143000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3962400" y="2286000"/>
            <a:ext cx="48006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Ajo			el bulbo: tintura</a:t>
            </a:r>
          </a:p>
          <a:p>
            <a:pPr algn="just">
              <a:spcBef>
                <a:spcPct val="50000"/>
              </a:spcBef>
            </a:pPr>
            <a:r>
              <a:rPr lang="es-ES" sz="1600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Yagruma		</a:t>
            </a:r>
            <a:r>
              <a:rPr lang="en-US" sz="1600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              </a:t>
            </a:r>
            <a:r>
              <a:rPr lang="es-ES" sz="1600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las hojas: tintura</a:t>
            </a:r>
          </a:p>
          <a:p>
            <a:pPr algn="just">
              <a:spcBef>
                <a:spcPct val="50000"/>
              </a:spcBef>
            </a:pPr>
            <a:r>
              <a:rPr lang="es-ES" sz="1600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Caña santa		las hojas: tintura	</a:t>
            </a:r>
          </a:p>
          <a:p>
            <a:pPr algn="just">
              <a:spcBef>
                <a:spcPct val="50000"/>
              </a:spcBef>
            </a:pPr>
            <a:r>
              <a:rPr lang="es-ES" sz="1600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Guatemala 		las hojas: tintura</a:t>
            </a:r>
          </a:p>
          <a:p>
            <a:pPr>
              <a:spcBef>
                <a:spcPct val="50000"/>
              </a:spcBef>
            </a:pPr>
            <a:r>
              <a:rPr lang="en-US" altLang="zh-TW" sz="1600" dirty="0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 </a:t>
            </a:r>
            <a:r>
              <a:rPr lang="es-ES" altLang="zh-TW" sz="1600" dirty="0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Majagua 		flores </a:t>
            </a:r>
            <a:endParaRPr lang="es-ES" sz="1600" dirty="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0735" name="AutoShape 15"/>
          <p:cNvSpPr>
            <a:spLocks/>
          </p:cNvSpPr>
          <p:nvPr/>
        </p:nvSpPr>
        <p:spPr bwMode="auto">
          <a:xfrm>
            <a:off x="3733800" y="2362200"/>
            <a:ext cx="152400" cy="1981200"/>
          </a:xfrm>
          <a:prstGeom prst="leftBrace">
            <a:avLst>
              <a:gd name="adj1" fmla="val 108333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038600" y="4419600"/>
            <a:ext cx="4419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Ajo</a:t>
            </a:r>
            <a:r>
              <a:rPr lang="en-US" sz="1600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, </a:t>
            </a:r>
            <a:r>
              <a:rPr lang="es-ES" sz="1600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el bulbo: tintura, extracto</a:t>
            </a:r>
            <a:r>
              <a:rPr lang="en-US" sz="1600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 </a:t>
            </a:r>
            <a:r>
              <a:rPr lang="es-ES" sz="1600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fluido, </a:t>
            </a:r>
            <a:r>
              <a:rPr lang="es-ES" sz="1600" dirty="0" err="1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mellitos</a:t>
            </a:r>
            <a:r>
              <a:rPr lang="es-ES" sz="1600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, jarabes</a:t>
            </a:r>
            <a:endParaRPr lang="en-US" sz="1600" dirty="0" smtClean="0">
              <a:solidFill>
                <a:srgbClr val="000000"/>
              </a:solidFill>
              <a:latin typeface="Bookman Old Style" pitchFamily="18" charset="0"/>
              <a:cs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s-ES" sz="1600" dirty="0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s-ES" altLang="zh-TW" sz="1600" dirty="0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Sábila</a:t>
            </a:r>
            <a:r>
              <a:rPr lang="en-US" altLang="zh-TW" sz="1600" dirty="0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,</a:t>
            </a:r>
            <a:r>
              <a:rPr lang="es-ES" altLang="zh-TW" sz="1600" dirty="0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 	el </a:t>
            </a:r>
            <a:r>
              <a:rPr lang="es-ES" altLang="zh-TW" sz="1600" dirty="0" err="1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mesófilo</a:t>
            </a:r>
            <a:r>
              <a:rPr lang="es-ES" altLang="zh-TW" sz="1600" dirty="0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: tintura, extracto fluido, </a:t>
            </a:r>
            <a:r>
              <a:rPr lang="es-ES" altLang="zh-TW" sz="1600" dirty="0" err="1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mellitos</a:t>
            </a:r>
            <a:r>
              <a:rPr lang="es-ES" altLang="zh-TW" sz="1600" dirty="0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, jarabe </a:t>
            </a:r>
            <a:endParaRPr lang="es-ES" sz="1600" dirty="0" smtClean="0">
              <a:solidFill>
                <a:srgbClr val="000000"/>
              </a:solidFill>
              <a:latin typeface="Bookman Old Style" pitchFamily="18" charset="0"/>
              <a:ea typeface="新細明體" pitchFamily="18" charset="-120"/>
            </a:endParaRPr>
          </a:p>
        </p:txBody>
      </p:sp>
      <p:sp>
        <p:nvSpPr>
          <p:cNvPr id="30737" name="AutoShape 17"/>
          <p:cNvSpPr>
            <a:spLocks/>
          </p:cNvSpPr>
          <p:nvPr/>
        </p:nvSpPr>
        <p:spPr bwMode="auto">
          <a:xfrm>
            <a:off x="3962400" y="4419600"/>
            <a:ext cx="152400" cy="1676400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5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  <p:bldP spid="30725" grpId="0" autoUpdateAnimBg="0"/>
      <p:bldP spid="30726" grpId="0" autoUpdateAnimBg="0"/>
      <p:bldP spid="30727" grpId="0" autoUpdateAnimBg="0"/>
      <p:bldP spid="30728" grpId="0" autoUpdateAnimBg="0"/>
      <p:bldP spid="30729" grpId="0" animBg="1" autoUpdateAnimBg="0"/>
      <p:bldP spid="30731" grpId="0" autoUpdateAnimBg="0"/>
      <p:bldP spid="30732" grpId="0" animBg="1"/>
      <p:bldP spid="30734" grpId="0" autoUpdateAnimBg="0"/>
      <p:bldP spid="30735" grpId="0" animBg="1"/>
      <p:bldP spid="30736" grpId="0" autoUpdateAnimBg="0"/>
      <p:bldP spid="307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27432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zh-TW" b="1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Aparato </a:t>
            </a:r>
            <a:r>
              <a:rPr lang="en-US" altLang="zh-TW" b="1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Cardiovascular</a:t>
            </a:r>
            <a:r>
              <a:rPr lang="es-ES" altLang="zh-TW" smtClean="0">
                <a:solidFill>
                  <a:srgbClr val="008000"/>
                </a:solidFill>
                <a:ea typeface="新細明體" pitchFamily="18" charset="-120"/>
              </a:rPr>
              <a:t> </a:t>
            </a:r>
            <a:endParaRPr lang="es-ES" smtClean="0">
              <a:solidFill>
                <a:srgbClr val="008000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362200" y="381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Hipotensores</a:t>
            </a:r>
            <a:r>
              <a:rPr lang="es-ES" altLang="zh-TW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209800" y="1905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Antihemorroidales</a:t>
            </a:r>
            <a:r>
              <a:rPr lang="es-ES" altLang="zh-TW" smtClean="0">
                <a:solidFill>
                  <a:srgbClr val="008000"/>
                </a:solidFill>
                <a:ea typeface="新細明體" pitchFamily="18" charset="-120"/>
              </a:rPr>
              <a:t> </a:t>
            </a:r>
            <a:endParaRPr lang="es-ES" smtClean="0">
              <a:solidFill>
                <a:srgbClr val="008000"/>
              </a:solidFill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286000" y="4876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Cardiotónicos</a:t>
            </a:r>
            <a:r>
              <a:rPr lang="es-ES" altLang="zh-TW" smtClean="0">
                <a:solidFill>
                  <a:srgbClr val="008000"/>
                </a:solidFill>
                <a:ea typeface="新細明體" pitchFamily="18" charset="-120"/>
              </a:rPr>
              <a:t> </a:t>
            </a:r>
            <a:endParaRPr lang="es-ES" smtClean="0">
              <a:solidFill>
                <a:srgbClr val="008000"/>
              </a:solidFill>
            </a:endParaRPr>
          </a:p>
        </p:txBody>
      </p:sp>
      <p:sp>
        <p:nvSpPr>
          <p:cNvPr id="37895" name="AutoShape 7"/>
          <p:cNvSpPr>
            <a:spLocks/>
          </p:cNvSpPr>
          <p:nvPr/>
        </p:nvSpPr>
        <p:spPr bwMode="auto">
          <a:xfrm>
            <a:off x="2133600" y="0"/>
            <a:ext cx="152400" cy="6324600"/>
          </a:xfrm>
          <a:prstGeom prst="leftBrace">
            <a:avLst>
              <a:gd name="adj1" fmla="val 345833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_tradnl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191000" y="0"/>
            <a:ext cx="495300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 b="1" smtClean="0">
                <a:solidFill>
                  <a:srgbClr val="000000"/>
                </a:solidFill>
                <a:latin typeface="Bookman Old Style"/>
                <a:cs typeface="Arial" charset="0"/>
              </a:rPr>
              <a:t>­  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Ca</a:t>
            </a:r>
            <a:r>
              <a:rPr lang="es-ES" sz="1600" smtClean="0">
                <a:solidFill>
                  <a:srgbClr val="000000"/>
                </a:solidFill>
                <a:latin typeface="Bookman Old Style"/>
                <a:cs typeface="Times New Roman" pitchFamily="18" charset="0"/>
              </a:rPr>
              <a:t>ñ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 santa</a:t>
            </a:r>
            <a:r>
              <a:rPr lang="en-U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droga fresca</a:t>
            </a:r>
            <a:r>
              <a:rPr lang="en-U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tintura, jarabes y mellitos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latin typeface="Bookman Old Style"/>
                <a:cs typeface="Arial" charset="0"/>
              </a:rPr>
              <a:t>­  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Alel</a:t>
            </a:r>
            <a:r>
              <a:rPr lang="es-ES" sz="1600" smtClean="0">
                <a:solidFill>
                  <a:srgbClr val="000000"/>
                </a:solidFill>
                <a:latin typeface="Bookman Old Style"/>
                <a:cs typeface="Times New Roman" pitchFamily="18" charset="0"/>
              </a:rPr>
              <a:t>í</a:t>
            </a:r>
            <a:r>
              <a:rPr lang="en-U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: 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ra</a:t>
            </a:r>
            <a:r>
              <a:rPr lang="es-ES" sz="1600" smtClean="0">
                <a:solidFill>
                  <a:srgbClr val="000000"/>
                </a:solidFill>
                <a:latin typeface="Bookman Old Style"/>
                <a:cs typeface="Times New Roman" pitchFamily="18" charset="0"/>
              </a:rPr>
              <a:t>í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z seca, en polvo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latin typeface="Bookman Old Style"/>
                <a:cs typeface="Arial" charset="0"/>
              </a:rPr>
              <a:t>­  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Albahaca</a:t>
            </a:r>
            <a:r>
              <a:rPr lang="en-U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droga fresca: decocci</a:t>
            </a:r>
            <a:r>
              <a:rPr lang="es-ES" sz="1600" smtClean="0">
                <a:solidFill>
                  <a:srgbClr val="000000"/>
                </a:solidFill>
                <a:latin typeface="Bookman Old Style"/>
                <a:cs typeface="Times New Roman" pitchFamily="18" charset="0"/>
              </a:rPr>
              <a:t>ó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latin typeface="Bookman Old Style"/>
                <a:cs typeface="Arial" charset="0"/>
              </a:rPr>
              <a:t>­  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Cacao</a:t>
            </a:r>
            <a:r>
              <a:rPr lang="en-U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fruto</a:t>
            </a:r>
            <a:endParaRPr lang="es-ES" sz="160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7898" name="AutoShape 10"/>
          <p:cNvSpPr>
            <a:spLocks/>
          </p:cNvSpPr>
          <p:nvPr/>
        </p:nvSpPr>
        <p:spPr bwMode="auto">
          <a:xfrm>
            <a:off x="4114800" y="0"/>
            <a:ext cx="152400" cy="1676400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4495800" y="1676400"/>
            <a:ext cx="4343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latin typeface="Bookman Old Style"/>
                <a:cs typeface="Arial" charset="0"/>
              </a:rPr>
              <a:t>­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</a:t>
            </a:r>
            <a:r>
              <a:rPr lang="es-ES" sz="1600" smtClean="0">
                <a:solidFill>
                  <a:srgbClr val="000000"/>
                </a:solidFill>
                <a:latin typeface="Bookman Old Style"/>
                <a:cs typeface="Times New Roman" pitchFamily="18" charset="0"/>
              </a:rPr>
              <a:t>á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bila</a:t>
            </a:r>
            <a:r>
              <a:rPr lang="en-U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el mes</a:t>
            </a:r>
            <a:r>
              <a:rPr lang="es-ES" sz="1600" smtClean="0">
                <a:solidFill>
                  <a:srgbClr val="000000"/>
                </a:solidFill>
                <a:latin typeface="Bookman Old Style"/>
                <a:cs typeface="Times New Roman" pitchFamily="18" charset="0"/>
              </a:rPr>
              <a:t>ó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filo: oral, supositorios, jarabe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latin typeface="Bookman Old Style"/>
                <a:cs typeface="Arial" charset="0"/>
              </a:rPr>
              <a:t>­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Bija</a:t>
            </a:r>
            <a:r>
              <a:rPr lang="en-U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la semilla: tintura, extracto fluido, </a:t>
            </a:r>
            <a:endParaRPr lang="en-US" sz="160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Decocci</a:t>
            </a:r>
            <a:r>
              <a:rPr lang="es-ES" sz="1600" smtClean="0">
                <a:solidFill>
                  <a:srgbClr val="000000"/>
                </a:solidFill>
                <a:latin typeface="Bookman Old Style"/>
                <a:cs typeface="Times New Roman" pitchFamily="18" charset="0"/>
              </a:rPr>
              <a:t>ó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</a:t>
            </a:r>
            <a:r>
              <a:rPr lang="en-U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y  condimento</a:t>
            </a:r>
            <a:endParaRPr lang="es-ES" sz="160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7900" name="AutoShape 12"/>
          <p:cNvSpPr>
            <a:spLocks/>
          </p:cNvSpPr>
          <p:nvPr/>
        </p:nvSpPr>
        <p:spPr bwMode="auto">
          <a:xfrm>
            <a:off x="4343400" y="16764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4038600" y="4419600"/>
            <a:ext cx="44196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 dirty="0" smtClean="0">
                <a:solidFill>
                  <a:srgbClr val="000000"/>
                </a:solidFill>
                <a:latin typeface="Bookman Old Style"/>
                <a:cs typeface="Courier New" pitchFamily="49" charset="0"/>
              </a:rPr>
              <a:t>­</a:t>
            </a:r>
            <a:r>
              <a:rPr lang="es-ES" sz="1600" dirty="0" smtClean="0">
                <a:solidFill>
                  <a:srgbClr val="000000"/>
                </a:solidFill>
                <a:latin typeface="Bookman Old Style"/>
                <a:cs typeface="Times New Roman" pitchFamily="18" charset="0"/>
              </a:rPr>
              <a:t>   </a:t>
            </a:r>
            <a:r>
              <a:rPr lang="es-E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Romero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</a:t>
            </a:r>
            <a:r>
              <a:rPr lang="es-E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droga fresca: decocci</a:t>
            </a:r>
            <a:r>
              <a:rPr lang="es-ES" sz="1600" dirty="0" smtClean="0">
                <a:solidFill>
                  <a:srgbClr val="000000"/>
                </a:solidFill>
                <a:latin typeface="Bookman Old Style"/>
                <a:cs typeface="Arial" charset="0"/>
              </a:rPr>
              <a:t>ó</a:t>
            </a:r>
            <a:r>
              <a:rPr lang="es-E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</a:t>
            </a:r>
          </a:p>
          <a:p>
            <a:pPr algn="just">
              <a:spcBef>
                <a:spcPct val="50000"/>
              </a:spcBef>
            </a:pPr>
            <a:r>
              <a:rPr lang="es-ES" sz="1600" dirty="0" smtClean="0">
                <a:solidFill>
                  <a:srgbClr val="000000"/>
                </a:solidFill>
                <a:latin typeface="Bookman Old Style"/>
                <a:cs typeface="Courier New" pitchFamily="49" charset="0"/>
              </a:rPr>
              <a:t>­</a:t>
            </a:r>
            <a:r>
              <a:rPr lang="es-ES" sz="1600" dirty="0" smtClean="0">
                <a:solidFill>
                  <a:srgbClr val="000000"/>
                </a:solidFill>
                <a:latin typeface="Bookman Old Style"/>
                <a:cs typeface="Times New Roman" pitchFamily="18" charset="0"/>
              </a:rPr>
              <a:t>   </a:t>
            </a:r>
            <a:r>
              <a:rPr lang="es-E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Jengibre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</a:t>
            </a:r>
            <a:r>
              <a:rPr lang="es-E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droga fresca: decocci</a:t>
            </a:r>
            <a:r>
              <a:rPr lang="es-ES" sz="1600" dirty="0" smtClean="0">
                <a:solidFill>
                  <a:srgbClr val="000000"/>
                </a:solidFill>
                <a:latin typeface="Bookman Old Style"/>
                <a:cs typeface="Arial" charset="0"/>
              </a:rPr>
              <a:t>ó</a:t>
            </a:r>
            <a:r>
              <a:rPr lang="es-E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n, tinturas, extractos, jarabes, </a:t>
            </a:r>
            <a:r>
              <a:rPr lang="es-ES" sz="16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mellitos</a:t>
            </a:r>
            <a:r>
              <a:rPr lang="es-E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vinos. </a:t>
            </a:r>
          </a:p>
          <a:p>
            <a:pPr algn="just">
              <a:spcBef>
                <a:spcPct val="50000"/>
              </a:spcBef>
            </a:pPr>
            <a:r>
              <a:rPr lang="es-ES" sz="1600" dirty="0" smtClean="0">
                <a:solidFill>
                  <a:srgbClr val="000000"/>
                </a:solidFill>
                <a:latin typeface="Bookman Old Style"/>
                <a:cs typeface="Courier New" pitchFamily="49" charset="0"/>
              </a:rPr>
              <a:t>­</a:t>
            </a:r>
            <a:r>
              <a:rPr lang="es-ES" sz="1600" dirty="0" smtClean="0">
                <a:solidFill>
                  <a:srgbClr val="000000"/>
                </a:solidFill>
                <a:latin typeface="Bookman Old Style"/>
                <a:cs typeface="Times New Roman" pitchFamily="18" charset="0"/>
              </a:rPr>
              <a:t>   </a:t>
            </a:r>
            <a:r>
              <a:rPr lang="es-E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Ginkgo </a:t>
            </a:r>
            <a:r>
              <a:rPr lang="es-ES" sz="1600" dirty="0" smtClean="0">
                <a:solidFill>
                  <a:srgbClr val="000000"/>
                </a:solidFill>
                <a:latin typeface="Bookman Old Style"/>
                <a:cs typeface="Arial" charset="0"/>
              </a:rPr>
              <a:t>–</a:t>
            </a:r>
            <a:r>
              <a:rPr lang="es-E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Gin</a:t>
            </a:r>
            <a:r>
              <a:rPr lang="es-E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s-ES" sz="16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Seng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s-E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droga fresca: decocci</a:t>
            </a:r>
            <a:r>
              <a:rPr lang="es-ES" sz="1600" dirty="0" smtClean="0">
                <a:solidFill>
                  <a:srgbClr val="000000"/>
                </a:solidFill>
                <a:latin typeface="Bookman Old Style"/>
                <a:cs typeface="Arial" charset="0"/>
              </a:rPr>
              <a:t>ó</a:t>
            </a:r>
            <a:r>
              <a:rPr lang="es-E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n, tinturas, extractos, jarabes, </a:t>
            </a:r>
            <a:r>
              <a:rPr lang="es-ES" sz="16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mellitos</a:t>
            </a:r>
            <a:r>
              <a:rPr lang="es-E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vinos.                                                                </a:t>
            </a:r>
          </a:p>
          <a:p>
            <a:pPr algn="just">
              <a:spcBef>
                <a:spcPct val="50000"/>
              </a:spcBef>
            </a:pPr>
            <a:endParaRPr lang="es-ES" sz="1600" dirty="0" smtClean="0">
              <a:solidFill>
                <a:srgbClr val="000000"/>
              </a:solidFill>
              <a:latin typeface="Bookman Old Style" pitchFamily="18" charset="0"/>
              <a:ea typeface="新細明體" pitchFamily="18" charset="-120"/>
            </a:endParaRPr>
          </a:p>
        </p:txBody>
      </p:sp>
      <p:sp>
        <p:nvSpPr>
          <p:cNvPr id="37902" name="AutoShape 14"/>
          <p:cNvSpPr>
            <a:spLocks/>
          </p:cNvSpPr>
          <p:nvPr/>
        </p:nvSpPr>
        <p:spPr bwMode="auto">
          <a:xfrm>
            <a:off x="3962400" y="4419600"/>
            <a:ext cx="152400" cy="1752600"/>
          </a:xfrm>
          <a:prstGeom prst="leftBrace">
            <a:avLst>
              <a:gd name="adj1" fmla="val 95833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  <p:pic>
        <p:nvPicPr>
          <p:cNvPr id="37903" name="Picture 15" descr="Car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2286000" y="3429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Flebotónicos</a:t>
            </a:r>
            <a:endParaRPr lang="es-ES" smtClean="0">
              <a:solidFill>
                <a:srgbClr val="008000"/>
              </a:solidFill>
            </a:endParaRPr>
          </a:p>
        </p:txBody>
      </p:sp>
      <p:sp>
        <p:nvSpPr>
          <p:cNvPr id="37905" name="AutoShape 17"/>
          <p:cNvSpPr>
            <a:spLocks/>
          </p:cNvSpPr>
          <p:nvPr/>
        </p:nvSpPr>
        <p:spPr bwMode="auto">
          <a:xfrm>
            <a:off x="3810000" y="30480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4038600" y="3048000"/>
            <a:ext cx="4800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Cítricos</a:t>
            </a:r>
            <a:r>
              <a:rPr lang="en-U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el fruto: jugos, extracto fluido</a:t>
            </a:r>
          </a:p>
          <a:p>
            <a:pPr algn="just"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Ajo</a:t>
            </a:r>
            <a:r>
              <a:rPr lang="en-U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</a:t>
            </a:r>
            <a:r>
              <a:rPr lang="es-E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	el bulbo: extracto fluido </a:t>
            </a:r>
            <a:endParaRPr lang="en-US" sz="160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zh-TW" sz="1600" smtClean="0">
                <a:solidFill>
                  <a:srgbClr val="000000"/>
                </a:solidFill>
                <a:ea typeface="新細明體" pitchFamily="18" charset="-120"/>
              </a:rPr>
              <a:t>     </a:t>
            </a: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</a:rPr>
              <a:t>Romero</a:t>
            </a:r>
            <a:r>
              <a:rPr lang="en-US" altLang="zh-TW" sz="1600" smtClean="0">
                <a:solidFill>
                  <a:srgbClr val="000000"/>
                </a:solidFill>
                <a:ea typeface="新細明體" pitchFamily="18" charset="-120"/>
              </a:rPr>
              <a:t>,</a:t>
            </a: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</a:rPr>
              <a:t>	droga fresca: decocción </a:t>
            </a:r>
            <a:endParaRPr lang="es-ES" sz="1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0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2" grpId="0" autoUpdateAnimBg="0"/>
      <p:bldP spid="37893" grpId="0" autoUpdateAnimBg="0"/>
      <p:bldP spid="37894" grpId="0" autoUpdateAnimBg="0"/>
      <p:bldP spid="37895" grpId="0" animBg="1" autoUpdateAnimBg="0"/>
      <p:bldP spid="37897" grpId="0" autoUpdateAnimBg="0"/>
      <p:bldP spid="37898" grpId="0" animBg="1"/>
      <p:bldP spid="37899" grpId="0" autoUpdateAnimBg="0"/>
      <p:bldP spid="37900" grpId="0" animBg="1"/>
      <p:bldP spid="37901" grpId="0" autoUpdateAnimBg="0"/>
      <p:bldP spid="37902" grpId="0" animBg="1"/>
      <p:bldP spid="37904" grpId="0" autoUpdateAnimBg="0"/>
      <p:bldP spid="37905" grpId="0" animBg="1"/>
      <p:bldP spid="3790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2743200"/>
            <a:ext cx="20574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zh-TW" b="1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Aparato </a:t>
            </a:r>
            <a:r>
              <a:rPr lang="en-US" altLang="zh-TW" b="1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Digestivo</a:t>
            </a:r>
          </a:p>
          <a:p>
            <a:pPr algn="ctr">
              <a:spcBef>
                <a:spcPct val="50000"/>
              </a:spcBef>
            </a:pPr>
            <a:r>
              <a:rPr lang="en-US" altLang="zh-TW" b="1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1</a:t>
            </a:r>
            <a:endParaRPr lang="es-ES" smtClean="0">
              <a:solidFill>
                <a:srgbClr val="008000"/>
              </a:solidFill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981200" y="762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Antidiarreicos</a:t>
            </a:r>
            <a:r>
              <a:rPr lang="es-ES" altLang="zh-TW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231379" y="2743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Laxantes</a:t>
            </a:r>
            <a:r>
              <a:rPr lang="es-ES" altLang="zh-TW" dirty="0" smtClean="0">
                <a:solidFill>
                  <a:srgbClr val="008000"/>
                </a:solidFill>
                <a:ea typeface="新細明體" pitchFamily="18" charset="-120"/>
              </a:rPr>
              <a:t> </a:t>
            </a:r>
            <a:endParaRPr lang="es-ES" dirty="0" smtClean="0">
              <a:solidFill>
                <a:srgbClr val="008000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209800" y="5486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Hepatoprotector</a:t>
            </a:r>
            <a:r>
              <a:rPr lang="es-ES" altLang="zh-TW" smtClean="0">
                <a:solidFill>
                  <a:srgbClr val="008000"/>
                </a:solidFill>
                <a:ea typeface="新細明體" pitchFamily="18" charset="-120"/>
              </a:rPr>
              <a:t> </a:t>
            </a:r>
            <a:endParaRPr lang="es-ES" smtClean="0">
              <a:solidFill>
                <a:srgbClr val="008000"/>
              </a:solidFill>
            </a:endParaRPr>
          </a:p>
        </p:txBody>
      </p:sp>
      <p:sp>
        <p:nvSpPr>
          <p:cNvPr id="38918" name="AutoShape 6"/>
          <p:cNvSpPr>
            <a:spLocks/>
          </p:cNvSpPr>
          <p:nvPr/>
        </p:nvSpPr>
        <p:spPr bwMode="auto">
          <a:xfrm>
            <a:off x="1676400" y="304800"/>
            <a:ext cx="381000" cy="6324600"/>
          </a:xfrm>
          <a:prstGeom prst="leftBrace">
            <a:avLst>
              <a:gd name="adj1" fmla="val 138333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_tradnl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886200" y="228600"/>
            <a:ext cx="525780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 dirty="0" smtClean="0">
                <a:solidFill>
                  <a:srgbClr val="000000"/>
                </a:solidFill>
                <a:latin typeface="Bookman Old Style"/>
                <a:cs typeface="Courier New" pitchFamily="49" charset="0"/>
              </a:rPr>
              <a:t>­</a:t>
            </a:r>
            <a:r>
              <a:rPr lang="es-ES" sz="1600" dirty="0" smtClean="0">
                <a:solidFill>
                  <a:srgbClr val="000000"/>
                </a:solidFill>
                <a:latin typeface="Bookman Old Style"/>
                <a:cs typeface="Times New Roman" pitchFamily="18" charset="0"/>
              </a:rPr>
              <a:t>   </a:t>
            </a:r>
            <a:r>
              <a:rPr lang="es-ES" sz="1600" dirty="0" smtClean="0">
                <a:solidFill>
                  <a:srgbClr val="000000"/>
                </a:solidFill>
                <a:cs typeface="Arial" charset="0"/>
              </a:rPr>
              <a:t>Guayaba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,</a:t>
            </a:r>
            <a:r>
              <a:rPr lang="es-ES" sz="1600" dirty="0" smtClean="0">
                <a:solidFill>
                  <a:srgbClr val="000000"/>
                </a:solidFill>
                <a:cs typeface="Arial" charset="0"/>
              </a:rPr>
              <a:t>	hojas y fruto verde: tinturas, extractos, 	jarabes, </a:t>
            </a:r>
            <a:r>
              <a:rPr lang="es-ES" sz="1600" dirty="0" err="1" smtClean="0">
                <a:solidFill>
                  <a:srgbClr val="000000"/>
                </a:solidFill>
                <a:cs typeface="Arial" charset="0"/>
              </a:rPr>
              <a:t>mellitos</a:t>
            </a:r>
            <a:r>
              <a:rPr lang="es-ES" sz="1600" dirty="0" smtClean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s-ES" sz="1600" dirty="0" smtClean="0">
                <a:solidFill>
                  <a:srgbClr val="000000"/>
                </a:solidFill>
                <a:cs typeface="Courier New" pitchFamily="49" charset="0"/>
              </a:rPr>
              <a:t>­</a:t>
            </a:r>
            <a:r>
              <a:rPr lang="es-ES" sz="1600" dirty="0" smtClean="0">
                <a:solidFill>
                  <a:srgbClr val="000000"/>
                </a:solidFill>
                <a:cs typeface="Times New Roman" pitchFamily="18" charset="0"/>
              </a:rPr>
              <a:t>  </a:t>
            </a:r>
            <a:r>
              <a:rPr lang="en-US" sz="1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s-ES" sz="1600" dirty="0" smtClean="0">
                <a:solidFill>
                  <a:srgbClr val="000000"/>
                </a:solidFill>
                <a:cs typeface="Arial" charset="0"/>
              </a:rPr>
              <a:t>Mangle rojo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s-ES" sz="1600" dirty="0" smtClean="0">
                <a:solidFill>
                  <a:srgbClr val="000000"/>
                </a:solidFill>
                <a:cs typeface="Arial" charset="0"/>
              </a:rPr>
              <a:t>corteza: decocción, tinturas, jarabes, </a:t>
            </a:r>
            <a:r>
              <a:rPr lang="es-ES" sz="1600" dirty="0" err="1" smtClean="0">
                <a:solidFill>
                  <a:srgbClr val="000000"/>
                </a:solidFill>
                <a:cs typeface="Arial" charset="0"/>
              </a:rPr>
              <a:t>mellitos</a:t>
            </a:r>
            <a:endParaRPr lang="es-ES" sz="1600" dirty="0" smtClean="0">
              <a:solidFill>
                <a:srgbClr val="000000"/>
              </a:solidFill>
              <a:cs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s-ES" sz="1600" dirty="0" smtClean="0">
                <a:solidFill>
                  <a:srgbClr val="000000"/>
                </a:solidFill>
                <a:cs typeface="Courier New" pitchFamily="49" charset="0"/>
              </a:rPr>
              <a:t>­</a:t>
            </a:r>
            <a:r>
              <a:rPr lang="es-ES" sz="1600" dirty="0" smtClean="0">
                <a:solidFill>
                  <a:srgbClr val="000000"/>
                </a:solidFill>
                <a:cs typeface="Times New Roman" pitchFamily="18" charset="0"/>
              </a:rPr>
              <a:t>   </a:t>
            </a:r>
            <a:r>
              <a:rPr lang="es-ES" sz="1600" dirty="0" smtClean="0">
                <a:solidFill>
                  <a:srgbClr val="000000"/>
                </a:solidFill>
                <a:cs typeface="Arial" charset="0"/>
              </a:rPr>
              <a:t>Palo de Campeche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s-ES" sz="1600" dirty="0" smtClean="0">
                <a:solidFill>
                  <a:srgbClr val="000000"/>
                </a:solidFill>
                <a:cs typeface="Arial" charset="0"/>
              </a:rPr>
              <a:t>partes aéreas: decocción, tinturas</a:t>
            </a:r>
          </a:p>
          <a:p>
            <a:pPr algn="just">
              <a:spcBef>
                <a:spcPct val="50000"/>
              </a:spcBef>
            </a:pPr>
            <a:r>
              <a:rPr lang="en-US" altLang="zh-TW" sz="1600" dirty="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     Sa</a:t>
            </a:r>
            <a:r>
              <a:rPr lang="es-ES" altLang="zh-TW" sz="1600" dirty="0" err="1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gú</a:t>
            </a:r>
            <a:r>
              <a:rPr lang="en-US" altLang="zh-TW" sz="1600" dirty="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, </a:t>
            </a:r>
            <a:r>
              <a:rPr lang="es-ES" altLang="zh-TW" sz="1600" dirty="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rizoma: seco, en polvo</a:t>
            </a:r>
            <a:r>
              <a:rPr lang="es-ES" altLang="zh-TW" sz="1600" dirty="0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 </a:t>
            </a:r>
            <a:endParaRPr lang="es-ES" sz="1600" dirty="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8920" name="AutoShape 8"/>
          <p:cNvSpPr>
            <a:spLocks/>
          </p:cNvSpPr>
          <p:nvPr/>
        </p:nvSpPr>
        <p:spPr bwMode="auto">
          <a:xfrm>
            <a:off x="3733800" y="228600"/>
            <a:ext cx="228600" cy="1676400"/>
          </a:xfrm>
          <a:prstGeom prst="leftBrace">
            <a:avLst>
              <a:gd name="adj1" fmla="val 61111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832615" y="2415204"/>
            <a:ext cx="464820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dirty="0" smtClean="0">
                <a:solidFill>
                  <a:srgbClr val="000000"/>
                </a:solidFill>
                <a:latin typeface="Bookman Old Style"/>
                <a:cs typeface="Arial" charset="0"/>
              </a:rPr>
              <a:t>­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600" dirty="0" smtClean="0">
                <a:solidFill>
                  <a:srgbClr val="000000"/>
                </a:solidFill>
                <a:cs typeface="Arial" charset="0"/>
              </a:rPr>
              <a:t>Maravilla	raíz: seca en polvo, fresca en decocción</a:t>
            </a:r>
          </a:p>
          <a:p>
            <a:pPr>
              <a:spcBef>
                <a:spcPct val="50000"/>
              </a:spcBef>
            </a:pPr>
            <a:r>
              <a:rPr lang="es-ES" sz="1600" dirty="0" smtClean="0">
                <a:solidFill>
                  <a:srgbClr val="000000"/>
                </a:solidFill>
                <a:cs typeface="Courier New" pitchFamily="49" charset="0"/>
              </a:rPr>
              <a:t>­</a:t>
            </a:r>
            <a:r>
              <a:rPr lang="es-ES" sz="1600" dirty="0" smtClean="0">
                <a:solidFill>
                  <a:srgbClr val="000000"/>
                </a:solidFill>
                <a:cs typeface="Times New Roman" pitchFamily="18" charset="0"/>
              </a:rPr>
              <a:t>  </a:t>
            </a:r>
            <a:r>
              <a:rPr lang="es-ES" sz="1600" dirty="0" smtClean="0">
                <a:solidFill>
                  <a:srgbClr val="000000"/>
                </a:solidFill>
                <a:cs typeface="Arial" charset="0"/>
              </a:rPr>
              <a:t>Caña fístula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s-ES" sz="1600" dirty="0" smtClean="0">
                <a:solidFill>
                  <a:srgbClr val="000000"/>
                </a:solidFill>
                <a:cs typeface="Arial" charset="0"/>
              </a:rPr>
              <a:t>fruto: la pasta</a:t>
            </a:r>
          </a:p>
          <a:p>
            <a:pPr algn="just">
              <a:spcBef>
                <a:spcPct val="50000"/>
              </a:spcBef>
            </a:pPr>
            <a:r>
              <a:rPr lang="es-ES" sz="1600" dirty="0" smtClean="0">
                <a:solidFill>
                  <a:srgbClr val="000000"/>
                </a:solidFill>
                <a:cs typeface="Courier New" pitchFamily="49" charset="0"/>
              </a:rPr>
              <a:t>­</a:t>
            </a:r>
            <a:r>
              <a:rPr lang="es-ES" sz="1600" dirty="0" smtClean="0">
                <a:solidFill>
                  <a:srgbClr val="000000"/>
                </a:solidFill>
                <a:cs typeface="Times New Roman" pitchFamily="18" charset="0"/>
              </a:rPr>
              <a:t>   </a:t>
            </a:r>
            <a:r>
              <a:rPr lang="es-ES" sz="1600" dirty="0" smtClean="0">
                <a:solidFill>
                  <a:srgbClr val="000000"/>
                </a:solidFill>
                <a:cs typeface="Arial" charset="0"/>
              </a:rPr>
              <a:t>Llantén</a:t>
            </a:r>
            <a:r>
              <a:rPr lang="en-US" sz="16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s-ES" sz="1600" dirty="0" smtClean="0">
                <a:solidFill>
                  <a:srgbClr val="000000"/>
                </a:solidFill>
                <a:cs typeface="Arial" charset="0"/>
              </a:rPr>
              <a:t>semilla: en polvo, edulcorada</a:t>
            </a:r>
          </a:p>
          <a:p>
            <a:pPr algn="just">
              <a:spcBef>
                <a:spcPct val="50000"/>
              </a:spcBef>
            </a:pPr>
            <a:r>
              <a:rPr lang="en-US" altLang="zh-TW" sz="1600" dirty="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    </a:t>
            </a:r>
            <a:r>
              <a:rPr lang="es-ES" altLang="zh-TW" sz="1600" dirty="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Tamarindo</a:t>
            </a:r>
            <a:r>
              <a:rPr lang="en-US" altLang="zh-TW" sz="1600" dirty="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, </a:t>
            </a:r>
            <a:r>
              <a:rPr lang="es-ES" altLang="zh-TW" sz="1600" dirty="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fruto: maduro, hecho pasta</a:t>
            </a:r>
            <a:r>
              <a:rPr lang="es-ES" altLang="zh-TW" sz="1600" dirty="0" smtClean="0">
                <a:solidFill>
                  <a:srgbClr val="000000"/>
                </a:solidFill>
                <a:ea typeface="新細明體" pitchFamily="18" charset="-120"/>
                <a:cs typeface="Arial" charset="0"/>
              </a:rPr>
              <a:t> </a:t>
            </a:r>
            <a:endParaRPr lang="es-ES" sz="16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922" name="AutoShape 10"/>
          <p:cNvSpPr>
            <a:spLocks/>
          </p:cNvSpPr>
          <p:nvPr/>
        </p:nvSpPr>
        <p:spPr bwMode="auto">
          <a:xfrm>
            <a:off x="3657600" y="2514600"/>
            <a:ext cx="381000" cy="1676400"/>
          </a:xfrm>
          <a:prstGeom prst="leftBrace">
            <a:avLst>
              <a:gd name="adj1" fmla="val 36667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191000" y="5029200"/>
            <a:ext cx="4419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s-ES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cs typeface="Arial" charset="0"/>
              </a:rPr>
              <a:t>Romero	partes aéreas: decocción</a:t>
            </a:r>
          </a:p>
          <a:p>
            <a:pPr algn="just">
              <a:spcBef>
                <a:spcPct val="50000"/>
              </a:spcBef>
            </a:pP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Sábila	mesófilo: fresco o congelado</a:t>
            </a:r>
            <a:r>
              <a:rPr lang="es-ES" altLang="zh-TW" sz="1600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 </a:t>
            </a:r>
            <a:endParaRPr lang="es-ES" sz="1600" smtClean="0">
              <a:solidFill>
                <a:srgbClr val="000000"/>
              </a:solidFill>
              <a:latin typeface="Bookman Old Style" pitchFamily="18" charset="0"/>
              <a:ea typeface="新細明體" pitchFamily="18" charset="-120"/>
            </a:endParaRPr>
          </a:p>
        </p:txBody>
      </p:sp>
      <p:sp>
        <p:nvSpPr>
          <p:cNvPr id="38924" name="AutoShape 12"/>
          <p:cNvSpPr>
            <a:spLocks/>
          </p:cNvSpPr>
          <p:nvPr/>
        </p:nvSpPr>
        <p:spPr bwMode="auto">
          <a:xfrm>
            <a:off x="4038600" y="5257800"/>
            <a:ext cx="76200" cy="1066800"/>
          </a:xfrm>
          <a:prstGeom prst="leftBrace">
            <a:avLst>
              <a:gd name="adj1" fmla="val 116667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  <p:pic>
        <p:nvPicPr>
          <p:cNvPr id="38929" name="Picture 17" descr="Diges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1066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6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autoUpdateAnimBg="0"/>
      <p:bldP spid="38916" grpId="0" autoUpdateAnimBg="0"/>
      <p:bldP spid="38917" grpId="0" autoUpdateAnimBg="0"/>
      <p:bldP spid="38918" grpId="0" animBg="1" autoUpdateAnimBg="0"/>
      <p:bldP spid="38919" grpId="0" autoUpdateAnimBg="0"/>
      <p:bldP spid="38920" grpId="0" animBg="1"/>
      <p:bldP spid="38921" grpId="0" autoUpdateAnimBg="0"/>
      <p:bldP spid="38922" grpId="0" animBg="1"/>
      <p:bldP spid="38923" grpId="0" autoUpdateAnimBg="0"/>
      <p:bldP spid="389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2743200"/>
            <a:ext cx="20574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zh-TW" b="1" i="1" u="sng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Aparato </a:t>
            </a:r>
            <a:r>
              <a:rPr lang="en-US" altLang="zh-TW" b="1" i="1" u="sng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Digestivo</a:t>
            </a:r>
          </a:p>
          <a:p>
            <a:pPr algn="ctr">
              <a:spcBef>
                <a:spcPct val="50000"/>
              </a:spcBef>
            </a:pPr>
            <a:r>
              <a:rPr lang="en-US" altLang="zh-TW" b="1" i="1" u="sng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2</a:t>
            </a:r>
            <a:endParaRPr lang="es-ES">
              <a:solidFill>
                <a:srgbClr val="008000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905000" y="762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Antiulcerosos</a:t>
            </a:r>
            <a:r>
              <a:rPr lang="es-ES" altLang="zh-TW">
                <a:solidFill>
                  <a:srgbClr val="008000"/>
                </a:solidFill>
                <a:ea typeface="新細明體" pitchFamily="18" charset="-120"/>
              </a:rPr>
              <a:t> </a:t>
            </a:r>
            <a:endParaRPr lang="es-ES">
              <a:solidFill>
                <a:srgbClr val="008000"/>
              </a:solidFill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828800" y="4038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Antiespasmódicos</a:t>
            </a:r>
            <a:endParaRPr lang="es-ES">
              <a:solidFill>
                <a:srgbClr val="008000"/>
              </a:solidFill>
            </a:endParaRPr>
          </a:p>
        </p:txBody>
      </p:sp>
      <p:sp>
        <p:nvSpPr>
          <p:cNvPr id="39942" name="AutoShape 6"/>
          <p:cNvSpPr>
            <a:spLocks/>
          </p:cNvSpPr>
          <p:nvPr/>
        </p:nvSpPr>
        <p:spPr bwMode="auto">
          <a:xfrm>
            <a:off x="1676400" y="304800"/>
            <a:ext cx="381000" cy="6324600"/>
          </a:xfrm>
          <a:prstGeom prst="leftBrace">
            <a:avLst>
              <a:gd name="adj1" fmla="val 138333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_tradnl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886200" y="228600"/>
            <a:ext cx="52578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>
                <a:latin typeface="Bookman Old Style"/>
                <a:cs typeface="Courier New" pitchFamily="49" charset="0"/>
              </a:rPr>
              <a:t>­</a:t>
            </a:r>
            <a:r>
              <a:rPr lang="es-ES" sz="1600">
                <a:latin typeface="Bookman Old Style"/>
                <a:cs typeface="Times New Roman" pitchFamily="18" charset="0"/>
              </a:rPr>
              <a:t>  </a:t>
            </a:r>
            <a:r>
              <a:rPr lang="es-ES" sz="1600">
                <a:cs typeface="Times New Roman" pitchFamily="18" charset="0"/>
              </a:rPr>
              <a:t> </a:t>
            </a:r>
            <a:r>
              <a:rPr lang="es-ES" sz="1600">
                <a:cs typeface="Arial" charset="0"/>
              </a:rPr>
              <a:t>Milenrama</a:t>
            </a:r>
            <a:r>
              <a:rPr lang="en-US" sz="1600">
                <a:cs typeface="Arial" charset="0"/>
              </a:rPr>
              <a:t>, </a:t>
            </a:r>
            <a:r>
              <a:rPr lang="es-ES" sz="1600">
                <a:cs typeface="Arial" charset="0"/>
              </a:rPr>
              <a:t>partes aéreas: decocción, zumo e infusión</a:t>
            </a:r>
          </a:p>
          <a:p>
            <a:pPr algn="just">
              <a:spcBef>
                <a:spcPct val="50000"/>
              </a:spcBef>
            </a:pPr>
            <a:r>
              <a:rPr lang="es-ES" sz="1600">
                <a:cs typeface="Courier New" pitchFamily="49" charset="0"/>
              </a:rPr>
              <a:t>­</a:t>
            </a:r>
            <a:r>
              <a:rPr lang="es-ES" sz="1600">
                <a:cs typeface="Times New Roman" pitchFamily="18" charset="0"/>
              </a:rPr>
              <a:t>   </a:t>
            </a:r>
            <a:r>
              <a:rPr lang="es-ES" sz="1600">
                <a:cs typeface="Arial" charset="0"/>
              </a:rPr>
              <a:t>Col</a:t>
            </a:r>
            <a:r>
              <a:rPr lang="en-US" sz="1600">
                <a:cs typeface="Arial" charset="0"/>
              </a:rPr>
              <a:t>, </a:t>
            </a:r>
            <a:r>
              <a:rPr lang="es-ES" sz="1600">
                <a:cs typeface="Arial" charset="0"/>
              </a:rPr>
              <a:t>droga fresca: ensalada, zumo</a:t>
            </a:r>
          </a:p>
          <a:p>
            <a:pPr algn="just">
              <a:spcBef>
                <a:spcPct val="50000"/>
              </a:spcBef>
            </a:pPr>
            <a:r>
              <a:rPr lang="es-ES" sz="1600">
                <a:cs typeface="Courier New" pitchFamily="49" charset="0"/>
              </a:rPr>
              <a:t>­</a:t>
            </a:r>
            <a:r>
              <a:rPr lang="es-ES" sz="1600">
                <a:cs typeface="Times New Roman" pitchFamily="18" charset="0"/>
              </a:rPr>
              <a:t>   </a:t>
            </a:r>
            <a:r>
              <a:rPr lang="es-ES" sz="1600">
                <a:cs typeface="Arial" charset="0"/>
              </a:rPr>
              <a:t>Caléndula</a:t>
            </a:r>
            <a:r>
              <a:rPr lang="en-US" sz="1600">
                <a:cs typeface="Arial" charset="0"/>
              </a:rPr>
              <a:t>, </a:t>
            </a:r>
            <a:r>
              <a:rPr lang="es-ES" sz="1600">
                <a:cs typeface="Arial" charset="0"/>
              </a:rPr>
              <a:t>flores: decocción, extracto acuoso</a:t>
            </a:r>
          </a:p>
          <a:p>
            <a:pPr algn="just">
              <a:spcBef>
                <a:spcPct val="50000"/>
              </a:spcBef>
            </a:pPr>
            <a:r>
              <a:rPr lang="es-ES" sz="1600">
                <a:cs typeface="Courier New" pitchFamily="49" charset="0"/>
              </a:rPr>
              <a:t>­</a:t>
            </a:r>
            <a:r>
              <a:rPr lang="es-ES" sz="1600">
                <a:cs typeface="Times New Roman" pitchFamily="18" charset="0"/>
              </a:rPr>
              <a:t>   </a:t>
            </a:r>
            <a:r>
              <a:rPr lang="es-ES" sz="1600">
                <a:cs typeface="Arial" charset="0"/>
              </a:rPr>
              <a:t>Romerillo</a:t>
            </a:r>
            <a:r>
              <a:rPr lang="en-US" sz="1600">
                <a:cs typeface="Arial" charset="0"/>
              </a:rPr>
              <a:t>, </a:t>
            </a:r>
            <a:r>
              <a:rPr lang="es-ES" sz="1600">
                <a:cs typeface="Arial" charset="0"/>
              </a:rPr>
              <a:t>partes aéreas: decocción, zumo e infusión</a:t>
            </a:r>
          </a:p>
          <a:p>
            <a:pPr algn="just">
              <a:spcBef>
                <a:spcPct val="50000"/>
              </a:spcBef>
            </a:pPr>
            <a:r>
              <a:rPr lang="en-US" altLang="zh-TW" sz="1600">
                <a:ea typeface="新細明體" pitchFamily="18" charset="-120"/>
              </a:rPr>
              <a:t>    L</a:t>
            </a:r>
            <a:r>
              <a:rPr lang="es-ES" altLang="zh-TW" sz="1600">
                <a:ea typeface="新細明體" pitchFamily="18" charset="-120"/>
              </a:rPr>
              <a:t>lantén	partes aéreas: decocción</a:t>
            </a:r>
            <a:r>
              <a:rPr lang="es-ES" altLang="zh-TW" sz="1600">
                <a:ea typeface="新細明體" pitchFamily="18" charset="-120"/>
                <a:cs typeface="Times New Roman" pitchFamily="18" charset="0"/>
              </a:rPr>
              <a:t> </a:t>
            </a:r>
            <a:endParaRPr lang="es-ES" sz="1600">
              <a:cs typeface="Times New Roman" pitchFamily="18" charset="0"/>
            </a:endParaRPr>
          </a:p>
        </p:txBody>
      </p:sp>
      <p:sp>
        <p:nvSpPr>
          <p:cNvPr id="39944" name="AutoShape 8"/>
          <p:cNvSpPr>
            <a:spLocks/>
          </p:cNvSpPr>
          <p:nvPr/>
        </p:nvSpPr>
        <p:spPr bwMode="auto">
          <a:xfrm>
            <a:off x="3657600" y="228600"/>
            <a:ext cx="304800" cy="1828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038600" y="2286000"/>
            <a:ext cx="510540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>
                <a:latin typeface="Bookman Old Style"/>
                <a:cs typeface="Arial" charset="0"/>
              </a:rPr>
              <a:t>­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</a:t>
            </a:r>
            <a:r>
              <a:rPr lang="es-ES" sz="1600">
                <a:cs typeface="Arial" charset="0"/>
              </a:rPr>
              <a:t>Hierba buena</a:t>
            </a:r>
            <a:r>
              <a:rPr lang="en-US" sz="1600">
                <a:cs typeface="Arial" charset="0"/>
              </a:rPr>
              <a:t>, </a:t>
            </a:r>
            <a:r>
              <a:rPr lang="es-ES" sz="1600">
                <a:cs typeface="Arial" charset="0"/>
              </a:rPr>
              <a:t>partes aéreas: decocción</a:t>
            </a:r>
          </a:p>
          <a:p>
            <a:pPr algn="just">
              <a:spcBef>
                <a:spcPct val="50000"/>
              </a:spcBef>
            </a:pPr>
            <a:r>
              <a:rPr lang="es-ES" sz="1600">
                <a:cs typeface="Courier New" pitchFamily="49" charset="0"/>
              </a:rPr>
              <a:t>­</a:t>
            </a:r>
            <a:r>
              <a:rPr lang="es-ES" sz="1600">
                <a:cs typeface="Times New Roman" pitchFamily="18" charset="0"/>
              </a:rPr>
              <a:t>   </a:t>
            </a:r>
            <a:r>
              <a:rPr lang="es-ES" sz="1600">
                <a:cs typeface="Arial" charset="0"/>
              </a:rPr>
              <a:t>Caisimón de anís</a:t>
            </a:r>
            <a:r>
              <a:rPr lang="en-US" sz="1600">
                <a:cs typeface="Arial" charset="0"/>
              </a:rPr>
              <a:t>, </a:t>
            </a:r>
            <a:r>
              <a:rPr lang="es-ES" sz="1600">
                <a:cs typeface="Arial" charset="0"/>
              </a:rPr>
              <a:t>partes aéreas: decocción, tintura</a:t>
            </a:r>
          </a:p>
          <a:p>
            <a:pPr algn="just">
              <a:spcBef>
                <a:spcPct val="50000"/>
              </a:spcBef>
            </a:pPr>
            <a:r>
              <a:rPr lang="es-ES" sz="1600">
                <a:cs typeface="Courier New" pitchFamily="49" charset="0"/>
              </a:rPr>
              <a:t>­</a:t>
            </a:r>
            <a:r>
              <a:rPr lang="es-ES" sz="1600">
                <a:cs typeface="Times New Roman" pitchFamily="18" charset="0"/>
              </a:rPr>
              <a:t>    </a:t>
            </a:r>
            <a:r>
              <a:rPr lang="es-ES" sz="1600">
                <a:cs typeface="Arial" charset="0"/>
              </a:rPr>
              <a:t>Romero</a:t>
            </a:r>
            <a:r>
              <a:rPr lang="en-US" sz="1600">
                <a:cs typeface="Arial" charset="0"/>
              </a:rPr>
              <a:t>, </a:t>
            </a:r>
            <a:r>
              <a:rPr lang="es-ES" sz="1600">
                <a:cs typeface="Arial" charset="0"/>
              </a:rPr>
              <a:t>hojas: droga fresca, extracto, decocción</a:t>
            </a:r>
          </a:p>
          <a:p>
            <a:pPr algn="just">
              <a:spcBef>
                <a:spcPct val="50000"/>
              </a:spcBef>
            </a:pPr>
            <a:r>
              <a:rPr lang="es-ES" sz="1600">
                <a:cs typeface="Courier New" pitchFamily="49" charset="0"/>
              </a:rPr>
              <a:t>­</a:t>
            </a:r>
            <a:r>
              <a:rPr lang="es-ES" sz="1600">
                <a:cs typeface="Times New Roman" pitchFamily="18" charset="0"/>
              </a:rPr>
              <a:t>   </a:t>
            </a:r>
            <a:r>
              <a:rPr lang="es-ES" sz="1600">
                <a:cs typeface="Arial" charset="0"/>
              </a:rPr>
              <a:t>Albahaca</a:t>
            </a:r>
            <a:r>
              <a:rPr lang="en-US" sz="1600">
                <a:cs typeface="Arial" charset="0"/>
              </a:rPr>
              <a:t>, </a:t>
            </a:r>
            <a:r>
              <a:rPr lang="es-ES" sz="1600">
                <a:cs typeface="Arial" charset="0"/>
              </a:rPr>
              <a:t>	partes aéreas: decocción, tintura</a:t>
            </a:r>
          </a:p>
          <a:p>
            <a:pPr algn="just">
              <a:spcBef>
                <a:spcPct val="50000"/>
              </a:spcBef>
            </a:pPr>
            <a:r>
              <a:rPr lang="es-ES" sz="1600">
                <a:cs typeface="Courier New" pitchFamily="49" charset="0"/>
              </a:rPr>
              <a:t>­</a:t>
            </a:r>
            <a:r>
              <a:rPr lang="es-ES" sz="1600">
                <a:cs typeface="Times New Roman" pitchFamily="18" charset="0"/>
              </a:rPr>
              <a:t>    </a:t>
            </a:r>
            <a:r>
              <a:rPr lang="es-ES" sz="1600">
                <a:cs typeface="Arial" charset="0"/>
              </a:rPr>
              <a:t>Eneldo</a:t>
            </a:r>
            <a:r>
              <a:rPr lang="en-US" sz="1600">
                <a:cs typeface="Arial" charset="0"/>
              </a:rPr>
              <a:t>, </a:t>
            </a:r>
            <a:r>
              <a:rPr lang="es-ES" sz="1600">
                <a:cs typeface="Arial" charset="0"/>
              </a:rPr>
              <a:t>semillas del fruto maduro: infusión</a:t>
            </a:r>
          </a:p>
          <a:p>
            <a:pPr algn="just">
              <a:spcBef>
                <a:spcPct val="50000"/>
              </a:spcBef>
            </a:pPr>
            <a:r>
              <a:rPr lang="es-ES" sz="1600">
                <a:cs typeface="Courier New" pitchFamily="49" charset="0"/>
              </a:rPr>
              <a:t>­</a:t>
            </a:r>
            <a:r>
              <a:rPr lang="es-ES" sz="1600">
                <a:cs typeface="Times New Roman" pitchFamily="18" charset="0"/>
              </a:rPr>
              <a:t>    </a:t>
            </a:r>
            <a:r>
              <a:rPr lang="es-ES" sz="1600">
                <a:cs typeface="Arial" charset="0"/>
              </a:rPr>
              <a:t>Jengibre</a:t>
            </a:r>
            <a:r>
              <a:rPr lang="en-US" sz="1600">
                <a:cs typeface="Arial" charset="0"/>
              </a:rPr>
              <a:t>, </a:t>
            </a:r>
            <a:r>
              <a:rPr lang="es-ES" sz="1600">
                <a:cs typeface="Arial" charset="0"/>
              </a:rPr>
              <a:t>	rizoma: decocción, tinturas, extractos,  </a:t>
            </a:r>
          </a:p>
          <a:p>
            <a:pPr algn="just">
              <a:spcBef>
                <a:spcPct val="50000"/>
              </a:spcBef>
            </a:pPr>
            <a:r>
              <a:rPr lang="es-ES" sz="1600">
                <a:cs typeface="Courier New" pitchFamily="49" charset="0"/>
              </a:rPr>
              <a:t>­</a:t>
            </a:r>
            <a:r>
              <a:rPr lang="es-ES" sz="1600">
                <a:cs typeface="Times New Roman" pitchFamily="18" charset="0"/>
              </a:rPr>
              <a:t>     </a:t>
            </a:r>
            <a:r>
              <a:rPr lang="es-ES" sz="1600">
                <a:cs typeface="Arial" charset="0"/>
              </a:rPr>
              <a:t>Cítricos</a:t>
            </a:r>
            <a:r>
              <a:rPr lang="en-US" sz="1600">
                <a:cs typeface="Arial" charset="0"/>
              </a:rPr>
              <a:t>, </a:t>
            </a:r>
            <a:r>
              <a:rPr lang="es-ES" sz="1600">
                <a:cs typeface="Arial" charset="0"/>
              </a:rPr>
              <a:t>	fruto maduro: jugos</a:t>
            </a:r>
          </a:p>
          <a:p>
            <a:pPr algn="just">
              <a:spcBef>
                <a:spcPct val="50000"/>
              </a:spcBef>
            </a:pPr>
            <a:r>
              <a:rPr lang="es-ES" sz="1600">
                <a:cs typeface="Courier New" pitchFamily="49" charset="0"/>
              </a:rPr>
              <a:t>­</a:t>
            </a:r>
            <a:r>
              <a:rPr lang="es-ES" sz="1600">
                <a:cs typeface="Times New Roman" pitchFamily="18" charset="0"/>
              </a:rPr>
              <a:t>     </a:t>
            </a:r>
            <a:r>
              <a:rPr lang="es-ES" sz="1600">
                <a:cs typeface="Arial" charset="0"/>
              </a:rPr>
              <a:t>Caña santa</a:t>
            </a:r>
            <a:r>
              <a:rPr lang="en-US" sz="1600">
                <a:cs typeface="Arial" charset="0"/>
              </a:rPr>
              <a:t>, </a:t>
            </a:r>
            <a:r>
              <a:rPr lang="es-ES" sz="1600">
                <a:cs typeface="Arial" charset="0"/>
              </a:rPr>
              <a:t>partes aéreas: extractos, tintura</a:t>
            </a:r>
            <a:r>
              <a:rPr lang="en-US" sz="1600">
                <a:cs typeface="Arial" charset="0"/>
              </a:rPr>
              <a:t>                                   </a:t>
            </a:r>
            <a:endParaRPr lang="es-ES" sz="1600">
              <a:cs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zh-TW" sz="1600">
                <a:ea typeface="新細明體" pitchFamily="18" charset="-120"/>
              </a:rPr>
              <a:t>      Or</a:t>
            </a:r>
            <a:r>
              <a:rPr lang="es-ES" altLang="zh-TW" sz="1600">
                <a:ea typeface="新細明體" pitchFamily="18" charset="-120"/>
              </a:rPr>
              <a:t>égano cimarrón</a:t>
            </a:r>
            <a:r>
              <a:rPr lang="en-US" altLang="zh-TW" sz="1600">
                <a:ea typeface="新細明體" pitchFamily="18" charset="-120"/>
              </a:rPr>
              <a:t>, </a:t>
            </a:r>
            <a:r>
              <a:rPr lang="es-ES" altLang="zh-TW" sz="1600">
                <a:ea typeface="新細明體" pitchFamily="18" charset="-120"/>
              </a:rPr>
              <a:t>partes aéreas: extractos fluido, decocción </a:t>
            </a:r>
            <a:endParaRPr lang="es-ES" sz="1600">
              <a:cs typeface="Courier New" pitchFamily="49" charset="0"/>
            </a:endParaRPr>
          </a:p>
        </p:txBody>
      </p:sp>
      <p:sp>
        <p:nvSpPr>
          <p:cNvPr id="39946" name="AutoShape 10"/>
          <p:cNvSpPr>
            <a:spLocks/>
          </p:cNvSpPr>
          <p:nvPr/>
        </p:nvSpPr>
        <p:spPr bwMode="auto">
          <a:xfrm>
            <a:off x="3657600" y="2286000"/>
            <a:ext cx="304800" cy="3886200"/>
          </a:xfrm>
          <a:prstGeom prst="leftBrace">
            <a:avLst>
              <a:gd name="adj1" fmla="val 106250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39952" name="Picture 16" descr="Diges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609600" cy="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0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autoUpdateAnimBg="0"/>
      <p:bldP spid="39940" grpId="0" autoUpdateAnimBg="0"/>
      <p:bldP spid="39942" grpId="0" animBg="1" autoUpdateAnimBg="0"/>
      <p:bldP spid="39943" grpId="0" autoUpdateAnimBg="0"/>
      <p:bldP spid="39944" grpId="0" animBg="1"/>
      <p:bldP spid="39945" grpId="0" autoUpdateAnimBg="0"/>
      <p:bldP spid="399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057400" y="8382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Antiparasitarios</a:t>
            </a:r>
            <a:endParaRPr lang="es-ES" smtClean="0">
              <a:solidFill>
                <a:srgbClr val="008000"/>
              </a:solidFill>
            </a:endParaRPr>
          </a:p>
        </p:txBody>
      </p:sp>
      <p:sp>
        <p:nvSpPr>
          <p:cNvPr id="31749" name="AutoShape 5"/>
          <p:cNvSpPr>
            <a:spLocks/>
          </p:cNvSpPr>
          <p:nvPr/>
        </p:nvSpPr>
        <p:spPr bwMode="auto">
          <a:xfrm>
            <a:off x="3886200" y="457200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343400" y="533400"/>
            <a:ext cx="4800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</a:t>
            </a:r>
            <a:r>
              <a:rPr lang="es-ES" sz="1600" smtClean="0">
                <a:solidFill>
                  <a:srgbClr val="000000"/>
                </a:solidFill>
                <a:cs typeface="Times New Roman" pitchFamily="18" charset="0"/>
              </a:rPr>
              <a:t> Granada</a:t>
            </a: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,</a:t>
            </a:r>
            <a:r>
              <a:rPr lang="es-ES" sz="1600" smtClean="0">
                <a:solidFill>
                  <a:srgbClr val="000000"/>
                </a:solidFill>
                <a:cs typeface="Times New Roman" pitchFamily="18" charset="0"/>
              </a:rPr>
              <a:t>	corteza del árbol: decocción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cs typeface="Times New Roman" pitchFamily="18" charset="0"/>
              </a:rPr>
              <a:t>	Fruto maduro</a:t>
            </a:r>
          </a:p>
          <a:p>
            <a:pPr algn="just">
              <a:spcBef>
                <a:spcPct val="50000"/>
              </a:spcBef>
            </a:pPr>
            <a:r>
              <a:rPr lang="en-US" altLang="zh-TW" sz="160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    Cala</a:t>
            </a: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baza</a:t>
            </a:r>
            <a:r>
              <a:rPr lang="en-US" altLang="zh-TW" sz="160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,</a:t>
            </a: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	semillas: secas, tostadas en polvo</a:t>
            </a:r>
            <a:r>
              <a:rPr lang="es-ES" altLang="zh-TW" sz="160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 </a:t>
            </a:r>
            <a:endParaRPr lang="es-ES" sz="160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057400" y="3352800"/>
            <a:ext cx="1905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Antisépticos y antinflamatorios de orofaringe</a:t>
            </a:r>
            <a:endParaRPr lang="es-ES" smtClean="0">
              <a:solidFill>
                <a:srgbClr val="008000"/>
              </a:solidFill>
            </a:endParaRPr>
          </a:p>
        </p:txBody>
      </p:sp>
      <p:sp>
        <p:nvSpPr>
          <p:cNvPr id="31752" name="AutoShape 8"/>
          <p:cNvSpPr>
            <a:spLocks/>
          </p:cNvSpPr>
          <p:nvPr/>
        </p:nvSpPr>
        <p:spPr bwMode="auto">
          <a:xfrm>
            <a:off x="3810000" y="2209800"/>
            <a:ext cx="457200" cy="3505200"/>
          </a:xfrm>
          <a:prstGeom prst="leftBrace">
            <a:avLst>
              <a:gd name="adj1" fmla="val 63889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41960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latin typeface="Bookman Old Style"/>
                <a:cs typeface="Times New Roman" pitchFamily="18" charset="0"/>
              </a:rPr>
              <a:t>  </a:t>
            </a:r>
            <a:endParaRPr lang="es-ES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latin typeface="Bookman Old Style"/>
                <a:cs typeface="Courier New" pitchFamily="49" charset="0"/>
              </a:rPr>
              <a:t>­</a:t>
            </a:r>
            <a:r>
              <a:rPr lang="es-ES" sz="1600" smtClean="0">
                <a:solidFill>
                  <a:srgbClr val="000000"/>
                </a:solidFill>
                <a:latin typeface="Bookman Old Style"/>
                <a:cs typeface="Times New Roman" pitchFamily="18" charset="0"/>
              </a:rPr>
              <a:t> 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Milenrama	droga</a:t>
            </a:r>
            <a:r>
              <a:rPr lang="en-US" sz="160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 fresca: tintura, extracto fluido.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cs typeface="Courier New" pitchFamily="49" charset="0"/>
              </a:rPr>
              <a:t>­</a:t>
            </a:r>
            <a:r>
              <a:rPr lang="es-ES" sz="1600" smtClean="0">
                <a:solidFill>
                  <a:srgbClr val="000000"/>
                </a:solidFill>
                <a:cs typeface="Times New Roman" pitchFamily="18" charset="0"/>
              </a:rPr>
              <a:t>   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Bija</a:t>
            </a:r>
            <a:r>
              <a:rPr lang="en-US" sz="160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	tintura y extracto para colutorios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cs typeface="Courier New" pitchFamily="49" charset="0"/>
              </a:rPr>
              <a:t>­</a:t>
            </a:r>
            <a:r>
              <a:rPr lang="es-ES" sz="1600" smtClean="0">
                <a:solidFill>
                  <a:srgbClr val="000000"/>
                </a:solidFill>
                <a:cs typeface="Times New Roman" pitchFamily="18" charset="0"/>
              </a:rPr>
              <a:t>  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Caléndula</a:t>
            </a:r>
            <a:r>
              <a:rPr lang="en-US" sz="160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droga fresca o seca: tintura y extracto</a:t>
            </a:r>
            <a:r>
              <a:rPr lang="en-US" sz="160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para            colutorios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cs typeface="Arial" charset="0"/>
              </a:rPr>
              <a:t>    </a:t>
            </a:r>
            <a:r>
              <a:rPr lang="es-ES" sz="1600" smtClean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Llantén</a:t>
            </a:r>
            <a:r>
              <a:rPr lang="en-US" sz="1600" smtClean="0">
                <a:solidFill>
                  <a:srgbClr val="000000"/>
                </a:solidFill>
                <a:cs typeface="Arial" charset="0"/>
              </a:rPr>
              <a:t>,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	hojas: tintura y extracto para colutorios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cs typeface="Courier New" pitchFamily="49" charset="0"/>
              </a:rPr>
              <a:t>­</a:t>
            </a:r>
            <a:r>
              <a:rPr lang="es-ES" sz="1600" smtClean="0">
                <a:solidFill>
                  <a:srgbClr val="000000"/>
                </a:solidFill>
                <a:cs typeface="Times New Roman" pitchFamily="18" charset="0"/>
              </a:rPr>
              <a:t>   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Orégano</a:t>
            </a:r>
            <a:r>
              <a:rPr lang="en-US" sz="1600" smtClean="0">
                <a:solidFill>
                  <a:srgbClr val="000000"/>
                </a:solidFill>
                <a:cs typeface="Arial" charset="0"/>
              </a:rPr>
              <a:t>,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 	hojas: tintura y extracto para colutorios</a:t>
            </a:r>
          </a:p>
          <a:p>
            <a:pPr algn="just">
              <a:spcBef>
                <a:spcPct val="50000"/>
              </a:spcBef>
            </a:pPr>
            <a:r>
              <a:rPr lang="en-US" altLang="zh-TW" sz="1600" smtClean="0">
                <a:solidFill>
                  <a:srgbClr val="000000"/>
                </a:solidFill>
                <a:ea typeface="新細明體" pitchFamily="18" charset="-120"/>
              </a:rPr>
              <a:t>  M</a:t>
            </a: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</a:rPr>
              <a:t>anzanilla</a:t>
            </a:r>
            <a:r>
              <a:rPr lang="en-US" altLang="zh-TW" sz="1600" smtClean="0">
                <a:solidFill>
                  <a:srgbClr val="000000"/>
                </a:solidFill>
                <a:ea typeface="新細明體" pitchFamily="18" charset="-120"/>
              </a:rPr>
              <a:t>, </a:t>
            </a: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</a:rPr>
              <a:t>	hojas: tintura y extracto para colutorios </a:t>
            </a:r>
            <a:endParaRPr lang="es-ES" sz="1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0" y="2514600"/>
            <a:ext cx="20574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zh-TW" b="1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Aparato </a:t>
            </a:r>
            <a:r>
              <a:rPr lang="en-US" altLang="zh-TW" b="1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Digestivo</a:t>
            </a:r>
          </a:p>
          <a:p>
            <a:pPr algn="ctr">
              <a:spcBef>
                <a:spcPct val="50000"/>
              </a:spcBef>
            </a:pPr>
            <a:r>
              <a:rPr lang="en-US" altLang="zh-TW" b="1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3</a:t>
            </a:r>
            <a:endParaRPr lang="es-ES" smtClean="0">
              <a:solidFill>
                <a:srgbClr val="008000"/>
              </a:solidFill>
            </a:endParaRPr>
          </a:p>
        </p:txBody>
      </p:sp>
      <p:pic>
        <p:nvPicPr>
          <p:cNvPr id="31755" name="Picture 11" descr="Diges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609600" cy="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6" name="AutoShape 12"/>
          <p:cNvSpPr>
            <a:spLocks/>
          </p:cNvSpPr>
          <p:nvPr/>
        </p:nvSpPr>
        <p:spPr bwMode="auto">
          <a:xfrm>
            <a:off x="1752600" y="304800"/>
            <a:ext cx="304800" cy="5638800"/>
          </a:xfrm>
          <a:prstGeom prst="leftBrace">
            <a:avLst>
              <a:gd name="adj1" fmla="val 154167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_tradnl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5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1749" grpId="0" animBg="1"/>
      <p:bldP spid="31750" grpId="0" autoUpdateAnimBg="0"/>
      <p:bldP spid="31751" grpId="0" autoUpdateAnimBg="0"/>
      <p:bldP spid="31752" grpId="0" animBg="1"/>
      <p:bldP spid="31753" grpId="0" autoUpdateAnimBg="0"/>
      <p:bldP spid="31754" grpId="0" autoUpdateAnimBg="0"/>
      <p:bldP spid="3175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29718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zh-TW" b="1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Aparato </a:t>
            </a:r>
            <a:r>
              <a:rPr lang="en-US" altLang="zh-TW" b="1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Genitourinario</a:t>
            </a:r>
            <a:r>
              <a:rPr lang="es-ES" altLang="zh-TW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362200" y="1066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Antisépticos</a:t>
            </a:r>
            <a:r>
              <a:rPr lang="es-ES" altLang="zh-TW" smtClean="0">
                <a:solidFill>
                  <a:srgbClr val="008000"/>
                </a:solidFill>
                <a:ea typeface="新細明體" pitchFamily="18" charset="-120"/>
              </a:rPr>
              <a:t> </a:t>
            </a:r>
            <a:endParaRPr lang="es-ES" smtClean="0">
              <a:solidFill>
                <a:srgbClr val="008000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438400" y="5029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Litotrísicos</a:t>
            </a:r>
            <a:r>
              <a:rPr lang="es-ES" altLang="zh-TW" smtClean="0">
                <a:solidFill>
                  <a:srgbClr val="008000"/>
                </a:solidFill>
                <a:ea typeface="新細明體" pitchFamily="18" charset="-120"/>
              </a:rPr>
              <a:t> </a:t>
            </a:r>
            <a:endParaRPr lang="es-ES" smtClean="0">
              <a:solidFill>
                <a:srgbClr val="008000"/>
              </a:solidFill>
            </a:endParaRPr>
          </a:p>
        </p:txBody>
      </p:sp>
      <p:sp>
        <p:nvSpPr>
          <p:cNvPr id="40967" name="AutoShape 7"/>
          <p:cNvSpPr>
            <a:spLocks/>
          </p:cNvSpPr>
          <p:nvPr/>
        </p:nvSpPr>
        <p:spPr bwMode="auto">
          <a:xfrm>
            <a:off x="2133600" y="457200"/>
            <a:ext cx="228600" cy="5867400"/>
          </a:xfrm>
          <a:prstGeom prst="leftBrace">
            <a:avLst>
              <a:gd name="adj1" fmla="val 213889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_tradnl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886200" y="381000"/>
            <a:ext cx="49530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 b="1" smtClean="0">
                <a:solidFill>
                  <a:srgbClr val="000000"/>
                </a:solidFill>
                <a:latin typeface="Bookman Old Style"/>
                <a:cs typeface="Courier New" pitchFamily="49" charset="0"/>
              </a:rPr>
              <a:t>­</a:t>
            </a:r>
            <a:r>
              <a:rPr lang="es-ES" sz="1600" b="1" smtClean="0">
                <a:solidFill>
                  <a:srgbClr val="000000"/>
                </a:solidFill>
                <a:latin typeface="Bookman Old Style"/>
                <a:cs typeface="Times New Roman" pitchFamily="18" charset="0"/>
              </a:rPr>
              <a:t>    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Caña mejicana	tronco o tallo: decocción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cs typeface="Courier New" pitchFamily="49" charset="0"/>
              </a:rPr>
              <a:t>­</a:t>
            </a:r>
            <a:r>
              <a:rPr lang="es-ES" sz="1600" smtClean="0">
                <a:solidFill>
                  <a:srgbClr val="000000"/>
                </a:solidFill>
                <a:cs typeface="Times New Roman" pitchFamily="18" charset="0"/>
              </a:rPr>
              <a:t>     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Mastuerzo	partes aéreas: decocción e infusión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cs typeface="Courier New" pitchFamily="49" charset="0"/>
              </a:rPr>
              <a:t>­</a:t>
            </a:r>
            <a:r>
              <a:rPr lang="es-ES" sz="1600" smtClean="0">
                <a:solidFill>
                  <a:srgbClr val="000000"/>
                </a:solidFill>
                <a:cs typeface="Times New Roman" pitchFamily="18" charset="0"/>
              </a:rPr>
              <a:t>    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Rabo de gato	partes aéreas: decocción e infusión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cs typeface="Courier New" pitchFamily="49" charset="0"/>
              </a:rPr>
              <a:t>­</a:t>
            </a:r>
            <a:r>
              <a:rPr lang="es-ES" sz="1600" smtClean="0">
                <a:solidFill>
                  <a:srgbClr val="000000"/>
                </a:solidFill>
                <a:cs typeface="Times New Roman" pitchFamily="18" charset="0"/>
              </a:rPr>
              <a:t>    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Guisazo de caballo</a:t>
            </a:r>
            <a:r>
              <a:rPr lang="en-US" sz="160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	raíz: decocción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cs typeface="Courier New" pitchFamily="49" charset="0"/>
              </a:rPr>
              <a:t>­</a:t>
            </a:r>
            <a:r>
              <a:rPr lang="es-ES" sz="1600" smtClean="0">
                <a:solidFill>
                  <a:srgbClr val="000000"/>
                </a:solidFill>
                <a:cs typeface="Times New Roman" pitchFamily="18" charset="0"/>
              </a:rPr>
              <a:t>    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Coco (agua)	agua o endospermo</a:t>
            </a:r>
          </a:p>
          <a:p>
            <a:pPr>
              <a:spcBef>
                <a:spcPct val="50000"/>
              </a:spcBef>
            </a:pPr>
            <a:r>
              <a:rPr lang="en-US" altLang="zh-TW" sz="160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      </a:t>
            </a: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Pelusa de maíz	decocción</a:t>
            </a:r>
            <a:r>
              <a:rPr lang="es-ES" altLang="zh-TW" sz="1600" b="1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 </a:t>
            </a:r>
            <a:endParaRPr lang="es-ES" sz="1600" b="1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0970" name="AutoShape 10"/>
          <p:cNvSpPr>
            <a:spLocks/>
          </p:cNvSpPr>
          <p:nvPr/>
        </p:nvSpPr>
        <p:spPr bwMode="auto">
          <a:xfrm>
            <a:off x="3810000" y="228600"/>
            <a:ext cx="152400" cy="2286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4191000" y="4572000"/>
            <a:ext cx="495300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latin typeface="Bookman Old Style"/>
                <a:cs typeface="Courier New" pitchFamily="49" charset="0"/>
              </a:rPr>
              <a:t>­</a:t>
            </a:r>
            <a:r>
              <a:rPr lang="es-ES" sz="1600" smtClean="0">
                <a:solidFill>
                  <a:srgbClr val="000000"/>
                </a:solidFill>
                <a:latin typeface="Bookman Old Style"/>
                <a:cs typeface="Times New Roman" pitchFamily="18" charset="0"/>
              </a:rPr>
              <a:t>  </a:t>
            </a:r>
            <a:r>
              <a:rPr lang="es-ES" sz="160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Té de riñón	partes aéreas: tinturas, extractos</a:t>
            </a:r>
            <a:r>
              <a:rPr lang="en-US" sz="160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fluidos, decocción e infusión</a:t>
            </a:r>
            <a:endParaRPr lang="en-US" sz="1600" smtClean="0">
              <a:solidFill>
                <a:srgbClr val="000000"/>
              </a:solidFill>
              <a:cs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    </a:t>
            </a:r>
            <a:r>
              <a:rPr lang="es-ES" sz="160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Estigma del maíz (pelusa)	decocción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cs typeface="Courier New" pitchFamily="49" charset="0"/>
              </a:rPr>
              <a:t>­</a:t>
            </a:r>
            <a:r>
              <a:rPr lang="es-ES" sz="1600" smtClean="0">
                <a:solidFill>
                  <a:srgbClr val="000000"/>
                </a:solidFill>
                <a:cs typeface="Times New Roman" pitchFamily="18" charset="0"/>
              </a:rPr>
              <a:t>    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Salvia de Castilla	partes aéreas: decocción o extractos</a:t>
            </a:r>
          </a:p>
          <a:p>
            <a:pPr algn="just">
              <a:spcBef>
                <a:spcPct val="50000"/>
              </a:spcBef>
            </a:pPr>
            <a:r>
              <a:rPr lang="en-US" altLang="zh-TW" sz="160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     </a:t>
            </a: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Caña mejicana	tallo: decocción</a:t>
            </a:r>
            <a:r>
              <a:rPr lang="es-ES" altLang="zh-TW" sz="1600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 </a:t>
            </a:r>
            <a:endParaRPr lang="es-ES" sz="1600" smtClean="0">
              <a:solidFill>
                <a:srgbClr val="000000"/>
              </a:solidFill>
              <a:latin typeface="Bookman Old Style" pitchFamily="18" charset="0"/>
              <a:ea typeface="新細明體" pitchFamily="18" charset="-120"/>
            </a:endParaRPr>
          </a:p>
        </p:txBody>
      </p:sp>
      <p:sp>
        <p:nvSpPr>
          <p:cNvPr id="40974" name="AutoShape 14"/>
          <p:cNvSpPr>
            <a:spLocks/>
          </p:cNvSpPr>
          <p:nvPr/>
        </p:nvSpPr>
        <p:spPr bwMode="auto">
          <a:xfrm>
            <a:off x="3962400" y="4572000"/>
            <a:ext cx="152400" cy="1676400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  <p:pic>
        <p:nvPicPr>
          <p:cNvPr id="40975" name="Picture 15" descr="Re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1219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autoUpdateAnimBg="0"/>
      <p:bldP spid="40966" grpId="0" autoUpdateAnimBg="0"/>
      <p:bldP spid="40967" grpId="0" animBg="1" autoUpdateAnimBg="0"/>
      <p:bldP spid="40969" grpId="0" autoUpdateAnimBg="0"/>
      <p:bldP spid="40970" grpId="0" animBg="1"/>
      <p:bldP spid="40973" grpId="0" autoUpdateAnimBg="0"/>
      <p:bldP spid="409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200400" y="914400"/>
            <a:ext cx="52578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</a:t>
            </a:r>
            <a:r>
              <a:rPr lang="es-ES" sz="160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600" smtClean="0">
                <a:solidFill>
                  <a:srgbClr val="000000"/>
                </a:solidFill>
                <a:cs typeface="Times New Roman" pitchFamily="18" charset="0"/>
              </a:rPr>
              <a:t>     </a:t>
            </a:r>
            <a:r>
              <a:rPr lang="es-ES" sz="2000" b="1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Manzanilla</a:t>
            </a:r>
            <a:r>
              <a:rPr lang="en-US" sz="2000" b="1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, </a:t>
            </a:r>
            <a:r>
              <a:rPr lang="es-ES" sz="2000" b="1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partes</a:t>
            </a:r>
            <a:r>
              <a:rPr lang="en-US" sz="2000" b="1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 </a:t>
            </a:r>
            <a:r>
              <a:rPr lang="es-ES" sz="2000" b="1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aéreas: decocción, infusión</a:t>
            </a:r>
          </a:p>
          <a:p>
            <a:pPr algn="just">
              <a:spcBef>
                <a:spcPct val="50000"/>
              </a:spcBef>
            </a:pPr>
            <a:r>
              <a:rPr lang="es-ES" sz="2000" b="1" smtClean="0">
                <a:solidFill>
                  <a:srgbClr val="000000"/>
                </a:solidFill>
                <a:latin typeface="Bookman Old Style" pitchFamily="18" charset="0"/>
                <a:cs typeface="Courier New" pitchFamily="49" charset="0"/>
              </a:rPr>
              <a:t>­</a:t>
            </a:r>
            <a:r>
              <a:rPr lang="es-ES" sz="2000" b="1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  </a:t>
            </a:r>
            <a:r>
              <a:rPr lang="en-US" sz="2000" b="1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  </a:t>
            </a:r>
            <a:r>
              <a:rPr lang="es-ES" sz="2000" b="1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Pasiflora</a:t>
            </a:r>
            <a:r>
              <a:rPr lang="en-US" sz="2000" b="1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,</a:t>
            </a:r>
            <a:r>
              <a:rPr lang="es-ES" sz="2000" b="1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	partes aéreas: decocción, infusión</a:t>
            </a:r>
          </a:p>
          <a:p>
            <a:pPr algn="just">
              <a:spcBef>
                <a:spcPct val="50000"/>
              </a:spcBef>
            </a:pPr>
            <a:r>
              <a:rPr lang="es-ES" sz="2000" b="1" smtClean="0">
                <a:solidFill>
                  <a:srgbClr val="000000"/>
                </a:solidFill>
                <a:latin typeface="Bookman Old Style" pitchFamily="18" charset="0"/>
                <a:cs typeface="Courier New" pitchFamily="49" charset="0"/>
              </a:rPr>
              <a:t>­</a:t>
            </a:r>
            <a:r>
              <a:rPr lang="es-ES" sz="2000" b="1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   </a:t>
            </a:r>
            <a:r>
              <a:rPr lang="en-US" sz="2000" b="1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s-ES" sz="2000" b="1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Tilo</a:t>
            </a:r>
            <a:r>
              <a:rPr lang="en-US" sz="2000" b="1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,</a:t>
            </a:r>
            <a:r>
              <a:rPr lang="es-ES" sz="2000" b="1" smtClean="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	partes aéreas: decocción, infusión</a:t>
            </a:r>
          </a:p>
          <a:p>
            <a:pPr algn="just">
              <a:spcBef>
                <a:spcPct val="50000"/>
              </a:spcBef>
            </a:pPr>
            <a:r>
              <a:rPr lang="en-US" altLang="zh-TW" sz="2000" b="1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     Ja</a:t>
            </a:r>
            <a:r>
              <a:rPr lang="es-ES" altLang="zh-TW" sz="2000" b="1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zmín de 5 hojas</a:t>
            </a:r>
            <a:r>
              <a:rPr lang="en-US" altLang="zh-TW" sz="2000" b="1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,</a:t>
            </a:r>
            <a:r>
              <a:rPr lang="es-ES" altLang="zh-TW" sz="2000" b="1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	Flores: decocción o infusión</a:t>
            </a:r>
            <a:r>
              <a:rPr lang="es-ES" altLang="zh-TW" sz="2000" b="1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  <a:cs typeface="Times New Roman" pitchFamily="18" charset="0"/>
              </a:rPr>
              <a:t> </a:t>
            </a:r>
            <a:endParaRPr lang="es-ES" sz="2000" b="1" smtClean="0">
              <a:solidFill>
                <a:srgbClr val="0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81000" y="1981200"/>
            <a:ext cx="20574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200" b="1" i="1" u="sng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Sedantes</a:t>
            </a:r>
            <a:endParaRPr lang="en-US" altLang="zh-TW" sz="3200" b="1" i="1" u="sng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  <a:p>
            <a:pPr algn="ctr">
              <a:spcBef>
                <a:spcPct val="50000"/>
              </a:spcBef>
            </a:pPr>
            <a:r>
              <a:rPr lang="en-US" altLang="zh-TW" sz="32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e</a:t>
            </a:r>
          </a:p>
          <a:p>
            <a:pPr algn="ctr">
              <a:spcBef>
                <a:spcPct val="50000"/>
              </a:spcBef>
            </a:pPr>
            <a:r>
              <a:rPr lang="en-US" altLang="zh-TW" sz="3200" b="1" i="1" u="sng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Hipnóticos</a:t>
            </a:r>
            <a:endParaRPr lang="es-ES" sz="3200" dirty="0" smtClean="0">
              <a:solidFill>
                <a:srgbClr val="008000"/>
              </a:solidFill>
            </a:endParaRPr>
          </a:p>
        </p:txBody>
      </p:sp>
      <p:sp>
        <p:nvSpPr>
          <p:cNvPr id="43017" name="AutoShape 9"/>
          <p:cNvSpPr>
            <a:spLocks/>
          </p:cNvSpPr>
          <p:nvPr/>
        </p:nvSpPr>
        <p:spPr bwMode="auto">
          <a:xfrm>
            <a:off x="2590800" y="381000"/>
            <a:ext cx="685800" cy="5562600"/>
          </a:xfrm>
          <a:prstGeom prst="leftBrace">
            <a:avLst>
              <a:gd name="adj1" fmla="val 67593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_tradnl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3019" name="Picture 11" descr="psychiatrist_listening_to_patient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20574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  <p:bldP spid="43016" grpId="0" autoUpdateAnimBg="0"/>
      <p:bldP spid="4301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84213" y="692150"/>
            <a:ext cx="5111750" cy="5216813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lnSpc>
                <a:spcPct val="250000"/>
              </a:lnSpc>
            </a:pPr>
            <a:r>
              <a:rPr lang="es-ES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Cultivo de plantas medicinales</a:t>
            </a:r>
          </a:p>
          <a:p>
            <a:pPr marL="0" indent="0" algn="ctr">
              <a:lnSpc>
                <a:spcPct val="250000"/>
              </a:lnSpc>
            </a:pPr>
            <a:r>
              <a:rPr lang="es-ES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Huerto provincial Finca Catalina</a:t>
            </a:r>
            <a:endParaRPr lang="es-ES" sz="18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 algn="ctr">
              <a:lnSpc>
                <a:spcPct val="250000"/>
              </a:lnSpc>
            </a:pPr>
            <a:r>
              <a:rPr lang="es-ES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Abastece de masa vegetal </a:t>
            </a:r>
          </a:p>
          <a:p>
            <a:pPr marL="0" indent="0" algn="ctr">
              <a:lnSpc>
                <a:spcPct val="250000"/>
              </a:lnSpc>
            </a:pPr>
            <a:r>
              <a:rPr lang="es-ES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Centros de Producción Local (CPL)</a:t>
            </a:r>
          </a:p>
          <a:p>
            <a:pPr marL="0" indent="0" algn="ctr">
              <a:lnSpc>
                <a:spcPct val="250000"/>
              </a:lnSpc>
            </a:pPr>
            <a:r>
              <a:rPr lang="es-ES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Güines y Santa Cruz del Norte</a:t>
            </a:r>
          </a:p>
          <a:p>
            <a:pPr marL="0" indent="0" algn="ctr">
              <a:lnSpc>
                <a:spcPct val="250000"/>
              </a:lnSpc>
            </a:pPr>
            <a:r>
              <a:rPr lang="es-ES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Fabrican los Fitofármacos  o Medicamentos Herbarios</a:t>
            </a:r>
          </a:p>
          <a:p>
            <a:endParaRPr lang="es-ES" sz="1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9396" name="Picture 4" descr="SOLFL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64724"/>
            <a:ext cx="1368425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0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3048000"/>
            <a:ext cx="2057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 i="1" u="sng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Dermatología</a:t>
            </a:r>
            <a:endParaRPr lang="en-US" altLang="zh-TW" b="1" i="1" u="sng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itchFamily="18" charset="-120"/>
            </a:endParaRPr>
          </a:p>
          <a:p>
            <a:pPr algn="ctr">
              <a:spcBef>
                <a:spcPct val="50000"/>
              </a:spcBef>
            </a:pPr>
            <a:r>
              <a:rPr lang="en-US" altLang="zh-TW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1</a:t>
            </a:r>
            <a:r>
              <a:rPr lang="es-ES" altLang="zh-TW" dirty="0" smtClean="0">
                <a:solidFill>
                  <a:srgbClr val="008000"/>
                </a:solidFill>
                <a:ea typeface="新細明體" pitchFamily="18" charset="-120"/>
              </a:rPr>
              <a:t> </a:t>
            </a:r>
            <a:endParaRPr lang="es-ES" dirty="0" smtClean="0">
              <a:solidFill>
                <a:srgbClr val="008000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362200" y="1143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Astrigentes</a:t>
            </a:r>
            <a:r>
              <a:rPr lang="es-ES" altLang="zh-TW" smtClean="0">
                <a:solidFill>
                  <a:srgbClr val="008000"/>
                </a:solidFill>
                <a:ea typeface="新細明體" pitchFamily="18" charset="-120"/>
              </a:rPr>
              <a:t> </a:t>
            </a:r>
            <a:endParaRPr lang="es-ES" smtClean="0">
              <a:solidFill>
                <a:srgbClr val="008000"/>
              </a:solidFill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286000" y="2819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Antiparasitarios</a:t>
            </a:r>
            <a:r>
              <a:rPr lang="es-ES" altLang="zh-TW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286000" y="4876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Antinfecciosos</a:t>
            </a:r>
            <a:r>
              <a:rPr lang="es-ES" altLang="zh-TW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44039" name="AutoShape 7"/>
          <p:cNvSpPr>
            <a:spLocks/>
          </p:cNvSpPr>
          <p:nvPr/>
        </p:nvSpPr>
        <p:spPr bwMode="auto">
          <a:xfrm>
            <a:off x="2057400" y="457200"/>
            <a:ext cx="304800" cy="5867400"/>
          </a:xfrm>
          <a:prstGeom prst="leftBrace">
            <a:avLst>
              <a:gd name="adj1" fmla="val 160417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_tradnl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886200" y="762000"/>
            <a:ext cx="4953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Arrigan</a:t>
            </a:r>
            <a:r>
              <a:rPr lang="en-US" sz="1600" smtClean="0">
                <a:solidFill>
                  <a:srgbClr val="000000"/>
                </a:solidFill>
                <a:cs typeface="Arial" charset="0"/>
              </a:rPr>
              <a:t>,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	corteza de la raíz seca: extracto o dilución   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cs typeface="Arial" charset="0"/>
              </a:rPr>
              <a:t>                                                               alcohólica</a:t>
            </a:r>
          </a:p>
          <a:p>
            <a:pPr algn="just">
              <a:spcBef>
                <a:spcPct val="50000"/>
              </a:spcBef>
            </a:pP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</a:rPr>
              <a:t>Guayaba</a:t>
            </a:r>
            <a:r>
              <a:rPr lang="en-US" altLang="zh-TW" sz="1600" smtClean="0">
                <a:solidFill>
                  <a:srgbClr val="000000"/>
                </a:solidFill>
                <a:ea typeface="新細明體" pitchFamily="18" charset="-120"/>
              </a:rPr>
              <a:t>,</a:t>
            </a: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</a:rPr>
              <a:t>	partes aéreas: decocción</a:t>
            </a: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 </a:t>
            </a:r>
            <a:endParaRPr lang="es-ES" sz="1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4042" name="AutoShape 10"/>
          <p:cNvSpPr>
            <a:spLocks/>
          </p:cNvSpPr>
          <p:nvPr/>
        </p:nvSpPr>
        <p:spPr bwMode="auto">
          <a:xfrm>
            <a:off x="3810000" y="838200"/>
            <a:ext cx="152400" cy="10668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343400" y="2667000"/>
            <a:ext cx="4800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cs typeface="Arial" charset="0"/>
              </a:rPr>
              <a:t>Granada</a:t>
            </a:r>
            <a:r>
              <a:rPr lang="en-US" sz="1600" smtClean="0">
                <a:solidFill>
                  <a:srgbClr val="000000"/>
                </a:solidFill>
                <a:cs typeface="Arial" charset="0"/>
              </a:rPr>
              <a:t>,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	corteza </a:t>
            </a:r>
            <a:r>
              <a:rPr lang="en-US" sz="160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del tallo: decocción, localmente</a:t>
            </a:r>
          </a:p>
          <a:p>
            <a:pPr algn="just">
              <a:spcBef>
                <a:spcPct val="50000"/>
              </a:spcBef>
            </a:pP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Tabaco</a:t>
            </a:r>
            <a:r>
              <a:rPr lang="en-US" altLang="zh-TW" sz="160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, </a:t>
            </a: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hojas: machacadas, aplicadas localmente</a:t>
            </a:r>
            <a:r>
              <a:rPr lang="es-ES" altLang="zh-TW" sz="1600" smtClean="0">
                <a:solidFill>
                  <a:srgbClr val="000000"/>
                </a:solidFill>
                <a:latin typeface="Bookman Old Style" pitchFamily="18" charset="0"/>
                <a:ea typeface="新細明體" pitchFamily="18" charset="-120"/>
              </a:rPr>
              <a:t> </a:t>
            </a:r>
            <a:endParaRPr lang="es-ES" sz="1600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4044" name="AutoShape 12"/>
          <p:cNvSpPr>
            <a:spLocks/>
          </p:cNvSpPr>
          <p:nvPr/>
        </p:nvSpPr>
        <p:spPr bwMode="auto">
          <a:xfrm>
            <a:off x="4038600" y="2438400"/>
            <a:ext cx="152400" cy="1295400"/>
          </a:xfrm>
          <a:prstGeom prst="leftBrace">
            <a:avLst>
              <a:gd name="adj1" fmla="val 70833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038600" y="4419600"/>
            <a:ext cx="44196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latin typeface="Bookman Old Style"/>
                <a:cs typeface="Courier New" pitchFamily="49" charset="0"/>
              </a:rPr>
              <a:t>­</a:t>
            </a:r>
            <a:r>
              <a:rPr lang="es-ES" sz="1600" smtClean="0">
                <a:solidFill>
                  <a:srgbClr val="000000"/>
                </a:solidFill>
                <a:latin typeface="Bookman Old Style"/>
                <a:cs typeface="Times New Roman" pitchFamily="18" charset="0"/>
              </a:rPr>
              <a:t>    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Eucalipto	hojas o extracto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cs typeface="Courier New" pitchFamily="49" charset="0"/>
              </a:rPr>
              <a:t>­</a:t>
            </a:r>
            <a:r>
              <a:rPr lang="es-ES" sz="1600" smtClean="0">
                <a:solidFill>
                  <a:srgbClr val="000000"/>
                </a:solidFill>
                <a:cs typeface="Times New Roman" pitchFamily="18" charset="0"/>
              </a:rPr>
              <a:t>      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Manzanilla	flores: decocción</a:t>
            </a:r>
          </a:p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cs typeface="Courier New" pitchFamily="49" charset="0"/>
              </a:rPr>
              <a:t>­</a:t>
            </a:r>
            <a:r>
              <a:rPr lang="es-ES" sz="1600" smtClean="0">
                <a:solidFill>
                  <a:srgbClr val="000000"/>
                </a:solidFill>
                <a:cs typeface="Times New Roman" pitchFamily="18" charset="0"/>
              </a:rPr>
              <a:t>      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Salvia d Castilla	hojas: decocción o infusión</a:t>
            </a:r>
          </a:p>
          <a:p>
            <a:pPr algn="just">
              <a:spcBef>
                <a:spcPct val="50000"/>
              </a:spcBef>
            </a:pPr>
            <a:r>
              <a:rPr lang="en-US" altLang="zh-TW" sz="160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       </a:t>
            </a: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Toronjil	partes aéreas en infusión</a:t>
            </a: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es-ES" sz="1600" smtClean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44046" name="AutoShape 14"/>
          <p:cNvSpPr>
            <a:spLocks/>
          </p:cNvSpPr>
          <p:nvPr/>
        </p:nvSpPr>
        <p:spPr bwMode="auto">
          <a:xfrm>
            <a:off x="3962400" y="4419600"/>
            <a:ext cx="152400" cy="1676400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  <p:pic>
        <p:nvPicPr>
          <p:cNvPr id="44047" name="Picture 15" descr="bañotin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828800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36" grpId="0" autoUpdateAnimBg="0"/>
      <p:bldP spid="44037" grpId="0" autoUpdateAnimBg="0"/>
      <p:bldP spid="44038" grpId="0" autoUpdateAnimBg="0"/>
      <p:bldP spid="44039" grpId="0" animBg="1" autoUpdateAnimBg="0"/>
      <p:bldP spid="44041" grpId="0" autoUpdateAnimBg="0"/>
      <p:bldP spid="44042" grpId="0" animBg="1"/>
      <p:bldP spid="44043" grpId="0" autoUpdateAnimBg="0"/>
      <p:bldP spid="44044" grpId="0" animBg="1"/>
      <p:bldP spid="44045" grpId="0" autoUpdateAnimBg="0"/>
      <p:bldP spid="440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3048000"/>
            <a:ext cx="2057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Dermatología</a:t>
            </a:r>
          </a:p>
          <a:p>
            <a:pPr algn="ctr">
              <a:spcBef>
                <a:spcPct val="50000"/>
              </a:spcBef>
            </a:pPr>
            <a:r>
              <a:rPr lang="en-US" altLang="zh-TW" b="1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2</a:t>
            </a:r>
            <a:r>
              <a:rPr lang="es-ES" altLang="zh-TW" smtClean="0">
                <a:solidFill>
                  <a:srgbClr val="008000"/>
                </a:solidFill>
                <a:ea typeface="新細明體" pitchFamily="18" charset="-120"/>
              </a:rPr>
              <a:t> </a:t>
            </a:r>
            <a:endParaRPr lang="es-ES" smtClean="0">
              <a:solidFill>
                <a:srgbClr val="008000"/>
              </a:solidFill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362200" y="1143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Antifúngicos</a:t>
            </a:r>
            <a:r>
              <a:rPr lang="es-ES" altLang="zh-TW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362200" y="4800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Antipruriginosos</a:t>
            </a:r>
            <a:r>
              <a:rPr lang="es-ES" altLang="zh-TW" dirty="0" smtClean="0">
                <a:solidFill>
                  <a:srgbClr val="008000"/>
                </a:solidFill>
                <a:ea typeface="新細明體" pitchFamily="18" charset="-120"/>
              </a:rPr>
              <a:t> </a:t>
            </a:r>
            <a:endParaRPr lang="es-ES" dirty="0" smtClean="0">
              <a:solidFill>
                <a:srgbClr val="008000"/>
              </a:solidFill>
            </a:endParaRPr>
          </a:p>
        </p:txBody>
      </p:sp>
      <p:sp>
        <p:nvSpPr>
          <p:cNvPr id="45062" name="AutoShape 6"/>
          <p:cNvSpPr>
            <a:spLocks/>
          </p:cNvSpPr>
          <p:nvPr/>
        </p:nvSpPr>
        <p:spPr bwMode="auto">
          <a:xfrm>
            <a:off x="2057400" y="457200"/>
            <a:ext cx="304800" cy="5867400"/>
          </a:xfrm>
          <a:prstGeom prst="leftBrace">
            <a:avLst>
              <a:gd name="adj1" fmla="val 160417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_tradnl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886200" y="838200"/>
            <a:ext cx="52578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 smtClean="0">
                <a:solidFill>
                  <a:srgbClr val="000000"/>
                </a:solidFill>
                <a:cs typeface="Arial" charset="0"/>
              </a:rPr>
              <a:t>Ajo</a:t>
            </a:r>
            <a:r>
              <a:rPr lang="en-US" sz="160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bulbo: tintura o maceración alcohólica a bajo                                                                 porciento</a:t>
            </a:r>
            <a:endParaRPr lang="en-US" sz="1600" smtClean="0">
              <a:solidFill>
                <a:srgbClr val="000000"/>
              </a:solidFill>
              <a:cs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cs typeface="Arial" charset="0"/>
              </a:rPr>
              <a:t>Manzanilla: Flores y hojas: decocción</a:t>
            </a:r>
            <a:endParaRPr lang="es-ES" sz="1600" smtClean="0">
              <a:solidFill>
                <a:srgbClr val="000000"/>
              </a:solidFill>
              <a:cs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</a:rPr>
              <a:t>Pino macho</a:t>
            </a:r>
            <a:r>
              <a:rPr lang="en-US" altLang="zh-TW" sz="1600" smtClean="0">
                <a:solidFill>
                  <a:srgbClr val="000000"/>
                </a:solidFill>
                <a:ea typeface="新細明體" pitchFamily="18" charset="-120"/>
              </a:rPr>
              <a:t>, </a:t>
            </a: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</a:rPr>
              <a:t>hojas: decocción</a:t>
            </a:r>
            <a:r>
              <a:rPr lang="es-ES" altLang="zh-TW" smtClean="0">
                <a:solidFill>
                  <a:srgbClr val="000000"/>
                </a:solidFill>
                <a:ea typeface="新細明體" pitchFamily="18" charset="-120"/>
              </a:rPr>
              <a:t> </a:t>
            </a:r>
            <a:endParaRPr lang="es-ES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5064" name="AutoShape 8"/>
          <p:cNvSpPr>
            <a:spLocks/>
          </p:cNvSpPr>
          <p:nvPr/>
        </p:nvSpPr>
        <p:spPr bwMode="auto">
          <a:xfrm>
            <a:off x="3733800" y="838200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648200" y="4495800"/>
            <a:ext cx="4114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cs typeface="Courier New" pitchFamily="49" charset="0"/>
              </a:rPr>
              <a:t>A</a:t>
            </a:r>
            <a:r>
              <a:rPr lang="es-ES" sz="1600" smtClean="0">
                <a:solidFill>
                  <a:srgbClr val="000000"/>
                </a:solidFill>
                <a:cs typeface="Arial" charset="0"/>
              </a:rPr>
              <a:t>lcanfor	hojas: decocción o infusión</a:t>
            </a:r>
          </a:p>
          <a:p>
            <a:pPr algn="just">
              <a:spcBef>
                <a:spcPct val="50000"/>
              </a:spcBef>
            </a:pPr>
            <a:r>
              <a:rPr lang="en-US" altLang="zh-TW" sz="1600" smtClean="0">
                <a:solidFill>
                  <a:srgbClr val="000000"/>
                </a:solidFill>
                <a:ea typeface="新細明體" pitchFamily="18" charset="-120"/>
              </a:rPr>
              <a:t>Ar</a:t>
            </a: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</a:rPr>
              <a:t>roz	agua de lavado de arroz</a:t>
            </a:r>
            <a:r>
              <a:rPr lang="es-ES" altLang="zh-TW" sz="160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 </a:t>
            </a:r>
            <a:endParaRPr lang="en-US" altLang="zh-TW" sz="1600" smtClean="0">
              <a:solidFill>
                <a:srgbClr val="000000"/>
              </a:solidFill>
              <a:ea typeface="新細明體" pitchFamily="18" charset="-12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zh-TW" sz="1600" smtClean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>Manzanilla: Flores y hojas. Decocción</a:t>
            </a:r>
            <a:endParaRPr lang="es-ES" sz="16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5066" name="AutoShape 10"/>
          <p:cNvSpPr>
            <a:spLocks/>
          </p:cNvSpPr>
          <p:nvPr/>
        </p:nvSpPr>
        <p:spPr bwMode="auto">
          <a:xfrm>
            <a:off x="4343400" y="4419600"/>
            <a:ext cx="152400" cy="1295400"/>
          </a:xfrm>
          <a:prstGeom prst="leftBrace">
            <a:avLst>
              <a:gd name="adj1" fmla="val 70833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>
              <a:solidFill>
                <a:srgbClr val="000000"/>
              </a:solidFill>
            </a:endParaRPr>
          </a:p>
        </p:txBody>
      </p:sp>
      <p:pic>
        <p:nvPicPr>
          <p:cNvPr id="45069" name="Picture 13" descr="bañotin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1143000" cy="11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0" name="Picture 14" descr="bañer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17145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1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autoUpdateAnimBg="0"/>
      <p:bldP spid="45060" grpId="0" autoUpdateAnimBg="0"/>
      <p:bldP spid="45062" grpId="0" animBg="1" autoUpdateAnimBg="0"/>
      <p:bldP spid="45063" grpId="0" autoUpdateAnimBg="0"/>
      <p:bldP spid="45064" grpId="0" animBg="1"/>
      <p:bldP spid="45065" grpId="0" autoUpdateAnimBg="0"/>
      <p:bldP spid="450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octor_thoughtful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49237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ABLETA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516563"/>
            <a:ext cx="11049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3635375" y="5805488"/>
            <a:ext cx="1800225" cy="485775"/>
          </a:xfrm>
          <a:prstGeom prst="rightArrow">
            <a:avLst>
              <a:gd name="adj1" fmla="val 50000"/>
              <a:gd name="adj2" fmla="val 926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4105" name="Picture 9" descr="ARBOL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373688"/>
            <a:ext cx="11620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50639" y="-73044"/>
            <a:ext cx="616947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Masa vegetal en déficit en Mayabeque </a:t>
            </a:r>
            <a:r>
              <a:rPr lang="es-ES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(</a:t>
            </a:r>
            <a:r>
              <a:rPr lang="es-ES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octubre </a:t>
            </a:r>
            <a:r>
              <a:rPr lang="es-ES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2021):</a:t>
            </a:r>
            <a:endParaRPr lang="es-ES" b="1" i="1" u="sng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  <a:p>
            <a:pPr lvl="3">
              <a:spcBef>
                <a:spcPct val="50000"/>
              </a:spcBef>
            </a:pPr>
            <a:r>
              <a:rPr lang="es-MX" sz="2000" dirty="0" smtClean="0">
                <a:latin typeface="Arial" charset="0"/>
                <a:cs typeface="Arial" charset="0"/>
              </a:rPr>
              <a:t>1.Mangle rojo </a:t>
            </a:r>
          </a:p>
          <a:p>
            <a:pPr lvl="3">
              <a:spcBef>
                <a:spcPct val="50000"/>
              </a:spcBef>
            </a:pPr>
            <a:r>
              <a:rPr lang="es-MX" sz="2000" dirty="0" smtClean="0">
                <a:latin typeface="Arial" charset="0"/>
                <a:cs typeface="Arial" charset="0"/>
              </a:rPr>
              <a:t>2. Ajo</a:t>
            </a:r>
          </a:p>
          <a:p>
            <a:pPr lvl="3">
              <a:spcBef>
                <a:spcPct val="50000"/>
              </a:spcBef>
            </a:pPr>
            <a:r>
              <a:rPr lang="es-MX" sz="2000" dirty="0" smtClean="0">
                <a:latin typeface="Arial" charset="0"/>
                <a:cs typeface="Arial" charset="0"/>
              </a:rPr>
              <a:t>3. Cebolla</a:t>
            </a:r>
          </a:p>
          <a:p>
            <a:pPr lvl="3">
              <a:spcBef>
                <a:spcPct val="50000"/>
              </a:spcBef>
            </a:pPr>
            <a:r>
              <a:rPr lang="es-MX" sz="2000" dirty="0" smtClean="0">
                <a:latin typeface="Arial" charset="0"/>
                <a:cs typeface="Arial" charset="0"/>
              </a:rPr>
              <a:t>4. Ají picante</a:t>
            </a:r>
          </a:p>
          <a:p>
            <a:pPr lvl="3">
              <a:spcBef>
                <a:spcPct val="50000"/>
              </a:spcBef>
            </a:pPr>
            <a:r>
              <a:rPr lang="es-MX" sz="2000" dirty="0" smtClean="0">
                <a:latin typeface="Arial" charset="0"/>
                <a:cs typeface="Arial" charset="0"/>
              </a:rPr>
              <a:t>5. Jengibre</a:t>
            </a:r>
          </a:p>
          <a:p>
            <a:pPr lvl="3">
              <a:spcBef>
                <a:spcPct val="50000"/>
              </a:spcBef>
            </a:pPr>
            <a:r>
              <a:rPr lang="es-MX" sz="2000" dirty="0" smtClean="0">
                <a:latin typeface="Arial" charset="0"/>
                <a:cs typeface="Arial" charset="0"/>
              </a:rPr>
              <a:t>6. Cañadonga</a:t>
            </a:r>
          </a:p>
          <a:p>
            <a:pPr lvl="3">
              <a:spcBef>
                <a:spcPct val="50000"/>
              </a:spcBef>
            </a:pPr>
            <a:r>
              <a:rPr lang="es-MX" sz="2000" dirty="0" smtClean="0">
                <a:latin typeface="Arial" charset="0"/>
                <a:cs typeface="Arial" charset="0"/>
              </a:rPr>
              <a:t>7. Pasiflora</a:t>
            </a:r>
          </a:p>
          <a:p>
            <a:pPr lvl="3">
              <a:spcBef>
                <a:spcPct val="50000"/>
              </a:spcBef>
            </a:pPr>
            <a:r>
              <a:rPr lang="es-MX" sz="2000" dirty="0" smtClean="0">
                <a:latin typeface="Arial" charset="0"/>
                <a:cs typeface="Arial" charset="0"/>
              </a:rPr>
              <a:t>8. Pino macho</a:t>
            </a:r>
          </a:p>
          <a:p>
            <a:pPr lvl="3">
              <a:spcBef>
                <a:spcPct val="50000"/>
              </a:spcBef>
            </a:pPr>
            <a:r>
              <a:rPr lang="es-MX" sz="2000" dirty="0" smtClean="0">
                <a:latin typeface="Arial" charset="0"/>
                <a:cs typeface="Arial" charset="0"/>
              </a:rPr>
              <a:t>9.Te de Riñón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086479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Presentación" r:id="rId3" imgW="4572180" imgH="3428972" progId="PowerPoint.Show.8">
                  <p:embed/>
                </p:oleObj>
              </mc:Choice>
              <mc:Fallback>
                <p:oleObj name="Presentación" r:id="rId3" imgW="4572180" imgH="3428972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148263" y="4652963"/>
            <a:ext cx="2808287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José Martí</a:t>
            </a:r>
          </a:p>
        </p:txBody>
      </p:sp>
      <p:pic>
        <p:nvPicPr>
          <p:cNvPr id="26628" name="Picture 6" descr="Mart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014538"/>
            <a:ext cx="15843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132138" y="1916113"/>
            <a:ext cx="4752975" cy="2471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s-ES" sz="36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“Los hombres crecen cuando aprenden algo……”.</a:t>
            </a:r>
          </a:p>
        </p:txBody>
      </p:sp>
    </p:spTree>
    <p:extLst>
      <p:ext uri="{BB962C8B-B14F-4D97-AF65-F5344CB8AC3E}">
        <p14:creationId xmlns:p14="http://schemas.microsoft.com/office/powerpoint/2010/main" val="761283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margarit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92" y="1347740"/>
            <a:ext cx="6064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laboratori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42" y="357140"/>
            <a:ext cx="1181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755576" y="2338340"/>
            <a:ext cx="7323616" cy="296286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89803" dir="13500000">
              <a:schemeClr val="bg2"/>
            </a:prstShdw>
          </a:effectLst>
        </p:spPr>
        <p:txBody>
          <a:bodyPr wrap="none" anchor="ctr"/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Muchas Gracias </a:t>
            </a:r>
            <a:endParaRPr lang="es-E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173026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7544" y="1988840"/>
            <a:ext cx="7848600" cy="374332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dirty="0">
                <a:latin typeface="Arial" charset="0"/>
                <a:cs typeface="Arial" charset="0"/>
              </a:rPr>
              <a:t>Plantas Medicinales</a:t>
            </a:r>
          </a:p>
          <a:p>
            <a:pPr>
              <a:spcBef>
                <a:spcPct val="50000"/>
              </a:spcBef>
            </a:pPr>
            <a:r>
              <a:rPr lang="es-MX" b="1" dirty="0">
                <a:latin typeface="Arial" charset="0"/>
                <a:cs typeface="Arial" charset="0"/>
              </a:rPr>
              <a:t> </a:t>
            </a:r>
            <a:endParaRPr lang="es-MX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MX" dirty="0">
                <a:latin typeface="Arial" charset="0"/>
                <a:cs typeface="Arial" charset="0"/>
              </a:rPr>
              <a:t>Llamamos</a:t>
            </a:r>
            <a:r>
              <a:rPr lang="es-MX" b="1" i="1" dirty="0">
                <a:latin typeface="Arial" charset="0"/>
                <a:cs typeface="Arial" charset="0"/>
              </a:rPr>
              <a:t> plantas medicinales</a:t>
            </a:r>
            <a:r>
              <a:rPr lang="es-MX" i="1" dirty="0">
                <a:latin typeface="Arial" charset="0"/>
                <a:cs typeface="Arial" charset="0"/>
              </a:rPr>
              <a:t> </a:t>
            </a:r>
            <a:r>
              <a:rPr lang="es-MX" dirty="0">
                <a:latin typeface="Arial" charset="0"/>
                <a:cs typeface="Arial" charset="0"/>
              </a:rPr>
              <a:t>a aquellas especies de plantas que contienen compuestos químicos que al ser ingeridos por el ser humano son capaces de actuar sobre determinados procesos metabólicos o morbosos produciendo un efecto terapéutico, debido a que contienen </a:t>
            </a:r>
            <a:r>
              <a:rPr lang="es-MX" b="1" dirty="0">
                <a:latin typeface="Arial" charset="0"/>
                <a:cs typeface="Arial" charset="0"/>
              </a:rPr>
              <a:t>principios activos</a:t>
            </a:r>
            <a:r>
              <a:rPr lang="es-MX" dirty="0">
                <a:latin typeface="Arial" charset="0"/>
                <a:cs typeface="Arial" charset="0"/>
              </a:rPr>
              <a:t>, en los que radican sus cualidades terapéuticas.</a:t>
            </a:r>
            <a:endParaRPr lang="es-ES" dirty="0"/>
          </a:p>
        </p:txBody>
      </p:sp>
      <p:pic>
        <p:nvPicPr>
          <p:cNvPr id="3079" name="Picture 7" descr="arbulmut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1879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723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b="1" dirty="0">
                <a:latin typeface="Arial" charset="0"/>
                <a:cs typeface="Arial" charset="0"/>
              </a:rPr>
              <a:t> </a:t>
            </a:r>
            <a:endParaRPr lang="es-ES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2541314"/>
            <a:ext cx="7924800" cy="304698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b="1" dirty="0">
                <a:latin typeface="Arial" charset="0"/>
                <a:cs typeface="Arial" charset="0"/>
              </a:rPr>
              <a:t>Fitofármaco o producto herbario:</a:t>
            </a:r>
            <a:r>
              <a:rPr lang="es-MX" dirty="0">
                <a:latin typeface="Arial" charset="0"/>
                <a:cs typeface="Arial" charset="0"/>
              </a:rPr>
              <a:t> </a:t>
            </a:r>
            <a:endParaRPr lang="es-MX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MX" dirty="0">
                <a:latin typeface="Arial" charset="0"/>
                <a:cs typeface="Arial" charset="0"/>
              </a:rPr>
              <a:t>Productos medicinales acabados y etiquetados cuyos ingredientes activos están formados por partes aéreas o subterráneas de plantas, u otro </a:t>
            </a:r>
            <a:r>
              <a:rPr lang="es-MX" b="1" i="1" dirty="0">
                <a:latin typeface="Arial" charset="0"/>
                <a:cs typeface="Arial" charset="0"/>
              </a:rPr>
              <a:t>material vegetal</a:t>
            </a:r>
            <a:r>
              <a:rPr lang="es-MX" dirty="0">
                <a:latin typeface="Arial" charset="0"/>
                <a:cs typeface="Arial" charset="0"/>
              </a:rPr>
              <a:t>, o combinaciones de este, en estado bruto o en forma de preparaciones vegetales.</a:t>
            </a:r>
            <a:endParaRPr lang="es-MX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s-E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4575175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dirty="0">
                <a:latin typeface="Arial" charset="0"/>
                <a:cs typeface="Arial" charset="0"/>
              </a:rPr>
              <a:t> </a:t>
            </a:r>
            <a:endParaRPr lang="es-MX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s-ES" dirty="0"/>
          </a:p>
        </p:txBody>
      </p:sp>
      <p:pic>
        <p:nvPicPr>
          <p:cNvPr id="5125" name="Picture 5" descr="CAPSUL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88032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2445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animBg="1"/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07504" y="3200400"/>
            <a:ext cx="9036496" cy="260486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sz="1800" dirty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s-ES" b="1" dirty="0" smtClean="0">
                <a:latin typeface="Garamond" pitchFamily="18" charset="0"/>
              </a:rPr>
              <a:t>El empleo de las plantas medicinales con fines curativos es una práctica que se ha utilizado desde tiempo inmemorial. Durante mucho tiempo los remedios naturales, y sobre todo las plantas medicinales, fueron el principal e incluso el único recurso de que disponían los médicos. Esto hizo que se profundizara en el conocimiento de las especies vegetales que poseen propiedades medicinales</a:t>
            </a:r>
            <a:endParaRPr lang="es-ES" b="1" dirty="0">
              <a:latin typeface="Garamond" pitchFamily="18" charset="0"/>
            </a:endParaRPr>
          </a:p>
        </p:txBody>
      </p:sp>
      <p:pic>
        <p:nvPicPr>
          <p:cNvPr id="55299" name="Picture 3" descr="Fit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057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191000" y="304800"/>
            <a:ext cx="36576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800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Fitoterapia</a:t>
            </a:r>
            <a:r>
              <a:rPr lang="es-ES" sz="48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</a:t>
            </a:r>
            <a:br>
              <a:rPr lang="es-ES" sz="48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</a:br>
            <a:r>
              <a:rPr lang="es-ES" sz="9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s-ES" sz="900" dirty="0">
                <a:solidFill>
                  <a:srgbClr val="000000"/>
                </a:solidFill>
                <a:latin typeface="Arial" charset="0"/>
              </a:rPr>
            </a:br>
            <a:endParaRPr lang="es-ES" sz="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31840" y="1188007"/>
            <a:ext cx="4716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MX" dirty="0">
                <a:latin typeface="Arial" charset="0"/>
                <a:cs typeface="Arial" charset="0"/>
              </a:rPr>
              <a:t> </a:t>
            </a:r>
            <a:endParaRPr lang="es-MX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s-MX" i="1" dirty="0">
                <a:latin typeface="Arial" charset="0"/>
                <a:cs typeface="Arial" charset="0"/>
              </a:rPr>
              <a:t>Empleo terapéutico de las plantas medicinales.</a:t>
            </a:r>
            <a:endParaRPr lang="es-MX" i="1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915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30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54467" y="2777319"/>
            <a:ext cx="8458200" cy="415498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S" b="1" dirty="0">
                <a:latin typeface="Garamond" pitchFamily="18" charset="0"/>
              </a:rPr>
              <a:t>La fitoterapia</a:t>
            </a:r>
            <a:r>
              <a:rPr lang="en-US" b="1" dirty="0">
                <a:latin typeface="Garamond" pitchFamily="18" charset="0"/>
              </a:rPr>
              <a:t> </a:t>
            </a:r>
            <a:r>
              <a:rPr lang="es-ES" b="1" dirty="0">
                <a:latin typeface="Garamond" pitchFamily="18" charset="0"/>
              </a:rPr>
              <a:t> nunca ha dejado de tener vigencia. Muchas de las especies vegetales utilizadas por sus virtudes curativas entre los antiguos egipcios, griegos y romanos pasaron a formar parte de la farmacopea medieval, que más tarde se vio enriquecida por el aporte de los conocimientos del Nuevo Mundo. Dichas plantas medicinales y los remedios que entonces utilizaban se siguen usando hoy en </a:t>
            </a:r>
            <a:r>
              <a:rPr lang="es-ES" b="1" dirty="0" smtClean="0">
                <a:latin typeface="Garamond" pitchFamily="18" charset="0"/>
              </a:rPr>
              <a:t>día. Con las investigaciones científicas se han incrementado el número de plantas con propiedades curativas y se han descubierto nuevas acciones en las plantas ya conocidas.</a:t>
            </a:r>
            <a:r>
              <a:rPr lang="es-ES" b="1" dirty="0">
                <a:latin typeface="Garamond" pitchFamily="18" charset="0"/>
              </a:rPr>
              <a:t/>
            </a:r>
            <a:br>
              <a:rPr lang="es-ES" b="1" dirty="0">
                <a:latin typeface="Garamond" pitchFamily="18" charset="0"/>
              </a:rPr>
            </a:br>
            <a:endParaRPr lang="es-ES" b="1" dirty="0">
              <a:latin typeface="Garamond" pitchFamily="18" charset="0"/>
            </a:endParaRPr>
          </a:p>
        </p:txBody>
      </p:sp>
      <p:pic>
        <p:nvPicPr>
          <p:cNvPr id="57347" name="Picture 3" descr="8x6-00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1" y="228600"/>
            <a:ext cx="2479569" cy="194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886200" y="609600"/>
            <a:ext cx="495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rgbClr val="008000"/>
                </a:solidFill>
                <a:latin typeface="Garamond" pitchFamily="18" charset="0"/>
              </a:rPr>
              <a:t/>
            </a:r>
            <a:br>
              <a:rPr lang="es-ES" sz="2000" b="1" dirty="0">
                <a:solidFill>
                  <a:srgbClr val="008000"/>
                </a:solidFill>
                <a:latin typeface="Garamond" pitchFamily="18" charset="0"/>
              </a:rPr>
            </a:br>
            <a:endParaRPr lang="es-ES" sz="2000" b="1" dirty="0">
              <a:solidFill>
                <a:srgbClr val="008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260350"/>
            <a:ext cx="88931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Formas de presentación farmacéutica de los recursos de la  Fitoterapia</a:t>
            </a:r>
            <a:endParaRPr lang="es-MX" sz="2800" b="1" i="1" u="sng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23850" y="2148750"/>
            <a:ext cx="298767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2000" dirty="0" smtClean="0"/>
              <a:t>Infusiones</a:t>
            </a:r>
            <a:endParaRPr lang="es-ES" sz="2000" dirty="0"/>
          </a:p>
          <a:p>
            <a:r>
              <a:rPr lang="es-ES" sz="2000" dirty="0"/>
              <a:t>Decocciones</a:t>
            </a:r>
          </a:p>
          <a:p>
            <a:r>
              <a:rPr lang="es-ES" sz="2000" dirty="0"/>
              <a:t>Tinturas</a:t>
            </a:r>
          </a:p>
          <a:p>
            <a:r>
              <a:rPr lang="es-ES" sz="2000" dirty="0"/>
              <a:t>Extractos </a:t>
            </a:r>
            <a:r>
              <a:rPr lang="es-ES" sz="2000" dirty="0" err="1"/>
              <a:t>hidroalcohólicos</a:t>
            </a:r>
            <a:endParaRPr lang="es-ES" sz="2000" dirty="0"/>
          </a:p>
          <a:p>
            <a:r>
              <a:rPr lang="es-ES" sz="2000" dirty="0" smtClean="0"/>
              <a:t>Aceites</a:t>
            </a:r>
            <a:endParaRPr lang="es-ES" sz="2000" dirty="0"/>
          </a:p>
          <a:p>
            <a:r>
              <a:rPr lang="es-ES" sz="2000" dirty="0"/>
              <a:t>Suspensiones</a:t>
            </a:r>
          </a:p>
          <a:p>
            <a:r>
              <a:rPr lang="es-ES" sz="2000" dirty="0"/>
              <a:t>Emulsiones</a:t>
            </a:r>
          </a:p>
          <a:p>
            <a:r>
              <a:rPr lang="es-ES" sz="2000" dirty="0"/>
              <a:t>Jarabes</a:t>
            </a:r>
          </a:p>
          <a:p>
            <a:endParaRPr lang="es-MX" sz="2000" dirty="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084168" y="1557338"/>
            <a:ext cx="248443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2000" dirty="0" smtClean="0"/>
              <a:t>Pomadas</a:t>
            </a:r>
            <a:endParaRPr lang="es-ES" sz="2000" dirty="0"/>
          </a:p>
          <a:p>
            <a:r>
              <a:rPr lang="es-ES" sz="2000" dirty="0"/>
              <a:t>Cremas</a:t>
            </a:r>
          </a:p>
          <a:p>
            <a:r>
              <a:rPr lang="es-ES" sz="2000" dirty="0"/>
              <a:t>Pastas</a:t>
            </a:r>
          </a:p>
          <a:p>
            <a:r>
              <a:rPr lang="es-ES" sz="2000" dirty="0" smtClean="0"/>
              <a:t>Colutorios</a:t>
            </a:r>
            <a:endParaRPr lang="es-ES" sz="2000" dirty="0"/>
          </a:p>
          <a:p>
            <a:r>
              <a:rPr lang="es-ES" sz="2000" dirty="0"/>
              <a:t>Gargarismos</a:t>
            </a:r>
          </a:p>
          <a:p>
            <a:r>
              <a:rPr lang="es-ES" sz="2000" dirty="0"/>
              <a:t>Colirios</a:t>
            </a:r>
          </a:p>
          <a:p>
            <a:r>
              <a:rPr lang="es-ES" sz="2000" dirty="0"/>
              <a:t>Supositorios</a:t>
            </a:r>
          </a:p>
          <a:p>
            <a:r>
              <a:rPr lang="es-ES" sz="2000" dirty="0" smtClean="0"/>
              <a:t>Óvulos</a:t>
            </a:r>
            <a:endParaRPr lang="es-ES" sz="2000" dirty="0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492500" y="1628775"/>
            <a:ext cx="244792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2000" dirty="0" smtClean="0"/>
              <a:t>Tabletas</a:t>
            </a:r>
            <a:endParaRPr lang="es-ES" sz="2000" dirty="0"/>
          </a:p>
          <a:p>
            <a:r>
              <a:rPr lang="es-ES" sz="2000" dirty="0" smtClean="0"/>
              <a:t>Cápsulas</a:t>
            </a:r>
            <a:endParaRPr lang="es-ES" sz="2000" dirty="0"/>
          </a:p>
          <a:p>
            <a:r>
              <a:rPr lang="es-ES" sz="2000" dirty="0"/>
              <a:t>Inyectables (ámpulas)</a:t>
            </a:r>
          </a:p>
          <a:p>
            <a:r>
              <a:rPr lang="es-ES" sz="2000" dirty="0" smtClean="0"/>
              <a:t>Lociones</a:t>
            </a:r>
            <a:endParaRPr lang="es-ES" sz="2000" dirty="0"/>
          </a:p>
          <a:p>
            <a:r>
              <a:rPr lang="es-ES" sz="2000" dirty="0"/>
              <a:t>Fomentos</a:t>
            </a:r>
          </a:p>
          <a:p>
            <a:endParaRPr lang="es-ES" sz="2000" dirty="0"/>
          </a:p>
          <a:p>
            <a:endParaRPr lang="es-MX" sz="2000" dirty="0"/>
          </a:p>
        </p:txBody>
      </p:sp>
      <p:pic>
        <p:nvPicPr>
          <p:cNvPr id="29704" name="Picture 8" descr="JERING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42" y="3326494"/>
            <a:ext cx="952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TABLETA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936" y="4069518"/>
            <a:ext cx="11049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T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86" y="3189744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2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01" grpId="0" autoUpdateAnimBg="0"/>
      <p:bldP spid="29702" grpId="0" autoUpdateAnimBg="0"/>
      <p:bldP spid="2970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27088" y="260350"/>
            <a:ext cx="7632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 i="1" u="sng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Cómo preparar un Té de Hierbas?</a:t>
            </a:r>
            <a:endParaRPr lang="es-MX" sz="3600" b="1" i="1" u="sng" smtClean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260475" y="1355725"/>
            <a:ext cx="49688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INFUSIONES:</a:t>
            </a:r>
          </a:p>
          <a:p>
            <a:endParaRPr lang="es-ES" sz="1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FontTx/>
              <a:buChar char="•"/>
            </a:pPr>
            <a:r>
              <a:rPr lang="es-ES" sz="1800" b="1" dirty="0" smtClean="0">
                <a:solidFill>
                  <a:srgbClr val="006600"/>
                </a:solidFill>
                <a:latin typeface="Arial" charset="0"/>
              </a:rPr>
              <a:t>Ponga en la tetera una cucharadita llena de hierba por cada taza</a:t>
            </a:r>
          </a:p>
          <a:p>
            <a:pPr>
              <a:buFontTx/>
              <a:buChar char="•"/>
            </a:pPr>
            <a:r>
              <a:rPr lang="es-ES" sz="1800" b="1" dirty="0" smtClean="0">
                <a:solidFill>
                  <a:srgbClr val="006600"/>
                </a:solidFill>
                <a:latin typeface="Arial" charset="0"/>
              </a:rPr>
              <a:t>Añada agua hirviendo y cubra. Deje impregnar durante 5 o 10 minutos.</a:t>
            </a:r>
          </a:p>
          <a:p>
            <a:pPr>
              <a:buFontTx/>
              <a:buChar char="•"/>
            </a:pPr>
            <a:r>
              <a:rPr lang="es-ES" sz="1800" b="1" dirty="0" smtClean="0">
                <a:solidFill>
                  <a:srgbClr val="006600"/>
                </a:solidFill>
                <a:latin typeface="Arial" charset="0"/>
              </a:rPr>
              <a:t>Endulzar a gusto.</a:t>
            </a:r>
            <a:r>
              <a:rPr lang="en-US" sz="1800" b="1" dirty="0" smtClean="0">
                <a:solidFill>
                  <a:srgbClr val="006600"/>
                </a:solidFill>
                <a:latin typeface="Arial" charset="0"/>
              </a:rPr>
              <a:t> (* </a:t>
            </a:r>
            <a:r>
              <a:rPr lang="en-US" sz="1800" b="1" dirty="0" err="1" smtClean="0">
                <a:solidFill>
                  <a:srgbClr val="006600"/>
                </a:solidFill>
                <a:latin typeface="Arial" charset="0"/>
              </a:rPr>
              <a:t>uso</a:t>
            </a:r>
            <a:r>
              <a:rPr lang="en-US" sz="1800" b="1" dirty="0" smtClean="0">
                <a:solidFill>
                  <a:srgbClr val="006600"/>
                </a:solidFill>
                <a:latin typeface="Arial" charset="0"/>
              </a:rPr>
              <a:t> de </a:t>
            </a:r>
            <a:r>
              <a:rPr lang="en-US" sz="1800" b="1" dirty="0" err="1" smtClean="0">
                <a:solidFill>
                  <a:srgbClr val="006600"/>
                </a:solidFill>
                <a:latin typeface="Arial" charset="0"/>
              </a:rPr>
              <a:t>miel</a:t>
            </a:r>
            <a:r>
              <a:rPr lang="en-US" sz="1800" b="1" dirty="0" smtClean="0">
                <a:solidFill>
                  <a:srgbClr val="006600"/>
                </a:solidFill>
                <a:latin typeface="Arial" charset="0"/>
              </a:rPr>
              <a:t>)</a:t>
            </a:r>
            <a:endParaRPr lang="es-ES" sz="1800" b="1" dirty="0" smtClean="0">
              <a:solidFill>
                <a:srgbClr val="0066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s-ES" sz="1800" b="1" dirty="0" smtClean="0">
                <a:solidFill>
                  <a:srgbClr val="006600"/>
                </a:solidFill>
                <a:latin typeface="Arial" charset="0"/>
              </a:rPr>
              <a:t>Puede tomarse caliente, tibias o heladas</a:t>
            </a:r>
            <a:endParaRPr lang="es-MX" sz="1800" b="1" dirty="0" smtClean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84213" y="5157788"/>
            <a:ext cx="727216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 smtClean="0">
                <a:solidFill>
                  <a:srgbClr val="006600"/>
                </a:solidFill>
                <a:latin typeface="Arial" charset="0"/>
              </a:rPr>
              <a:t>Se pueden usar hierbas frescas o secas.</a:t>
            </a:r>
            <a:endParaRPr lang="en-US" sz="1800" b="1" dirty="0" smtClean="0">
              <a:solidFill>
                <a:srgbClr val="0066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" sz="1800" b="1" dirty="0" smtClean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s-ES" sz="2000" b="1" u="sng" dirty="0" smtClean="0">
                <a:solidFill>
                  <a:srgbClr val="006600"/>
                </a:solidFill>
                <a:latin typeface="Batang" pitchFamily="18" charset="-127"/>
              </a:rPr>
              <a:t>3 partes de hierbas frescas equivalen a 1 parte de hierba seca.</a:t>
            </a:r>
            <a:endParaRPr lang="es-MX" sz="2000" b="1" u="sng" dirty="0" smtClean="0">
              <a:solidFill>
                <a:srgbClr val="006600"/>
              </a:solidFill>
              <a:latin typeface="Batang" pitchFamily="18" charset="-127"/>
            </a:endParaRPr>
          </a:p>
        </p:txBody>
      </p:sp>
      <p:pic>
        <p:nvPicPr>
          <p:cNvPr id="58374" name="Picture 6" descr="arbolsec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4900"/>
            <a:ext cx="1333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4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autoUpdateAnimBg="0"/>
      <p:bldP spid="5837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84212" y="692150"/>
            <a:ext cx="7272163" cy="258532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DECOCCIONES:</a:t>
            </a:r>
          </a:p>
          <a:p>
            <a:endParaRPr lang="es-E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FontTx/>
              <a:buChar char="•"/>
            </a:pPr>
            <a:r>
              <a:rPr lang="es-ES" sz="1800" b="1" dirty="0" smtClean="0">
                <a:solidFill>
                  <a:srgbClr val="000000"/>
                </a:solidFill>
                <a:latin typeface="Arial" charset="0"/>
              </a:rPr>
              <a:t>Ponga en un recipiente 1 cucharadita de la hierba seca o 3 de material fresco por cada taza de agua. Las hierbas secas se deben pulverizar o romper en pedazos pequeños. El fresco se debe cortar en pedacitos.</a:t>
            </a:r>
          </a:p>
          <a:p>
            <a:pPr>
              <a:buFontTx/>
              <a:buChar char="•"/>
            </a:pPr>
            <a:r>
              <a:rPr lang="es-ES" sz="1800" b="1" dirty="0" smtClean="0">
                <a:solidFill>
                  <a:srgbClr val="000000"/>
                </a:solidFill>
                <a:latin typeface="Arial" charset="0"/>
              </a:rPr>
              <a:t>Añada la cantidad adecuada de agua.</a:t>
            </a:r>
          </a:p>
          <a:p>
            <a:pPr>
              <a:buFontTx/>
              <a:buChar char="•"/>
            </a:pPr>
            <a:r>
              <a:rPr lang="es-ES" sz="1800" b="1" dirty="0" smtClean="0">
                <a:solidFill>
                  <a:srgbClr val="000000"/>
                </a:solidFill>
                <a:latin typeface="Arial" charset="0"/>
              </a:rPr>
              <a:t>Ponga al fuego y deje hervir el agua.</a:t>
            </a:r>
          </a:p>
          <a:p>
            <a:pPr>
              <a:buFontTx/>
              <a:buChar char="•"/>
            </a:pPr>
            <a:r>
              <a:rPr lang="es-ES" sz="1800" b="1" dirty="0" smtClean="0">
                <a:solidFill>
                  <a:srgbClr val="000000"/>
                </a:solidFill>
                <a:latin typeface="Arial" charset="0"/>
              </a:rPr>
              <a:t>Deje reposar entre 10 y 15 minutos.</a:t>
            </a:r>
            <a:endParaRPr lang="es-MX" sz="1800" b="1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9396" name="Picture 4" descr="SOLFL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149725"/>
            <a:ext cx="1368425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57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</p:bldLst>
  </p:timing>
</p:sld>
</file>

<file path=ppt/theme/theme1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QA,11 de enero">
  <a:themeElements>
    <a:clrScheme name="Océ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é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PresentaciónFITO1</Template>
  <TotalTime>284</TotalTime>
  <Words>654</Words>
  <Application>Microsoft Office PowerPoint</Application>
  <PresentationFormat>Presentación en pantalla (4:3)</PresentationFormat>
  <Paragraphs>213</Paragraphs>
  <Slides>24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8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2_Diseño predeterminado</vt:lpstr>
      <vt:lpstr>3_Diseño predeterminado</vt:lpstr>
      <vt:lpstr>4_Diseño predeterminado</vt:lpstr>
      <vt:lpstr>5_Diseño predeterminado</vt:lpstr>
      <vt:lpstr>6_Diseño predeterminado</vt:lpstr>
      <vt:lpstr>7_Diseño predeterminado</vt:lpstr>
      <vt:lpstr>AQA,11 de enero</vt:lpstr>
      <vt:lpstr>8_Diseño predeterminado</vt:lpstr>
      <vt:lpstr>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Verito98</dc:creator>
  <cp:lastModifiedBy>Comunicadora</cp:lastModifiedBy>
  <cp:revision>62</cp:revision>
  <dcterms:created xsi:type="dcterms:W3CDTF">2017-05-07T04:01:16Z</dcterms:created>
  <dcterms:modified xsi:type="dcterms:W3CDTF">2021-10-18T21:07:55Z</dcterms:modified>
</cp:coreProperties>
</file>