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6" r:id="rId27"/>
    <p:sldId id="281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E46F9-BFFE-4E80-A87F-3929740876B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68E9CC3-02E4-4B45-8754-95717036788A}">
      <dgm:prSet phldrT="[Texto]" custT="1"/>
      <dgm:spPr/>
      <dgm:t>
        <a:bodyPr/>
        <a:lstStyle/>
        <a:p>
          <a:pPr algn="ctr"/>
          <a:r>
            <a:rPr lang="es-ES" sz="2800" dirty="0" smtClean="0">
              <a:solidFill>
                <a:schemeClr val="bg1"/>
              </a:solidFill>
              <a:latin typeface="+mn-lt"/>
            </a:rPr>
            <a:t>(FES)</a:t>
          </a:r>
        </a:p>
        <a:p>
          <a:pPr algn="ctr"/>
          <a:r>
            <a:rPr lang="es-ES" sz="2800" dirty="0" smtClean="0">
              <a:solidFill>
                <a:schemeClr val="bg1"/>
              </a:solidFill>
              <a:latin typeface="+mn-lt"/>
            </a:rPr>
            <a:t>esclavista</a:t>
          </a:r>
          <a:endParaRPr lang="es-ES" sz="2800" dirty="0">
            <a:solidFill>
              <a:schemeClr val="bg1"/>
            </a:solidFill>
            <a:latin typeface="+mn-lt"/>
          </a:endParaRPr>
        </a:p>
      </dgm:t>
    </dgm:pt>
    <dgm:pt modelId="{CD855CEB-0888-4947-9E70-BF1414C85A99}" type="parTrans" cxnId="{DD461684-310F-47C2-8ED5-235EF50FAA7C}">
      <dgm:prSet/>
      <dgm:spPr/>
      <dgm:t>
        <a:bodyPr/>
        <a:lstStyle/>
        <a:p>
          <a:endParaRPr lang="es-ES"/>
        </a:p>
      </dgm:t>
    </dgm:pt>
    <dgm:pt modelId="{C5AC2522-4989-46A6-9CFC-A7212870F83D}" type="sibTrans" cxnId="{DD461684-310F-47C2-8ED5-235EF50FAA7C}">
      <dgm:prSet/>
      <dgm:spPr/>
      <dgm:t>
        <a:bodyPr/>
        <a:lstStyle/>
        <a:p>
          <a:endParaRPr lang="es-ES"/>
        </a:p>
      </dgm:t>
    </dgm:pt>
    <dgm:pt modelId="{4113190B-9AD3-4B11-B683-90327C62DB04}">
      <dgm:prSet phldrT="[Texto]" custT="1"/>
      <dgm:spPr/>
      <dgm:t>
        <a:bodyPr/>
        <a:lstStyle/>
        <a:p>
          <a:pPr algn="ctr"/>
          <a:r>
            <a:rPr lang="es-ES" sz="2800" dirty="0" smtClean="0">
              <a:solidFill>
                <a:schemeClr val="bg1"/>
              </a:solidFill>
            </a:rPr>
            <a:t>(FES)</a:t>
          </a:r>
        </a:p>
        <a:p>
          <a:pPr algn="ctr"/>
          <a:r>
            <a:rPr lang="es-ES" sz="2800" dirty="0" smtClean="0">
              <a:solidFill>
                <a:schemeClr val="bg1"/>
              </a:solidFill>
            </a:rPr>
            <a:t>capitalista</a:t>
          </a:r>
          <a:endParaRPr lang="es-ES" sz="2800" dirty="0">
            <a:solidFill>
              <a:schemeClr val="bg1"/>
            </a:solidFill>
          </a:endParaRPr>
        </a:p>
      </dgm:t>
    </dgm:pt>
    <dgm:pt modelId="{CA6B31D5-53E5-4168-8B29-E03A1B4A6189}" type="parTrans" cxnId="{F66D7955-EE3A-408F-B32C-7D7C01909793}">
      <dgm:prSet/>
      <dgm:spPr/>
      <dgm:t>
        <a:bodyPr/>
        <a:lstStyle/>
        <a:p>
          <a:endParaRPr lang="es-ES"/>
        </a:p>
      </dgm:t>
    </dgm:pt>
    <dgm:pt modelId="{44AD2B33-91F5-4DD4-8CD5-321850FE49B8}" type="sibTrans" cxnId="{F66D7955-EE3A-408F-B32C-7D7C01909793}">
      <dgm:prSet/>
      <dgm:spPr/>
      <dgm:t>
        <a:bodyPr/>
        <a:lstStyle/>
        <a:p>
          <a:endParaRPr lang="es-ES"/>
        </a:p>
      </dgm:t>
    </dgm:pt>
    <dgm:pt modelId="{FA580EB4-A659-4689-8A32-0FF15522881A}">
      <dgm:prSet phldrT="[Texto]" custT="1"/>
      <dgm:spPr/>
      <dgm:t>
        <a:bodyPr/>
        <a:lstStyle/>
        <a:p>
          <a:pPr algn="ctr"/>
          <a:r>
            <a:rPr lang="es-ES" sz="2800" dirty="0" smtClean="0">
              <a:solidFill>
                <a:schemeClr val="bg1"/>
              </a:solidFill>
            </a:rPr>
            <a:t>(FES)</a:t>
          </a:r>
        </a:p>
        <a:p>
          <a:pPr algn="ctr"/>
          <a:r>
            <a:rPr lang="es-ES" sz="2800" dirty="0" smtClean="0">
              <a:solidFill>
                <a:schemeClr val="bg1"/>
              </a:solidFill>
            </a:rPr>
            <a:t>socialista</a:t>
          </a:r>
          <a:endParaRPr lang="es-ES" sz="2800" dirty="0">
            <a:solidFill>
              <a:schemeClr val="bg1"/>
            </a:solidFill>
          </a:endParaRPr>
        </a:p>
      </dgm:t>
    </dgm:pt>
    <dgm:pt modelId="{56B2BA7D-48D0-4957-A1F5-CBF217238590}" type="parTrans" cxnId="{E6889F14-A9F9-4127-BFC4-A3A88DF8AE34}">
      <dgm:prSet/>
      <dgm:spPr/>
      <dgm:t>
        <a:bodyPr/>
        <a:lstStyle/>
        <a:p>
          <a:endParaRPr lang="es-ES"/>
        </a:p>
      </dgm:t>
    </dgm:pt>
    <dgm:pt modelId="{BB5369D8-416F-4802-8337-DA388A0C4E9C}" type="sibTrans" cxnId="{E6889F14-A9F9-4127-BFC4-A3A88DF8AE34}">
      <dgm:prSet/>
      <dgm:spPr/>
      <dgm:t>
        <a:bodyPr/>
        <a:lstStyle/>
        <a:p>
          <a:endParaRPr lang="es-ES"/>
        </a:p>
      </dgm:t>
    </dgm:pt>
    <dgm:pt modelId="{9EE3923B-F2BE-46B3-94FD-116E52FC3E98}" type="pres">
      <dgm:prSet presAssocID="{23EE46F9-BFFE-4E80-A87F-3929740876B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FC9048B5-8E8A-42FA-B229-3F6FEE675C9A}" type="pres">
      <dgm:prSet presAssocID="{268E9CC3-02E4-4B45-8754-95717036788A}" presName="composite" presStyleCnt="0"/>
      <dgm:spPr/>
    </dgm:pt>
    <dgm:pt modelId="{5873BA71-9AD8-468D-94E3-C388B44D6708}" type="pres">
      <dgm:prSet presAssocID="{268E9CC3-02E4-4B45-8754-95717036788A}" presName="LShape" presStyleLbl="alignNode1" presStyleIdx="0" presStyleCnt="5" custScaleX="90812" custScaleY="92946" custLinFactNeighborX="4077" custLinFactNeighborY="-8670"/>
      <dgm:spPr/>
    </dgm:pt>
    <dgm:pt modelId="{EB0DE07E-A02C-4FCE-A5C4-B18CD9294E0F}" type="pres">
      <dgm:prSet presAssocID="{268E9CC3-02E4-4B45-8754-95717036788A}" presName="ParentText" presStyleLbl="revTx" presStyleIdx="0" presStyleCnt="3" custScaleX="115814" custScaleY="77098" custLinFactNeighborX="635" custLinFactNeighborY="-9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CDF782-DECE-4987-9FF0-D53D1CE8E758}" type="pres">
      <dgm:prSet presAssocID="{268E9CC3-02E4-4B45-8754-95717036788A}" presName="Triangle" presStyleLbl="alignNode1" presStyleIdx="1" presStyleCnt="5" custLinFactNeighborX="-5500" custLinFactNeighborY="36984"/>
      <dgm:spPr/>
    </dgm:pt>
    <dgm:pt modelId="{895A1A98-E37A-43A0-918C-15D095A1B539}" type="pres">
      <dgm:prSet presAssocID="{C5AC2522-4989-46A6-9CFC-A7212870F83D}" presName="sibTrans" presStyleCnt="0"/>
      <dgm:spPr/>
    </dgm:pt>
    <dgm:pt modelId="{449F0A7F-B88A-4F46-B93B-2BB855D07456}" type="pres">
      <dgm:prSet presAssocID="{C5AC2522-4989-46A6-9CFC-A7212870F83D}" presName="space" presStyleCnt="0"/>
      <dgm:spPr/>
    </dgm:pt>
    <dgm:pt modelId="{C27ACD8D-3FF4-4905-8883-32C880C9B0E3}" type="pres">
      <dgm:prSet presAssocID="{4113190B-9AD3-4B11-B683-90327C62DB04}" presName="composite" presStyleCnt="0"/>
      <dgm:spPr/>
    </dgm:pt>
    <dgm:pt modelId="{75654911-FF87-4785-BB0E-AC4A45BB78E1}" type="pres">
      <dgm:prSet presAssocID="{4113190B-9AD3-4B11-B683-90327C62DB04}" presName="LShape" presStyleLbl="alignNode1" presStyleIdx="2" presStyleCnt="5" custLinFactNeighborX="-16200" custLinFactNeighborY="-27423"/>
      <dgm:spPr/>
    </dgm:pt>
    <dgm:pt modelId="{CFEAE0AF-1C02-4199-93E5-5D432E7C4D51}" type="pres">
      <dgm:prSet presAssocID="{4113190B-9AD3-4B11-B683-90327C62DB04}" presName="ParentText" presStyleLbl="revTx" presStyleIdx="1" presStyleCnt="3" custScaleX="85633" custScaleY="43665" custLinFactNeighborX="-23515" custLinFactNeighborY="-41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C95F36-B309-40D3-9189-89982A00B30B}" type="pres">
      <dgm:prSet presAssocID="{4113190B-9AD3-4B11-B683-90327C62DB04}" presName="Triangle" presStyleLbl="alignNode1" presStyleIdx="3" presStyleCnt="5" custLinFactNeighborX="-97056" custLinFactNeighborY="-37370"/>
      <dgm:spPr/>
    </dgm:pt>
    <dgm:pt modelId="{35481B52-3F57-4796-AF8D-98CA7002A685}" type="pres">
      <dgm:prSet presAssocID="{44AD2B33-91F5-4DD4-8CD5-321850FE49B8}" presName="sibTrans" presStyleCnt="0"/>
      <dgm:spPr/>
    </dgm:pt>
    <dgm:pt modelId="{E15AE455-FE6B-47C9-8031-413C3941B679}" type="pres">
      <dgm:prSet presAssocID="{44AD2B33-91F5-4DD4-8CD5-321850FE49B8}" presName="space" presStyleCnt="0"/>
      <dgm:spPr/>
    </dgm:pt>
    <dgm:pt modelId="{594E066A-E5B8-46D9-9205-383900D0355E}" type="pres">
      <dgm:prSet presAssocID="{FA580EB4-A659-4689-8A32-0FF15522881A}" presName="composite" presStyleCnt="0"/>
      <dgm:spPr/>
    </dgm:pt>
    <dgm:pt modelId="{FEA898DB-828D-474E-8E96-FAC2BB2678F9}" type="pres">
      <dgm:prSet presAssocID="{FA580EB4-A659-4689-8A32-0FF15522881A}" presName="LShape" presStyleLbl="alignNode1" presStyleIdx="4" presStyleCnt="5" custLinFactNeighborX="-29358" custLinFactNeighborY="-37909"/>
      <dgm:spPr/>
    </dgm:pt>
    <dgm:pt modelId="{48F313C8-4898-47FA-97F4-F5ECD9C4066F}" type="pres">
      <dgm:prSet presAssocID="{FA580EB4-A659-4689-8A32-0FF15522881A}" presName="ParentText" presStyleLbl="revTx" presStyleIdx="2" presStyleCnt="3" custScaleX="86649" custScaleY="58195" custLinFactNeighborX="-38510" custLinFactNeighborY="-44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3B8FE95-1D8A-4DAD-8386-75347978B4AA}" type="presOf" srcId="{268E9CC3-02E4-4B45-8754-95717036788A}" destId="{EB0DE07E-A02C-4FCE-A5C4-B18CD9294E0F}" srcOrd="0" destOrd="0" presId="urn:microsoft.com/office/officeart/2009/3/layout/StepUpProcess"/>
    <dgm:cxn modelId="{9DFCEEB0-F746-4255-985B-5EC347C4DEA7}" type="presOf" srcId="{4113190B-9AD3-4B11-B683-90327C62DB04}" destId="{CFEAE0AF-1C02-4199-93E5-5D432E7C4D51}" srcOrd="0" destOrd="0" presId="urn:microsoft.com/office/officeart/2009/3/layout/StepUpProcess"/>
    <dgm:cxn modelId="{DD461684-310F-47C2-8ED5-235EF50FAA7C}" srcId="{23EE46F9-BFFE-4E80-A87F-3929740876B9}" destId="{268E9CC3-02E4-4B45-8754-95717036788A}" srcOrd="0" destOrd="0" parTransId="{CD855CEB-0888-4947-9E70-BF1414C85A99}" sibTransId="{C5AC2522-4989-46A6-9CFC-A7212870F83D}"/>
    <dgm:cxn modelId="{4EC30C68-BE87-4B22-A048-3220645757A3}" type="presOf" srcId="{FA580EB4-A659-4689-8A32-0FF15522881A}" destId="{48F313C8-4898-47FA-97F4-F5ECD9C4066F}" srcOrd="0" destOrd="0" presId="urn:microsoft.com/office/officeart/2009/3/layout/StepUpProcess"/>
    <dgm:cxn modelId="{C7764FE1-065B-406A-B83F-88CA56F5FB81}" type="presOf" srcId="{23EE46F9-BFFE-4E80-A87F-3929740876B9}" destId="{9EE3923B-F2BE-46B3-94FD-116E52FC3E98}" srcOrd="0" destOrd="0" presId="urn:microsoft.com/office/officeart/2009/3/layout/StepUpProcess"/>
    <dgm:cxn modelId="{F66D7955-EE3A-408F-B32C-7D7C01909793}" srcId="{23EE46F9-BFFE-4E80-A87F-3929740876B9}" destId="{4113190B-9AD3-4B11-B683-90327C62DB04}" srcOrd="1" destOrd="0" parTransId="{CA6B31D5-53E5-4168-8B29-E03A1B4A6189}" sibTransId="{44AD2B33-91F5-4DD4-8CD5-321850FE49B8}"/>
    <dgm:cxn modelId="{E6889F14-A9F9-4127-BFC4-A3A88DF8AE34}" srcId="{23EE46F9-BFFE-4E80-A87F-3929740876B9}" destId="{FA580EB4-A659-4689-8A32-0FF15522881A}" srcOrd="2" destOrd="0" parTransId="{56B2BA7D-48D0-4957-A1F5-CBF217238590}" sibTransId="{BB5369D8-416F-4802-8337-DA388A0C4E9C}"/>
    <dgm:cxn modelId="{E67A0374-BEE4-4BE3-BD9B-181F5BB7B919}" type="presParOf" srcId="{9EE3923B-F2BE-46B3-94FD-116E52FC3E98}" destId="{FC9048B5-8E8A-42FA-B229-3F6FEE675C9A}" srcOrd="0" destOrd="0" presId="urn:microsoft.com/office/officeart/2009/3/layout/StepUpProcess"/>
    <dgm:cxn modelId="{1896ACCD-A976-42E9-B24F-09F88008C855}" type="presParOf" srcId="{FC9048B5-8E8A-42FA-B229-3F6FEE675C9A}" destId="{5873BA71-9AD8-468D-94E3-C388B44D6708}" srcOrd="0" destOrd="0" presId="urn:microsoft.com/office/officeart/2009/3/layout/StepUpProcess"/>
    <dgm:cxn modelId="{C0BE740F-C014-4556-B0F9-55465E8DB854}" type="presParOf" srcId="{FC9048B5-8E8A-42FA-B229-3F6FEE675C9A}" destId="{EB0DE07E-A02C-4FCE-A5C4-B18CD9294E0F}" srcOrd="1" destOrd="0" presId="urn:microsoft.com/office/officeart/2009/3/layout/StepUpProcess"/>
    <dgm:cxn modelId="{A822F9E0-FAAA-4F64-8CFE-8D9E0FBBB14C}" type="presParOf" srcId="{FC9048B5-8E8A-42FA-B229-3F6FEE675C9A}" destId="{F0CDF782-DECE-4987-9FF0-D53D1CE8E758}" srcOrd="2" destOrd="0" presId="urn:microsoft.com/office/officeart/2009/3/layout/StepUpProcess"/>
    <dgm:cxn modelId="{304F493C-D232-44BD-8934-CB453543BEB5}" type="presParOf" srcId="{9EE3923B-F2BE-46B3-94FD-116E52FC3E98}" destId="{895A1A98-E37A-43A0-918C-15D095A1B539}" srcOrd="1" destOrd="0" presId="urn:microsoft.com/office/officeart/2009/3/layout/StepUpProcess"/>
    <dgm:cxn modelId="{32816D7B-1426-4531-92E9-C09F046D45CA}" type="presParOf" srcId="{895A1A98-E37A-43A0-918C-15D095A1B539}" destId="{449F0A7F-B88A-4F46-B93B-2BB855D07456}" srcOrd="0" destOrd="0" presId="urn:microsoft.com/office/officeart/2009/3/layout/StepUpProcess"/>
    <dgm:cxn modelId="{C8AE8688-7C88-41DC-91F7-9845A73D21F8}" type="presParOf" srcId="{9EE3923B-F2BE-46B3-94FD-116E52FC3E98}" destId="{C27ACD8D-3FF4-4905-8883-32C880C9B0E3}" srcOrd="2" destOrd="0" presId="urn:microsoft.com/office/officeart/2009/3/layout/StepUpProcess"/>
    <dgm:cxn modelId="{59E6C221-5AC8-44AD-990E-8602569F8D9F}" type="presParOf" srcId="{C27ACD8D-3FF4-4905-8883-32C880C9B0E3}" destId="{75654911-FF87-4785-BB0E-AC4A45BB78E1}" srcOrd="0" destOrd="0" presId="urn:microsoft.com/office/officeart/2009/3/layout/StepUpProcess"/>
    <dgm:cxn modelId="{6AF10DEF-8243-4840-912F-2105B51F1439}" type="presParOf" srcId="{C27ACD8D-3FF4-4905-8883-32C880C9B0E3}" destId="{CFEAE0AF-1C02-4199-93E5-5D432E7C4D51}" srcOrd="1" destOrd="0" presId="urn:microsoft.com/office/officeart/2009/3/layout/StepUpProcess"/>
    <dgm:cxn modelId="{D1152C54-D7B5-4998-B5AC-AEB7D8CE1397}" type="presParOf" srcId="{C27ACD8D-3FF4-4905-8883-32C880C9B0E3}" destId="{10C95F36-B309-40D3-9189-89982A00B30B}" srcOrd="2" destOrd="0" presId="urn:microsoft.com/office/officeart/2009/3/layout/StepUpProcess"/>
    <dgm:cxn modelId="{508AA9DA-D554-4C33-BB8A-B4F656F48B05}" type="presParOf" srcId="{9EE3923B-F2BE-46B3-94FD-116E52FC3E98}" destId="{35481B52-3F57-4796-AF8D-98CA7002A685}" srcOrd="3" destOrd="0" presId="urn:microsoft.com/office/officeart/2009/3/layout/StepUpProcess"/>
    <dgm:cxn modelId="{28197EB6-3F6F-4C51-A5F5-AEEE68FDCF8B}" type="presParOf" srcId="{35481B52-3F57-4796-AF8D-98CA7002A685}" destId="{E15AE455-FE6B-47C9-8031-413C3941B679}" srcOrd="0" destOrd="0" presId="urn:microsoft.com/office/officeart/2009/3/layout/StepUpProcess"/>
    <dgm:cxn modelId="{C510A8A1-2DE4-4AE3-ACE8-D2FE2390FBFA}" type="presParOf" srcId="{9EE3923B-F2BE-46B3-94FD-116E52FC3E98}" destId="{594E066A-E5B8-46D9-9205-383900D0355E}" srcOrd="4" destOrd="0" presId="urn:microsoft.com/office/officeart/2009/3/layout/StepUpProcess"/>
    <dgm:cxn modelId="{EE5847B8-EC81-4601-BD41-698E00FFE5AF}" type="presParOf" srcId="{594E066A-E5B8-46D9-9205-383900D0355E}" destId="{FEA898DB-828D-474E-8E96-FAC2BB2678F9}" srcOrd="0" destOrd="0" presId="urn:microsoft.com/office/officeart/2009/3/layout/StepUpProcess"/>
    <dgm:cxn modelId="{4BC2B569-5076-4819-8131-86B499D89E7A}" type="presParOf" srcId="{594E066A-E5B8-46D9-9205-383900D0355E}" destId="{48F313C8-4898-47FA-97F4-F5ECD9C4066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3BA71-9AD8-468D-94E3-C388B44D6708}">
      <dsp:nvSpPr>
        <dsp:cNvPr id="0" name=""/>
        <dsp:cNvSpPr/>
      </dsp:nvSpPr>
      <dsp:spPr>
        <a:xfrm rot="5400000">
          <a:off x="648308" y="643364"/>
          <a:ext cx="1540548" cy="250458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DE07E-A02C-4FCE-A5C4-B18CD9294E0F}">
      <dsp:nvSpPr>
        <dsp:cNvPr id="0" name=""/>
        <dsp:cNvSpPr/>
      </dsp:nvSpPr>
      <dsp:spPr>
        <a:xfrm>
          <a:off x="19666" y="1532948"/>
          <a:ext cx="2883683" cy="1682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latin typeface="+mn-lt"/>
            </a:rPr>
            <a:t>(FES)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latin typeface="+mn-lt"/>
            </a:rPr>
            <a:t>esclavista</a:t>
          </a:r>
          <a:endParaRPr lang="es-ES" sz="2800" kern="1200" dirty="0">
            <a:solidFill>
              <a:schemeClr val="bg1"/>
            </a:solidFill>
            <a:latin typeface="+mn-lt"/>
          </a:endParaRPr>
        </a:p>
      </dsp:txBody>
      <dsp:txXfrm>
        <a:off x="19666" y="1532948"/>
        <a:ext cx="2883683" cy="1682715"/>
      </dsp:txXfrm>
    </dsp:sp>
    <dsp:sp modelId="{F0CDF782-DECE-4987-9FF0-D53D1CE8E758}">
      <dsp:nvSpPr>
        <dsp:cNvPr id="0" name=""/>
        <dsp:cNvSpPr/>
      </dsp:nvSpPr>
      <dsp:spPr>
        <a:xfrm>
          <a:off x="2195023" y="631068"/>
          <a:ext cx="469797" cy="4697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54911-FF87-4785-BB0E-AC4A45BB78E1}">
      <dsp:nvSpPr>
        <dsp:cNvPr id="0" name=""/>
        <dsp:cNvSpPr/>
      </dsp:nvSpPr>
      <dsp:spPr>
        <a:xfrm rot="5400000">
          <a:off x="3275646" y="66342"/>
          <a:ext cx="1657466" cy="27579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AE0AF-1C02-4199-93E5-5D432E7C4D51}">
      <dsp:nvSpPr>
        <dsp:cNvPr id="0" name=""/>
        <dsp:cNvSpPr/>
      </dsp:nvSpPr>
      <dsp:spPr>
        <a:xfrm>
          <a:off x="3039125" y="1063766"/>
          <a:ext cx="2132198" cy="953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</a:rPr>
            <a:t>(FES)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</a:rPr>
            <a:t>capitalista</a:t>
          </a:r>
          <a:endParaRPr lang="es-ES" sz="2800" kern="1200" dirty="0">
            <a:solidFill>
              <a:schemeClr val="bg1"/>
            </a:solidFill>
          </a:endParaRPr>
        </a:p>
      </dsp:txBody>
      <dsp:txXfrm>
        <a:off x="3039125" y="1063766"/>
        <a:ext cx="2132198" cy="953017"/>
      </dsp:txXfrm>
    </dsp:sp>
    <dsp:sp modelId="{10C95F36-B309-40D3-9189-89982A00B30B}">
      <dsp:nvSpPr>
        <dsp:cNvPr id="0" name=""/>
        <dsp:cNvSpPr/>
      </dsp:nvSpPr>
      <dsp:spPr>
        <a:xfrm>
          <a:off x="5009930" y="142260"/>
          <a:ext cx="469797" cy="46979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898DB-828D-474E-8E96-FAC2BB2678F9}">
      <dsp:nvSpPr>
        <dsp:cNvPr id="0" name=""/>
        <dsp:cNvSpPr/>
      </dsp:nvSpPr>
      <dsp:spPr>
        <a:xfrm rot="5400000">
          <a:off x="6081076" y="-405517"/>
          <a:ext cx="1657466" cy="275798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313C8-4898-47FA-97F4-F5ECD9C4066F}">
      <dsp:nvSpPr>
        <dsp:cNvPr id="0" name=""/>
        <dsp:cNvSpPr/>
      </dsp:nvSpPr>
      <dsp:spPr>
        <a:xfrm>
          <a:off x="5821437" y="527088"/>
          <a:ext cx="2157496" cy="12701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</a:rPr>
            <a:t>(FES)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</a:rPr>
            <a:t>socialista</a:t>
          </a:r>
          <a:endParaRPr lang="es-ES" sz="2800" kern="1200" dirty="0">
            <a:solidFill>
              <a:schemeClr val="bg1"/>
            </a:solidFill>
          </a:endParaRPr>
        </a:p>
      </dsp:txBody>
      <dsp:txXfrm>
        <a:off x="5821437" y="527088"/>
        <a:ext cx="2157496" cy="127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46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846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511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A34E-000A-4443-BA25-31E7BFC8E0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139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AF33-E10F-408A-9B01-3D0303CFFE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27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68CAD-3F44-4B8F-A9F4-75DC8AA695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646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678F9-D29E-4E36-BE87-9B70F4DB3E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39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5290-99F9-4DE4-B4F9-5523AB2FE1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907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FA9D-26ED-42F7-BE90-23F55FBF29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70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C68F1-8CC7-4716-A1C5-1EBDEB554F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980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64372-0E7F-4887-B8B6-A8DAF2E1FE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24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557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B2290-184C-4DCA-BF39-3FFA2B9D1B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4555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CBAF8-2C01-4EDD-A776-8E1A4380C2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156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07F7B-59AB-439F-A7E8-657D0DDB28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22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31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927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613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20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51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08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E5B27-2A28-46FA-98F7-7E22FB47C150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2058-CA97-4F4E-8DD2-C63767851D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35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5F8D856-A97E-478C-829C-49DCD00D6E2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29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6898"/>
            <a:ext cx="8229600" cy="753095"/>
          </a:xfrm>
          <a:noFill/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s-ES" altLang="en-US" sz="4000" b="1" dirty="0" smtClean="0">
                <a:solidFill>
                  <a:srgbClr val="FFFF00"/>
                </a:solidFill>
              </a:rPr>
              <a:t>Asignatura: Psicología </a:t>
            </a:r>
            <a:r>
              <a:rPr lang="es-ES" altLang="en-US" sz="4000" b="1" dirty="0">
                <a:solidFill>
                  <a:srgbClr val="FFFF00"/>
                </a:solidFill>
              </a:rPr>
              <a:t>Médica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27791" y="1773893"/>
            <a:ext cx="1116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Preguntas </a:t>
            </a:r>
            <a:r>
              <a:rPr lang="es-ES" sz="3200" b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para la autoevaluación del tema anterior:</a:t>
            </a:r>
            <a:endParaRPr lang="es-ES" sz="3200" b="1" u="sng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83842" y="2906572"/>
            <a:ext cx="11500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1- Mencione los deberes del médico durante la entrevista.         </a:t>
            </a:r>
            <a:endParaRPr lang="en-U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97608" y="3708207"/>
            <a:ext cx="11809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2-Señale cuáles son las habilidades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comunicativas que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debe dominar el médico.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513895" y="5002286"/>
            <a:ext cx="11164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chemeClr val="bg1"/>
                </a:solidFill>
              </a:rPr>
              <a:t>3- ¿Por qué </a:t>
            </a:r>
            <a:r>
              <a:rPr lang="es-ES" sz="3200" b="1" dirty="0" smtClean="0">
                <a:solidFill>
                  <a:schemeClr val="bg1"/>
                </a:solidFill>
              </a:rPr>
              <a:t>es </a:t>
            </a:r>
            <a:r>
              <a:rPr lang="es-ES" sz="3200" b="1" dirty="0">
                <a:solidFill>
                  <a:schemeClr val="bg1"/>
                </a:solidFill>
              </a:rPr>
              <a:t>importante para el médico desarrollar</a:t>
            </a:r>
          </a:p>
          <a:p>
            <a:r>
              <a:rPr lang="es-ES" sz="3200" b="1" dirty="0">
                <a:solidFill>
                  <a:schemeClr val="bg1"/>
                </a:solidFill>
              </a:rPr>
              <a:t>habilidades comunicativas</a:t>
            </a:r>
            <a:r>
              <a:rPr lang="es-ES" sz="3200" b="1" dirty="0" smtClean="0">
                <a:solidFill>
                  <a:schemeClr val="bg1"/>
                </a:solidFill>
              </a:rPr>
              <a:t>?</a:t>
            </a:r>
            <a:r>
              <a:rPr lang="es-ES_tradnl" sz="3200" b="1" dirty="0" smtClean="0">
                <a:solidFill>
                  <a:schemeClr val="bg1"/>
                </a:solidFill>
              </a:rPr>
              <a:t> </a:t>
            </a:r>
            <a:endParaRPr lang="es-ES_tradnl" sz="32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399183" y="726036"/>
            <a:ext cx="36679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200" b="1" dirty="0" smtClean="0">
                <a:solidFill>
                  <a:srgbClr val="FFFF00"/>
                </a:solidFill>
              </a:rPr>
              <a:t>Conferencia No. 2</a:t>
            </a:r>
            <a:endParaRPr lang="es-ES_tradnl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98543"/>
            <a:ext cx="8229600" cy="1157803"/>
          </a:xfrm>
        </p:spPr>
        <p:txBody>
          <a:bodyPr/>
          <a:lstStyle/>
          <a:p>
            <a:pPr eaLnBrk="1" hangingPunct="1"/>
            <a:r>
              <a:rPr lang="es-ES_tradnl" altLang="en-US" sz="4000" b="1" dirty="0">
                <a:solidFill>
                  <a:srgbClr val="FFFF00"/>
                </a:solidFill>
              </a:rPr>
              <a:t>La RMP en las diferentes especialidades médicas.</a:t>
            </a:r>
            <a:endParaRPr lang="es-ES" altLang="en-US" sz="4000" dirty="0">
              <a:solidFill>
                <a:srgbClr val="FFFF00"/>
              </a:solidFill>
            </a:endParaRP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gray">
          <a:xfrm>
            <a:off x="2382119" y="1874043"/>
            <a:ext cx="7301728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El paciente en las servicios clínicos.</a:t>
            </a: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gray">
          <a:xfrm>
            <a:off x="3105878" y="3668563"/>
            <a:ext cx="5435611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El paciente quirúrgico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gray">
          <a:xfrm>
            <a:off x="2516753" y="2806478"/>
            <a:ext cx="6613862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La paciente </a:t>
            </a:r>
            <a:r>
              <a:rPr lang="es-ES" altLang="en-US" sz="3200" b="1" kern="0" dirty="0" err="1">
                <a:solidFill>
                  <a:srgbClr val="FFFFFF"/>
                </a:solidFill>
                <a:latin typeface="Arial"/>
              </a:rPr>
              <a:t>gineco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-obstétrica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gray">
          <a:xfrm>
            <a:off x="3242671" y="4638365"/>
            <a:ext cx="5162027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El paciente pediátrico.</a:t>
            </a: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gray">
          <a:xfrm>
            <a:off x="3242671" y="5597449"/>
            <a:ext cx="5284730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El paciente psiquiátrico.</a:t>
            </a:r>
          </a:p>
        </p:txBody>
      </p:sp>
    </p:spTree>
    <p:extLst>
      <p:ext uri="{BB962C8B-B14F-4D97-AF65-F5344CB8AC3E}">
        <p14:creationId xmlns:p14="http://schemas.microsoft.com/office/powerpoint/2010/main" val="35895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1 Título"/>
          <p:cNvSpPr>
            <a:spLocks noGrp="1"/>
          </p:cNvSpPr>
          <p:nvPr>
            <p:ph type="title"/>
          </p:nvPr>
        </p:nvSpPr>
        <p:spPr>
          <a:xfrm>
            <a:off x="1191048" y="149067"/>
            <a:ext cx="9893030" cy="799463"/>
          </a:xfrm>
        </p:spPr>
        <p:txBody>
          <a:bodyPr/>
          <a:lstStyle/>
          <a:p>
            <a:pPr eaLnBrk="1" hangingPunct="1"/>
            <a:r>
              <a:rPr lang="es-MX" altLang="en-US" sz="4000" b="1" dirty="0">
                <a:solidFill>
                  <a:srgbClr val="FFFF00"/>
                </a:solidFill>
              </a:rPr>
              <a:t/>
            </a:r>
            <a:br>
              <a:rPr lang="es-MX" altLang="en-US" sz="4000" b="1" dirty="0">
                <a:solidFill>
                  <a:srgbClr val="FFFF00"/>
                </a:solidFill>
              </a:rPr>
            </a:br>
            <a:r>
              <a:rPr lang="es-MX" altLang="en-US" sz="4000" b="1" dirty="0">
                <a:solidFill>
                  <a:srgbClr val="FFFF00"/>
                </a:solidFill>
              </a:rPr>
              <a:t/>
            </a:r>
            <a:br>
              <a:rPr lang="es-MX" altLang="en-US" sz="4000" b="1" dirty="0">
                <a:solidFill>
                  <a:srgbClr val="FFFF00"/>
                </a:solidFill>
              </a:rPr>
            </a:br>
            <a:r>
              <a:rPr lang="es-MX" altLang="en-US" sz="4000" b="1" dirty="0">
                <a:solidFill>
                  <a:srgbClr val="FFFF00"/>
                </a:solidFill>
              </a:rPr>
              <a:t>Tipos de Relación Médico Paciente.</a:t>
            </a:r>
            <a:r>
              <a:rPr lang="es-MX" altLang="en-US" sz="4000" dirty="0">
                <a:solidFill>
                  <a:srgbClr val="FFFF00"/>
                </a:solidFill>
              </a:rPr>
              <a:t/>
            </a:r>
            <a:br>
              <a:rPr lang="es-MX" altLang="en-US" sz="4000" dirty="0">
                <a:solidFill>
                  <a:srgbClr val="FFFF00"/>
                </a:solidFill>
              </a:rPr>
            </a:br>
            <a:r>
              <a:rPr lang="es-MX" altLang="en-US" sz="4000" b="1" dirty="0">
                <a:solidFill>
                  <a:srgbClr val="FFFF00"/>
                </a:solidFill>
              </a:rPr>
              <a:t/>
            </a:r>
            <a:br>
              <a:rPr lang="es-MX" altLang="en-US" sz="4000" b="1" dirty="0">
                <a:solidFill>
                  <a:srgbClr val="FFFF00"/>
                </a:solidFill>
              </a:rPr>
            </a:br>
            <a:endParaRPr lang="es-MX" alt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7018" y="1120655"/>
            <a:ext cx="11961091" cy="1705671"/>
          </a:xfrm>
        </p:spPr>
        <p:txBody>
          <a:bodyPr/>
          <a:lstStyle/>
          <a:p>
            <a:pPr marL="0" indent="0" eaLnBrk="1" hangingPunct="1">
              <a:spcAft>
                <a:spcPts val="600"/>
              </a:spcAft>
              <a:buNone/>
            </a:pPr>
            <a:r>
              <a:rPr lang="es-MX" altLang="en-US" b="1" u="sng" dirty="0" smtClean="0">
                <a:solidFill>
                  <a:schemeClr val="bg1"/>
                </a:solidFill>
              </a:rPr>
              <a:t>ACTIVO-PASIVA.</a:t>
            </a:r>
            <a:r>
              <a:rPr lang="es-MX" altLang="en-US" b="1" dirty="0" smtClean="0">
                <a:solidFill>
                  <a:schemeClr val="bg1"/>
                </a:solidFill>
              </a:rPr>
              <a:t> </a:t>
            </a:r>
          </a:p>
          <a:p>
            <a:pPr marL="0" indent="0" eaLnBrk="1" hangingPunct="1">
              <a:spcAft>
                <a:spcPts val="600"/>
              </a:spcAft>
              <a:buNone/>
            </a:pPr>
            <a:r>
              <a:rPr lang="es-MX" altLang="en-US" b="1" dirty="0" smtClean="0">
                <a:solidFill>
                  <a:schemeClr val="bg1"/>
                </a:solidFill>
              </a:rPr>
              <a:t>El </a:t>
            </a:r>
            <a:r>
              <a:rPr lang="es-MX" altLang="en-US" b="1" dirty="0">
                <a:solidFill>
                  <a:schemeClr val="bg1"/>
                </a:solidFill>
              </a:rPr>
              <a:t>médico desempeña el papel activo. Ejemplo: en cuadros agudos, como un IMA, o el paciente con toma de conciencia.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89612" y="4875376"/>
            <a:ext cx="115564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PARTICIPACIÓN </a:t>
            </a:r>
            <a:r>
              <a:rPr lang="es-ES" sz="3200" b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MUTUA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El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médico orienta y el paciente por sí mismo lleva acabo las acciones de salud.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89612" y="3015516"/>
            <a:ext cx="117514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COOPERACIÓN </a:t>
            </a:r>
            <a:r>
              <a:rPr lang="es-ES" sz="3200" b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GUIADA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El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médico dirige el comportamiento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de los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paciente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con cuadros agudos, éste tiene la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capacidad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intelectual normal.  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>
          <a:xfrm>
            <a:off x="159027" y="241113"/>
            <a:ext cx="11787808" cy="987612"/>
          </a:xfrm>
          <a:noFill/>
        </p:spPr>
        <p:txBody>
          <a:bodyPr/>
          <a:lstStyle/>
          <a:p>
            <a:pPr algn="l" eaLnBrk="1" hangingPunct="1"/>
            <a:r>
              <a:rPr lang="es-MX" altLang="en-US" sz="4000" b="1" dirty="0">
                <a:solidFill>
                  <a:srgbClr val="FFFF00"/>
                </a:solidFill>
              </a:rPr>
              <a:t>Factores psicosociales que influyen en la RMP</a:t>
            </a:r>
            <a:endParaRPr lang="es-ES" altLang="en-US" sz="4000" b="1" dirty="0">
              <a:solidFill>
                <a:srgbClr val="FFFF00"/>
              </a:solidFill>
            </a:endParaRPr>
          </a:p>
        </p:txBody>
      </p:sp>
      <p:sp>
        <p:nvSpPr>
          <p:cNvPr id="7" name="AutoShape 48"/>
          <p:cNvSpPr>
            <a:spLocks noChangeArrowheads="1"/>
          </p:cNvSpPr>
          <p:nvPr/>
        </p:nvSpPr>
        <p:spPr bwMode="gray">
          <a:xfrm>
            <a:off x="1975661" y="2929969"/>
            <a:ext cx="8224802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MX" altLang="en-US" sz="3200" b="1" kern="0" dirty="0">
                <a:solidFill>
                  <a:srgbClr val="FFFFFF"/>
                </a:solidFill>
                <a:latin typeface="Arial"/>
              </a:rPr>
              <a:t>-</a:t>
            </a:r>
            <a:r>
              <a:rPr lang="es-MX" altLang="en-US" sz="3200" b="1" u="sng" kern="0" dirty="0">
                <a:solidFill>
                  <a:srgbClr val="FFFFFF"/>
                </a:solidFill>
                <a:latin typeface="Arial"/>
              </a:rPr>
              <a:t>Características o tipo de enfermedad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gray">
          <a:xfrm>
            <a:off x="1023986" y="1848938"/>
            <a:ext cx="10128153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s-ES" sz="3200" b="1" u="sng">
                <a:solidFill>
                  <a:srgbClr val="FFFFFF"/>
                </a:solidFill>
                <a:latin typeface="Arial" panose="020B0604020202020204" pitchFamily="34" charset="0"/>
              </a:rPr>
              <a:t>Circunstancias en que transcurre la enfermedad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gray">
          <a:xfrm>
            <a:off x="2906220" y="5050357"/>
            <a:ext cx="5951800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46088" indent="-446088" fontAlgn="base">
              <a:spcBef>
                <a:spcPct val="0"/>
              </a:spcBef>
              <a:spcAft>
                <a:spcPts val="600"/>
              </a:spcAft>
            </a:pPr>
            <a:r>
              <a:rPr lang="es-MX" altLang="en-US" sz="3200" b="1" kern="0" dirty="0">
                <a:solidFill>
                  <a:srgbClr val="FFFFFF"/>
                </a:solidFill>
                <a:latin typeface="Arial" panose="020B0604020202020204" pitchFamily="34" charset="0"/>
              </a:rPr>
              <a:t>-</a:t>
            </a:r>
            <a:r>
              <a:rPr lang="es-MX" altLang="en-US" sz="3200" b="1" u="sng" kern="0" dirty="0">
                <a:solidFill>
                  <a:srgbClr val="FFFFFF"/>
                </a:solidFill>
                <a:latin typeface="Arial" panose="020B0604020202020204" pitchFamily="34" charset="0"/>
              </a:rPr>
              <a:t>Personalidad pre </a:t>
            </a:r>
            <a:r>
              <a:rPr lang="es-MX" altLang="en-US" sz="3200" b="1" u="sng" kern="0" dirty="0" smtClean="0">
                <a:solidFill>
                  <a:srgbClr val="FFFFFF"/>
                </a:solidFill>
                <a:latin typeface="Arial" panose="020B0604020202020204" pitchFamily="34" charset="0"/>
              </a:rPr>
              <a:t>mórbida</a:t>
            </a:r>
            <a:endParaRPr lang="es-ES" altLang="en-US" sz="3200" b="1" kern="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1975662" y="3990163"/>
            <a:ext cx="7812916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446088" indent="-446088" fontAlgn="base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</a:pPr>
            <a:r>
              <a:rPr lang="es-MX" altLang="en-US" sz="3200" b="1" kern="0" dirty="0">
                <a:solidFill>
                  <a:srgbClr val="FFFFFF"/>
                </a:solidFill>
                <a:latin typeface="Arial"/>
              </a:rPr>
              <a:t>-</a:t>
            </a:r>
            <a:r>
              <a:rPr lang="es-MX" altLang="en-US" sz="3200" b="1" u="sng" kern="0" dirty="0">
                <a:solidFill>
                  <a:srgbClr val="FFFFFF"/>
                </a:solidFill>
                <a:latin typeface="Arial"/>
              </a:rPr>
              <a:t>Posición social y laboral del </a:t>
            </a:r>
            <a:r>
              <a:rPr lang="es-MX" altLang="en-US" sz="3200" b="1" u="sng" kern="0" dirty="0" smtClean="0">
                <a:solidFill>
                  <a:srgbClr val="FFFFFF"/>
                </a:solidFill>
                <a:latin typeface="Arial"/>
              </a:rPr>
              <a:t>paciente</a:t>
            </a:r>
            <a:endParaRPr lang="es-MX" altLang="en-US" sz="3200" b="1" u="sng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50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1708826" y="241669"/>
            <a:ext cx="8229600" cy="868362"/>
          </a:xfrm>
        </p:spPr>
        <p:txBody>
          <a:bodyPr/>
          <a:lstStyle/>
          <a:p>
            <a:r>
              <a:rPr lang="es-MX" altLang="en-US" sz="4000" b="1" dirty="0">
                <a:solidFill>
                  <a:srgbClr val="FFFF00"/>
                </a:solidFill>
              </a:rPr>
              <a:t>Tipos de respuestas del médico</a:t>
            </a:r>
          </a:p>
        </p:txBody>
      </p:sp>
      <p:sp>
        <p:nvSpPr>
          <p:cNvPr id="4" name="AutoShape 48"/>
          <p:cNvSpPr>
            <a:spLocks noChangeArrowheads="1"/>
          </p:cNvSpPr>
          <p:nvPr/>
        </p:nvSpPr>
        <p:spPr bwMode="gray">
          <a:xfrm>
            <a:off x="2954886" y="5635993"/>
            <a:ext cx="5426193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Comprensiva o empática</a:t>
            </a:r>
            <a:endParaRPr lang="es-MX" altLang="en-U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gray">
          <a:xfrm>
            <a:off x="3300493" y="4763894"/>
            <a:ext cx="4459911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Para dar información</a:t>
            </a:r>
            <a:endParaRPr lang="es-MX" altLang="en-U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6" name="AutoShape 48"/>
          <p:cNvSpPr>
            <a:spLocks noChangeArrowheads="1"/>
          </p:cNvSpPr>
          <p:nvPr/>
        </p:nvSpPr>
        <p:spPr bwMode="gray">
          <a:xfrm>
            <a:off x="4549520" y="1715430"/>
            <a:ext cx="1961859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>
                <a:solidFill>
                  <a:srgbClr val="FFFFFF"/>
                </a:solidFill>
                <a:latin typeface="Arial" panose="020B0604020202020204" pitchFamily="34" charset="0"/>
              </a:rPr>
              <a:t>De apoyo</a:t>
            </a:r>
            <a:endParaRPr lang="es-MX" altLang="en-U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AutoShape 48"/>
          <p:cNvSpPr>
            <a:spLocks noChangeArrowheads="1"/>
          </p:cNvSpPr>
          <p:nvPr/>
        </p:nvSpPr>
        <p:spPr bwMode="gray">
          <a:xfrm>
            <a:off x="4206246" y="3319812"/>
            <a:ext cx="2648415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>
                <a:solidFill>
                  <a:srgbClr val="FFFFFF"/>
                </a:solidFill>
                <a:latin typeface="Arial" panose="020B0604020202020204" pitchFamily="34" charset="0"/>
              </a:rPr>
              <a:t>Evaluativas</a:t>
            </a:r>
            <a:endParaRPr lang="es-MX" altLang="en-U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gray">
          <a:xfrm>
            <a:off x="4320921" y="4041853"/>
            <a:ext cx="2419059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altLang="en-US" sz="3200" b="1" u="sng" dirty="0">
                <a:solidFill>
                  <a:srgbClr val="FF0000"/>
                </a:solidFill>
                <a:latin typeface="Arial" panose="020B0604020202020204" pitchFamily="34" charset="0"/>
              </a:rPr>
              <a:t>Hostiles</a:t>
            </a:r>
            <a:endParaRPr lang="es-MX" sz="3200" b="1" u="sng" kern="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gray">
          <a:xfrm>
            <a:off x="4425927" y="2566640"/>
            <a:ext cx="2209044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altLang="en-US" sz="3200" b="1">
                <a:solidFill>
                  <a:srgbClr val="FFFFFF"/>
                </a:solidFill>
                <a:latin typeface="Arial" panose="020B0604020202020204" pitchFamily="34" charset="0"/>
              </a:rPr>
              <a:t>Inquisitiva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06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997086" y="251758"/>
            <a:ext cx="8229600" cy="653543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s-MX" altLang="en-US" sz="4000" b="1" dirty="0" smtClean="0">
                <a:solidFill>
                  <a:srgbClr val="FFFF00"/>
                </a:solidFill>
              </a:rPr>
              <a:t>Las malas noticias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646175" y="1041740"/>
            <a:ext cx="6899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¿Cuáles son las “malas noticias”?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848067" y="1706480"/>
            <a:ext cx="844654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R/ Cualquier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información que afecte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las expectativas del paciente o del familiar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1752598" y="2831528"/>
            <a:ext cx="8686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" altLang="en-US" sz="4000" b="1" kern="0" dirty="0">
                <a:solidFill>
                  <a:srgbClr val="FFFF00"/>
                </a:solidFill>
                <a:latin typeface="Arial"/>
              </a:rPr>
              <a:t>Cómo comunicar malas noticias?</a:t>
            </a:r>
            <a:endParaRPr lang="es-MX" altLang="en-US" sz="4000" b="1" kern="0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925405" y="3822128"/>
            <a:ext cx="10000375" cy="1080426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s-ES" b="1" dirty="0">
                <a:solidFill>
                  <a:schemeClr val="bg1"/>
                </a:solidFill>
                <a:cs typeface="Arial" panose="020B0604020202020204" pitchFamily="34" charset="0"/>
              </a:rPr>
              <a:t>Una mala noticia </a:t>
            </a:r>
            <a:r>
              <a:rPr lang="es-ES" b="1" u="sng" dirty="0">
                <a:solidFill>
                  <a:schemeClr val="bg1"/>
                </a:solidFill>
                <a:cs typeface="Arial" panose="020B0604020202020204" pitchFamily="34" charset="0"/>
              </a:rPr>
              <a:t>siempre es mala</a:t>
            </a:r>
            <a:r>
              <a:rPr lang="es-ES" b="1" dirty="0">
                <a:solidFill>
                  <a:schemeClr val="bg1"/>
                </a:solidFill>
                <a:cs typeface="Arial" panose="020B0604020202020204" pitchFamily="34" charset="0"/>
              </a:rPr>
              <a:t>. No puedes cambiar la realidad, ni  es conveniente adornarla.</a:t>
            </a:r>
            <a:endParaRPr lang="es-MX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s-MX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25405" y="5108324"/>
            <a:ext cx="104864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El objetivo no es evitar el dolor, sino evitar un mayor  impacto psicológico y facilitar que se pueda asimilar    de  forma más equilibrada.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3" grpId="0"/>
      <p:bldP spid="4" grpId="0"/>
      <p:bldP spid="7" grpId="0"/>
      <p:bldP spid="8" grpId="0" build="p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949605" y="101328"/>
            <a:ext cx="8229600" cy="1143000"/>
          </a:xfrm>
        </p:spPr>
        <p:txBody>
          <a:bodyPr/>
          <a:lstStyle/>
          <a:p>
            <a:pPr>
              <a:lnSpc>
                <a:spcPts val="4500"/>
              </a:lnSpc>
            </a:pPr>
            <a:r>
              <a:rPr lang="es-MX" altLang="en-US" sz="4000" b="1" dirty="0" smtClean="0">
                <a:solidFill>
                  <a:srgbClr val="FFFF00"/>
                </a:solidFill>
              </a:rPr>
              <a:t>Pautas generales para informar malas noticias</a:t>
            </a: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233464" y="1244328"/>
            <a:ext cx="11653736" cy="1075341"/>
          </a:xfrm>
        </p:spPr>
        <p:txBody>
          <a:bodyPr/>
          <a:lstStyle/>
          <a:p>
            <a:pPr marL="0" indent="0">
              <a:buNone/>
            </a:pPr>
            <a:r>
              <a:rPr lang="es-E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1. Explorar el conocimiento y expectativas del </a:t>
            </a:r>
            <a:r>
              <a:rPr lang="es-ES" alt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paciente o  el familiar </a:t>
            </a:r>
            <a:r>
              <a:rPr lang="es-E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sobre </a:t>
            </a:r>
            <a:r>
              <a:rPr lang="es-ES" alt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 </a:t>
            </a:r>
            <a:r>
              <a:rPr lang="es-E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situación.</a:t>
            </a:r>
            <a:endParaRPr lang="es-MX" altLang="en-US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33463" y="5432443"/>
            <a:ext cx="110506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4. Favorecer la colaboración del paciente en un plan de trabajo conjunto.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33464" y="4097719"/>
            <a:ext cx="11653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3. Brindar apoyo emocional reduciendo el impacto de la información y la sensación de soledad.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33464" y="2474017"/>
            <a:ext cx="110506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2. Determinar cuan preparado está para escuchar la </a:t>
            </a: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información y 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ofrecerla de acuerdo a los intereses del </a:t>
            </a: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paciente o del familiar.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7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1676400" y="111919"/>
            <a:ext cx="8686800" cy="106680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s-ES" altLang="en-US" sz="4000" b="1" dirty="0">
                <a:solidFill>
                  <a:srgbClr val="FFFF00"/>
                </a:solidFill>
              </a:rPr>
              <a:t>Pasos en la comunicación  de </a:t>
            </a:r>
            <a:br>
              <a:rPr lang="es-ES" altLang="en-US" sz="4000" b="1" dirty="0">
                <a:solidFill>
                  <a:srgbClr val="FFFF00"/>
                </a:solidFill>
              </a:rPr>
            </a:br>
            <a:r>
              <a:rPr lang="es-ES" altLang="en-US" sz="4000" b="1" dirty="0">
                <a:solidFill>
                  <a:srgbClr val="FFFF00"/>
                </a:solidFill>
              </a:rPr>
              <a:t>las malas noticias </a:t>
            </a:r>
            <a:endParaRPr lang="es-MX" altLang="en-US" sz="4000" b="1" dirty="0">
              <a:solidFill>
                <a:srgbClr val="FFFF00"/>
              </a:solidFill>
            </a:endParaRPr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951978" y="1297044"/>
            <a:ext cx="10487750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1ª Fase</a:t>
            </a:r>
            <a:r>
              <a:rPr lang="es-ES" alt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: Preparación del Entorno y del </a:t>
            </a:r>
            <a:r>
              <a:rPr lang="es-ES" altLang="en-U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profesional.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AutoShape 48"/>
          <p:cNvSpPr>
            <a:spLocks noChangeArrowheads="1"/>
          </p:cNvSpPr>
          <p:nvPr/>
        </p:nvSpPr>
        <p:spPr bwMode="gray">
          <a:xfrm>
            <a:off x="854413" y="2178110"/>
            <a:ext cx="10330773" cy="98363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ts val="3200"/>
              </a:lnSpc>
              <a:spcAft>
                <a:spcPct val="0"/>
              </a:spcAft>
            </a:pPr>
            <a:r>
              <a:rPr lang="es-ES" altLang="en-US" sz="3200" b="1" u="sng" kern="0" dirty="0">
                <a:solidFill>
                  <a:srgbClr val="FFFFFF"/>
                </a:solidFill>
                <a:latin typeface="Arial"/>
              </a:rPr>
              <a:t>2ª Fase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: Explorar la percepción e información que </a:t>
            </a:r>
          </a:p>
          <a:p>
            <a:pPr algn="ctr" eaLnBrk="0" fontAlgn="base" hangingPunct="0">
              <a:lnSpc>
                <a:spcPts val="3200"/>
              </a:lnSpc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maneja el paciente o familiar sobre la situación.</a:t>
            </a: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gray">
          <a:xfrm>
            <a:off x="1651414" y="6061924"/>
            <a:ext cx="8012349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u="sng" kern="0" dirty="0">
                <a:solidFill>
                  <a:srgbClr val="FFFFFF"/>
                </a:solidFill>
                <a:latin typeface="Arial"/>
              </a:rPr>
              <a:t>6ª Fase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: Planificación y </a:t>
            </a: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</a:rPr>
              <a:t>Seguimiento.</a:t>
            </a:r>
            <a:endParaRPr lang="es-MX" altLang="en-US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gray">
          <a:xfrm>
            <a:off x="951978" y="5296823"/>
            <a:ext cx="9411222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n-U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5ª Fase</a:t>
            </a:r>
            <a:r>
              <a:rPr lang="es-ES" altLang="en-U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: Explosión y acogida de sentimientos.</a:t>
            </a:r>
            <a:endParaRPr lang="es-E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gray">
          <a:xfrm>
            <a:off x="2019443" y="4505923"/>
            <a:ext cx="7276290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u="sng" kern="0" dirty="0">
                <a:solidFill>
                  <a:srgbClr val="FFFFFF"/>
                </a:solidFill>
                <a:latin typeface="Arial"/>
              </a:rPr>
              <a:t>4ª Fase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: Compartir la información.</a:t>
            </a: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gray">
          <a:xfrm>
            <a:off x="1459481" y="3403575"/>
            <a:ext cx="9120635" cy="82570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lnSpc>
                <a:spcPts val="3200"/>
              </a:lnSpc>
              <a:spcAft>
                <a:spcPct val="0"/>
              </a:spcAft>
            </a:pPr>
            <a:r>
              <a:rPr lang="es-ES" altLang="en-US" sz="3200" b="1" u="sng" kern="0" dirty="0">
                <a:solidFill>
                  <a:srgbClr val="FFFFFF"/>
                </a:solidFill>
                <a:latin typeface="Arial"/>
              </a:rPr>
              <a:t>3ª Fase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: Explorar qué y cuánto desea saber </a:t>
            </a:r>
          </a:p>
          <a:p>
            <a:pPr algn="ctr" eaLnBrk="0" fontAlgn="base" hangingPunct="0">
              <a:lnSpc>
                <a:spcPts val="3200"/>
              </a:lnSpc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</a:rPr>
              <a:t>el paciente o el familiar en ese momento.</a:t>
            </a:r>
          </a:p>
        </p:txBody>
      </p:sp>
    </p:spTree>
    <p:extLst>
      <p:ext uri="{BB962C8B-B14F-4D97-AF65-F5344CB8AC3E}">
        <p14:creationId xmlns:p14="http://schemas.microsoft.com/office/powerpoint/2010/main" val="153751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686800" cy="914400"/>
          </a:xfrm>
        </p:spPr>
        <p:txBody>
          <a:bodyPr/>
          <a:lstStyle/>
          <a:p>
            <a:r>
              <a:rPr lang="es-ES" altLang="en-US" sz="4000" b="1" dirty="0">
                <a:solidFill>
                  <a:srgbClr val="FFFF00"/>
                </a:solidFill>
              </a:rPr>
              <a:t>Cómo comunicar malas noticias?</a:t>
            </a:r>
            <a:endParaRPr lang="es-MX" altLang="en-US" sz="4000" b="1" dirty="0">
              <a:solidFill>
                <a:srgbClr val="FFFF00"/>
              </a:solidFill>
            </a:endParaRPr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xfrm>
            <a:off x="998922" y="1447799"/>
            <a:ext cx="10651355" cy="2287621"/>
          </a:xfrm>
        </p:spPr>
        <p:txBody>
          <a:bodyPr/>
          <a:lstStyle/>
          <a:p>
            <a:pPr marL="0" indent="0">
              <a:buNone/>
            </a:pPr>
            <a:r>
              <a:rPr lang="es-E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Comunicar una mala noticia de forma adecuada, puede evitar  aumentar el dolor de las víctimas  y no dejar al afectado en un  grave  estado de confusión e incomprensión de lo sucedido.</a:t>
            </a:r>
            <a:endParaRPr lang="es-MX" altLang="en-US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s-MX" altLang="en-US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080202" y="4192619"/>
            <a:ext cx="98065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Además de dar la mala noticia, </a:t>
            </a: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intente 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ofrecer información de los  pasos necesarios que se debe emprender desde ese  mismo momento.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5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066800"/>
          </a:xfrm>
        </p:spPr>
        <p:txBody>
          <a:bodyPr/>
          <a:lstStyle/>
          <a:p>
            <a:pPr>
              <a:lnSpc>
                <a:spcPts val="4400"/>
              </a:lnSpc>
            </a:pPr>
            <a:r>
              <a:rPr lang="es-MX" altLang="en-US" sz="4000" b="1" dirty="0" smtClean="0">
                <a:solidFill>
                  <a:srgbClr val="FFFF00"/>
                </a:solidFill>
              </a:rPr>
              <a:t>La buena comunicación de      las malas noticias.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0195" y="2880062"/>
            <a:ext cx="9182912" cy="595266"/>
          </a:xfrm>
          <a:solidFill>
            <a:schemeClr val="tx1"/>
          </a:solidFill>
        </p:spPr>
        <p:txBody>
          <a:bodyPr/>
          <a:lstStyle/>
          <a:p>
            <a:pPr marL="0" indent="0" algn="ctr">
              <a:buNone/>
              <a:defRPr/>
            </a:pPr>
            <a:r>
              <a:rPr lang="es-ES" b="1" dirty="0">
                <a:solidFill>
                  <a:schemeClr val="bg1"/>
                </a:solidFill>
                <a:cs typeface="Arial" panose="020B0604020202020204" pitchFamily="34" charset="0"/>
              </a:rPr>
              <a:t>Dé la noticia personalmente.  Evite el teléfono.</a:t>
            </a:r>
            <a:endParaRPr lang="es-MX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  <a:defRPr/>
            </a:pPr>
            <a:endParaRPr lang="es-MX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0195" y="5227673"/>
            <a:ext cx="112840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Comuníquese  con los familiares directos  o con quien percibas como  </a:t>
            </a:r>
            <a:r>
              <a:rPr lang="es-ES" sz="3200" b="1" u="sng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más </a:t>
            </a:r>
            <a:r>
              <a:rPr lang="es-ES" sz="3200" b="1" u="sng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controlado  </a:t>
            </a:r>
            <a:r>
              <a:rPr lang="es-ES" sz="3200" b="1" u="sng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emocionalmente</a:t>
            </a: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0195" y="1507382"/>
            <a:ext cx="115759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Preséntese con su nombre y funciones, explique por qué  estás allí.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50195" y="3862273"/>
            <a:ext cx="11284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Mantenga un contacto visual directo, sereno y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con una actitud que transmita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confianza y seguridad.         </a:t>
            </a:r>
          </a:p>
        </p:txBody>
      </p:sp>
    </p:spTree>
    <p:extLst>
      <p:ext uri="{BB962C8B-B14F-4D97-AF65-F5344CB8AC3E}">
        <p14:creationId xmlns:p14="http://schemas.microsoft.com/office/powerpoint/2010/main" val="207329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3" grpId="0" uiExpand="1" build="p"/>
      <p:bldP spid="2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r>
              <a:rPr lang="es-MX" altLang="en-US" sz="4000" b="1" dirty="0" smtClean="0">
                <a:solidFill>
                  <a:srgbClr val="FFFF00"/>
                </a:solidFill>
              </a:rPr>
              <a:t>La buena comunicación de malas noticias.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512020" y="2993456"/>
            <a:ext cx="100654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Intente mostrar interés, paciencia, comprensión y seguridad, no  tenga prisa. 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12020" y="4315010"/>
            <a:ext cx="11478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Asegúrese que el afectado no se quede solo y en una  situación de crisis emocional.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31475" y="1561178"/>
            <a:ext cx="106809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El  mensaje debe ser claro y preciso,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decirle  </a:t>
            </a: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siempre  la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verdad. 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531475" y="5747288"/>
            <a:ext cx="10680970" cy="685800"/>
          </a:xfrm>
        </p:spPr>
        <p:txBody>
          <a:bodyPr/>
          <a:lstStyle/>
          <a:p>
            <a:pPr marL="0" indent="0">
              <a:buNone/>
            </a:pPr>
            <a:r>
              <a:rPr lang="es-ES" altLang="en-US" b="1" dirty="0">
                <a:solidFill>
                  <a:schemeClr val="bg1"/>
                </a:solidFill>
                <a:cs typeface="Arial" panose="020B0604020202020204" pitchFamily="34" charset="0"/>
              </a:rPr>
              <a:t>Responda de forma sencilla y honesta las preguntas.</a:t>
            </a:r>
            <a:endParaRPr lang="es-MX" altLang="en-US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endParaRPr lang="es-MX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2" grpId="0"/>
      <p:bldP spid="4" grpId="0"/>
      <p:bldP spid="5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9397" y="1256146"/>
            <a:ext cx="11230378" cy="52616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u="sng" dirty="0">
                <a:solidFill>
                  <a:schemeClr val="bg1"/>
                </a:solidFill>
              </a:rPr>
              <a:t>Contenidos: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La RMP como forma de relación interpersonal.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Concepto de RMP.	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Historia de la RMP.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Importancia del enfoque sistémico en la RMP.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</a:t>
            </a:r>
            <a:r>
              <a:rPr lang="es-MX" altLang="en-US" sz="2400" b="1" dirty="0">
                <a:solidFill>
                  <a:schemeClr val="bg1"/>
                </a:solidFill>
              </a:rPr>
              <a:t>Nueva dimensión de la RMP.</a:t>
            </a:r>
            <a:endParaRPr lang="es-ES_tradnl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</a:t>
            </a:r>
            <a:r>
              <a:rPr lang="es-MX" altLang="en-US" sz="2400" b="1" dirty="0">
                <a:solidFill>
                  <a:schemeClr val="bg1"/>
                </a:solidFill>
              </a:rPr>
              <a:t>La RMP en el médico de la familia.</a:t>
            </a:r>
            <a:endParaRPr lang="es-ES_tradnl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</a:t>
            </a:r>
            <a:r>
              <a:rPr lang="es-MX" altLang="en-US" sz="2400" b="1" dirty="0">
                <a:solidFill>
                  <a:schemeClr val="bg1"/>
                </a:solidFill>
              </a:rPr>
              <a:t>La RMP durante la promoción y prevención de salud y la rehabilitación.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MX" altLang="en-US" sz="2400" b="1" dirty="0">
                <a:solidFill>
                  <a:schemeClr val="bg1"/>
                </a:solidFill>
              </a:rPr>
              <a:t>- </a:t>
            </a:r>
            <a:r>
              <a:rPr lang="es-MX" altLang="en-US" sz="2400" b="1" dirty="0" smtClean="0">
                <a:solidFill>
                  <a:schemeClr val="bg1"/>
                </a:solidFill>
              </a:rPr>
              <a:t>La </a:t>
            </a:r>
            <a:r>
              <a:rPr lang="es-MX" altLang="en-US" sz="2400" b="1" dirty="0">
                <a:solidFill>
                  <a:schemeClr val="bg1"/>
                </a:solidFill>
              </a:rPr>
              <a:t>RMP en las condiciones de la revolución científico técnica.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MX" altLang="en-US" sz="2400" b="1" dirty="0" smtClean="0">
                <a:solidFill>
                  <a:schemeClr val="bg1"/>
                </a:solidFill>
              </a:rPr>
              <a:t>- Factores </a:t>
            </a:r>
            <a:r>
              <a:rPr lang="es-MX" altLang="en-US" sz="2400" b="1" dirty="0">
                <a:solidFill>
                  <a:schemeClr val="bg1"/>
                </a:solidFill>
              </a:rPr>
              <a:t>psicosociales dependientes del médico que influyen en el proceso salud enfermedad.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>
                <a:solidFill>
                  <a:schemeClr val="bg1"/>
                </a:solidFill>
              </a:rPr>
              <a:t>- Modelos de RMP (</a:t>
            </a:r>
            <a:r>
              <a:rPr lang="es-ES_tradnl" altLang="en-US" sz="2400" b="1" dirty="0" err="1">
                <a:solidFill>
                  <a:schemeClr val="bg1"/>
                </a:solidFill>
              </a:rPr>
              <a:t>Szasz</a:t>
            </a:r>
            <a:r>
              <a:rPr lang="es-ES_tradnl" altLang="en-US" sz="2400" b="1" dirty="0">
                <a:solidFill>
                  <a:schemeClr val="bg1"/>
                </a:solidFill>
              </a:rPr>
              <a:t>, 1956 y </a:t>
            </a:r>
            <a:r>
              <a:rPr lang="es-ES_tradnl" altLang="en-US" sz="2400" b="1" dirty="0" err="1">
                <a:solidFill>
                  <a:schemeClr val="bg1"/>
                </a:solidFill>
              </a:rPr>
              <a:t>Hollender</a:t>
            </a:r>
            <a:r>
              <a:rPr lang="es-ES_tradnl" altLang="en-US" sz="2400" b="1" dirty="0">
                <a:solidFill>
                  <a:schemeClr val="bg1"/>
                </a:solidFill>
              </a:rPr>
              <a:t>, 1958; </a:t>
            </a:r>
            <a:r>
              <a:rPr lang="es-ES_tradnl" altLang="en-US" sz="2400" b="1" dirty="0" err="1">
                <a:solidFill>
                  <a:schemeClr val="bg1"/>
                </a:solidFill>
              </a:rPr>
              <a:t>Veatch</a:t>
            </a:r>
            <a:r>
              <a:rPr lang="es-ES_tradnl" altLang="en-US" sz="2400" b="1" dirty="0">
                <a:solidFill>
                  <a:schemeClr val="bg1"/>
                </a:solidFill>
              </a:rPr>
              <a:t> 1972).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ES_tradnl" altLang="en-US" sz="2400" b="1" dirty="0" smtClean="0">
                <a:solidFill>
                  <a:schemeClr val="bg1"/>
                </a:solidFill>
              </a:rPr>
              <a:t>- Tipos de respuestas médicas.</a:t>
            </a:r>
            <a:r>
              <a:rPr lang="es-MX" altLang="en-US" sz="2400" b="1" dirty="0" smtClean="0">
                <a:solidFill>
                  <a:schemeClr val="bg1"/>
                </a:solidFill>
              </a:rPr>
              <a:t> </a:t>
            </a:r>
            <a:endParaRPr lang="es-MX" altLang="en-US" sz="2400" b="1" dirty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s-MX" altLang="en-US" sz="2400" b="1" dirty="0">
                <a:solidFill>
                  <a:schemeClr val="bg1"/>
                </a:solidFill>
              </a:rPr>
              <a:t>- Tratamiento de las malas noticias por el Médico General</a:t>
            </a:r>
            <a:r>
              <a:rPr lang="es-MX" altLang="en-US" sz="2400" b="1" dirty="0" smtClean="0">
                <a:solidFill>
                  <a:schemeClr val="bg1"/>
                </a:solidFill>
              </a:rPr>
              <a:t>.</a:t>
            </a:r>
            <a:endParaRPr lang="es-ES" altLang="en-US" sz="2400" b="1" dirty="0">
              <a:solidFill>
                <a:schemeClr val="bg1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1780306" y="729673"/>
            <a:ext cx="9294093" cy="526473"/>
          </a:xfrm>
          <a:noFill/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s-ES" altLang="en-US" sz="2800" b="1" dirty="0" smtClean="0">
                <a:solidFill>
                  <a:srgbClr val="FFFF00"/>
                </a:solidFill>
              </a:rPr>
              <a:t>Tema: Relación </a:t>
            </a:r>
            <a:r>
              <a:rPr lang="es-ES" altLang="en-US" sz="2800" b="1" dirty="0">
                <a:solidFill>
                  <a:srgbClr val="FFFF00"/>
                </a:solidFill>
              </a:rPr>
              <a:t>profesional </a:t>
            </a:r>
            <a:r>
              <a:rPr lang="es-ES" altLang="en-US" sz="2800" b="1" dirty="0" smtClean="0">
                <a:solidFill>
                  <a:srgbClr val="FFFF00"/>
                </a:solidFill>
              </a:rPr>
              <a:t>Médico- Paciente-Familia</a:t>
            </a:r>
            <a:endParaRPr lang="es-E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31673" y="87185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n-US" sz="2800" b="1" u="sng" dirty="0">
                <a:solidFill>
                  <a:srgbClr val="FFFF00"/>
                </a:solidFill>
                <a:latin typeface="Arial" panose="020B0604020202020204" pitchFamily="34" charset="0"/>
              </a:rPr>
              <a:t>Conferencia No.2</a:t>
            </a:r>
            <a:r>
              <a:rPr lang="es-ES_tradnl" altLang="en-US" sz="2800" b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endParaRPr lang="es-ES" altLang="en-US" sz="28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26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2293" grpId="0" autoUpdateAnimBg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ítulo 1"/>
          <p:cNvSpPr>
            <a:spLocks noGrp="1"/>
          </p:cNvSpPr>
          <p:nvPr>
            <p:ph type="title"/>
          </p:nvPr>
        </p:nvSpPr>
        <p:spPr>
          <a:xfrm>
            <a:off x="1981200" y="22225"/>
            <a:ext cx="8229600" cy="1273175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es-MX" altLang="en-US" b="1" dirty="0" smtClean="0">
                <a:solidFill>
                  <a:srgbClr val="FFFF00"/>
                </a:solidFill>
              </a:rPr>
              <a:t>La buena comunicación de malas noticias.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01556" y="4430020"/>
            <a:ext cx="11694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Informarle 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de los pasos que debe iniciar y  de los servicios, entidades  y lugares donde pueden ser atendidos tras tu marcha.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1556" y="3451832"/>
            <a:ext cx="10505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Interesarse 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por sus necesidades del momento.</a:t>
            </a:r>
            <a:endParaRPr lang="es-MX" altLang="en-US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01556" y="1981201"/>
            <a:ext cx="109338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s-ES" altLang="en-U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Explicar </a:t>
            </a:r>
            <a:r>
              <a:rPr lang="es-ES" altLang="en-U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qué reacciones son normales e inevitables sin intentar reprimirlas. </a:t>
            </a:r>
          </a:p>
        </p:txBody>
      </p:sp>
    </p:spTree>
    <p:extLst>
      <p:ext uri="{BB962C8B-B14F-4D97-AF65-F5344CB8AC3E}">
        <p14:creationId xmlns:p14="http://schemas.microsoft.com/office/powerpoint/2010/main" val="101111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990725" y="90488"/>
            <a:ext cx="8229600" cy="792162"/>
          </a:xfrm>
        </p:spPr>
        <p:txBody>
          <a:bodyPr/>
          <a:lstStyle/>
          <a:p>
            <a:r>
              <a:rPr lang="es-MX" altLang="en-US" sz="4000" b="1" dirty="0" smtClean="0">
                <a:solidFill>
                  <a:srgbClr val="FFFF00"/>
                </a:solidFill>
              </a:rPr>
              <a:t>Dar malas noticias a niños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8561" y="1219201"/>
            <a:ext cx="11614825" cy="109598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ES" b="1" dirty="0">
                <a:solidFill>
                  <a:schemeClr val="bg1"/>
                </a:solidFill>
                <a:cs typeface="Arial" panose="020B0604020202020204" pitchFamily="34" charset="0"/>
              </a:rPr>
              <a:t>Los niños </a:t>
            </a:r>
            <a:r>
              <a:rPr lang="es-ES" b="1" u="sng" dirty="0">
                <a:solidFill>
                  <a:schemeClr val="bg1"/>
                </a:solidFill>
                <a:cs typeface="Arial" panose="020B0604020202020204" pitchFamily="34" charset="0"/>
              </a:rPr>
              <a:t>No son tontos</a:t>
            </a:r>
            <a:r>
              <a:rPr lang="es-ES" b="1" dirty="0">
                <a:solidFill>
                  <a:schemeClr val="bg1"/>
                </a:solidFill>
                <a:cs typeface="Arial" panose="020B0604020202020204" pitchFamily="34" charset="0"/>
              </a:rPr>
              <a:t>. Entienden la realidad en relación  con su edad.  </a:t>
            </a:r>
            <a:endParaRPr lang="es-MX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57199" y="4790064"/>
            <a:ext cx="1151754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se sabe explicarle algo, es mejor reconocerlo y decirle que no  sabes  explicárselo</a:t>
            </a:r>
            <a:endParaRPr lang="es-MX" sz="32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28625" y="3644947"/>
            <a:ext cx="1114346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3200"/>
              </a:lnSpc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Lo mejor es buscar a un allegado (amigo o familiar) o un profesional  preparado para ello.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8561" y="2335682"/>
            <a:ext cx="115175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intente engañarle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emplear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ejemplos simbólicos o  excesivamente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simples.</a:t>
            </a:r>
            <a:endParaRPr lang="es-E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28625" y="5975295"/>
            <a:ext cx="9791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No le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dejes </a:t>
            </a:r>
            <a:r>
              <a:rPr lang="es-ES" sz="3200" b="1" kern="0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solo y arrópale también físicamente.</a:t>
            </a:r>
            <a:endParaRPr lang="es-MX" sz="3200" b="1" kern="0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6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build="p"/>
      <p:bldP spid="2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2019300" y="152400"/>
            <a:ext cx="8229600" cy="914400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s-MX" altLang="en-US" sz="4000" b="1" dirty="0">
                <a:solidFill>
                  <a:srgbClr val="FFFF00"/>
                </a:solidFill>
              </a:rPr>
              <a:t>Lo que no se debe hacer con los familiares de la víctima</a:t>
            </a:r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2359442" y="1449451"/>
            <a:ext cx="6293885" cy="45072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dar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falsas esperanzas.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gray">
          <a:xfrm>
            <a:off x="1279140" y="2093517"/>
            <a:ext cx="9163456" cy="43618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alargar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o te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entretenerse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en preámbulos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AutoShape 48"/>
          <p:cNvSpPr>
            <a:spLocks noChangeArrowheads="1"/>
          </p:cNvSpPr>
          <p:nvPr/>
        </p:nvSpPr>
        <p:spPr bwMode="gray">
          <a:xfrm>
            <a:off x="3068410" y="3434748"/>
            <a:ext cx="5584917" cy="40078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dar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falsas esperanzas.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AutoShape 48"/>
          <p:cNvSpPr>
            <a:spLocks noChangeArrowheads="1"/>
          </p:cNvSpPr>
          <p:nvPr/>
        </p:nvSpPr>
        <p:spPr bwMode="gray">
          <a:xfrm>
            <a:off x="194553" y="5976857"/>
            <a:ext cx="11751013" cy="52121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minimizar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la situación… “todo pasa, no se preocupe”.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AutoShape 48"/>
          <p:cNvSpPr>
            <a:spLocks noChangeArrowheads="1"/>
          </p:cNvSpPr>
          <p:nvPr/>
        </p:nvSpPr>
        <p:spPr bwMode="gray">
          <a:xfrm>
            <a:off x="1478604" y="5293752"/>
            <a:ext cx="8770296" cy="516531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llevar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objetos personales de la víctima.</a:t>
            </a:r>
          </a:p>
        </p:txBody>
      </p:sp>
      <p:sp>
        <p:nvSpPr>
          <p:cNvPr id="18" name="AutoShape 48"/>
          <p:cNvSpPr>
            <a:spLocks noChangeArrowheads="1"/>
          </p:cNvSpPr>
          <p:nvPr/>
        </p:nvSpPr>
        <p:spPr bwMode="gray">
          <a:xfrm>
            <a:off x="2150880" y="2758243"/>
            <a:ext cx="7419975" cy="42958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perder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la calma, la serenidad.</a:t>
            </a:r>
            <a:endParaRPr lang="es-E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AutoShape 48"/>
          <p:cNvSpPr>
            <a:spLocks noChangeArrowheads="1"/>
          </p:cNvSpPr>
          <p:nvPr/>
        </p:nvSpPr>
        <p:spPr bwMode="gray">
          <a:xfrm>
            <a:off x="2333625" y="4682609"/>
            <a:ext cx="7238392" cy="4156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culpar a nadie de lo sucedido.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AutoShape 48"/>
          <p:cNvSpPr>
            <a:spLocks noChangeArrowheads="1"/>
          </p:cNvSpPr>
          <p:nvPr/>
        </p:nvSpPr>
        <p:spPr bwMode="gray">
          <a:xfrm>
            <a:off x="1186774" y="4032342"/>
            <a:ext cx="9455286" cy="403342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No </a:t>
            </a:r>
            <a:r>
              <a:rPr lang="es-ES" sz="3200" b="1" kern="0" dirty="0" smtClean="0">
                <a:solidFill>
                  <a:srgbClr val="FFFFFF"/>
                </a:solidFill>
                <a:latin typeface="Arial"/>
              </a:rPr>
              <a:t>informar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a un grupo de afectados a la vez.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42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1981200" y="68766"/>
            <a:ext cx="8229600" cy="1143000"/>
          </a:xfrm>
        </p:spPr>
        <p:txBody>
          <a:bodyPr/>
          <a:lstStyle/>
          <a:p>
            <a:r>
              <a:rPr lang="es-MX" altLang="en-US" sz="4000" b="1" dirty="0">
                <a:solidFill>
                  <a:srgbClr val="FFFF00"/>
                </a:solidFill>
              </a:rPr>
              <a:t>Reacciones típicas al recibir malas noticias.</a:t>
            </a:r>
          </a:p>
        </p:txBody>
      </p:sp>
      <p:sp>
        <p:nvSpPr>
          <p:cNvPr id="4" name="AutoShape 48"/>
          <p:cNvSpPr>
            <a:spLocks noChangeArrowheads="1"/>
          </p:cNvSpPr>
          <p:nvPr/>
        </p:nvSpPr>
        <p:spPr bwMode="gray">
          <a:xfrm>
            <a:off x="3895888" y="4501017"/>
            <a:ext cx="4664453" cy="56381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  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Impotencia / Dolor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AutoShape 48"/>
          <p:cNvSpPr>
            <a:spLocks noChangeArrowheads="1"/>
          </p:cNvSpPr>
          <p:nvPr/>
        </p:nvSpPr>
        <p:spPr bwMode="gray">
          <a:xfrm>
            <a:off x="3662247" y="2253278"/>
            <a:ext cx="5112101" cy="50644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 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Negación / Sorpresa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AutoShape 48"/>
          <p:cNvSpPr>
            <a:spLocks noChangeArrowheads="1"/>
          </p:cNvSpPr>
          <p:nvPr/>
        </p:nvSpPr>
        <p:spPr bwMode="gray">
          <a:xfrm>
            <a:off x="3692913" y="1520402"/>
            <a:ext cx="5081436" cy="499059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Incredulidad / Irrealidad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AutoShape 48"/>
          <p:cNvSpPr>
            <a:spLocks noChangeArrowheads="1"/>
          </p:cNvSpPr>
          <p:nvPr/>
        </p:nvSpPr>
        <p:spPr bwMode="gray">
          <a:xfrm>
            <a:off x="3496964" y="5287777"/>
            <a:ext cx="5442666" cy="459131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Culpa / Crisis de ansiedad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AutoShape 48"/>
          <p:cNvSpPr>
            <a:spLocks noChangeArrowheads="1"/>
          </p:cNvSpPr>
          <p:nvPr/>
        </p:nvSpPr>
        <p:spPr bwMode="gray">
          <a:xfrm>
            <a:off x="3626936" y="2993539"/>
            <a:ext cx="5692162" cy="506444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Pánico / Shock emocional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AutoShape 48"/>
          <p:cNvSpPr>
            <a:spLocks noChangeArrowheads="1"/>
          </p:cNvSpPr>
          <p:nvPr/>
        </p:nvSpPr>
        <p:spPr bwMode="gray">
          <a:xfrm>
            <a:off x="2315183" y="5951122"/>
            <a:ext cx="7568119" cy="66599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Soledad, abandono / Silencio férreo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AutoShape 48"/>
          <p:cNvSpPr>
            <a:spLocks noChangeArrowheads="1"/>
          </p:cNvSpPr>
          <p:nvPr/>
        </p:nvSpPr>
        <p:spPr bwMode="gray">
          <a:xfrm>
            <a:off x="3720791" y="3733799"/>
            <a:ext cx="5053557" cy="59077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r>
              <a:rPr lang="es-ES" sz="3200" b="1" kern="0" dirty="0">
                <a:solidFill>
                  <a:srgbClr val="FFFFFF"/>
                </a:solidFill>
                <a:latin typeface="Arial"/>
              </a:rPr>
              <a:t>Estupor / Aturdimiento</a:t>
            </a:r>
            <a:r>
              <a:rPr lang="es-ES" sz="3200" kern="0" dirty="0">
                <a:ln>
                  <a:solidFill>
                    <a:srgbClr val="993300"/>
                  </a:solidFill>
                </a:ln>
                <a:solidFill>
                  <a:srgbClr val="996600"/>
                </a:solidFill>
                <a:latin typeface="Arial"/>
                <a:cs typeface="Arial" pitchFamily="34" charset="0"/>
              </a:rPr>
              <a:t> </a:t>
            </a:r>
            <a:endParaRPr lang="es-MX" sz="3200" b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20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00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695739" y="90488"/>
            <a:ext cx="10972800" cy="792162"/>
          </a:xfrm>
        </p:spPr>
        <p:txBody>
          <a:bodyPr/>
          <a:lstStyle/>
          <a:p>
            <a:r>
              <a:rPr lang="es-MX" altLang="en-US" sz="4000" b="1" dirty="0" smtClean="0">
                <a:solidFill>
                  <a:srgbClr val="FFFF00"/>
                </a:solidFill>
              </a:rPr>
              <a:t>Actividades para el aprendizaje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77686" y="1371600"/>
            <a:ext cx="116089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Profundice durante el estudio independiente sobre el tema y coloque en su portafolio digital un resumen sobre los principales contenidos, haciendo énfasis en la importancia de la RMPF para el diagnóstico, tratamiento y rehabilitación.</a:t>
            </a:r>
            <a:endParaRPr lang="es-ES_tradnl" sz="28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77686" y="3414821"/>
            <a:ext cx="118143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 smtClean="0">
                <a:solidFill>
                  <a:schemeClr val="bg1"/>
                </a:solidFill>
              </a:rPr>
              <a:t>Trate </a:t>
            </a:r>
            <a:r>
              <a:rPr lang="es-ES_tradnl" sz="2800" b="1" dirty="0">
                <a:solidFill>
                  <a:schemeClr val="bg1"/>
                </a:solidFill>
              </a:rPr>
              <a:t>de responder las siguientes preguntas </a:t>
            </a:r>
            <a:r>
              <a:rPr lang="es-ES_tradnl" sz="2800" b="1" dirty="0" smtClean="0">
                <a:solidFill>
                  <a:schemeClr val="bg1"/>
                </a:solidFill>
              </a:rPr>
              <a:t>para </a:t>
            </a:r>
            <a:r>
              <a:rPr lang="es-ES_tradnl" sz="2800" b="1" dirty="0">
                <a:solidFill>
                  <a:schemeClr val="bg1"/>
                </a:solidFill>
              </a:rPr>
              <a:t>comprobar el cumplimiento de los objetivos</a:t>
            </a:r>
            <a:r>
              <a:rPr lang="es-ES_tradnl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_tradnl" sz="2800" b="1" dirty="0" smtClean="0">
                <a:solidFill>
                  <a:schemeClr val="bg1"/>
                </a:solidFill>
              </a:rPr>
              <a:t>1- </a:t>
            </a:r>
            <a:r>
              <a:rPr lang="es-ES" sz="2800" b="1" dirty="0" smtClean="0">
                <a:solidFill>
                  <a:schemeClr val="bg1"/>
                </a:solidFill>
              </a:rPr>
              <a:t>¿Cómo ha influido la </a:t>
            </a:r>
            <a:r>
              <a:rPr lang="es-ES" sz="2800" b="1" dirty="0">
                <a:solidFill>
                  <a:schemeClr val="bg1"/>
                </a:solidFill>
              </a:rPr>
              <a:t>Revolución Científico Técnica </a:t>
            </a:r>
            <a:r>
              <a:rPr lang="es-ES" sz="2800" b="1" dirty="0" smtClean="0">
                <a:solidFill>
                  <a:schemeClr val="bg1"/>
                </a:solidFill>
              </a:rPr>
              <a:t>en </a:t>
            </a:r>
            <a:r>
              <a:rPr lang="es-ES" sz="2800" b="1" dirty="0">
                <a:solidFill>
                  <a:schemeClr val="bg1"/>
                </a:solidFill>
              </a:rPr>
              <a:t>la </a:t>
            </a:r>
            <a:r>
              <a:rPr lang="es-ES" sz="2800" b="1" dirty="0" smtClean="0">
                <a:solidFill>
                  <a:schemeClr val="bg1"/>
                </a:solidFill>
              </a:rPr>
              <a:t>RMP?.</a:t>
            </a:r>
          </a:p>
          <a:p>
            <a:endParaRPr lang="es-ES" sz="2800" b="1" dirty="0">
              <a:solidFill>
                <a:schemeClr val="bg1"/>
              </a:solidFill>
            </a:endParaRPr>
          </a:p>
          <a:p>
            <a:r>
              <a:rPr lang="es-ES" sz="2800" b="1" dirty="0" smtClean="0">
                <a:solidFill>
                  <a:schemeClr val="bg1"/>
                </a:solidFill>
              </a:rPr>
              <a:t>2- Relacione las principales pautas para comunicar las malas noticias.</a:t>
            </a:r>
            <a:endParaRPr lang="es-ES_trad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88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715617" y="567566"/>
            <a:ext cx="10972800" cy="792162"/>
          </a:xfrm>
        </p:spPr>
        <p:txBody>
          <a:bodyPr/>
          <a:lstStyle/>
          <a:p>
            <a:r>
              <a:rPr lang="es-MX" altLang="en-US" sz="4000" b="1" dirty="0" smtClean="0">
                <a:solidFill>
                  <a:srgbClr val="FFFF00"/>
                </a:solidFill>
              </a:rPr>
              <a:t>Tarea docente para la próxima conferencia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7200" y="2067340"/>
            <a:ext cx="10923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Revisar la guía para la Clase Taller No. 1 sobre el tema:    “La iatrogenia por vía Psicológica.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800" b="1" noProof="0" dirty="0" smtClean="0">
              <a:solidFill>
                <a:srgbClr val="FFFFFF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Realizar</a:t>
            </a:r>
            <a:r>
              <a:rPr kumimoji="0" lang="es-ES_tradnl" sz="2800" b="1" i="0" u="none" strike="noStrike" kern="1200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el estudio independiente sobre el tema, pueden utilizar como referencia</a:t>
            </a: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el material de apoyo “Resumen de Psicología Médica. Primera parte” que se adjunta  en la bibliografía del tema, a modo de preparación para la CT.</a:t>
            </a:r>
            <a:endParaRPr kumimoji="0" lang="es-ES_tradnl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64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</p:spPr>
        <p:txBody>
          <a:bodyPr/>
          <a:lstStyle/>
          <a:p>
            <a:r>
              <a:rPr lang="es-MX" altLang="en-US" sz="4000" b="1" dirty="0">
                <a:solidFill>
                  <a:srgbClr val="FFFF00"/>
                </a:solidFill>
              </a:rPr>
              <a:t>Bibliografía</a:t>
            </a:r>
          </a:p>
        </p:txBody>
      </p:sp>
      <p:sp>
        <p:nvSpPr>
          <p:cNvPr id="21507" name="Marcador de contenido 2"/>
          <p:cNvSpPr>
            <a:spLocks noGrp="1"/>
          </p:cNvSpPr>
          <p:nvPr>
            <p:ph idx="1"/>
          </p:nvPr>
        </p:nvSpPr>
        <p:spPr>
          <a:xfrm>
            <a:off x="-1" y="1228926"/>
            <a:ext cx="11668539" cy="5094052"/>
          </a:xfrm>
        </p:spPr>
        <p:txBody>
          <a:bodyPr/>
          <a:lstStyle/>
          <a:p>
            <a:r>
              <a:rPr lang="es-ES" altLang="en-US" b="1" dirty="0">
                <a:solidFill>
                  <a:schemeClr val="bg1"/>
                </a:solidFill>
              </a:rPr>
              <a:t>Psicología </a:t>
            </a:r>
            <a:r>
              <a:rPr lang="es-ES" altLang="en-US" b="1" dirty="0" smtClean="0">
                <a:solidFill>
                  <a:schemeClr val="bg1"/>
                </a:solidFill>
              </a:rPr>
              <a:t>y Salud,  </a:t>
            </a:r>
            <a:r>
              <a:rPr lang="es-ES" altLang="en-US" b="1" dirty="0">
                <a:solidFill>
                  <a:schemeClr val="bg1"/>
                </a:solidFill>
              </a:rPr>
              <a:t>Núñez  de Villavicencio,   </a:t>
            </a:r>
            <a:r>
              <a:rPr lang="es-ES" altLang="en-US" b="1" dirty="0" smtClean="0">
                <a:solidFill>
                  <a:schemeClr val="bg1"/>
                </a:solidFill>
              </a:rPr>
              <a:t>Parte </a:t>
            </a:r>
            <a:r>
              <a:rPr lang="es-ES" altLang="en-US" b="1" dirty="0" smtClean="0">
                <a:solidFill>
                  <a:schemeClr val="bg1"/>
                </a:solidFill>
              </a:rPr>
              <a:t>VII</a:t>
            </a:r>
            <a:endParaRPr lang="es-ES" altLang="en-US" b="1" dirty="0">
              <a:solidFill>
                <a:schemeClr val="bg1"/>
              </a:solidFill>
            </a:endParaRPr>
          </a:p>
          <a:p>
            <a:r>
              <a:rPr lang="es-ES" altLang="en-US" b="1" dirty="0">
                <a:solidFill>
                  <a:schemeClr val="bg1"/>
                </a:solidFill>
              </a:rPr>
              <a:t>Relación Médico-Paciente. Rodríguez Arce  María Antonieta. Edit. Ecimed la Habana 2008. Capítulos </a:t>
            </a:r>
            <a:r>
              <a:rPr lang="es-ES" altLang="en-US" b="1" dirty="0" smtClean="0">
                <a:solidFill>
                  <a:schemeClr val="bg1"/>
                </a:solidFill>
              </a:rPr>
              <a:t>1, 2 y 3</a:t>
            </a:r>
            <a:endParaRPr lang="es-MX" altLang="en-US" b="1" dirty="0">
              <a:solidFill>
                <a:schemeClr val="bg1"/>
              </a:solidFill>
            </a:endParaRPr>
          </a:p>
          <a:p>
            <a:r>
              <a:rPr lang="es-ES" altLang="en-US" b="1" dirty="0">
                <a:solidFill>
                  <a:schemeClr val="bg1"/>
                </a:solidFill>
              </a:rPr>
              <a:t>Relación equipo de salud-paciente-familia. Gonzalez Menéndez Ricardo. Edit. Ecimed, 2005. Capítulos 2 y </a:t>
            </a:r>
            <a:r>
              <a:rPr lang="es-ES" altLang="en-US" b="1" dirty="0" smtClean="0">
                <a:solidFill>
                  <a:schemeClr val="bg1"/>
                </a:solidFill>
              </a:rPr>
              <a:t>6 </a:t>
            </a:r>
            <a:endParaRPr lang="es-ES" altLang="en-US" b="1" dirty="0">
              <a:solidFill>
                <a:schemeClr val="bg1"/>
              </a:solidFill>
            </a:endParaRPr>
          </a:p>
          <a:p>
            <a:r>
              <a:rPr lang="es-ES" altLang="en-US" b="1" dirty="0">
                <a:solidFill>
                  <a:schemeClr val="bg1"/>
                </a:solidFill>
              </a:rPr>
              <a:t>Psicología y Salud. Complemento al programa de la asignatura. Pág. 11-14</a:t>
            </a:r>
          </a:p>
          <a:p>
            <a:r>
              <a:rPr lang="es-MX" altLang="en-US" b="1" dirty="0">
                <a:solidFill>
                  <a:schemeClr val="bg1"/>
                </a:solidFill>
              </a:rPr>
              <a:t>Materiales de apoyo del colectivo de asignatura.</a:t>
            </a:r>
          </a:p>
        </p:txBody>
      </p:sp>
    </p:spTree>
    <p:extLst>
      <p:ext uri="{BB962C8B-B14F-4D97-AF65-F5344CB8AC3E}">
        <p14:creationId xmlns:p14="http://schemas.microsoft.com/office/powerpoint/2010/main" val="24880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45582" y="1769341"/>
            <a:ext cx="11500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1- Mencione los deberes del médico durante la entrevista.     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96958" y="2713382"/>
            <a:ext cx="10892258" cy="366754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 empático y afectuoso, pero con respeto.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Aceptar al paciente tal y como es, no rechazos ni reproches.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Mostrar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 es capaz de brindar atención de alta calidad.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Situarse en el contexto sociocultural del paciente, hablar con </a:t>
            </a:r>
            <a:r>
              <a:rPr kumimoji="0" lang="es-MX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 lenguaje comprensible.</a:t>
            </a: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Autoevaluarse constantemente, reflexionar sobre los desaciertos y aprender de ellos.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02783" y="487370"/>
            <a:ext cx="10072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Respuesta correcta a </a:t>
            </a:r>
            <a:r>
              <a:rPr kumimoji="0" lang="es-E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las preguntas del Tema No. 1</a:t>
            </a:r>
            <a:endParaRPr kumimoji="0" lang="es-ES" sz="3200" b="1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9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uiExpand="1" build="p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1012822" y="2013836"/>
            <a:ext cx="809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Habilidades comunicativas </a:t>
            </a:r>
            <a:r>
              <a:rPr kumimoji="0" lang="es-ES" sz="2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verbales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50493" y="2537056"/>
            <a:ext cx="116612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Estimular que el paciente hable.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Saber escuchar activamente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utilizar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silencio adecuadamente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Utilizar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nombre del paciente.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Evitar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crítica, la culpabilización y no dar falsa seguridades.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Aclarar (con alguna pregunta, verificar si el paciente entendió bien).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Demostrar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 paciente que se le ha comprendido.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Parafrasear (repetir con palabras propias, lo expuesto por el paciente)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Efectuar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preguntas de final abierto, que estimulan a hablar al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paciente.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Facilitar la retroalimentación por parte del paciente).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Concluir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historia, evitar que queden preocupaciones sin 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expresar.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Verificar si el paciente entendió bien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99918" y="999116"/>
            <a:ext cx="11809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2-Señale cuáles son las habilidades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comunicativas que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debe dominar el médico.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94734" y="44277"/>
            <a:ext cx="10972800" cy="724478"/>
          </a:xfrm>
        </p:spPr>
        <p:txBody>
          <a:bodyPr/>
          <a:lstStyle/>
          <a:p>
            <a:r>
              <a:rPr lang="es-ES_tradnl" sz="3600" b="1" dirty="0" smtClean="0">
                <a:solidFill>
                  <a:srgbClr val="FFFF00"/>
                </a:solidFill>
              </a:rPr>
              <a:t>Respuesta correcta a la Pregunta No. 2</a:t>
            </a:r>
            <a:endParaRPr lang="es-ES_tradn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219694" y="1240016"/>
            <a:ext cx="9829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b) Habilidades comunicativas </a:t>
            </a:r>
            <a:r>
              <a:rPr kumimoji="0" lang="es-ES" sz="32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verbales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19694" y="2054803"/>
            <a:ext cx="117223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Saludar al inicio de la conversación.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Mantener la mirada del paciente.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Tomar el mínimo de notas en la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Historia Clínica.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Tener en cuenta los sentimientos, los aspectos clínicos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psicosociales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Ser cuidadoso y educado con la exploración física.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Utilizar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 contacto físico ocasionalmente si el paciente se </a:t>
            </a: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muestra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desvalido.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170" algn="l"/>
              </a:tabLst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No 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mostrar señales de desaliento o aburrimiento.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>
                <a:tab pos="90170" algn="l"/>
              </a:tabLst>
              <a:defRPr/>
            </a:pP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ítulo 2"/>
          <p:cNvSpPr>
            <a:spLocks noGrp="1"/>
          </p:cNvSpPr>
          <p:nvPr>
            <p:ph type="title"/>
          </p:nvPr>
        </p:nvSpPr>
        <p:spPr>
          <a:xfrm>
            <a:off x="594448" y="285526"/>
            <a:ext cx="10972800" cy="724478"/>
          </a:xfrm>
        </p:spPr>
        <p:txBody>
          <a:bodyPr/>
          <a:lstStyle/>
          <a:p>
            <a:r>
              <a:rPr lang="es-ES_tradnl" sz="3600" b="1" dirty="0" smtClean="0">
                <a:solidFill>
                  <a:srgbClr val="FFFF00"/>
                </a:solidFill>
              </a:rPr>
              <a:t>Respuesta correcta a la Pregunta No. 2</a:t>
            </a:r>
            <a:endParaRPr lang="es-ES_tradnl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7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156897"/>
            <a:ext cx="8229600" cy="1300325"/>
          </a:xfrm>
          <a:noFill/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s-ES" altLang="en-US" sz="4000" b="1" dirty="0">
                <a:solidFill>
                  <a:srgbClr val="FFFF00"/>
                </a:solidFill>
              </a:rPr>
              <a:t>Relación profesional </a:t>
            </a:r>
            <a:br>
              <a:rPr lang="es-ES" altLang="en-US" sz="4000" b="1" dirty="0">
                <a:solidFill>
                  <a:srgbClr val="FFFF00"/>
                </a:solidFill>
              </a:rPr>
            </a:br>
            <a:r>
              <a:rPr lang="es-ES" altLang="en-US" sz="4000" b="1" dirty="0" smtClean="0">
                <a:solidFill>
                  <a:srgbClr val="FFFF00"/>
                </a:solidFill>
              </a:rPr>
              <a:t>Médico-Paciente-Familia</a:t>
            </a:r>
            <a:endParaRPr lang="es-ES" altLang="en-US" sz="4000" b="1" dirty="0">
              <a:solidFill>
                <a:srgbClr val="FFFF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89106" y="1457223"/>
            <a:ext cx="21868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Objetivos: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47439" y="2322778"/>
            <a:ext cx="11322996" cy="163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Comprender la importancia de la relación del médico con el paciente, como un componente valioso en los procesos de </a:t>
            </a: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diagnóstico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tratamiento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rehabilitación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32260" y="4460384"/>
            <a:ext cx="111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Explicar la importancia de comunicar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adecuadamente las </a:t>
            </a: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malas noticias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 a pacientes y familiares.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114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52401"/>
            <a:ext cx="8229600" cy="1173163"/>
          </a:xfrm>
        </p:spPr>
        <p:txBody>
          <a:bodyPr/>
          <a:lstStyle/>
          <a:p>
            <a:pPr eaLnBrk="1" hangingPunct="1"/>
            <a:r>
              <a:rPr lang="es-ES_tradnl" altLang="en-US" sz="4000" b="1" dirty="0">
                <a:solidFill>
                  <a:srgbClr val="FFFF00"/>
                </a:solidFill>
              </a:rPr>
              <a:t>La RMP como forma de relación interpersonal.</a:t>
            </a:r>
            <a:endParaRPr lang="es-ES" altLang="en-US" sz="4000" dirty="0">
              <a:solidFill>
                <a:schemeClr val="bg1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23154" y="2047473"/>
            <a:ext cx="5565522" cy="1738915"/>
          </a:xfrm>
        </p:spPr>
        <p:txBody>
          <a:bodyPr/>
          <a:lstStyle/>
          <a:p>
            <a:pPr marL="0" indent="0">
              <a:buNone/>
            </a:pPr>
            <a:r>
              <a:rPr lang="es-ES" b="1" dirty="0">
                <a:solidFill>
                  <a:schemeClr val="bg1"/>
                </a:solidFill>
              </a:rPr>
              <a:t>¿Por qué podemos afirmar que la RMP es una forma de relación interpersonal?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7975" y="1497217"/>
            <a:ext cx="3897548" cy="346587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2215" y="3969688"/>
            <a:ext cx="54874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¿Qué entendemos como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Relación Médico-Paciente?</a:t>
            </a:r>
          </a:p>
        </p:txBody>
      </p:sp>
    </p:spTree>
    <p:extLst>
      <p:ext uri="{BB962C8B-B14F-4D97-AF65-F5344CB8AC3E}">
        <p14:creationId xmlns:p14="http://schemas.microsoft.com/office/powerpoint/2010/main" val="353550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229600" cy="1173163"/>
          </a:xfrm>
        </p:spPr>
        <p:txBody>
          <a:bodyPr/>
          <a:lstStyle/>
          <a:p>
            <a:pPr eaLnBrk="1" hangingPunct="1"/>
            <a:r>
              <a:rPr lang="es-ES_tradnl" altLang="en-US" sz="4000" b="1" dirty="0">
                <a:solidFill>
                  <a:srgbClr val="FFFF00"/>
                </a:solidFill>
              </a:rPr>
              <a:t>La RMP y su evolución histórica.</a:t>
            </a:r>
            <a:endParaRPr lang="es-ES" altLang="en-US" sz="4000" dirty="0">
              <a:solidFill>
                <a:srgbClr val="FFFF00"/>
              </a:solidFill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828800" y="1524000"/>
            <a:ext cx="8534400" cy="1219200"/>
          </a:xfrm>
        </p:spPr>
        <p:txBody>
          <a:bodyPr/>
          <a:lstStyle/>
          <a:p>
            <a:pPr marL="0" indent="0">
              <a:buNone/>
            </a:pPr>
            <a:r>
              <a:rPr lang="es-ES" sz="3600" b="1" dirty="0">
                <a:solidFill>
                  <a:schemeClr val="bg1"/>
                </a:solidFill>
              </a:rPr>
              <a:t>¿Cómo ha evolucionado la RMP a través de la historia de la humanidad?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145162897"/>
              </p:ext>
            </p:extLst>
          </p:nvPr>
        </p:nvGraphicFramePr>
        <p:xfrm>
          <a:off x="1544826" y="2743200"/>
          <a:ext cx="9102348" cy="3734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92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 build="p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0" y="322195"/>
            <a:ext cx="12192000" cy="784548"/>
          </a:xfrm>
        </p:spPr>
        <p:txBody>
          <a:bodyPr/>
          <a:lstStyle/>
          <a:p>
            <a:pPr lvl="0">
              <a:defRPr/>
            </a:pP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¿ </a:t>
            </a:r>
            <a:r>
              <a:rPr lang="es-ES" b="1" kern="1200" dirty="0" smtClean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Cómo ha influido la RCT en </a:t>
            </a: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la RMP</a:t>
            </a:r>
            <a:r>
              <a:rPr lang="es-ES" b="1" kern="1200" dirty="0" smtClean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?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258277" y="1791687"/>
            <a:ext cx="8492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u="sng" dirty="0">
                <a:solidFill>
                  <a:srgbClr val="FFFFFF"/>
                </a:solidFill>
                <a:latin typeface="Arial" panose="020B0604020202020204" pitchFamily="34" charset="0"/>
              </a:rPr>
              <a:t>Surgimiento de nuevas tecnologías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84617" y="5636519"/>
            <a:ext cx="759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Subvaloración del método clínico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045156" y="2867064"/>
            <a:ext cx="907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Distanciamiento entre el médico y el paciente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139290" y="4014713"/>
            <a:ext cx="90715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Sustitución de la comunicación interpersonal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 por medios diagnósticos de alta tecnología</a:t>
            </a:r>
          </a:p>
        </p:txBody>
      </p:sp>
      <p:sp>
        <p:nvSpPr>
          <p:cNvPr id="11" name="Flecha a la derecha con bandas 10"/>
          <p:cNvSpPr/>
          <p:nvPr/>
        </p:nvSpPr>
        <p:spPr>
          <a:xfrm rot="5400000">
            <a:off x="5308902" y="2592710"/>
            <a:ext cx="376283" cy="1736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Flecha a la derecha con bandas 12"/>
          <p:cNvSpPr/>
          <p:nvPr/>
        </p:nvSpPr>
        <p:spPr>
          <a:xfrm rot="5400000">
            <a:off x="5300816" y="3731641"/>
            <a:ext cx="392457" cy="17368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Flecha a la derecha con bandas 13"/>
          <p:cNvSpPr/>
          <p:nvPr/>
        </p:nvSpPr>
        <p:spPr>
          <a:xfrm rot="5400000">
            <a:off x="5297736" y="5354165"/>
            <a:ext cx="398615" cy="1736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93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219200"/>
          </a:xfrm>
        </p:spPr>
        <p:txBody>
          <a:bodyPr/>
          <a:lstStyle/>
          <a:p>
            <a:pPr lvl="0">
              <a:defRPr/>
            </a:pP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¿ Qué significa el </a:t>
            </a:r>
            <a:r>
              <a:rPr lang="es-ES" b="1" kern="1200" dirty="0" smtClean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Enfoque </a:t>
            </a: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</a:b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Sistémico  en la RMP</a:t>
            </a:r>
            <a:r>
              <a:rPr lang="es-ES" b="1" kern="1200" dirty="0" smtClean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?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12" name="AutoShape 48"/>
          <p:cNvSpPr>
            <a:spLocks noChangeArrowheads="1"/>
          </p:cNvSpPr>
          <p:nvPr/>
        </p:nvSpPr>
        <p:spPr bwMode="gray">
          <a:xfrm>
            <a:off x="1498059" y="4271652"/>
            <a:ext cx="8482519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>
                <a:solidFill>
                  <a:srgbClr val="FFFFFF"/>
                </a:solidFill>
                <a:latin typeface="Arial" panose="020B0604020202020204" pitchFamily="34" charset="0"/>
              </a:rPr>
              <a:t>Transformaciones económicas y sociales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AutoShape 48"/>
          <p:cNvSpPr>
            <a:spLocks noChangeArrowheads="1"/>
          </p:cNvSpPr>
          <p:nvPr/>
        </p:nvSpPr>
        <p:spPr bwMode="gray">
          <a:xfrm>
            <a:off x="2341079" y="3179765"/>
            <a:ext cx="6796478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Rol de la comunicación Humana </a:t>
            </a:r>
          </a:p>
        </p:txBody>
      </p:sp>
      <p:sp>
        <p:nvSpPr>
          <p:cNvPr id="14" name="AutoShape 48"/>
          <p:cNvSpPr>
            <a:spLocks noChangeArrowheads="1"/>
          </p:cNvSpPr>
          <p:nvPr/>
        </p:nvSpPr>
        <p:spPr bwMode="gray">
          <a:xfrm>
            <a:off x="3047913" y="2087878"/>
            <a:ext cx="5105226" cy="5334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>
                <a:solidFill>
                  <a:srgbClr val="FFFFFF"/>
                </a:solidFill>
                <a:latin typeface="Arial" panose="020B0604020202020204" pitchFamily="34" charset="0"/>
              </a:rPr>
              <a:t>Cuerpo de conocimientos</a:t>
            </a:r>
            <a:endParaRPr lang="es-ES" sz="32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958622" y="295"/>
            <a:ext cx="8229600" cy="1630362"/>
          </a:xfrm>
        </p:spPr>
        <p:txBody>
          <a:bodyPr/>
          <a:lstStyle/>
          <a:p>
            <a:pPr lvl="0">
              <a:lnSpc>
                <a:spcPts val="4500"/>
              </a:lnSpc>
              <a:defRPr/>
            </a:pPr>
            <a:r>
              <a:rPr lang="es-ES" b="1" kern="1200" dirty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¿ </a:t>
            </a:r>
            <a:r>
              <a:rPr lang="es-ES" b="1" kern="1200" dirty="0" smtClean="0">
                <a:solidFill>
                  <a:srgbClr val="FFFF00"/>
                </a:solidFill>
                <a:latin typeface="Arial" panose="020B0604020202020204" pitchFamily="34" charset="0"/>
                <a:ea typeface="+mn-ea"/>
                <a:cs typeface="+mn-cs"/>
              </a:rPr>
              <a:t>Quienes participan en la relación con el paciente?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76663" y="1797634"/>
            <a:ext cx="620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u="sng" dirty="0">
                <a:solidFill>
                  <a:srgbClr val="FFFFFF"/>
                </a:solidFill>
                <a:latin typeface="Arial" panose="020B0604020202020204" pitchFamily="34" charset="0"/>
              </a:rPr>
              <a:t>Equipo Básico de Salud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40172" y="3585351"/>
            <a:ext cx="3084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El médico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9546154" y="3689488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Técnicos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241765" y="3631514"/>
            <a:ext cx="256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Enfermera</a:t>
            </a:r>
            <a:endParaRPr lang="es-ES" sz="36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541170" y="3679921"/>
            <a:ext cx="300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Psicólogos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77576" y="4956218"/>
            <a:ext cx="3334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Ambulanciero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680575" y="4970341"/>
            <a:ext cx="2337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Camillero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052724" y="4994568"/>
            <a:ext cx="2510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Pantristas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458200" y="4667951"/>
            <a:ext cx="295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600" b="1" dirty="0">
                <a:solidFill>
                  <a:srgbClr val="FFFFFF"/>
                </a:solidFill>
                <a:latin typeface="Arial" panose="020B0604020202020204" pitchFamily="34" charset="0"/>
              </a:rPr>
              <a:t>Personal de servicios</a:t>
            </a:r>
          </a:p>
        </p:txBody>
      </p:sp>
      <p:sp>
        <p:nvSpPr>
          <p:cNvPr id="2" name="Flecha a la derecha con muesca 1"/>
          <p:cNvSpPr/>
          <p:nvPr/>
        </p:nvSpPr>
        <p:spPr>
          <a:xfrm rot="7443316">
            <a:off x="2483696" y="2875321"/>
            <a:ext cx="1364389" cy="18568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Flecha a la derecha con muesca 15"/>
          <p:cNvSpPr/>
          <p:nvPr/>
        </p:nvSpPr>
        <p:spPr>
          <a:xfrm rot="6144305">
            <a:off x="4005504" y="2806191"/>
            <a:ext cx="1185857" cy="28180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Flecha a la derecha con muesca 16"/>
          <p:cNvSpPr/>
          <p:nvPr/>
        </p:nvSpPr>
        <p:spPr>
          <a:xfrm rot="2968709">
            <a:off x="8406374" y="2942899"/>
            <a:ext cx="1660732" cy="26235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Flecha a la derecha con muesca 17"/>
          <p:cNvSpPr/>
          <p:nvPr/>
        </p:nvSpPr>
        <p:spPr>
          <a:xfrm rot="4227155">
            <a:off x="6679405" y="2891160"/>
            <a:ext cx="1355594" cy="28190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Flecha a la derecha con muesca 18"/>
          <p:cNvSpPr/>
          <p:nvPr/>
        </p:nvSpPr>
        <p:spPr>
          <a:xfrm rot="6243010" flipV="1">
            <a:off x="1994456" y="3562876"/>
            <a:ext cx="2608114" cy="20646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Flecha a la derecha con muesca 19"/>
          <p:cNvSpPr/>
          <p:nvPr/>
        </p:nvSpPr>
        <p:spPr>
          <a:xfrm rot="6305347" flipV="1">
            <a:off x="4602534" y="3548799"/>
            <a:ext cx="2580859" cy="31710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Flecha a la derecha con muesca 20"/>
          <p:cNvSpPr/>
          <p:nvPr/>
        </p:nvSpPr>
        <p:spPr>
          <a:xfrm rot="4707688" flipV="1">
            <a:off x="5113264" y="3554658"/>
            <a:ext cx="2625222" cy="28870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Flecha a la derecha con muesca 21"/>
          <p:cNvSpPr/>
          <p:nvPr/>
        </p:nvSpPr>
        <p:spPr>
          <a:xfrm rot="4214401" flipV="1">
            <a:off x="7905263" y="3429741"/>
            <a:ext cx="2399882" cy="24033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60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1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600"/>
                            </p:stCondLst>
                            <p:childTnLst>
                              <p:par>
                                <p:cTn id="10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600"/>
                            </p:stCondLst>
                            <p:childTnLst>
                              <p:par>
                                <p:cTn id="10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echa a la derecha con bandas 15"/>
          <p:cNvSpPr/>
          <p:nvPr/>
        </p:nvSpPr>
        <p:spPr>
          <a:xfrm>
            <a:off x="8007134" y="2886703"/>
            <a:ext cx="533400" cy="2296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Flecha a la derecha con bandas 14"/>
          <p:cNvSpPr/>
          <p:nvPr/>
        </p:nvSpPr>
        <p:spPr>
          <a:xfrm>
            <a:off x="5526239" y="2821633"/>
            <a:ext cx="475236" cy="2283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Flecha a la derecha con bandas 19"/>
          <p:cNvSpPr/>
          <p:nvPr/>
        </p:nvSpPr>
        <p:spPr>
          <a:xfrm>
            <a:off x="2625470" y="2820409"/>
            <a:ext cx="674815" cy="2296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Flecha a la derecha con bandas 5"/>
          <p:cNvSpPr/>
          <p:nvPr/>
        </p:nvSpPr>
        <p:spPr>
          <a:xfrm>
            <a:off x="8060099" y="4701027"/>
            <a:ext cx="588435" cy="25051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Flecha a la derecha con bandas 16"/>
          <p:cNvSpPr/>
          <p:nvPr/>
        </p:nvSpPr>
        <p:spPr>
          <a:xfrm>
            <a:off x="3555181" y="4697030"/>
            <a:ext cx="964892" cy="2545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Flecha a la derecha con bandas 27"/>
          <p:cNvSpPr/>
          <p:nvPr/>
        </p:nvSpPr>
        <p:spPr>
          <a:xfrm>
            <a:off x="8994013" y="3785850"/>
            <a:ext cx="352742" cy="16702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Flecha a la derecha con bandas 26"/>
          <p:cNvSpPr/>
          <p:nvPr/>
        </p:nvSpPr>
        <p:spPr>
          <a:xfrm>
            <a:off x="5970836" y="3750805"/>
            <a:ext cx="353763" cy="2020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1365499" y="145636"/>
            <a:ext cx="9382125" cy="761559"/>
          </a:xfrm>
        </p:spPr>
        <p:txBody>
          <a:bodyPr/>
          <a:lstStyle/>
          <a:p>
            <a:pPr algn="l" eaLnBrk="1" hangingPunct="1"/>
            <a:r>
              <a:rPr lang="es-ES_tradnl" altLang="en-US" sz="4000" b="1" dirty="0">
                <a:solidFill>
                  <a:srgbClr val="FFFF00"/>
                </a:solidFill>
              </a:rPr>
              <a:t>La RMP en las condiciones de </a:t>
            </a:r>
            <a:r>
              <a:rPr lang="es-ES_tradnl" altLang="en-US" sz="4000" b="1" dirty="0" smtClean="0">
                <a:solidFill>
                  <a:srgbClr val="FFFF00"/>
                </a:solidFill>
              </a:rPr>
              <a:t>la APS.</a:t>
            </a:r>
            <a:endParaRPr lang="es-ES" altLang="en-US" sz="4000" dirty="0">
              <a:solidFill>
                <a:srgbClr val="FFFF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469873" y="1268999"/>
            <a:ext cx="910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u="sng" dirty="0">
                <a:solidFill>
                  <a:srgbClr val="FFFFFF"/>
                </a:solidFill>
                <a:latin typeface="Arial" panose="020B0604020202020204" pitchFamily="34" charset="0"/>
              </a:rPr>
              <a:t>Principales funciones del Médico de la familia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209801" y="26670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86817" y="4320850"/>
            <a:ext cx="2455547" cy="861774"/>
          </a:xfrm>
          <a:prstGeom prst="rect">
            <a:avLst/>
          </a:prstGeom>
          <a:noFill/>
          <a:ln w="28575"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Función Educativa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75733" y="5370476"/>
            <a:ext cx="4703223" cy="584775"/>
          </a:xfrm>
          <a:prstGeom prst="rect">
            <a:avLst/>
          </a:prstGeom>
          <a:noFill/>
          <a:ln w="28575"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Función Investigativa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0176" y="6129173"/>
            <a:ext cx="4625402" cy="584775"/>
          </a:xfrm>
          <a:prstGeom prst="rect">
            <a:avLst/>
          </a:prstGeom>
          <a:noFill/>
          <a:ln w="28575"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Función Gerencial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383675" y="2612293"/>
            <a:ext cx="1995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Individuo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180461" y="2678352"/>
            <a:ext cx="1582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familia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8785059" y="2668302"/>
            <a:ext cx="2534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comunidad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744785" y="4334720"/>
            <a:ext cx="3143809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 Docencia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de </a:t>
            </a:r>
          </a:p>
          <a:p>
            <a:pPr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pre y posgrado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797910" y="4292773"/>
            <a:ext cx="3050380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Acciones de Promoción </a:t>
            </a:r>
            <a:r>
              <a:rPr lang="es-ES" sz="32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 </a:t>
            </a: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Prevención de salud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6207" y="3521898"/>
            <a:ext cx="23022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promoción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560006" y="3469486"/>
            <a:ext cx="23695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prevención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6325736" y="3504038"/>
            <a:ext cx="2643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restauración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9365579" y="3507976"/>
            <a:ext cx="28472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rehabilitación</a:t>
            </a:r>
          </a:p>
        </p:txBody>
      </p:sp>
      <p:sp>
        <p:nvSpPr>
          <p:cNvPr id="26" name="Flecha a la derecha con bandas 25"/>
          <p:cNvSpPr/>
          <p:nvPr/>
        </p:nvSpPr>
        <p:spPr>
          <a:xfrm>
            <a:off x="3218162" y="3725334"/>
            <a:ext cx="285778" cy="1599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Flecha a la derecha con bandas 28"/>
          <p:cNvSpPr/>
          <p:nvPr/>
        </p:nvSpPr>
        <p:spPr>
          <a:xfrm rot="3473024">
            <a:off x="307385" y="3463595"/>
            <a:ext cx="774479" cy="3073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46884" y="2147668"/>
            <a:ext cx="2087653" cy="1077218"/>
          </a:xfrm>
          <a:prstGeom prst="rect">
            <a:avLst/>
          </a:prstGeom>
          <a:noFill/>
          <a:ln w="31750"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3200" b="1" dirty="0">
                <a:solidFill>
                  <a:srgbClr val="FFFFFF"/>
                </a:solidFill>
                <a:latin typeface="Arial" panose="020B0604020202020204" pitchFamily="34" charset="0"/>
              </a:rPr>
              <a:t>Atención Integral</a:t>
            </a:r>
          </a:p>
        </p:txBody>
      </p:sp>
    </p:spTree>
    <p:extLst>
      <p:ext uri="{BB962C8B-B14F-4D97-AF65-F5344CB8AC3E}">
        <p14:creationId xmlns:p14="http://schemas.microsoft.com/office/powerpoint/2010/main" val="26938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20" grpId="0" animBg="1"/>
      <p:bldP spid="6" grpId="0" animBg="1"/>
      <p:bldP spid="17" grpId="0" animBg="1"/>
      <p:bldP spid="28" grpId="0" animBg="1"/>
      <p:bldP spid="27" grpId="0" animBg="1"/>
      <p:bldP spid="3074" grpId="0"/>
      <p:bldP spid="3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7" grpId="0"/>
      <p:bldP spid="14" grpId="0"/>
      <p:bldP spid="19" grpId="0"/>
      <p:bldP spid="21" grpId="0"/>
      <p:bldP spid="22" grpId="0"/>
      <p:bldP spid="23" grpId="0"/>
      <p:bldP spid="26" grpId="0" animBg="1"/>
      <p:bldP spid="29" grpId="0" animBg="1"/>
      <p:bldP spid="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1620</Words>
  <Application>Microsoft Office PowerPoint</Application>
  <PresentationFormat>Panorámica</PresentationFormat>
  <Paragraphs>208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Tema de Office</vt:lpstr>
      <vt:lpstr>Diseño predeterminado</vt:lpstr>
      <vt:lpstr>Asignatura: Psicología Médica</vt:lpstr>
      <vt:lpstr>Tema: Relación profesional Médico- Paciente-Familia</vt:lpstr>
      <vt:lpstr>Relación profesional  Médico-Paciente-Familia</vt:lpstr>
      <vt:lpstr>La RMP como forma de relación interpersonal.</vt:lpstr>
      <vt:lpstr>La RMP y su evolución histórica.</vt:lpstr>
      <vt:lpstr>¿ Cómo ha influido la RCT en la RMP?</vt:lpstr>
      <vt:lpstr>¿ Qué significa el Enfoque  Sistémico  en la RMP?</vt:lpstr>
      <vt:lpstr>¿ Quienes participan en la relación con el paciente?</vt:lpstr>
      <vt:lpstr>La RMP en las condiciones de la APS.</vt:lpstr>
      <vt:lpstr>La RMP en las diferentes especialidades médicas.</vt:lpstr>
      <vt:lpstr>  Tipos de Relación Médico Paciente.  </vt:lpstr>
      <vt:lpstr>Factores psicosociales que influyen en la RMP</vt:lpstr>
      <vt:lpstr>Tipos de respuestas del médico</vt:lpstr>
      <vt:lpstr>Las malas noticias</vt:lpstr>
      <vt:lpstr>Pautas generales para informar malas noticias</vt:lpstr>
      <vt:lpstr>Pasos en la comunicación  de  las malas noticias </vt:lpstr>
      <vt:lpstr>Cómo comunicar malas noticias?</vt:lpstr>
      <vt:lpstr>La buena comunicación de      las malas noticias.</vt:lpstr>
      <vt:lpstr>La buena comunicación de malas noticias.</vt:lpstr>
      <vt:lpstr>La buena comunicación de malas noticias.</vt:lpstr>
      <vt:lpstr>Dar malas noticias a niños</vt:lpstr>
      <vt:lpstr>Lo que no se debe hacer con los familiares de la víctima</vt:lpstr>
      <vt:lpstr>Reacciones típicas al recibir malas noticias.</vt:lpstr>
      <vt:lpstr>Actividades para el aprendizaje </vt:lpstr>
      <vt:lpstr>Tarea docente para la próxima conferencia</vt:lpstr>
      <vt:lpstr>Bibliografía</vt:lpstr>
      <vt:lpstr>Presentación de PowerPoint</vt:lpstr>
      <vt:lpstr>Respuesta correcta a la Pregunta No. 2</vt:lpstr>
      <vt:lpstr>Respuesta correcta a la Pregunta No.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Asignatura Psicología Médica</dc:title>
  <dc:creator>Familia</dc:creator>
  <cp:lastModifiedBy>Ptriana</cp:lastModifiedBy>
  <cp:revision>48</cp:revision>
  <dcterms:created xsi:type="dcterms:W3CDTF">2020-11-01T04:09:51Z</dcterms:created>
  <dcterms:modified xsi:type="dcterms:W3CDTF">2021-10-22T22:29:27Z</dcterms:modified>
</cp:coreProperties>
</file>