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71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167A-B728-48C9-A297-EFDE75B3E10F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BEB80-DCF9-4C5F-8DD1-452F08704E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5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7DC8-B257-44E8-9116-C3783C37092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7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9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05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9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1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98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6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3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57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01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9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1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3095AB-EB63-4B27-BA86-0297F0EB363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117623-D5B8-4994-B426-398AB270EC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2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s.images.search.yahoo.com/images/view;_ylt=A0PDodo405FPKGAA7iaV.Qt.;_ylu=X3oDMTBlMTQ4cGxyBHNlYwNzcgRzbGsDaW1n?back=http://es.images.search.yahoo.com/search/images?p=medicina&amp;_adv_prop=image&amp;va=medicina&amp;fr=yfp-t-705&amp;tab=organic&amp;ri=32&amp;w=300&amp;h=237&amp;imgurl=www.definicionabc.com/wp-content/uploads/medicina-alternativa.jpg&amp;rurl=http://www.definicionabc.com/salud/medicina-alternativa.php&amp;size=13.1+KB&amp;name=Definici%C3%B3n+de+Medicina+Alternativa+%C2%BB+Concepto+en+Definici%C3%B3n+ABC&amp;p=medicina&amp;oid=f9a82958a78bf7066496e6797a393208&amp;fr2=&amp;fr=yfp-t-705&amp;tt=Definici%C3%B3n+de+Medicina+Alternativa+%C2%BB+Concepto+en+Definici%C3%B3n+ABC&amp;b=31&amp;ni=180&amp;no=32&amp;tab=organic&amp;ts=&amp;sigr=11r2m28g6&amp;sigb=13l9lato8&amp;sigi=121vdkfpo&amp;.crumb=hkTfJg3vBW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8700" y="857250"/>
            <a:ext cx="10244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Facultad de Ciencias Médicas de </a:t>
            </a:r>
            <a:r>
              <a:rPr lang="es-ES" sz="28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Sagua</a:t>
            </a:r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La Grande.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Asignatura: Farmacología  General.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Profesor que imparte la asignatura:</a:t>
            </a:r>
          </a:p>
          <a:p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8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MsC</a:t>
            </a:r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  <a:r>
              <a:rPr lang="es-ES" sz="28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Yaquelin</a:t>
            </a:r>
            <a:r>
              <a:rPr lang="es-ES" sz="28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Martínez Chávez. Profesor asistente.</a:t>
            </a:r>
          </a:p>
          <a:p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Dra.Yaima</a:t>
            </a:r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García </a:t>
            </a:r>
            <a:r>
              <a:rPr lang="es-ES" sz="28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Milera</a:t>
            </a:r>
            <a:r>
              <a:rPr lang="es-E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Profesor asistente.</a:t>
            </a:r>
          </a:p>
          <a:p>
            <a:endParaRPr lang="es-ES" sz="28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Correo electrónico: </a:t>
            </a:r>
            <a:r>
              <a:rPr lang="es-ES" sz="24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yaquelinmc</a:t>
            </a:r>
            <a:r>
              <a:rPr lang="es-MX" sz="2400" dirty="0" smtClean="0">
                <a:latin typeface="Arial Black" panose="020B0A04020102020204" pitchFamily="34" charset="0"/>
              </a:rPr>
              <a:t>@</a:t>
            </a:r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  <a:endParaRPr lang="es-ES" sz="24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                           </a:t>
            </a:r>
            <a:r>
              <a:rPr lang="es-ES" sz="2400" b="0" i="0" u="none" strike="noStrike" baseline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yaimagm</a:t>
            </a:r>
            <a:r>
              <a:rPr lang="es-MX" sz="2400" dirty="0" smtClean="0">
                <a:latin typeface="Arial Black" panose="020B0A04020102020204" pitchFamily="34" charset="0"/>
              </a:rPr>
              <a:t>@</a:t>
            </a:r>
            <a:r>
              <a:rPr lang="es-E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  <a:endParaRPr lang="es-ES" sz="24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s-ES" sz="2400" b="0" i="0" u="none" strike="noStrike" baseline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384807" y="3716339"/>
            <a:ext cx="80408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400" dirty="0">
                <a:latin typeface="Arial Black" panose="020B0A04020102020204" pitchFamily="34" charset="0"/>
              </a:rPr>
              <a:t>Drogas vegetales: caña santa, tilo, glucósidos            cardiotónicos...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400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400" dirty="0" smtClean="0">
                <a:latin typeface="Arial Black" panose="020B0A04020102020204" pitchFamily="34" charset="0"/>
              </a:rPr>
              <a:t>Drogas </a:t>
            </a:r>
            <a:r>
              <a:rPr lang="es-ES" sz="2400" dirty="0">
                <a:latin typeface="Arial Black" panose="020B0A04020102020204" pitchFamily="34" charset="0"/>
              </a:rPr>
              <a:t>animales: tiroides, insulina...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400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400" dirty="0" smtClean="0">
                <a:latin typeface="Arial Black" panose="020B0A04020102020204" pitchFamily="34" charset="0"/>
              </a:rPr>
              <a:t>Drogas </a:t>
            </a:r>
            <a:r>
              <a:rPr lang="es-ES" sz="2400" dirty="0">
                <a:latin typeface="Arial Black" panose="020B0A04020102020204" pitchFamily="34" charset="0"/>
              </a:rPr>
              <a:t>minerales:</a:t>
            </a:r>
            <a:r>
              <a:rPr lang="es-ES" sz="2400" b="1" dirty="0">
                <a:latin typeface="Arial Black" panose="020B0A04020102020204" pitchFamily="34" charset="0"/>
              </a:rPr>
              <a:t> </a:t>
            </a:r>
            <a:r>
              <a:rPr lang="es-ES" sz="2400" dirty="0">
                <a:latin typeface="Arial Black" panose="020B0A04020102020204" pitchFamily="34" charset="0"/>
              </a:rPr>
              <a:t>azufre, hierro, calcio, sodio...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1082588" y="3782080"/>
            <a:ext cx="2520950" cy="1800225"/>
          </a:xfrm>
          <a:prstGeom prst="bentConnector3">
            <a:avLst>
              <a:gd name="adj1" fmla="val 2109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15353" y="2781300"/>
            <a:ext cx="7160372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Clasificación de las drogas según su </a:t>
            </a:r>
            <a:r>
              <a:rPr lang="es-E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origen:</a:t>
            </a:r>
            <a:endParaRPr lang="es-E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7" name="Picture 6" descr="thumbnail">
            <a:hlinkClick r:id="rId2" tooltip="&quot;Definición de Medicina Alternativa » Concepto en Definición ABC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2" y="4262578"/>
            <a:ext cx="2200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9742" y="763379"/>
            <a:ext cx="1030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2800" b="1" dirty="0" smtClean="0">
                <a:latin typeface="Arial Black" panose="020B0A04020102020204" pitchFamily="34" charset="0"/>
              </a:rPr>
              <a:t>C</a:t>
            </a:r>
            <a:r>
              <a:rPr lang="es-ES_tradnl" sz="2800" b="1" u="sng" dirty="0" smtClean="0">
                <a:latin typeface="Arial Black" panose="020B0A04020102020204" pitchFamily="34" charset="0"/>
              </a:rPr>
              <a:t>LASIFICACIÓN DE LAS DROGAS SEGÚN SU MÉTODO DE OBTENCIÓN</a:t>
            </a:r>
            <a:r>
              <a:rPr lang="es-ES_tradnl" sz="2800" b="1" dirty="0" smtClean="0">
                <a:latin typeface="Arial Black" panose="020B0A04020102020204" pitchFamily="34" charset="0"/>
              </a:rPr>
              <a:t>:</a:t>
            </a:r>
            <a:endParaRPr lang="es-ES_tradnl" sz="2800" dirty="0" smtClean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_tradnl" sz="2800" dirty="0" smtClean="0">
                <a:latin typeface="Arial Black" panose="020B0A04020102020204" pitchFamily="34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s-ES_tradnl" sz="2800" b="1" dirty="0" smtClean="0">
                <a:latin typeface="Arial Black" panose="020B0A04020102020204" pitchFamily="34" charset="0"/>
              </a:rPr>
              <a:t>  Naturales    </a:t>
            </a:r>
            <a:r>
              <a:rPr lang="es-ES_tradnl" sz="2800" b="1" dirty="0" err="1" smtClean="0">
                <a:latin typeface="Arial Black" panose="020B0A04020102020204" pitchFamily="34" charset="0"/>
              </a:rPr>
              <a:t>Semisintéticas</a:t>
            </a:r>
            <a:r>
              <a:rPr lang="es-ES_tradnl" sz="2800" b="1" dirty="0" smtClean="0">
                <a:latin typeface="Arial Black" panose="020B0A04020102020204" pitchFamily="34" charset="0"/>
              </a:rPr>
              <a:t>         Sintéticas.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0271" y="1055839"/>
            <a:ext cx="10515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u="sng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CRITERIOS PARA LA SELECCIÓN DE UN MEDICAMENTO</a:t>
            </a:r>
            <a:r>
              <a:rPr lang="es-ES_tradnl" sz="28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:</a:t>
            </a:r>
          </a:p>
          <a:p>
            <a:pPr algn="ctr">
              <a:spcBef>
                <a:spcPct val="50000"/>
              </a:spcBef>
            </a:pPr>
            <a:endParaRPr lang="es-ES_tradnl" dirty="0"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19518" y="2425445"/>
            <a:ext cx="7624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800" b="1" dirty="0">
                <a:latin typeface="Arial Black" panose="020B0A04020102020204" pitchFamily="34" charset="0"/>
              </a:rPr>
              <a:t>Eficacia.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800" b="1" dirty="0">
                <a:latin typeface="Arial Black" panose="020B0A04020102020204" pitchFamily="34" charset="0"/>
              </a:rPr>
              <a:t> Seguridad.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800" b="1" dirty="0">
                <a:latin typeface="Arial Black" panose="020B0A04020102020204" pitchFamily="34" charset="0"/>
              </a:rPr>
              <a:t>Conveniencia.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800" b="1" dirty="0">
                <a:latin typeface="Arial Black" panose="020B0A04020102020204" pitchFamily="34" charset="0"/>
              </a:rPr>
              <a:t> Costo.</a:t>
            </a:r>
            <a:endParaRPr lang="es-E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717" y="3281081"/>
            <a:ext cx="3753363" cy="279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93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5" y="1021976"/>
            <a:ext cx="10246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ESTUDIO INDEPENDIENTE:</a:t>
            </a:r>
          </a:p>
          <a:p>
            <a:endParaRPr lang="es-ES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DO" sz="2800" dirty="0" smtClean="0">
                <a:latin typeface="Arial Black" panose="020B0A04020102020204" pitchFamily="34" charset="0"/>
              </a:rPr>
              <a:t>Profundizar </a:t>
            </a:r>
            <a:r>
              <a:rPr lang="es-DO" sz="2800" dirty="0">
                <a:latin typeface="Arial Black" panose="020B0A04020102020204" pitchFamily="34" charset="0"/>
              </a:rPr>
              <a:t>sobre el objeto de estudio de las distintas ramas de la farmacología, la </a:t>
            </a:r>
            <a:r>
              <a:rPr lang="es-DO" sz="2800" dirty="0" err="1">
                <a:latin typeface="Arial Black" panose="020B0A04020102020204" pitchFamily="34" charset="0"/>
              </a:rPr>
              <a:t>farmacoepidemiología</a:t>
            </a:r>
            <a:r>
              <a:rPr lang="es-DO" sz="2800" dirty="0">
                <a:latin typeface="Arial Black" panose="020B0A04020102020204" pitchFamily="34" charset="0"/>
              </a:rPr>
              <a:t> y los estudios de utilización de </a:t>
            </a:r>
            <a:r>
              <a:rPr lang="es-DO" sz="2800">
                <a:latin typeface="Arial Black" panose="020B0A04020102020204" pitchFamily="34" charset="0"/>
              </a:rPr>
              <a:t>medicamentos</a:t>
            </a:r>
            <a:r>
              <a:rPr lang="es-DO" sz="2800" smtClean="0">
                <a:latin typeface="Arial Black" panose="020B0A04020102020204" pitchFamily="34" charset="0"/>
              </a:rPr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6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3905251"/>
            <a:ext cx="219551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6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9553" y="995084"/>
            <a:ext cx="945328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Bibliografía: </a:t>
            </a:r>
          </a:p>
          <a:p>
            <a:pPr algn="just">
              <a:spcBef>
                <a:spcPct val="50000"/>
              </a:spcBef>
            </a:pP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Farmacología General.</a:t>
            </a:r>
          </a:p>
          <a:p>
            <a:pPr algn="just">
              <a:spcBef>
                <a:spcPct val="50000"/>
              </a:spcBef>
            </a:pP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Morón y Levy Pág. 1-8.</a:t>
            </a:r>
          </a:p>
          <a:p>
            <a:pPr algn="just">
              <a:spcBef>
                <a:spcPct val="50000"/>
              </a:spcBef>
            </a:pP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 </a:t>
            </a:r>
          </a:p>
          <a:p>
            <a:pPr algn="just">
              <a:spcBef>
                <a:spcPct val="50000"/>
              </a:spcBef>
            </a:pP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Consulta: Bases Farmacológicas de la Terapéutica.</a:t>
            </a:r>
          </a:p>
          <a:p>
            <a:pPr algn="just">
              <a:spcBef>
                <a:spcPct val="50000"/>
              </a:spcBef>
            </a:pPr>
            <a:r>
              <a:rPr lang="en-US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Goodman y Gilman. </a:t>
            </a: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Tomo I. Capítulo1.</a:t>
            </a:r>
            <a:endParaRPr lang="es-ES_tradnl" sz="2800" dirty="0"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4" y="1196789"/>
            <a:ext cx="2837330" cy="21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4425" y="914401"/>
            <a:ext cx="9944100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8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Conocer que es la Farmacología y sus principales ramas.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el concepto de fármaco, medicamento o droga y clasificar según su origen.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1537" y="957263"/>
            <a:ext cx="10372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Tema: </a:t>
            </a: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Introducción a la Farmacología.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 </a:t>
            </a:r>
            <a:endParaRPr lang="es-ES_tradnl" sz="2800" dirty="0" smtClean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Sumario:</a:t>
            </a: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 Conceptos de Farmacología, fármaco o droga,  posología. Principales ramas de la Farmacología. Clasificación de las drogas según su método de obtención. Criterios para la selección de un medicamento.</a:t>
            </a:r>
            <a:endParaRPr lang="es-ES_tradnl" sz="2800" dirty="0"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0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7300" y="1414463"/>
            <a:ext cx="9858375" cy="26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</a:t>
            </a:r>
            <a:r>
              <a:rPr lang="es-E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Por qué es importante el estudio </a:t>
            </a:r>
          </a:p>
          <a:p>
            <a:pPr algn="ctr" eaLnBrk="1" hangingPunct="1">
              <a:defRPr/>
            </a:pPr>
            <a:r>
              <a:rPr lang="es-E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de la Farmacología?</a:t>
            </a:r>
          </a:p>
        </p:txBody>
      </p:sp>
    </p:spTree>
    <p:extLst>
      <p:ext uri="{BB962C8B-B14F-4D97-AF65-F5344CB8AC3E}">
        <p14:creationId xmlns:p14="http://schemas.microsoft.com/office/powerpoint/2010/main" val="37155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42964" y="763415"/>
            <a:ext cx="10287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800" b="1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“Explosión de fármacos” </a:t>
            </a:r>
            <a:r>
              <a:rPr lang="es-ES" sz="2800" b="1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“Terapéutica </a:t>
            </a:r>
            <a:r>
              <a:rPr lang="es-ES" sz="2800" b="1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irracional</a:t>
            </a:r>
            <a:r>
              <a:rPr lang="es-ES" sz="2800" b="1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”.              </a:t>
            </a:r>
            <a:endParaRPr lang="es-ES" sz="2800" b="1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800" b="1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sz="2800" b="1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s-ES" sz="2800" b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“Enfermedad por medicamentos”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42963" y="3195590"/>
            <a:ext cx="65150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rgbClr val="006666"/>
                </a:solidFill>
                <a:latin typeface="Arial Black" panose="020B0A04020102020204" pitchFamily="34" charset="0"/>
              </a:rPr>
              <a:t>          </a:t>
            </a:r>
            <a:endParaRPr lang="es-ES" sz="2400" dirty="0">
              <a:solidFill>
                <a:srgbClr val="006666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s-ES" sz="2400" dirty="0">
              <a:solidFill>
                <a:srgbClr val="006666"/>
              </a:solidFill>
              <a:latin typeface="Arial Black" panose="020B0A0402010202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Conocimiento de la fisiopatología de la enfermedad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tratar.</a:t>
            </a:r>
          </a:p>
          <a:p>
            <a:pPr eaLnBrk="1" hangingPunct="1">
              <a:buFontTx/>
              <a:buChar char="•"/>
              <a:defRPr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 Conocimiento amplio de la Farmacología de las drogas</a:t>
            </a:r>
          </a:p>
          <a:p>
            <a:pPr eaLnBrk="1" hangingPunct="1">
              <a:defRPr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 que se prescriben. 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263233" y="2067009"/>
            <a:ext cx="423068" cy="6915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>
            <a:off x="7358062" y="2067010"/>
            <a:ext cx="657226" cy="6669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Down Arrow 9"/>
          <p:cNvSpPr/>
          <p:nvPr/>
        </p:nvSpPr>
        <p:spPr>
          <a:xfrm>
            <a:off x="5375276" y="3195590"/>
            <a:ext cx="792163" cy="798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8454925" y="4297815"/>
            <a:ext cx="2778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Medicamentos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esenciales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522369" y="4577102"/>
            <a:ext cx="719137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628775" y="2733925"/>
            <a:ext cx="821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b="1" dirty="0">
                <a:latin typeface="Arial Black" panose="020B0A04020102020204" pitchFamily="34" charset="0"/>
              </a:rPr>
              <a:t>Fundamentos de una terapéutica racional</a:t>
            </a:r>
          </a:p>
        </p:txBody>
      </p:sp>
    </p:spTree>
    <p:extLst>
      <p:ext uri="{BB962C8B-B14F-4D97-AF65-F5344CB8AC3E}">
        <p14:creationId xmlns:p14="http://schemas.microsoft.com/office/powerpoint/2010/main" val="9430408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2319" y="1196788"/>
            <a:ext cx="571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800" dirty="0">
                <a:latin typeface="Arial Black" panose="020B0A04020102020204" pitchFamily="34" charset="0"/>
              </a:rPr>
              <a:t>¿Qué es la Farmacología?</a:t>
            </a:r>
          </a:p>
          <a:p>
            <a:pPr eaLnBrk="1" hangingPunct="1">
              <a:defRPr/>
            </a:pPr>
            <a:endParaRPr lang="es-E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6142" y="1815353"/>
            <a:ext cx="1021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endParaRPr lang="es-ES" sz="2400" dirty="0" smtClean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s-ES" sz="2800" dirty="0" smtClean="0">
                <a:latin typeface="Arial Black" panose="020B0A04020102020204" pitchFamily="34" charset="0"/>
              </a:rPr>
              <a:t>¿Cuál es el objeto de estudio de la Farmacología?</a:t>
            </a:r>
          </a:p>
          <a:p>
            <a:pPr eaLnBrk="1" hangingPunct="1">
              <a:defRPr/>
            </a:pPr>
            <a:endParaRPr lang="es-ES" sz="28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s-ES" sz="2800" dirty="0" smtClean="0">
                <a:latin typeface="Arial Black" panose="020B0A04020102020204" pitchFamily="34" charset="0"/>
              </a:rPr>
              <a:t>¿Qué es un Fármaco </a:t>
            </a:r>
            <a:r>
              <a:rPr lang="es-ES" sz="2800" dirty="0">
                <a:latin typeface="Arial Black" panose="020B0A04020102020204" pitchFamily="34" charset="0"/>
              </a:rPr>
              <a:t>o droga?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16275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006666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5776" y="2853888"/>
            <a:ext cx="2761130" cy="323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4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09346" y="1981671"/>
            <a:ext cx="53802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 Black" panose="020B0A04020102020204" pitchFamily="34" charset="0"/>
              </a:rPr>
              <a:t>Farmacognosia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smtClean="0">
                <a:latin typeface="Arial Black" panose="020B0A04020102020204" pitchFamily="34" charset="0"/>
              </a:rPr>
              <a:t>Farmacodinamia</a:t>
            </a:r>
            <a:endParaRPr lang="es-ES" sz="24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 smtClean="0">
                <a:latin typeface="Arial Black" panose="020B0A04020102020204" pitchFamily="34" charset="0"/>
              </a:rPr>
              <a:t>Farmacoterapéutica</a:t>
            </a:r>
            <a:endParaRPr lang="es-ES" sz="24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 smtClean="0">
                <a:latin typeface="Arial Black" panose="020B0A04020102020204" pitchFamily="34" charset="0"/>
              </a:rPr>
              <a:t>Farmacoepiedemiología</a:t>
            </a:r>
            <a:endParaRPr lang="es-ES" sz="24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>
                <a:latin typeface="Arial Black" panose="020B0A04020102020204" pitchFamily="34" charset="0"/>
              </a:rPr>
              <a:t>Farmacovigilancia</a:t>
            </a:r>
            <a:endParaRPr lang="es-ES" sz="2400" b="1" dirty="0">
              <a:latin typeface="Arial Black" panose="020B0A04020102020204" pitchFamily="34" charset="0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373906" y="1981671"/>
            <a:ext cx="475185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 smtClean="0">
                <a:latin typeface="Arial Black" panose="020B0A04020102020204" pitchFamily="34" charset="0"/>
              </a:rPr>
              <a:t>Biofarmacia</a:t>
            </a:r>
            <a:endParaRPr lang="es-ES" sz="24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 Black" panose="020B0A04020102020204" pitchFamily="34" charset="0"/>
              </a:rPr>
              <a:t>Farmacología </a:t>
            </a:r>
            <a:r>
              <a:rPr lang="es-ES" sz="2400" b="1" dirty="0" smtClean="0">
                <a:latin typeface="Arial Black" panose="020B0A04020102020204" pitchFamily="34" charset="0"/>
              </a:rPr>
              <a:t>molecular</a:t>
            </a:r>
            <a:endParaRPr lang="es-ES" sz="24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>
                <a:latin typeface="Arial Black" panose="020B0A04020102020204" pitchFamily="34" charset="0"/>
              </a:rPr>
              <a:t>Farmacogénetica</a:t>
            </a:r>
            <a:r>
              <a:rPr lang="es-ES" sz="2400" b="1" dirty="0">
                <a:latin typeface="Arial Black" panose="020B0A040201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err="1" smtClean="0">
                <a:latin typeface="Arial Black" panose="020B0A04020102020204" pitchFamily="34" charset="0"/>
              </a:rPr>
              <a:t>Farmacoeconomía</a:t>
            </a:r>
            <a:endParaRPr lang="es-ES" sz="2400" b="1" dirty="0" smtClean="0">
              <a:latin typeface="Arial Black" panose="020B0A040201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smtClean="0">
                <a:latin typeface="Arial Black" panose="020B0A04020102020204" pitchFamily="34" charset="0"/>
              </a:rPr>
              <a:t>Toxicología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ES" sz="2400" b="1" dirty="0" smtClean="0">
                <a:latin typeface="Arial Black" panose="020B0A04020102020204" pitchFamily="34" charset="0"/>
              </a:rPr>
              <a:t>Farmacocinética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ES" sz="2400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500" b="1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500" b="1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500" b="1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992313" y="765176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09346" y="788648"/>
            <a:ext cx="103273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dirty="0">
                <a:latin typeface="Arial Black" panose="020B0A04020102020204" pitchFamily="34" charset="0"/>
              </a:rPr>
              <a:t>¿Cuáles son las ramas de la Farmacología?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60612" y="820272"/>
            <a:ext cx="10488706" cy="31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-457200" algn="l"/>
              </a:tabLst>
              <a:defRPr/>
            </a:pP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Posología:</a:t>
            </a:r>
          </a:p>
          <a:p>
            <a:pPr algn="just">
              <a:tabLst>
                <a:tab pos="-457200" algn="l"/>
              </a:tabLst>
              <a:defRPr/>
            </a:pPr>
            <a:endParaRPr lang="es-ES_tradn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tabLst>
                <a:tab pos="-457200" algn="l"/>
              </a:tabLst>
              <a:defRPr/>
            </a:pP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 Es la rama que trata sobre </a:t>
            </a:r>
            <a:r>
              <a:rPr lang="es-ES_tradnl" sz="2800" dirty="0" smtClean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la </a:t>
            </a: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dosificación de los medicamentos.</a:t>
            </a:r>
          </a:p>
          <a:p>
            <a:pPr algn="just">
              <a:tabLst>
                <a:tab pos="-457200" algn="l"/>
              </a:tabLst>
              <a:defRPr/>
            </a:pPr>
            <a:endParaRPr lang="es-ES_tradnl" sz="2800" dirty="0">
              <a:latin typeface="Arial Black" panose="020B0A04020102020204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tabLst>
                <a:tab pos="-457200" algn="l"/>
              </a:tabLst>
              <a:defRPr/>
            </a:pP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Dosis:</a:t>
            </a:r>
            <a:r>
              <a:rPr lang="es-ES_tradn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Es una determinada cantidad </a:t>
            </a:r>
            <a:r>
              <a:rPr lang="es-ES_tradnl" sz="2800" dirty="0" smtClean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de </a:t>
            </a: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medicamentos. Ej.5 </a:t>
            </a:r>
            <a:r>
              <a:rPr lang="es-ES_tradnl" sz="2800" dirty="0" err="1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mg.</a:t>
            </a: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  1 gr. 250 </a:t>
            </a:r>
            <a:r>
              <a:rPr lang="es-ES_tradnl" sz="2800" dirty="0" err="1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mg.</a:t>
            </a:r>
            <a:endParaRPr lang="es-ES_tradnl" sz="2800" dirty="0">
              <a:latin typeface="Arial Black" panose="020B0A04020102020204" pitchFamily="34" charset="0"/>
              <a:cs typeface="Calibri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6482" y="4437986"/>
            <a:ext cx="105828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-457200" algn="l"/>
              </a:tabLst>
              <a:defRPr/>
            </a:pP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Respuesta Farmacológica</a:t>
            </a:r>
            <a:r>
              <a:rPr lang="es-ES_tradnl" sz="2800" b="1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lang="es-ES_tradnl" sz="2800" dirty="0">
                <a:latin typeface="Arial Black" panose="020B0A04020102020204" pitchFamily="34" charset="0"/>
                <a:ea typeface="Times New Roman" pitchFamily="18" charset="0"/>
                <a:cs typeface="Calibri" pitchFamily="34" charset="0"/>
              </a:rPr>
              <a:t>Es la respuesta de un organismo o tejido al ponerse en contacto con determinada sustancia o droga. </a:t>
            </a:r>
            <a:endParaRPr lang="es-ES_tradnl" sz="2800" dirty="0">
              <a:latin typeface="Arial Black" panose="020B0A040201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259" y="1814969"/>
            <a:ext cx="8919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dirty="0">
                <a:latin typeface="Arial Black" panose="020B0A04020102020204" pitchFamily="34" charset="0"/>
              </a:rPr>
              <a:t>Dosis </a:t>
            </a:r>
            <a:r>
              <a:rPr lang="es-ES_tradnl" sz="2800" dirty="0" smtClean="0">
                <a:latin typeface="Arial Black" panose="020B0A04020102020204" pitchFamily="34" charset="0"/>
              </a:rPr>
              <a:t>mínima 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dirty="0" smtClean="0">
                <a:latin typeface="Arial Black" panose="020B0A04020102020204" pitchFamily="34" charset="0"/>
              </a:rPr>
              <a:t>Dosis máxima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dirty="0" smtClean="0">
                <a:latin typeface="Arial Black" panose="020B0A04020102020204" pitchFamily="34" charset="0"/>
              </a:rPr>
              <a:t>Dosis terapéutica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dirty="0" smtClean="0">
                <a:latin typeface="Arial Black" panose="020B0A04020102020204" pitchFamily="34" charset="0"/>
              </a:rPr>
              <a:t>Dosis </a:t>
            </a:r>
            <a:r>
              <a:rPr lang="es-ES_tradnl" sz="2800" dirty="0">
                <a:latin typeface="Arial Black" panose="020B0A04020102020204" pitchFamily="34" charset="0"/>
              </a:rPr>
              <a:t>efectiva media (DE50</a:t>
            </a:r>
            <a:r>
              <a:rPr lang="es-ES_tradnl" sz="2800" dirty="0" smtClean="0">
                <a:latin typeface="Arial Black" panose="020B0A04020102020204" pitchFamily="34" charset="0"/>
              </a:rPr>
              <a:t>) 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s-ES_tradnl" sz="2800" dirty="0" smtClean="0">
                <a:latin typeface="Arial Black" panose="020B0A04020102020204" pitchFamily="34" charset="0"/>
              </a:rPr>
              <a:t>Dosis </a:t>
            </a:r>
            <a:r>
              <a:rPr lang="es-ES_tradnl" sz="2800" dirty="0">
                <a:latin typeface="Arial Black" panose="020B0A04020102020204" pitchFamily="34" charset="0"/>
              </a:rPr>
              <a:t>letal media (DL50</a:t>
            </a:r>
            <a:r>
              <a:rPr lang="es-ES_tradnl" sz="2800" dirty="0" smtClean="0">
                <a:latin typeface="Arial Black" panose="020B0A04020102020204" pitchFamily="34" charset="0"/>
              </a:rPr>
              <a:t>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86282" y="847403"/>
            <a:ext cx="3659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u="sng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TIPOS DE DOSIS</a:t>
            </a:r>
            <a:r>
              <a:rPr lang="es-ES_tradnl" sz="28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:</a:t>
            </a:r>
            <a:r>
              <a:rPr lang="es-ES_tradnl" sz="28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 </a:t>
            </a:r>
            <a:endParaRPr lang="es-ES_tradnl" sz="2800" dirty="0"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423" y="847403"/>
            <a:ext cx="3496234" cy="342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13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362</Words>
  <Application>Microsoft Office PowerPoint</Application>
  <PresentationFormat>Panorámica</PresentationFormat>
  <Paragraphs>86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Comic Sans MS</vt:lpstr>
      <vt:lpstr>Courier New</vt:lpstr>
      <vt:lpstr>Garamond</vt:lpstr>
      <vt:lpstr>Times New Roman</vt:lpstr>
      <vt:lpstr>Verdana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Dr</cp:lastModifiedBy>
  <cp:revision>21</cp:revision>
  <dcterms:created xsi:type="dcterms:W3CDTF">2021-03-29T10:12:10Z</dcterms:created>
  <dcterms:modified xsi:type="dcterms:W3CDTF">2021-06-11T12:11:24Z</dcterms:modified>
</cp:coreProperties>
</file>