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2" r:id="rId1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D770D7-EDFC-430A-8005-69B7885FF6EC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04EB85-EC10-4724-910C-D01236A78547}">
      <dgm:prSet phldrT="[Text]" custT="1"/>
      <dgm:spPr>
        <a:noFill/>
        <a:ln w="19050">
          <a:solidFill>
            <a:srgbClr val="FF0000"/>
          </a:solidFill>
        </a:ln>
      </dgm:spPr>
      <dgm:t>
        <a:bodyPr/>
        <a:lstStyle/>
        <a:p>
          <a:r>
            <a:rPr lang="es-DO" sz="2400" b="0" i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rPr>
            <a:t>Descubrimiento</a:t>
          </a:r>
          <a:endParaRPr lang="en-US" sz="2400" b="0" i="0" dirty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endParaRPr>
        </a:p>
      </dgm:t>
    </dgm:pt>
    <dgm:pt modelId="{18C51C29-7BDF-4C68-A5B8-D033A7EC3C9A}" type="parTrans" cxnId="{518C0350-CA95-4DC4-BF80-506634D97455}">
      <dgm:prSet/>
      <dgm:spPr/>
      <dgm:t>
        <a:bodyPr/>
        <a:lstStyle/>
        <a:p>
          <a:endParaRPr lang="en-US" sz="2400" b="1" i="1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gm:t>
    </dgm:pt>
    <dgm:pt modelId="{0152B254-CD80-4C48-A721-CD921EEE56A8}" type="sibTrans" cxnId="{518C0350-CA95-4DC4-BF80-506634D97455}">
      <dgm:prSet/>
      <dgm:spPr/>
      <dgm:t>
        <a:bodyPr/>
        <a:lstStyle/>
        <a:p>
          <a:endParaRPr lang="en-US" sz="2400" b="1" i="1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gm:t>
    </dgm:pt>
    <dgm:pt modelId="{DF6AB46E-37ED-4F1E-BD51-910D013AFC7A}">
      <dgm:prSet phldrT="[Text]" custT="1"/>
      <dgm:spPr>
        <a:noFill/>
        <a:ln w="19050">
          <a:solidFill>
            <a:srgbClr val="FF0000"/>
          </a:solidFill>
        </a:ln>
      </dgm:spPr>
      <dgm:t>
        <a:bodyPr/>
        <a:lstStyle/>
        <a:p>
          <a:r>
            <a:rPr lang="es-DO" sz="2400" b="0" i="0" dirty="0" smtClean="0">
              <a:solidFill>
                <a:schemeClr val="tx1"/>
              </a:solidFill>
              <a:effectLst/>
              <a:latin typeface="Arial Black" panose="020B0A04020102020204" pitchFamily="34" charset="0"/>
            </a:rPr>
            <a:t>Estudios de caracterización físico-química</a:t>
          </a:r>
          <a:endParaRPr lang="en-US" sz="2400" b="0" i="0" dirty="0">
            <a:solidFill>
              <a:schemeClr val="tx1"/>
            </a:solidFill>
            <a:effectLst/>
            <a:latin typeface="Arial Black" panose="020B0A04020102020204" pitchFamily="34" charset="0"/>
          </a:endParaRPr>
        </a:p>
      </dgm:t>
    </dgm:pt>
    <dgm:pt modelId="{4D1692F5-DD95-49C2-A07B-4F6D1C812E28}" type="parTrans" cxnId="{044BA98C-3FB1-4F45-8F38-6C8E3B2E19B4}">
      <dgm:prSet/>
      <dgm:spPr/>
      <dgm:t>
        <a:bodyPr/>
        <a:lstStyle/>
        <a:p>
          <a:endParaRPr lang="en-US" sz="2400" b="1" i="1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gm:t>
    </dgm:pt>
    <dgm:pt modelId="{A98BF1DE-AE17-40D2-9C17-4997CACC7B4F}" type="sibTrans" cxnId="{044BA98C-3FB1-4F45-8F38-6C8E3B2E19B4}">
      <dgm:prSet/>
      <dgm:spPr/>
      <dgm:t>
        <a:bodyPr/>
        <a:lstStyle/>
        <a:p>
          <a:endParaRPr lang="en-US" sz="2400" b="1" i="1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gm:t>
    </dgm:pt>
    <dgm:pt modelId="{0AE639B1-C545-4601-BC9F-A60E05E8F018}">
      <dgm:prSet phldrT="[Text]" custT="1"/>
      <dgm:spPr>
        <a:noFill/>
        <a:ln w="19050">
          <a:solidFill>
            <a:srgbClr val="FF0000"/>
          </a:solidFill>
        </a:ln>
      </dgm:spPr>
      <dgm:t>
        <a:bodyPr/>
        <a:lstStyle/>
        <a:p>
          <a:r>
            <a:rPr lang="es-DO" sz="2400" b="0" i="0" dirty="0" smtClean="0">
              <a:solidFill>
                <a:schemeClr val="tx1"/>
              </a:solidFill>
              <a:effectLst/>
              <a:latin typeface="Arial Black" panose="020B0A04020102020204" pitchFamily="34" charset="0"/>
            </a:rPr>
            <a:t>Estudios farmacológicos preclínicos</a:t>
          </a:r>
          <a:endParaRPr lang="en-US" sz="2400" b="0" i="0" dirty="0">
            <a:solidFill>
              <a:schemeClr val="tx1"/>
            </a:solidFill>
            <a:effectLst/>
            <a:latin typeface="Arial Black" panose="020B0A04020102020204" pitchFamily="34" charset="0"/>
          </a:endParaRPr>
        </a:p>
      </dgm:t>
    </dgm:pt>
    <dgm:pt modelId="{54D5130C-5A28-477B-8FAD-AAF89FEA2F71}" type="parTrans" cxnId="{5B4D61F0-C140-487F-9EFF-0B4CE56434A9}">
      <dgm:prSet/>
      <dgm:spPr/>
      <dgm:t>
        <a:bodyPr/>
        <a:lstStyle/>
        <a:p>
          <a:endParaRPr lang="en-US" sz="2400" b="1" i="1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gm:t>
    </dgm:pt>
    <dgm:pt modelId="{2CCDE5C5-3DE9-4E5D-ADB5-8CBEA788ED93}" type="sibTrans" cxnId="{5B4D61F0-C140-487F-9EFF-0B4CE56434A9}">
      <dgm:prSet/>
      <dgm:spPr/>
      <dgm:t>
        <a:bodyPr/>
        <a:lstStyle/>
        <a:p>
          <a:endParaRPr lang="en-US" sz="2400" b="1" i="1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gm:t>
    </dgm:pt>
    <dgm:pt modelId="{D9678307-2CDC-4BF8-8857-FF0D87F7DACC}">
      <dgm:prSet phldrT="[Text]" custT="1"/>
      <dgm:spPr>
        <a:noFill/>
        <a:ln w="19050">
          <a:solidFill>
            <a:srgbClr val="FF0000"/>
          </a:solidFill>
        </a:ln>
      </dgm:spPr>
      <dgm:t>
        <a:bodyPr/>
        <a:lstStyle/>
        <a:p>
          <a:r>
            <a:rPr lang="es-DO" sz="2400" b="0" i="0" dirty="0" smtClean="0">
              <a:solidFill>
                <a:schemeClr val="tx1"/>
              </a:solidFill>
              <a:effectLst/>
              <a:latin typeface="Arial Black" panose="020B0A04020102020204" pitchFamily="34" charset="0"/>
            </a:rPr>
            <a:t>Estudios toxicológicos preclínicos</a:t>
          </a:r>
          <a:endParaRPr lang="en-US" sz="2400" b="0" i="0" dirty="0">
            <a:solidFill>
              <a:schemeClr val="tx1"/>
            </a:solidFill>
            <a:effectLst/>
            <a:latin typeface="Arial Black" panose="020B0A04020102020204" pitchFamily="34" charset="0"/>
          </a:endParaRPr>
        </a:p>
      </dgm:t>
    </dgm:pt>
    <dgm:pt modelId="{5A6A60A4-E765-4933-ADDA-278AB515CD7D}" type="parTrans" cxnId="{B61FFA7E-E5C0-4E6D-BBCC-7DAECFA9C9F9}">
      <dgm:prSet/>
      <dgm:spPr/>
      <dgm:t>
        <a:bodyPr/>
        <a:lstStyle/>
        <a:p>
          <a:endParaRPr lang="en-US" sz="2400" b="1" i="1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gm:t>
    </dgm:pt>
    <dgm:pt modelId="{67B2F641-389D-4BA0-9494-A80669555B23}" type="sibTrans" cxnId="{B61FFA7E-E5C0-4E6D-BBCC-7DAECFA9C9F9}">
      <dgm:prSet/>
      <dgm:spPr/>
      <dgm:t>
        <a:bodyPr/>
        <a:lstStyle/>
        <a:p>
          <a:endParaRPr lang="en-US" sz="2400" b="1" i="1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gm:t>
    </dgm:pt>
    <dgm:pt modelId="{3B361620-9922-432F-87EA-D8D60C7E3DBE}">
      <dgm:prSet phldrT="[Text]" custT="1"/>
      <dgm:spPr>
        <a:noFill/>
        <a:ln w="19050">
          <a:solidFill>
            <a:srgbClr val="FF0000"/>
          </a:solidFill>
        </a:ln>
      </dgm:spPr>
      <dgm:t>
        <a:bodyPr/>
        <a:lstStyle/>
        <a:p>
          <a:r>
            <a:rPr lang="es-DO" sz="2400" b="0" i="0" dirty="0" smtClean="0">
              <a:solidFill>
                <a:schemeClr val="tx1"/>
              </a:solidFill>
              <a:effectLst/>
              <a:latin typeface="Arial Black" panose="020B0A04020102020204" pitchFamily="34" charset="0"/>
            </a:rPr>
            <a:t>Estudios de farmacología clínica</a:t>
          </a:r>
          <a:endParaRPr lang="en-US" sz="2400" b="0" i="0" dirty="0">
            <a:solidFill>
              <a:schemeClr val="tx1"/>
            </a:solidFill>
            <a:effectLst/>
            <a:latin typeface="Arial Black" panose="020B0A04020102020204" pitchFamily="34" charset="0"/>
          </a:endParaRPr>
        </a:p>
      </dgm:t>
    </dgm:pt>
    <dgm:pt modelId="{EA491FAA-5278-4168-8AD0-6B07BB81449C}" type="parTrans" cxnId="{85965A2B-3947-4B71-9C8D-CF168C792B95}">
      <dgm:prSet/>
      <dgm:spPr/>
      <dgm:t>
        <a:bodyPr/>
        <a:lstStyle/>
        <a:p>
          <a:endParaRPr lang="en-US" sz="2400" b="1" i="1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gm:t>
    </dgm:pt>
    <dgm:pt modelId="{28BF3B4F-C157-427F-90F8-E409C64121D4}" type="sibTrans" cxnId="{85965A2B-3947-4B71-9C8D-CF168C792B95}">
      <dgm:prSet/>
      <dgm:spPr/>
      <dgm:t>
        <a:bodyPr/>
        <a:lstStyle/>
        <a:p>
          <a:endParaRPr lang="en-US" sz="2400" b="1" i="1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dgm:t>
    </dgm:pt>
    <dgm:pt modelId="{DDD705F0-E5D5-424B-B180-92E166EA9138}" type="pres">
      <dgm:prSet presAssocID="{87D770D7-EDFC-430A-8005-69B7885FF6E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79233F-F362-47F7-B60C-23A2DA44497A}" type="pres">
      <dgm:prSet presAssocID="{3B361620-9922-432F-87EA-D8D60C7E3DBE}" presName="boxAndChildren" presStyleCnt="0"/>
      <dgm:spPr/>
    </dgm:pt>
    <dgm:pt modelId="{0E31D6AA-E35C-4FFC-B998-E4D504B575F6}" type="pres">
      <dgm:prSet presAssocID="{3B361620-9922-432F-87EA-D8D60C7E3DBE}" presName="parentTextBox" presStyleLbl="node1" presStyleIdx="0" presStyleCnt="5"/>
      <dgm:spPr/>
      <dgm:t>
        <a:bodyPr/>
        <a:lstStyle/>
        <a:p>
          <a:endParaRPr lang="en-US"/>
        </a:p>
      </dgm:t>
    </dgm:pt>
    <dgm:pt modelId="{0875CDDA-515B-485D-A58F-7B37217AE0FB}" type="pres">
      <dgm:prSet presAssocID="{67B2F641-389D-4BA0-9494-A80669555B23}" presName="sp" presStyleCnt="0"/>
      <dgm:spPr/>
    </dgm:pt>
    <dgm:pt modelId="{C1C8BB4D-1B8D-466C-BA4B-138B39F956FC}" type="pres">
      <dgm:prSet presAssocID="{D9678307-2CDC-4BF8-8857-FF0D87F7DACC}" presName="arrowAndChildren" presStyleCnt="0"/>
      <dgm:spPr/>
    </dgm:pt>
    <dgm:pt modelId="{CCDBFF54-0BFE-40D5-948A-67967DB60471}" type="pres">
      <dgm:prSet presAssocID="{D9678307-2CDC-4BF8-8857-FF0D87F7DACC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CF0FD7BA-265E-4D5F-8711-4D7F31C67823}" type="pres">
      <dgm:prSet presAssocID="{2CCDE5C5-3DE9-4E5D-ADB5-8CBEA788ED93}" presName="sp" presStyleCnt="0"/>
      <dgm:spPr/>
    </dgm:pt>
    <dgm:pt modelId="{6DCCB8EE-949D-49FE-896A-733F270BE58E}" type="pres">
      <dgm:prSet presAssocID="{0AE639B1-C545-4601-BC9F-A60E05E8F018}" presName="arrowAndChildren" presStyleCnt="0"/>
      <dgm:spPr/>
    </dgm:pt>
    <dgm:pt modelId="{2835B556-AFA8-4E91-9B43-99F36C42E82D}" type="pres">
      <dgm:prSet presAssocID="{0AE639B1-C545-4601-BC9F-A60E05E8F018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CE1AF38E-E645-4564-9328-56A37AC0F3D4}" type="pres">
      <dgm:prSet presAssocID="{A98BF1DE-AE17-40D2-9C17-4997CACC7B4F}" presName="sp" presStyleCnt="0"/>
      <dgm:spPr/>
    </dgm:pt>
    <dgm:pt modelId="{DB5BBEDF-5AE4-482B-B3C4-CC892C723902}" type="pres">
      <dgm:prSet presAssocID="{DF6AB46E-37ED-4F1E-BD51-910D013AFC7A}" presName="arrowAndChildren" presStyleCnt="0"/>
      <dgm:spPr/>
    </dgm:pt>
    <dgm:pt modelId="{CFAB1B02-755F-415D-9B8D-D7C97514D93C}" type="pres">
      <dgm:prSet presAssocID="{DF6AB46E-37ED-4F1E-BD51-910D013AFC7A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A9CF0507-9B47-48C3-BB89-7F99F1205001}" type="pres">
      <dgm:prSet presAssocID="{0152B254-CD80-4C48-A721-CD921EEE56A8}" presName="sp" presStyleCnt="0"/>
      <dgm:spPr/>
    </dgm:pt>
    <dgm:pt modelId="{EA15A1FB-DF7A-4CC6-BD85-B15FEF299B50}" type="pres">
      <dgm:prSet presAssocID="{C104EB85-EC10-4724-910C-D01236A78547}" presName="arrowAndChildren" presStyleCnt="0"/>
      <dgm:spPr/>
    </dgm:pt>
    <dgm:pt modelId="{59DB13DE-B747-42E0-8DA2-DCC0CD95A346}" type="pres">
      <dgm:prSet presAssocID="{C104EB85-EC10-4724-910C-D01236A78547}" presName="parentTextArrow" presStyleLbl="node1" presStyleIdx="4" presStyleCnt="5" custLinFactNeighborY="-7300"/>
      <dgm:spPr/>
      <dgm:t>
        <a:bodyPr/>
        <a:lstStyle/>
        <a:p>
          <a:endParaRPr lang="en-US"/>
        </a:p>
      </dgm:t>
    </dgm:pt>
  </dgm:ptLst>
  <dgm:cxnLst>
    <dgm:cxn modelId="{85965A2B-3947-4B71-9C8D-CF168C792B95}" srcId="{87D770D7-EDFC-430A-8005-69B7885FF6EC}" destId="{3B361620-9922-432F-87EA-D8D60C7E3DBE}" srcOrd="4" destOrd="0" parTransId="{EA491FAA-5278-4168-8AD0-6B07BB81449C}" sibTransId="{28BF3B4F-C157-427F-90F8-E409C64121D4}"/>
    <dgm:cxn modelId="{A8862C7C-6D4B-4A40-A66E-C03490937F43}" type="presOf" srcId="{87D770D7-EDFC-430A-8005-69B7885FF6EC}" destId="{DDD705F0-E5D5-424B-B180-92E166EA9138}" srcOrd="0" destOrd="0" presId="urn:microsoft.com/office/officeart/2005/8/layout/process4"/>
    <dgm:cxn modelId="{5B4D61F0-C140-487F-9EFF-0B4CE56434A9}" srcId="{87D770D7-EDFC-430A-8005-69B7885FF6EC}" destId="{0AE639B1-C545-4601-BC9F-A60E05E8F018}" srcOrd="2" destOrd="0" parTransId="{54D5130C-5A28-477B-8FAD-AAF89FEA2F71}" sibTransId="{2CCDE5C5-3DE9-4E5D-ADB5-8CBEA788ED93}"/>
    <dgm:cxn modelId="{B61FFA7E-E5C0-4E6D-BBCC-7DAECFA9C9F9}" srcId="{87D770D7-EDFC-430A-8005-69B7885FF6EC}" destId="{D9678307-2CDC-4BF8-8857-FF0D87F7DACC}" srcOrd="3" destOrd="0" parTransId="{5A6A60A4-E765-4933-ADDA-278AB515CD7D}" sibTransId="{67B2F641-389D-4BA0-9494-A80669555B23}"/>
    <dgm:cxn modelId="{A04450C3-B96A-4ECA-ACDB-E101CA6B5907}" type="presOf" srcId="{DF6AB46E-37ED-4F1E-BD51-910D013AFC7A}" destId="{CFAB1B02-755F-415D-9B8D-D7C97514D93C}" srcOrd="0" destOrd="0" presId="urn:microsoft.com/office/officeart/2005/8/layout/process4"/>
    <dgm:cxn modelId="{94584689-3FDE-4585-8DF8-247F144EC92C}" type="presOf" srcId="{3B361620-9922-432F-87EA-D8D60C7E3DBE}" destId="{0E31D6AA-E35C-4FFC-B998-E4D504B575F6}" srcOrd="0" destOrd="0" presId="urn:microsoft.com/office/officeart/2005/8/layout/process4"/>
    <dgm:cxn modelId="{044BA98C-3FB1-4F45-8F38-6C8E3B2E19B4}" srcId="{87D770D7-EDFC-430A-8005-69B7885FF6EC}" destId="{DF6AB46E-37ED-4F1E-BD51-910D013AFC7A}" srcOrd="1" destOrd="0" parTransId="{4D1692F5-DD95-49C2-A07B-4F6D1C812E28}" sibTransId="{A98BF1DE-AE17-40D2-9C17-4997CACC7B4F}"/>
    <dgm:cxn modelId="{322F6C9A-6948-4FA1-9288-CD7C6293617E}" type="presOf" srcId="{0AE639B1-C545-4601-BC9F-A60E05E8F018}" destId="{2835B556-AFA8-4E91-9B43-99F36C42E82D}" srcOrd="0" destOrd="0" presId="urn:microsoft.com/office/officeart/2005/8/layout/process4"/>
    <dgm:cxn modelId="{3157E915-17AC-403F-BB4F-0EE8A304B41F}" type="presOf" srcId="{C104EB85-EC10-4724-910C-D01236A78547}" destId="{59DB13DE-B747-42E0-8DA2-DCC0CD95A346}" srcOrd="0" destOrd="0" presId="urn:microsoft.com/office/officeart/2005/8/layout/process4"/>
    <dgm:cxn modelId="{518C0350-CA95-4DC4-BF80-506634D97455}" srcId="{87D770D7-EDFC-430A-8005-69B7885FF6EC}" destId="{C104EB85-EC10-4724-910C-D01236A78547}" srcOrd="0" destOrd="0" parTransId="{18C51C29-7BDF-4C68-A5B8-D033A7EC3C9A}" sibTransId="{0152B254-CD80-4C48-A721-CD921EEE56A8}"/>
    <dgm:cxn modelId="{CBE8AC06-C0C2-499A-B63F-51DFD867D410}" type="presOf" srcId="{D9678307-2CDC-4BF8-8857-FF0D87F7DACC}" destId="{CCDBFF54-0BFE-40D5-948A-67967DB60471}" srcOrd="0" destOrd="0" presId="urn:microsoft.com/office/officeart/2005/8/layout/process4"/>
    <dgm:cxn modelId="{256BFBA9-ACE6-4A2C-A16E-CC887FB8AFB7}" type="presParOf" srcId="{DDD705F0-E5D5-424B-B180-92E166EA9138}" destId="{8579233F-F362-47F7-B60C-23A2DA44497A}" srcOrd="0" destOrd="0" presId="urn:microsoft.com/office/officeart/2005/8/layout/process4"/>
    <dgm:cxn modelId="{5659D7E8-47E5-4A68-864E-091D699879B3}" type="presParOf" srcId="{8579233F-F362-47F7-B60C-23A2DA44497A}" destId="{0E31D6AA-E35C-4FFC-B998-E4D504B575F6}" srcOrd="0" destOrd="0" presId="urn:microsoft.com/office/officeart/2005/8/layout/process4"/>
    <dgm:cxn modelId="{3C938AA7-2FDB-4892-9978-D84DC1690E39}" type="presParOf" srcId="{DDD705F0-E5D5-424B-B180-92E166EA9138}" destId="{0875CDDA-515B-485D-A58F-7B37217AE0FB}" srcOrd="1" destOrd="0" presId="urn:microsoft.com/office/officeart/2005/8/layout/process4"/>
    <dgm:cxn modelId="{C4458B9E-9318-4B8D-ADB0-F96C5672A1B5}" type="presParOf" srcId="{DDD705F0-E5D5-424B-B180-92E166EA9138}" destId="{C1C8BB4D-1B8D-466C-BA4B-138B39F956FC}" srcOrd="2" destOrd="0" presId="urn:microsoft.com/office/officeart/2005/8/layout/process4"/>
    <dgm:cxn modelId="{C94B8BBB-DC72-4C9C-A121-CE27E6601CD6}" type="presParOf" srcId="{C1C8BB4D-1B8D-466C-BA4B-138B39F956FC}" destId="{CCDBFF54-0BFE-40D5-948A-67967DB60471}" srcOrd="0" destOrd="0" presId="urn:microsoft.com/office/officeart/2005/8/layout/process4"/>
    <dgm:cxn modelId="{54032162-7776-4FD0-9A53-971F4784F8BA}" type="presParOf" srcId="{DDD705F0-E5D5-424B-B180-92E166EA9138}" destId="{CF0FD7BA-265E-4D5F-8711-4D7F31C67823}" srcOrd="3" destOrd="0" presId="urn:microsoft.com/office/officeart/2005/8/layout/process4"/>
    <dgm:cxn modelId="{C1535E79-7A85-4A1D-91D6-9F9827C67DAA}" type="presParOf" srcId="{DDD705F0-E5D5-424B-B180-92E166EA9138}" destId="{6DCCB8EE-949D-49FE-896A-733F270BE58E}" srcOrd="4" destOrd="0" presId="urn:microsoft.com/office/officeart/2005/8/layout/process4"/>
    <dgm:cxn modelId="{CCE4C9FF-186B-47C5-863E-1CAB430F254E}" type="presParOf" srcId="{6DCCB8EE-949D-49FE-896A-733F270BE58E}" destId="{2835B556-AFA8-4E91-9B43-99F36C42E82D}" srcOrd="0" destOrd="0" presId="urn:microsoft.com/office/officeart/2005/8/layout/process4"/>
    <dgm:cxn modelId="{1F78409C-D3CC-458F-9675-DBC8ECBDAECD}" type="presParOf" srcId="{DDD705F0-E5D5-424B-B180-92E166EA9138}" destId="{CE1AF38E-E645-4564-9328-56A37AC0F3D4}" srcOrd="5" destOrd="0" presId="urn:microsoft.com/office/officeart/2005/8/layout/process4"/>
    <dgm:cxn modelId="{C60C51F1-DBB3-4E77-8C23-AB871437D722}" type="presParOf" srcId="{DDD705F0-E5D5-424B-B180-92E166EA9138}" destId="{DB5BBEDF-5AE4-482B-B3C4-CC892C723902}" srcOrd="6" destOrd="0" presId="urn:microsoft.com/office/officeart/2005/8/layout/process4"/>
    <dgm:cxn modelId="{BA2626CB-583A-4E20-8071-A1BC7152B511}" type="presParOf" srcId="{DB5BBEDF-5AE4-482B-B3C4-CC892C723902}" destId="{CFAB1B02-755F-415D-9B8D-D7C97514D93C}" srcOrd="0" destOrd="0" presId="urn:microsoft.com/office/officeart/2005/8/layout/process4"/>
    <dgm:cxn modelId="{5C2AE880-C75D-4CEB-92F6-83467B6A3E77}" type="presParOf" srcId="{DDD705F0-E5D5-424B-B180-92E166EA9138}" destId="{A9CF0507-9B47-48C3-BB89-7F99F1205001}" srcOrd="7" destOrd="0" presId="urn:microsoft.com/office/officeart/2005/8/layout/process4"/>
    <dgm:cxn modelId="{6886BC9D-3F98-4AE7-99F9-1E7FF28E8A19}" type="presParOf" srcId="{DDD705F0-E5D5-424B-B180-92E166EA9138}" destId="{EA15A1FB-DF7A-4CC6-BD85-B15FEF299B50}" srcOrd="8" destOrd="0" presId="urn:microsoft.com/office/officeart/2005/8/layout/process4"/>
    <dgm:cxn modelId="{E0D2C6AC-389C-40A1-8093-A02DCB3ACC2B}" type="presParOf" srcId="{EA15A1FB-DF7A-4CC6-BD85-B15FEF299B50}" destId="{59DB13DE-B747-42E0-8DA2-DCC0CD95A34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C5DB-67E8-474B-9A84-94067BD5F349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71CA-8E13-4D09-813F-6EF999E198BB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724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C5DB-67E8-474B-9A84-94067BD5F349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71CA-8E13-4D09-813F-6EF999E198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385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C5DB-67E8-474B-9A84-94067BD5F349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71CA-8E13-4D09-813F-6EF999E198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977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C5DB-67E8-474B-9A84-94067BD5F349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71CA-8E13-4D09-813F-6EF999E198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041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C5DB-67E8-474B-9A84-94067BD5F349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71CA-8E13-4D09-813F-6EF999E198BB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94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C5DB-67E8-474B-9A84-94067BD5F349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71CA-8E13-4D09-813F-6EF999E198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645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C5DB-67E8-474B-9A84-94067BD5F349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71CA-8E13-4D09-813F-6EF999E198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297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C5DB-67E8-474B-9A84-94067BD5F349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71CA-8E13-4D09-813F-6EF999E198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438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C5DB-67E8-474B-9A84-94067BD5F349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71CA-8E13-4D09-813F-6EF999E198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008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A85C5DB-67E8-474B-9A84-94067BD5F349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C971CA-8E13-4D09-813F-6EF999E198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2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C5DB-67E8-474B-9A84-94067BD5F349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71CA-8E13-4D09-813F-6EF999E198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672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A85C5DB-67E8-474B-9A84-94067BD5F349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DC971CA-8E13-4D09-813F-6EF999E198BB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98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cu/imgres?imgurl=http://www.mascotas.org/wp-content/uploads/veneno.jpg&amp;imgrefurl=http://akutimerukorea.foroactivo.net/minijuegos-f28/la-imagen-del-dia-t138-15.htm&amp;h=240&amp;w=250&amp;sz=19&amp;tbnid=Eki-Y6dQtPW-jM:&amp;tbnh=107&amp;tbnw=111&amp;prev=/images?q=imagen+veneno&amp;hl=es&amp;usg=__IcZvox7lcV6JZcdr1US47LI-_Kw=&amp;ei=bUXYS57DE47q9gSJjeWNBw&amp;sa=X&amp;oi=image_result&amp;resnum=4&amp;ct=image&amp;ved=0CA4Q9QEwAw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s.images.search.yahoo.com/images/view;_ylt=A0PDoddq05FPzxoA9CaV.Qt.;_ylu=X3oDMTBlMTQ4cGxyBHNlYwNzcgRzbGsDaW1n?back=http://es.images.search.yahoo.com/search/images?p=medicina&amp;_adv_prop=image&amp;va=medicina&amp;fr=yfp-t-705&amp;tab=organic&amp;ri=114&amp;w=730&amp;h=419&amp;imgurl=www.upc.com.mx/img/laboratorio/laboratorio/laboratorio.jpg&amp;rurl=http://www.upc.com.mx/laboratorio/laboratorio&amp;size=82.3+KB&amp;name=Medicina+de+Laboratorio+Anatomia+Patologica+y+Citologia+Exfoliativa+%C2%BB&amp;p=medicina&amp;oid=78cf6ada06b1b25beddbeb98a46d712d&amp;fr2=&amp;fr=yfp-t-705&amp;tt=Medicina+de+Laboratorio+Anatomia+Patologica+y+Citologia+Exfoliativa+%C2%BB&amp;b=91&amp;ni=120&amp;no=114&amp;tab=organic&amp;ts=&amp;sigr=11do04po9&amp;sigb=13mi9d5r1&amp;sigi=11q0qiok0&amp;.crumb=hkTfJg3vBW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s.images.search.yahoo.com/images/view;_ylt=A0PDoddq05FPzxoA9CaV.Qt.;_ylu=X3oDMTBlMTQ4cGxyBHNlYwNzcgRzbGsDaW1n?back=http://es.images.search.yahoo.com/search/images?p=medicina&amp;_adv_prop=image&amp;va=medicina&amp;fr=yfp-t-705&amp;tab=organic&amp;ri=114&amp;w=730&amp;h=419&amp;imgurl=www.upc.com.mx/img/laboratorio/laboratorio/laboratorio.jpg&amp;rurl=http://www.upc.com.mx/laboratorio/laboratorio&amp;size=82.3+KB&amp;name=Medicina+de+Laboratorio+Anatomia+Patologica+y+Citologia+Exfoliativa+%C2%BB&amp;p=medicina&amp;oid=78cf6ada06b1b25beddbeb98a46d712d&amp;fr2=&amp;fr=yfp-t-705&amp;tt=Medicina+de+Laboratorio+Anatomia+Patologica+y+Citologia+Exfoliativa+%C2%BB&amp;b=91&amp;ni=120&amp;no=114&amp;tab=organic&amp;ts=&amp;sigr=11do04po9&amp;sigb=13mi9d5r1&amp;sigi=11q0qiok0&amp;.crumb=hkTfJg3vBWC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14338" y="642938"/>
            <a:ext cx="1158716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>
                <a:solidFill>
                  <a:srgbClr val="000000"/>
                </a:solidFill>
                <a:latin typeface="Arial Black" panose="020B0A04020102020204" pitchFamily="34" charset="0"/>
              </a:rPr>
              <a:t>Facultad de Ciencias Médicas de </a:t>
            </a:r>
            <a:r>
              <a:rPr lang="es-ES" sz="2800" dirty="0" err="1">
                <a:solidFill>
                  <a:srgbClr val="000000"/>
                </a:solidFill>
                <a:latin typeface="Arial Black" panose="020B0A04020102020204" pitchFamily="34" charset="0"/>
              </a:rPr>
              <a:t>Sagua</a:t>
            </a:r>
            <a:r>
              <a:rPr lang="es-ES" sz="2800" dirty="0">
                <a:solidFill>
                  <a:srgbClr val="000000"/>
                </a:solidFill>
                <a:latin typeface="Arial Black" panose="020B0A04020102020204" pitchFamily="34" charset="0"/>
              </a:rPr>
              <a:t> La Grande.</a:t>
            </a:r>
          </a:p>
          <a:p>
            <a:endParaRPr lang="es-ES" sz="2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es-ES" sz="2800" dirty="0">
                <a:solidFill>
                  <a:srgbClr val="000000"/>
                </a:solidFill>
                <a:latin typeface="Arial Black" panose="020B0A04020102020204" pitchFamily="34" charset="0"/>
              </a:rPr>
              <a:t>Asignatura: Farmacología  General.</a:t>
            </a:r>
          </a:p>
          <a:p>
            <a:endParaRPr lang="es-ES" sz="2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es-ES" sz="2800" dirty="0">
                <a:solidFill>
                  <a:srgbClr val="000000"/>
                </a:solidFill>
                <a:latin typeface="Arial Black" panose="020B0A04020102020204" pitchFamily="34" charset="0"/>
              </a:rPr>
              <a:t>Profesor que imparte la asignatura:</a:t>
            </a:r>
          </a:p>
          <a:p>
            <a:r>
              <a:rPr lang="es-ES" sz="2800" dirty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latin typeface="Arial Black" panose="020B0A04020102020204" pitchFamily="34" charset="0"/>
              </a:rPr>
              <a:t>MsC</a:t>
            </a:r>
            <a:r>
              <a:rPr lang="es-ES" sz="2800" dirty="0">
                <a:solidFill>
                  <a:srgbClr val="000000"/>
                </a:solidFill>
                <a:latin typeface="Arial Black" panose="020B0A04020102020204" pitchFamily="34" charset="0"/>
              </a:rPr>
              <a:t>. </a:t>
            </a:r>
            <a:r>
              <a:rPr lang="es-ES" sz="2800" dirty="0" err="1">
                <a:solidFill>
                  <a:srgbClr val="000000"/>
                </a:solidFill>
                <a:latin typeface="Arial Black" panose="020B0A04020102020204" pitchFamily="34" charset="0"/>
              </a:rPr>
              <a:t>Yaquelin</a:t>
            </a:r>
            <a:r>
              <a:rPr lang="es-ES" sz="2800" dirty="0">
                <a:solidFill>
                  <a:srgbClr val="000000"/>
                </a:solidFill>
                <a:latin typeface="Arial Black" panose="020B0A04020102020204" pitchFamily="34" charset="0"/>
              </a:rPr>
              <a:t> Martínez Chávez. Profesor asistente.</a:t>
            </a:r>
          </a:p>
          <a:p>
            <a:r>
              <a:rPr lang="es-ES" sz="2800" dirty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latin typeface="Arial Black" panose="020B0A04020102020204" pitchFamily="34" charset="0"/>
              </a:rPr>
              <a:t>Dra.Yaima</a:t>
            </a:r>
            <a:r>
              <a:rPr lang="es-ES" sz="2800" dirty="0">
                <a:solidFill>
                  <a:srgbClr val="000000"/>
                </a:solidFill>
                <a:latin typeface="Arial Black" panose="020B0A04020102020204" pitchFamily="34" charset="0"/>
              </a:rPr>
              <a:t> García </a:t>
            </a:r>
            <a:r>
              <a:rPr lang="es-ES" sz="2800" dirty="0" err="1">
                <a:solidFill>
                  <a:srgbClr val="000000"/>
                </a:solidFill>
                <a:latin typeface="Arial Black" panose="020B0A04020102020204" pitchFamily="34" charset="0"/>
              </a:rPr>
              <a:t>Milera</a:t>
            </a:r>
            <a:r>
              <a:rPr lang="es-ES" sz="2800" dirty="0">
                <a:solidFill>
                  <a:srgbClr val="000000"/>
                </a:solidFill>
                <a:latin typeface="Arial Black" panose="020B0A04020102020204" pitchFamily="34" charset="0"/>
              </a:rPr>
              <a:t>. Profesor asistente.</a:t>
            </a:r>
          </a:p>
          <a:p>
            <a:endParaRPr lang="es-ES" sz="2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es-ES" sz="2800" dirty="0">
                <a:solidFill>
                  <a:srgbClr val="000000"/>
                </a:solidFill>
                <a:latin typeface="Arial Black" panose="020B0A04020102020204" pitchFamily="34" charset="0"/>
              </a:rPr>
              <a:t>Correo electrónico: </a:t>
            </a:r>
            <a:r>
              <a:rPr lang="es-ES" sz="2800" dirty="0" err="1">
                <a:solidFill>
                  <a:srgbClr val="000000"/>
                </a:solidFill>
                <a:latin typeface="Arial Black" panose="020B0A04020102020204" pitchFamily="34" charset="0"/>
              </a:rPr>
              <a:t>yaquelinmc</a:t>
            </a:r>
            <a:r>
              <a:rPr lang="es-MX" sz="2800" dirty="0" smtClean="0">
                <a:latin typeface="Arial Black" panose="020B0A04020102020204" pitchFamily="34" charset="0"/>
              </a:rPr>
              <a:t>@</a:t>
            </a:r>
            <a:r>
              <a:rPr lang="es-ES" sz="2800" dirty="0">
                <a:solidFill>
                  <a:srgbClr val="000000"/>
                </a:solidFill>
                <a:latin typeface="Arial Black" panose="020B0A04020102020204" pitchFamily="34" charset="0"/>
              </a:rPr>
              <a:t>infomed.sld.cu. </a:t>
            </a:r>
          </a:p>
          <a:p>
            <a:r>
              <a:rPr lang="es-ES" sz="2800" dirty="0">
                <a:solidFill>
                  <a:srgbClr val="000000"/>
                </a:solidFill>
                <a:latin typeface="Arial Black" panose="020B0A04020102020204" pitchFamily="34" charset="0"/>
              </a:rPr>
              <a:t>                                 </a:t>
            </a:r>
            <a:r>
              <a:rPr lang="es-ES" sz="2800" dirty="0" err="1">
                <a:solidFill>
                  <a:srgbClr val="000000"/>
                </a:solidFill>
                <a:latin typeface="Arial Black" panose="020B0A04020102020204" pitchFamily="34" charset="0"/>
              </a:rPr>
              <a:t>yaimagm</a:t>
            </a:r>
            <a:r>
              <a:rPr lang="es-MX" sz="2800" dirty="0" smtClean="0">
                <a:latin typeface="Arial Black" panose="020B0A04020102020204" pitchFamily="34" charset="0"/>
              </a:rPr>
              <a:t>@</a:t>
            </a:r>
            <a:r>
              <a:rPr lang="es-ES" sz="2800" dirty="0">
                <a:solidFill>
                  <a:srgbClr val="000000"/>
                </a:solidFill>
                <a:latin typeface="Arial Black" panose="020B0A04020102020204" pitchFamily="34" charset="0"/>
              </a:rPr>
              <a:t>infomed.sld.cu. </a:t>
            </a:r>
          </a:p>
          <a:p>
            <a:endParaRPr lang="es-ES" sz="2800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74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71501" y="1548363"/>
            <a:ext cx="1147286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dirty="0" smtClean="0">
                <a:latin typeface="Arial Black" panose="020B0A04020102020204" pitchFamily="34" charset="0"/>
              </a:rPr>
              <a:t>ESTUDIOS TOXICOLÓGICOS PRECLÍNICOS : Estudia los efectos adversos o indeseables de los medicamentos en diferentes sistemas biológicos.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s-ES" sz="2800" dirty="0" smtClean="0">
                <a:latin typeface="Arial Black" panose="020B0A04020102020204" pitchFamily="34" charset="0"/>
              </a:rPr>
              <a:t> Toxicológicos agudos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s-ES" sz="2800" dirty="0" smtClean="0">
                <a:latin typeface="Arial Black" panose="020B0A04020102020204" pitchFamily="34" charset="0"/>
              </a:rPr>
              <a:t>Toxicológicos subagudo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s-ES" sz="2800" dirty="0" smtClean="0">
                <a:latin typeface="Arial Black" panose="020B0A04020102020204" pitchFamily="34" charset="0"/>
              </a:rPr>
              <a:t>Toxicológicos crónico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329929" y="436082"/>
            <a:ext cx="91035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800" cap="all" dirty="0" smtClean="0">
                <a:latin typeface="Arial Black" panose="020B0A04020102020204" pitchFamily="34" charset="0"/>
              </a:rPr>
              <a:t>Estudios farmacológicos preclínicos:</a:t>
            </a:r>
          </a:p>
        </p:txBody>
      </p:sp>
      <p:pic>
        <p:nvPicPr>
          <p:cNvPr id="4" name="Picture 8" descr="venen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8046" y="3881436"/>
            <a:ext cx="1906191" cy="179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884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100138" y="1024594"/>
            <a:ext cx="70917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800" dirty="0">
                <a:latin typeface="Arial Black" panose="020B0A04020102020204" pitchFamily="34" charset="0"/>
              </a:rPr>
              <a:t>Estudios </a:t>
            </a:r>
            <a:r>
              <a:rPr lang="es-ES" sz="2800" dirty="0" smtClean="0">
                <a:latin typeface="Arial Black" panose="020B0A04020102020204" pitchFamily="34" charset="0"/>
              </a:rPr>
              <a:t>especiales: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442912" y="2424110"/>
            <a:ext cx="111585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sz="2800" b="1" u="sng" dirty="0">
                <a:latin typeface="Arial Black" panose="020B0A04020102020204" pitchFamily="34" charset="0"/>
              </a:rPr>
              <a:t>Reproducción </a:t>
            </a:r>
            <a:r>
              <a:rPr lang="es-ES" sz="2800" b="1" dirty="0">
                <a:latin typeface="Arial Black" panose="020B0A04020102020204" pitchFamily="34" charset="0"/>
              </a:rPr>
              <a:t>      </a:t>
            </a:r>
            <a:r>
              <a:rPr lang="es-ES" sz="2800" b="1" u="sng" dirty="0">
                <a:latin typeface="Arial Black" panose="020B0A04020102020204" pitchFamily="34" charset="0"/>
              </a:rPr>
              <a:t> </a:t>
            </a:r>
            <a:r>
              <a:rPr lang="es-ES" sz="2800" b="1" u="sng" dirty="0" err="1">
                <a:latin typeface="Arial Black" panose="020B0A04020102020204" pitchFamily="34" charset="0"/>
              </a:rPr>
              <a:t>Mutagénesis</a:t>
            </a:r>
            <a:r>
              <a:rPr lang="es-ES" sz="2800" b="1" u="sng" dirty="0">
                <a:latin typeface="Arial Black" panose="020B0A04020102020204" pitchFamily="34" charset="0"/>
              </a:rPr>
              <a:t> </a:t>
            </a:r>
            <a:r>
              <a:rPr lang="es-ES" sz="2800" b="1" dirty="0">
                <a:latin typeface="Arial Black" panose="020B0A04020102020204" pitchFamily="34" charset="0"/>
              </a:rPr>
              <a:t>       </a:t>
            </a:r>
            <a:r>
              <a:rPr lang="es-ES" sz="2800" b="1" u="sng" dirty="0">
                <a:latin typeface="Arial Black" panose="020B0A04020102020204" pitchFamily="34" charset="0"/>
              </a:rPr>
              <a:t>Carcinogénesis</a:t>
            </a:r>
            <a:endParaRPr lang="es-ES" sz="2800" b="1" dirty="0">
              <a:latin typeface="Arial Black" panose="020B0A04020102020204" pitchFamily="34" charset="0"/>
            </a:endParaRP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457200" y="3685846"/>
            <a:ext cx="470058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342900" indent="-342900" eaLnBrk="1" hangingPunct="1"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Arial Black" panose="020B0A04020102020204" pitchFamily="34" charset="0"/>
              </a:rPr>
              <a:t>Fertilidad</a:t>
            </a:r>
            <a:endParaRPr lang="es-ES" sz="2800" dirty="0">
              <a:latin typeface="Arial Black" panose="020B0A04020102020204" pitchFamily="34" charset="0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Arial Black" panose="020B0A04020102020204" pitchFamily="34" charset="0"/>
              </a:rPr>
              <a:t>Teratogénesis</a:t>
            </a:r>
            <a:endParaRPr lang="es-ES" sz="2800" dirty="0">
              <a:latin typeface="Arial Black" panose="020B0A04020102020204" pitchFamily="34" charset="0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§"/>
            </a:pPr>
            <a:r>
              <a:rPr lang="es-ES" sz="2800" dirty="0" err="1">
                <a:latin typeface="Arial Black" panose="020B0A04020102020204" pitchFamily="34" charset="0"/>
              </a:rPr>
              <a:t>Multigeneracionales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57200" y="286078"/>
            <a:ext cx="96869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cap="all" dirty="0" smtClean="0">
                <a:latin typeface="Arial Black" panose="020B0A04020102020204" pitchFamily="34" charset="0"/>
              </a:rPr>
              <a:t>Estudios farmacológicos preclínicos</a:t>
            </a:r>
            <a:r>
              <a:rPr lang="es-ES" cap="all" dirty="0" smtClean="0">
                <a:latin typeface="Arial Black" panose="020B0A04020102020204" pitchFamily="34" charset="0"/>
              </a:rPr>
              <a:t>:</a:t>
            </a:r>
          </a:p>
        </p:txBody>
      </p:sp>
      <p:sp>
        <p:nvSpPr>
          <p:cNvPr id="4" name="Flecha abajo 3"/>
          <p:cNvSpPr/>
          <p:nvPr/>
        </p:nvSpPr>
        <p:spPr>
          <a:xfrm>
            <a:off x="1907979" y="1469066"/>
            <a:ext cx="871537" cy="981074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lecha abajo 4"/>
          <p:cNvSpPr/>
          <p:nvPr/>
        </p:nvSpPr>
        <p:spPr>
          <a:xfrm>
            <a:off x="4867474" y="1547814"/>
            <a:ext cx="657225" cy="876296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Flecha abajo 5"/>
          <p:cNvSpPr/>
          <p:nvPr/>
        </p:nvSpPr>
        <p:spPr>
          <a:xfrm>
            <a:off x="8386763" y="1469066"/>
            <a:ext cx="690961" cy="955044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Flecha arriba y abajo 7"/>
          <p:cNvSpPr/>
          <p:nvPr/>
        </p:nvSpPr>
        <p:spPr>
          <a:xfrm>
            <a:off x="1714500" y="2947330"/>
            <a:ext cx="385763" cy="738516"/>
          </a:xfrm>
          <a:prstGeom prst="up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325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1474" y="571500"/>
            <a:ext cx="1158716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800" cap="all" dirty="0">
                <a:latin typeface="Arial Black" panose="020B0A04020102020204" pitchFamily="34" charset="0"/>
              </a:rPr>
              <a:t>Limitaciones de estudios toxicológicos </a:t>
            </a:r>
            <a:r>
              <a:rPr lang="es-ES" sz="2800" cap="all" dirty="0" smtClean="0">
                <a:latin typeface="Arial Black" panose="020B0A04020102020204" pitchFamily="34" charset="0"/>
              </a:rPr>
              <a:t>preclínicos:</a:t>
            </a:r>
            <a:endParaRPr lang="es-ES" sz="2800" cap="all" dirty="0">
              <a:latin typeface="Arial Black" panose="020B0A04020102020204" pitchFamily="34" charset="0"/>
            </a:endParaRPr>
          </a:p>
          <a:p>
            <a:pPr>
              <a:defRPr/>
            </a:pPr>
            <a:r>
              <a:rPr lang="es-ES" sz="2800" dirty="0">
                <a:latin typeface="Arial Black" panose="020B0A04020102020204" pitchFamily="34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s-ES" sz="2800" dirty="0" smtClean="0">
                <a:latin typeface="Arial Black" panose="020B0A04020102020204" pitchFamily="34" charset="0"/>
              </a:rPr>
              <a:t> </a:t>
            </a:r>
            <a:r>
              <a:rPr lang="es-ES" sz="2800" dirty="0">
                <a:latin typeface="Arial Black" panose="020B0A04020102020204" pitchFamily="34" charset="0"/>
              </a:rPr>
              <a:t>Diferencias entre especies limitan extrapolación de resultados al </a:t>
            </a:r>
            <a:r>
              <a:rPr lang="es-ES" sz="2800" dirty="0" smtClean="0">
                <a:latin typeface="Arial Black" panose="020B0A04020102020204" pitchFamily="34" charset="0"/>
              </a:rPr>
              <a:t>hombre.</a:t>
            </a:r>
            <a:endParaRPr lang="es-ES" sz="2800" dirty="0">
              <a:latin typeface="Arial Black" panose="020B0A040201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s-ES" sz="2800" dirty="0" smtClean="0">
                <a:latin typeface="Arial Black" panose="020B0A04020102020204" pitchFamily="34" charset="0"/>
              </a:rPr>
              <a:t> </a:t>
            </a:r>
            <a:r>
              <a:rPr lang="es-ES" sz="2800" dirty="0">
                <a:latin typeface="Arial Black" panose="020B0A04020102020204" pitchFamily="34" charset="0"/>
              </a:rPr>
              <a:t>Efectos adversos no detectados por baja incidencia de </a:t>
            </a:r>
            <a:r>
              <a:rPr lang="es-ES" sz="2800" dirty="0" smtClean="0">
                <a:latin typeface="Arial Black" panose="020B0A04020102020204" pitchFamily="34" charset="0"/>
              </a:rPr>
              <a:t>aparición.</a:t>
            </a:r>
            <a:endParaRPr lang="es-ES" sz="2800" dirty="0">
              <a:latin typeface="Arial Black" panose="020B0A040201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r>
              <a:rPr lang="es-ES" sz="2800" dirty="0">
                <a:latin typeface="Arial Black" panose="020B0A04020102020204" pitchFamily="34" charset="0"/>
              </a:rPr>
              <a:t> </a:t>
            </a:r>
            <a:r>
              <a:rPr lang="es-ES" sz="2800" dirty="0" smtClean="0">
                <a:latin typeface="Arial Black" panose="020B0A04020102020204" pitchFamily="34" charset="0"/>
              </a:rPr>
              <a:t> </a:t>
            </a:r>
            <a:r>
              <a:rPr lang="es-ES" sz="2800" dirty="0">
                <a:latin typeface="Arial Black" panose="020B0A04020102020204" pitchFamily="34" charset="0"/>
              </a:rPr>
              <a:t>Toxicidades no relacionadas con la dosis no </a:t>
            </a:r>
            <a:r>
              <a:rPr lang="es-ES" sz="2800" dirty="0" smtClean="0">
                <a:latin typeface="Arial Black" panose="020B0A04020102020204" pitchFamily="34" charset="0"/>
              </a:rPr>
              <a:t>detectadas.</a:t>
            </a:r>
            <a:endParaRPr lang="es-E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82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71725" y="1143000"/>
            <a:ext cx="91725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s-ES" sz="2800" b="1" dirty="0" smtClean="0">
                <a:latin typeface="Arial Black" panose="020B0A04020102020204" pitchFamily="34" charset="0"/>
              </a:rPr>
              <a:t>APORTE DE LOS ESTUDIOS TOXICOLÓGICOS:</a:t>
            </a:r>
          </a:p>
          <a:p>
            <a:pPr algn="ctr">
              <a:buFontTx/>
              <a:buNone/>
            </a:pPr>
            <a:endParaRPr lang="es-ES" sz="2800" b="1" dirty="0">
              <a:latin typeface="Arial Black" panose="020B0A04020102020204" pitchFamily="34" charset="0"/>
            </a:endParaRPr>
          </a:p>
          <a:p>
            <a:pPr algn="ctr">
              <a:buFontTx/>
              <a:buNone/>
            </a:pPr>
            <a:r>
              <a:rPr lang="es-ES" sz="2800" b="1" dirty="0" smtClean="0">
                <a:latin typeface="Arial Black" panose="020B0A04020102020204" pitchFamily="34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ES" sz="2800" b="1" dirty="0" smtClean="0">
                <a:latin typeface="Arial Black" panose="020B0A04020102020204" pitchFamily="34" charset="0"/>
              </a:rPr>
              <a:t>Nos permite contar con una base científica, ética y legal aceptables para comenzar a probarlos en el hombre.</a:t>
            </a: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581447"/>
              </p:ext>
            </p:extLst>
          </p:nvPr>
        </p:nvGraphicFramePr>
        <p:xfrm>
          <a:off x="284955" y="1436232"/>
          <a:ext cx="2086770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Imagen" r:id="rId3" imgW="3848100" imgH="5478463" progId="MS_ClipArt_Gallery.2">
                  <p:embed/>
                </p:oleObj>
              </mc:Choice>
              <mc:Fallback>
                <p:oleObj name="Imagen" r:id="rId3" imgW="3848100" imgH="547846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5" y="1436232"/>
                        <a:ext cx="2086770" cy="218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945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Rectángulo"/>
          <p:cNvSpPr>
            <a:spLocks noChangeArrowheads="1"/>
          </p:cNvSpPr>
          <p:nvPr/>
        </p:nvSpPr>
        <p:spPr bwMode="auto">
          <a:xfrm>
            <a:off x="314324" y="385763"/>
            <a:ext cx="11530013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sz="2800" dirty="0">
                <a:latin typeface="Arial Black" panose="020B0A04020102020204" pitchFamily="34" charset="0"/>
              </a:rPr>
              <a:t>NORMAS ÉTICAS Y LEGALES:</a:t>
            </a:r>
          </a:p>
          <a:p>
            <a:pPr algn="just" eaLnBrk="1" hangingPunct="1"/>
            <a:endParaRPr lang="es-ES" sz="2800" dirty="0">
              <a:latin typeface="Arial Black" panose="020B0A04020102020204" pitchFamily="34" charset="0"/>
            </a:endParaRPr>
          </a:p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es-ES" sz="2800" dirty="0" smtClean="0">
                <a:latin typeface="Arial Black" panose="020B0A04020102020204" pitchFamily="34" charset="0"/>
              </a:rPr>
              <a:t>No </a:t>
            </a:r>
            <a:r>
              <a:rPr lang="es-ES" sz="2800" dirty="0">
                <a:latin typeface="Arial Black" panose="020B0A04020102020204" pitchFamily="34" charset="0"/>
              </a:rPr>
              <a:t>hacer daño</a:t>
            </a:r>
            <a:r>
              <a:rPr lang="es-ES" sz="2800" dirty="0" smtClean="0">
                <a:latin typeface="Arial Black" panose="020B0A04020102020204" pitchFamily="34" charset="0"/>
              </a:rPr>
              <a:t>.</a:t>
            </a:r>
          </a:p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es-ES" sz="2800" dirty="0" smtClean="0">
                <a:latin typeface="Arial Black" panose="020B0A04020102020204" pitchFamily="34" charset="0"/>
              </a:rPr>
              <a:t>El </a:t>
            </a:r>
            <a:r>
              <a:rPr lang="es-ES" sz="2800" dirty="0">
                <a:latin typeface="Arial Black" panose="020B0A04020102020204" pitchFamily="34" charset="0"/>
              </a:rPr>
              <a:t>Médico debe informarle oportunamente al paciente sobre el tratamiento al cual va  a ser sometido</a:t>
            </a:r>
            <a:r>
              <a:rPr lang="es-ES" sz="2800" dirty="0" smtClean="0">
                <a:latin typeface="Arial Black" panose="020B0A04020102020204" pitchFamily="34" charset="0"/>
              </a:rPr>
              <a:t>.</a:t>
            </a:r>
          </a:p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es-ES" sz="2800" dirty="0" smtClean="0">
                <a:latin typeface="Arial Black" panose="020B0A04020102020204" pitchFamily="34" charset="0"/>
              </a:rPr>
              <a:t>Indicar </a:t>
            </a:r>
            <a:r>
              <a:rPr lang="es-ES" sz="2800" dirty="0">
                <a:latin typeface="Arial Black" panose="020B0A04020102020204" pitchFamily="34" charset="0"/>
              </a:rPr>
              <a:t>medicamentos básicos y esenciales que se encuentran en el país</a:t>
            </a:r>
            <a:r>
              <a:rPr lang="es-ES" sz="2800" dirty="0" smtClean="0">
                <a:latin typeface="Arial Black" panose="020B0A04020102020204" pitchFamily="34" charset="0"/>
              </a:rPr>
              <a:t>.</a:t>
            </a:r>
          </a:p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es-ES" sz="2800" dirty="0" smtClean="0">
                <a:latin typeface="Arial Black" panose="020B0A04020102020204" pitchFamily="34" charset="0"/>
              </a:rPr>
              <a:t>Obtener </a:t>
            </a:r>
            <a:r>
              <a:rPr lang="es-ES" sz="2800" dirty="0">
                <a:latin typeface="Arial Black" panose="020B0A04020102020204" pitchFamily="34" charset="0"/>
              </a:rPr>
              <a:t>el consentimiento del paciente o el de sus familiares.  </a:t>
            </a:r>
            <a:br>
              <a:rPr lang="es-ES" sz="2800" dirty="0">
                <a:latin typeface="Arial Black" panose="020B0A04020102020204" pitchFamily="34" charset="0"/>
              </a:rPr>
            </a:br>
            <a:r>
              <a:rPr lang="es-ES" sz="2800" dirty="0">
                <a:latin typeface="Arial Black" panose="020B0A04020102020204" pitchFamily="34" charset="0"/>
              </a:rPr>
              <a:t/>
            </a:r>
            <a:br>
              <a:rPr lang="es-ES" sz="2800" dirty="0">
                <a:latin typeface="Arial Black" panose="020B0A04020102020204" pitchFamily="34" charset="0"/>
              </a:rPr>
            </a:br>
            <a:endParaRPr lang="es-E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51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1992313" y="260351"/>
            <a:ext cx="42443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b="1" cap="all" dirty="0" smtClean="0">
                <a:latin typeface="Arial Black" panose="020B0A04020102020204" pitchFamily="34" charset="0"/>
                <a:ea typeface="Times New Roman" pitchFamily="18" charset="0"/>
                <a:cs typeface="Arial" pitchFamily="34" charset="0"/>
              </a:rPr>
              <a:t>Ensayos clínicos:</a:t>
            </a:r>
            <a:endParaRPr lang="es-ES" sz="2800" b="1" cap="all" dirty="0">
              <a:latin typeface="Arial Black" panose="020B0A04020102020204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914401" y="1865314"/>
            <a:ext cx="29495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sz="2800" dirty="0">
                <a:latin typeface="Arial Black" panose="020B0A04020102020204" pitchFamily="34" charset="0"/>
              </a:rPr>
              <a:t>¿Qué?</a:t>
            </a:r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4725987" y="1884036"/>
            <a:ext cx="5719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sz="2800" dirty="0">
                <a:latin typeface="Arial Black" panose="020B0A04020102020204" pitchFamily="34" charset="0"/>
              </a:rPr>
              <a:t>Experimento o investigación</a:t>
            </a: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771526" y="3284539"/>
            <a:ext cx="366077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sz="2800" b="1" dirty="0">
                <a:latin typeface="Arial Black" panose="020B0A04020102020204" pitchFamily="34" charset="0"/>
              </a:rPr>
              <a:t>¿En quién?</a:t>
            </a:r>
          </a:p>
        </p:txBody>
      </p:sp>
      <p:sp>
        <p:nvSpPr>
          <p:cNvPr id="19462" name="Text Box 9"/>
          <p:cNvSpPr txBox="1">
            <a:spLocks noChangeArrowheads="1"/>
          </p:cNvSpPr>
          <p:nvPr/>
        </p:nvSpPr>
        <p:spPr bwMode="auto">
          <a:xfrm>
            <a:off x="4872038" y="3284539"/>
            <a:ext cx="3314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sz="2800" dirty="0">
                <a:latin typeface="Arial Black" panose="020B0A04020102020204" pitchFamily="34" charset="0"/>
              </a:rPr>
              <a:t>Humanos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771526" y="4724401"/>
            <a:ext cx="3689349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sz="2800" b="1" dirty="0">
                <a:latin typeface="Arial Black" panose="020B0A04020102020204" pitchFamily="34" charset="0"/>
              </a:rPr>
              <a:t>¿Para qué?</a:t>
            </a:r>
          </a:p>
        </p:txBody>
      </p:sp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4725987" y="4556126"/>
            <a:ext cx="71469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sz="2800" dirty="0">
                <a:latin typeface="Arial Black" panose="020B0A04020102020204" pitchFamily="34" charset="0"/>
              </a:rPr>
              <a:t>Valorar eficacia y seguridad de  un</a:t>
            </a:r>
          </a:p>
          <a:p>
            <a:pPr eaLnBrk="1" hangingPunct="1"/>
            <a:r>
              <a:rPr lang="es-ES" sz="2800" dirty="0">
                <a:latin typeface="Arial Black" panose="020B0A04020102020204" pitchFamily="34" charset="0"/>
              </a:rPr>
              <a:t>Producto, sustancia, medicamento,</a:t>
            </a:r>
          </a:p>
          <a:p>
            <a:pPr eaLnBrk="1" hangingPunct="1"/>
            <a:r>
              <a:rPr lang="es-ES" sz="2800" dirty="0">
                <a:latin typeface="Arial Black" panose="020B0A04020102020204" pitchFamily="34" charset="0"/>
              </a:rPr>
              <a:t>técnica diagnóstica o terapéutica.</a:t>
            </a:r>
          </a:p>
        </p:txBody>
      </p:sp>
      <p:sp>
        <p:nvSpPr>
          <p:cNvPr id="2" name="Flecha derecha 1"/>
          <p:cNvSpPr/>
          <p:nvPr/>
        </p:nvSpPr>
        <p:spPr>
          <a:xfrm>
            <a:off x="2557465" y="1884036"/>
            <a:ext cx="1874837" cy="4346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Flecha derecha 2"/>
          <p:cNvSpPr/>
          <p:nvPr/>
        </p:nvSpPr>
        <p:spPr>
          <a:xfrm>
            <a:off x="3143250" y="3402947"/>
            <a:ext cx="1728788" cy="3556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Flecha derecha 3"/>
          <p:cNvSpPr/>
          <p:nvPr/>
        </p:nvSpPr>
        <p:spPr>
          <a:xfrm>
            <a:off x="3300413" y="4842809"/>
            <a:ext cx="1285875" cy="4054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8238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09665" y="434715"/>
            <a:ext cx="114075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 Black" panose="020B0A04020102020204" pitchFamily="34" charset="0"/>
              </a:rPr>
              <a:t>ESTUDIO INDEPENDIENTE:</a:t>
            </a:r>
          </a:p>
          <a:p>
            <a:endParaRPr lang="es-ES" sz="2800" dirty="0" smtClean="0">
              <a:latin typeface="Arial Black" panose="020B0A04020102020204" pitchFamily="34" charset="0"/>
            </a:endParaRPr>
          </a:p>
          <a:p>
            <a:r>
              <a:rPr lang="es-ES" sz="2800" dirty="0" smtClean="0">
                <a:latin typeface="Arial Black" panose="020B0A04020102020204" pitchFamily="34" charset="0"/>
              </a:rPr>
              <a:t>Realice un cuadro resumen sobre los estudios</a:t>
            </a:r>
          </a:p>
          <a:p>
            <a:r>
              <a:rPr lang="es-ES" sz="2800" dirty="0" smtClean="0">
                <a:latin typeface="Arial Black" panose="020B0A04020102020204" pitchFamily="34" charset="0"/>
              </a:rPr>
              <a:t>Toxicológicos  preclínicos teniendo en cuenta los siguientes aspectos:</a:t>
            </a:r>
          </a:p>
          <a:p>
            <a:r>
              <a:rPr lang="es-ES" sz="2800" dirty="0" smtClean="0">
                <a:latin typeface="Arial Black" panose="020B0A04020102020204" pitchFamily="34" charset="0"/>
              </a:rPr>
              <a:t>Objetivos, duración y mediciones que se realizan.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pic>
        <p:nvPicPr>
          <p:cNvPr id="3" name="Picture 6" descr="j02991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987" y="3905251"/>
            <a:ext cx="2195513" cy="225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7951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57263" y="0"/>
            <a:ext cx="10787062" cy="5697538"/>
          </a:xfrm>
        </p:spPr>
        <p:txBody>
          <a:bodyPr>
            <a:normAutofit/>
          </a:bodyPr>
          <a:lstStyle/>
          <a:p>
            <a:pPr marL="365760" indent="-256032" algn="ctr">
              <a:spcAft>
                <a:spcPts val="0"/>
              </a:spcAft>
              <a:buFont typeface="Wingdings 3"/>
              <a:buChar char=""/>
              <a:defRPr/>
            </a:pPr>
            <a:endParaRPr lang="es-ES" sz="1600" b="1" dirty="0"/>
          </a:p>
          <a:p>
            <a:pPr marL="365760" indent="-256032" algn="ctr">
              <a:spcAft>
                <a:spcPts val="0"/>
              </a:spcAft>
              <a:buFont typeface="Wingdings 3"/>
              <a:buChar char=""/>
              <a:defRPr/>
            </a:pPr>
            <a:endParaRPr lang="es-ES" sz="1600" b="1" dirty="0"/>
          </a:p>
          <a:p>
            <a:pPr marL="365760" indent="-256032" algn="ctr">
              <a:spcAft>
                <a:spcPts val="0"/>
              </a:spcAft>
              <a:buFont typeface="Wingdings 3"/>
              <a:buChar char=""/>
              <a:defRPr/>
            </a:pPr>
            <a:endParaRPr lang="es-ES" sz="1600" b="1" dirty="0"/>
          </a:p>
          <a:p>
            <a:pPr marL="109728" indent="0" algn="ctr">
              <a:spcAft>
                <a:spcPts val="0"/>
              </a:spcAft>
              <a:buNone/>
              <a:defRPr/>
            </a:pPr>
            <a:r>
              <a:rPr lang="es-ES" sz="2800" b="1" dirty="0">
                <a:latin typeface="Arial Black" pitchFamily="34" charset="0"/>
              </a:rPr>
              <a:t>Bibliografía:</a:t>
            </a:r>
          </a:p>
          <a:p>
            <a:pPr marL="365760" indent="-256032">
              <a:spcAft>
                <a:spcPts val="0"/>
              </a:spcAft>
              <a:buNone/>
              <a:defRPr/>
            </a:pPr>
            <a:r>
              <a:rPr lang="es-ES" sz="2800" b="1" dirty="0">
                <a:latin typeface="Arial Black" pitchFamily="34" charset="0"/>
              </a:rPr>
              <a:t/>
            </a:r>
            <a:br>
              <a:rPr lang="es-ES" sz="2800" b="1" dirty="0">
                <a:latin typeface="Arial Black" pitchFamily="34" charset="0"/>
              </a:rPr>
            </a:br>
            <a:r>
              <a:rPr lang="es-ES" sz="2800" b="1" dirty="0">
                <a:latin typeface="Arial Black" pitchFamily="34" charset="0"/>
              </a:rPr>
              <a:t>Básica: </a:t>
            </a:r>
            <a:r>
              <a:rPr lang="es-ES_tradnl" sz="2800" dirty="0">
                <a:latin typeface="Arial Black" pitchFamily="34" charset="0"/>
              </a:rPr>
              <a:t>Farmacología </a:t>
            </a:r>
            <a:r>
              <a:rPr lang="es-ES_tradnl" sz="2800" dirty="0" smtClean="0">
                <a:latin typeface="Arial Black" pitchFamily="34" charset="0"/>
              </a:rPr>
              <a:t>General. Morón </a:t>
            </a:r>
            <a:r>
              <a:rPr lang="es-ES_tradnl" sz="2800" dirty="0">
                <a:latin typeface="Arial Black" pitchFamily="34" charset="0"/>
              </a:rPr>
              <a:t>y Levy Pág. </a:t>
            </a:r>
            <a:r>
              <a:rPr lang="es-ES_tradnl" sz="2800" dirty="0" smtClean="0">
                <a:latin typeface="Arial Black" pitchFamily="34" charset="0"/>
              </a:rPr>
              <a:t>9-21.</a:t>
            </a:r>
            <a:r>
              <a:rPr lang="es-ES_tradnl" sz="2800" dirty="0">
                <a:latin typeface="Arial Black" pitchFamily="34" charset="0"/>
              </a:rPr>
              <a:t/>
            </a:r>
            <a:br>
              <a:rPr lang="es-ES_tradnl" sz="2800" dirty="0">
                <a:latin typeface="Arial Black" pitchFamily="34" charset="0"/>
              </a:rPr>
            </a:br>
            <a:r>
              <a:rPr lang="es-ES_tradnl" sz="2800" dirty="0">
                <a:latin typeface="Arial Black" pitchFamily="34" charset="0"/>
              </a:rPr>
              <a:t> </a:t>
            </a:r>
            <a:br>
              <a:rPr lang="es-ES_tradnl" sz="2800" dirty="0">
                <a:latin typeface="Arial Black" pitchFamily="34" charset="0"/>
              </a:rPr>
            </a:br>
            <a:r>
              <a:rPr lang="es-ES_tradnl" sz="2800" b="1" dirty="0">
                <a:latin typeface="Arial Black" pitchFamily="34" charset="0"/>
              </a:rPr>
              <a:t>Consulta:</a:t>
            </a:r>
            <a:r>
              <a:rPr lang="es-ES_tradnl" sz="2800" dirty="0">
                <a:latin typeface="Arial Black" pitchFamily="34" charset="0"/>
              </a:rPr>
              <a:t> Bases Farmacológicas de la Terapéutica.</a:t>
            </a:r>
            <a:br>
              <a:rPr lang="es-ES_tradnl" sz="2800" dirty="0">
                <a:latin typeface="Arial Black" pitchFamily="34" charset="0"/>
              </a:rPr>
            </a:br>
            <a:r>
              <a:rPr lang="en-US" sz="2800" dirty="0">
                <a:latin typeface="Arial Black" pitchFamily="34" charset="0"/>
              </a:rPr>
              <a:t>Goodman y Gilman. </a:t>
            </a:r>
            <a:r>
              <a:rPr lang="es-ES_tradnl" sz="2800" dirty="0">
                <a:latin typeface="Arial Black" pitchFamily="34" charset="0"/>
              </a:rPr>
              <a:t>Tomo I. </a:t>
            </a:r>
            <a:r>
              <a:rPr lang="es-ES_tradnl" sz="2800" dirty="0" smtClean="0">
                <a:latin typeface="Arial Black" pitchFamily="34" charset="0"/>
              </a:rPr>
              <a:t>Capítulo. </a:t>
            </a:r>
            <a:r>
              <a:rPr lang="es-ES_tradnl" sz="2800" dirty="0">
                <a:latin typeface="Arial Black" pitchFamily="34" charset="0"/>
              </a:rPr>
              <a:t>1.</a:t>
            </a:r>
            <a:br>
              <a:rPr lang="es-ES_tradnl" sz="2800" dirty="0">
                <a:latin typeface="Arial Black" pitchFamily="34" charset="0"/>
              </a:rPr>
            </a:br>
            <a:endParaRPr lang="es-ES" sz="2800" dirty="0">
              <a:latin typeface="Arial Black" pitchFamily="34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3376"/>
            <a:ext cx="8147050" cy="6953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/>
            </a:r>
            <a:br>
              <a:rPr lang="es-ES" sz="2000" dirty="0"/>
            </a:br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23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0025" y="628650"/>
            <a:ext cx="11387137" cy="4680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es-ES_tradnl" sz="2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Objetivos:</a:t>
            </a:r>
            <a:endParaRPr lang="es-ES" sz="2800" dirty="0" smtClean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228600" algn="l"/>
              </a:tabLst>
            </a:pPr>
            <a:r>
              <a:rPr lang="es-ES_tradnl" sz="28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Aplicar los principios y métodos que regulan el estudio y posterior utilización de un medicamento. Criticar la información que se brinda sobre estos en la literatura médica.</a:t>
            </a:r>
            <a:endParaRPr lang="es-ES" sz="2800" dirty="0" smtClean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228600" algn="l"/>
              </a:tabLst>
            </a:pPr>
            <a:r>
              <a:rPr lang="es-ES_tradnl" sz="28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Valorar el cumplimiento de los principios de la ética médica, el diseño y los resultados de diferentes tipos de ensayos clínicos.</a:t>
            </a:r>
            <a:endParaRPr lang="es-ES" sz="2800" dirty="0" smtClean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_tradnl" sz="28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28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92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71450" y="476250"/>
            <a:ext cx="10958513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sz="2800" dirty="0">
                <a:latin typeface="Arial Black" panose="020B0A04020102020204" pitchFamily="34" charset="0"/>
              </a:rPr>
              <a:t>TEMA: Bases científicas para el desarrollo y la utilización de un medicamento.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sz="2800" dirty="0">
                <a:latin typeface="Arial Black" panose="020B0A04020102020204" pitchFamily="34" charset="0"/>
              </a:rPr>
              <a:t>SUMARIO: Concepto de tamizaje farmacológico. Bioensayo. Modelo experimental. Toxicología y sus ramas. Ensayos toxicológicos. Ensayos especiales. Experimentación en humanos.</a:t>
            </a:r>
          </a:p>
        </p:txBody>
      </p:sp>
    </p:spTree>
    <p:extLst>
      <p:ext uri="{BB962C8B-B14F-4D97-AF65-F5344CB8AC3E}">
        <p14:creationId xmlns:p14="http://schemas.microsoft.com/office/powerpoint/2010/main" val="377309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85801" y="595312"/>
            <a:ext cx="10744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800" dirty="0" smtClean="0">
                <a:latin typeface="Arial Black" panose="020B0A04020102020204" pitchFamily="34" charset="0"/>
              </a:rPr>
              <a:t>FARMACOLOGÍA PRECLÍNICA: Determina las acciones farmacológicas, efectos tóxicos y las características farmacocinéticas de una sustancia en los animales de experimentación u otros sistemas biológicos.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6724" y="3608387"/>
            <a:ext cx="2886075" cy="26527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9" descr="thumbnail">
            <a:hlinkClick r:id="rId3" tooltip="&quot;Medicina de Laboratorio Anatomia Patologica y Citologia Exfoliativa »&quot;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8838" y="3608387"/>
            <a:ext cx="5957887" cy="26527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290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0038" y="485776"/>
            <a:ext cx="110871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 smtClean="0"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Farmacología Clínica:</a:t>
            </a:r>
            <a:r>
              <a:rPr lang="es-ES_tradnl" sz="2800" dirty="0" smtClean="0"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algn="just"/>
            <a:endParaRPr lang="es-ES_tradnl" sz="2800" dirty="0" smtClean="0">
              <a:latin typeface="Arial Black" panose="020B0A040201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s-ES_tradnl" sz="2800" dirty="0" smtClean="0"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Estudia el efecto y la toxicidad en el </a:t>
            </a:r>
            <a:r>
              <a:rPr lang="es-ES_tradnl" sz="2800" b="1" dirty="0" smtClean="0"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</a:t>
            </a:r>
            <a:r>
              <a:rPr lang="es-ES_tradnl" sz="2800" dirty="0" smtClean="0"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Debe verificar si las acciones descritas en la fase preclínica se producen en el ser humano, ya sea sano o enfermo.</a:t>
            </a:r>
            <a:endParaRPr lang="es-ES_tradnl" sz="2800" dirty="0">
              <a:latin typeface="Arial Black" panose="020B0A040201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3" name="Picture 7" descr="images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3489325"/>
            <a:ext cx="3333750" cy="265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thumbnail">
            <a:hlinkClick r:id="rId3" tooltip="&quot;Medicina de Laboratorio Anatomia Patologica y Citologia Exfoliativa »&quot;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28738" y="3503613"/>
            <a:ext cx="5957887" cy="26527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070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349356819"/>
              </p:ext>
            </p:extLst>
          </p:nvPr>
        </p:nvGraphicFramePr>
        <p:xfrm>
          <a:off x="1943100" y="1287464"/>
          <a:ext cx="7825308" cy="5055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57225" y="333377"/>
            <a:ext cx="10972800" cy="954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DO" sz="2800" dirty="0">
                <a:latin typeface="Arial Black" panose="020B0A04020102020204" pitchFamily="34" charset="0"/>
              </a:rPr>
              <a:t>Etapas del desarrollo de un nuevo </a:t>
            </a:r>
          </a:p>
          <a:p>
            <a:pPr algn="ctr">
              <a:defRPr/>
            </a:pPr>
            <a:r>
              <a:rPr lang="es-DO" sz="2800" dirty="0" smtClean="0">
                <a:latin typeface="Arial Black" panose="020B0A04020102020204" pitchFamily="34" charset="0"/>
              </a:rPr>
              <a:t>Medicamento.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3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5750" y="1457325"/>
            <a:ext cx="113442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50000"/>
              </a:spcBef>
              <a:spcAft>
                <a:spcPct val="0"/>
              </a:spcAft>
            </a:pPr>
            <a:r>
              <a:rPr lang="es-ES" sz="2800" dirty="0">
                <a:solidFill>
                  <a:prstClr val="black"/>
                </a:solidFill>
                <a:latin typeface="Arial Black" panose="020B0A04020102020204" pitchFamily="34" charset="0"/>
              </a:rPr>
              <a:t>TAMIZAJE  FARMACOLÓGICO</a:t>
            </a:r>
            <a:r>
              <a:rPr lang="es-E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:</a:t>
            </a:r>
            <a:r>
              <a:rPr lang="es-E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s-ES" sz="2800" b="1" dirty="0" smtClean="0">
                <a:latin typeface="Arial Black" panose="020B0A04020102020204" pitchFamily="34" charset="0"/>
              </a:rPr>
              <a:t>Método Cualitativo.</a:t>
            </a:r>
            <a:r>
              <a:rPr lang="es-E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 Determina </a:t>
            </a:r>
            <a:r>
              <a:rPr lang="es-ES" sz="2800" dirty="0">
                <a:solidFill>
                  <a:prstClr val="black"/>
                </a:solidFill>
                <a:latin typeface="Arial Black" panose="020B0A04020102020204" pitchFamily="34" charset="0"/>
              </a:rPr>
              <a:t>las acciones farmacológicas o cualquier actividad biológica en un compuesto nuevo. 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756330" y="342900"/>
            <a:ext cx="95592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800" cap="all" dirty="0">
                <a:latin typeface="Arial Black" panose="020B0A04020102020204" pitchFamily="34" charset="0"/>
              </a:rPr>
              <a:t>Estudios farmacológicos </a:t>
            </a:r>
            <a:r>
              <a:rPr lang="es-ES" sz="2800" cap="all" dirty="0" smtClean="0">
                <a:latin typeface="Arial Black" panose="020B0A04020102020204" pitchFamily="34" charset="0"/>
              </a:rPr>
              <a:t>preclínicos:</a:t>
            </a:r>
            <a:endParaRPr lang="es-ES" sz="2800" cap="all" dirty="0">
              <a:latin typeface="Arial Black" panose="020B0A040201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00049" y="3057525"/>
            <a:ext cx="113442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" sz="2800" dirty="0" smtClean="0">
                <a:latin typeface="Arial Black" panose="020B0A04020102020204" pitchFamily="34" charset="0"/>
              </a:rPr>
              <a:t>Puede ser:  tamizaje dirigido o tamizaje a ciegas.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2824" y="4443413"/>
            <a:ext cx="3005139" cy="18716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9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28663" y="671513"/>
            <a:ext cx="10972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s-ES" sz="2800" dirty="0" smtClean="0">
                <a:latin typeface="Arial Black" panose="020B0A04020102020204" pitchFamily="34" charset="0"/>
              </a:rPr>
              <a:t>VÍAS A SEGUIR DEL TAMIZAJE FARMACOLÓGICO:</a:t>
            </a:r>
          </a:p>
          <a:p>
            <a:pPr algn="ctr">
              <a:buFontTx/>
              <a:buNone/>
            </a:pPr>
            <a:r>
              <a:rPr lang="es-ES" sz="2800" dirty="0" smtClean="0"/>
              <a:t>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sz="2800" dirty="0" smtClean="0"/>
              <a:t> </a:t>
            </a:r>
            <a:r>
              <a:rPr lang="es-ES" sz="2800" dirty="0" smtClean="0">
                <a:latin typeface="Arial Black" panose="020B0A04020102020204" pitchFamily="34" charset="0"/>
              </a:rPr>
              <a:t>Mejorar las acciones farmacológicas de las drogas ya existentes, aumentando su potencia y disminuyendo su toxicidad.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s-ES" sz="2800" dirty="0" smtClean="0">
                <a:latin typeface="Arial Black" panose="020B0A04020102020204" pitchFamily="34" charset="0"/>
              </a:rPr>
              <a:t>   Ejemplo: Penicilinas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sz="2800" dirty="0" smtClean="0">
                <a:latin typeface="Arial Black" panose="020B0A04020102020204" pitchFamily="34" charset="0"/>
              </a:rPr>
              <a:t>Buscar nuevas drogas que posean nuevas acciones hasta entonces desconocidas</a:t>
            </a:r>
            <a:r>
              <a:rPr lang="es-ES" dirty="0" smtClean="0"/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281108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4325" y="1481554"/>
            <a:ext cx="115585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s-ES" sz="2800" dirty="0">
                <a:latin typeface="Arial Black" panose="020B0A04020102020204" pitchFamily="34" charset="0"/>
              </a:rPr>
              <a:t>Cualquier investigación o estudio realizado en un sistema </a:t>
            </a:r>
            <a:r>
              <a:rPr lang="es-ES" sz="2800" dirty="0" smtClean="0">
                <a:latin typeface="Arial Black" panose="020B0A04020102020204" pitchFamily="34" charset="0"/>
              </a:rPr>
              <a:t>biológico.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s-ES" sz="2800" dirty="0" smtClean="0">
                <a:latin typeface="Arial Black" panose="020B0A04020102020204" pitchFamily="34" charset="0"/>
              </a:rPr>
              <a:t>Permite </a:t>
            </a:r>
            <a:r>
              <a:rPr lang="es-ES" sz="2800" dirty="0">
                <a:latin typeface="Arial Black" panose="020B0A04020102020204" pitchFamily="34" charset="0"/>
              </a:rPr>
              <a:t>valorar el </a:t>
            </a:r>
            <a:r>
              <a:rPr lang="es-ES" sz="2800" dirty="0" smtClean="0">
                <a:latin typeface="Arial Black" panose="020B0A04020102020204" pitchFamily="34" charset="0"/>
              </a:rPr>
              <a:t>efecto, </a:t>
            </a:r>
            <a:r>
              <a:rPr lang="es-ES" sz="2800" dirty="0">
                <a:latin typeface="Arial Black" panose="020B0A04020102020204" pitchFamily="34" charset="0"/>
              </a:rPr>
              <a:t>la potencia de una sustancia y cuantificar los principios activos que </a:t>
            </a:r>
            <a:r>
              <a:rPr lang="es-ES" sz="2800" dirty="0" smtClean="0">
                <a:latin typeface="Arial Black" panose="020B0A04020102020204" pitchFamily="34" charset="0"/>
              </a:rPr>
              <a:t>contiene.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s-ES" sz="2800" dirty="0" smtClean="0">
                <a:latin typeface="Arial Black" panose="020B0A04020102020204" pitchFamily="34" charset="0"/>
              </a:rPr>
              <a:t>Su </a:t>
            </a:r>
            <a:r>
              <a:rPr lang="es-ES" sz="2800" dirty="0">
                <a:latin typeface="Arial Black" panose="020B0A04020102020204" pitchFamily="34" charset="0"/>
              </a:rPr>
              <a:t>objetivo </a:t>
            </a:r>
            <a:r>
              <a:rPr lang="es-ES" sz="2800" dirty="0" smtClean="0">
                <a:latin typeface="Arial Black" panose="020B0A04020102020204" pitchFamily="34" charset="0"/>
              </a:rPr>
              <a:t>es </a:t>
            </a:r>
            <a:r>
              <a:rPr lang="es-ES" sz="2800" dirty="0">
                <a:latin typeface="Arial Black" panose="020B0A04020102020204" pitchFamily="34" charset="0"/>
              </a:rPr>
              <a:t>garantizar la uniformidad de los efectos que se deben obtener con su administración.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0" y="0"/>
            <a:ext cx="115585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2800" b="1" dirty="0" smtClean="0">
              <a:latin typeface="Arial Black" panose="020B0A04020102020204" pitchFamily="34" charset="0"/>
            </a:endParaRPr>
          </a:p>
          <a:p>
            <a:pPr algn="ctr"/>
            <a:r>
              <a:rPr lang="es-ES" sz="2800" cap="all" dirty="0" smtClean="0">
                <a:latin typeface="Arial Black" panose="020B0A04020102020204" pitchFamily="34" charset="0"/>
              </a:rPr>
              <a:t>Estudios farmacológicos preclínicos:</a:t>
            </a:r>
          </a:p>
          <a:p>
            <a:pPr algn="ctr"/>
            <a:r>
              <a:rPr lang="es-ES" sz="2800" cap="all" dirty="0" smtClean="0">
                <a:latin typeface="Arial Black" panose="020B0A04020102020204" pitchFamily="34" charset="0"/>
              </a:rPr>
              <a:t>BIOENSAYO:</a:t>
            </a:r>
            <a:r>
              <a:rPr lang="es-ES" dirty="0" smtClean="0">
                <a:latin typeface="Arial Black" panose="020B0A04020102020204" pitchFamily="34" charset="0"/>
              </a:rPr>
              <a:t> </a:t>
            </a:r>
            <a:endParaRPr lang="es-E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6214" y="4343400"/>
            <a:ext cx="3357562" cy="18716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2415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135</TotalTime>
  <Words>579</Words>
  <Application>Microsoft Office PowerPoint</Application>
  <PresentationFormat>Panorámica</PresentationFormat>
  <Paragraphs>87</Paragraphs>
  <Slides>17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Comic Sans MS</vt:lpstr>
      <vt:lpstr>Times New Roman</vt:lpstr>
      <vt:lpstr>Wingdings</vt:lpstr>
      <vt:lpstr>Wingdings 3</vt:lpstr>
      <vt:lpstr>Retrospección</vt:lpstr>
      <vt:lpstr>Imagen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  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Dr</dc:creator>
  <cp:lastModifiedBy>Dr</cp:lastModifiedBy>
  <cp:revision>30</cp:revision>
  <dcterms:created xsi:type="dcterms:W3CDTF">2021-03-29T11:13:26Z</dcterms:created>
  <dcterms:modified xsi:type="dcterms:W3CDTF">2021-06-07T21:48:32Z</dcterms:modified>
</cp:coreProperties>
</file>