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2" r:id="rId9"/>
    <p:sldId id="271" r:id="rId10"/>
    <p:sldId id="267" r:id="rId11"/>
    <p:sldId id="268" r:id="rId12"/>
    <p:sldId id="269" r:id="rId13"/>
    <p:sldId id="272" r:id="rId14"/>
    <p:sldId id="274" r:id="rId15"/>
    <p:sldId id="276" r:id="rId16"/>
    <p:sldId id="266" r:id="rId17"/>
    <p:sldId id="277" r:id="rId18"/>
    <p:sldId id="275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78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0E532-6EC0-4567-9AA9-991BBFED82ED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FCFA4-1BCF-49FC-90C1-D0893BB02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88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FCFA4-1BCF-49FC-90C1-D0893BB02C1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90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_tradnl" b="0" dirty="0" smtClean="0">
                <a:latin typeface="Arial" panose="020B0604020202020204" pitchFamily="34" charset="0"/>
                <a:cs typeface="Arial" panose="020B0604020202020204" pitchFamily="34" charset="0"/>
              </a:rPr>
              <a:t>Biodisponibilidad: Se utiliza para indicar la </a:t>
            </a:r>
            <a:r>
              <a:rPr lang="es-ES_tradnl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proporción de medicamento que pasa hacia la circulación sistémica</a:t>
            </a:r>
            <a:r>
              <a:rPr lang="es-ES_tradnl" b="0" dirty="0" smtClean="0">
                <a:latin typeface="Arial" panose="020B0604020202020204" pitchFamily="34" charset="0"/>
                <a:cs typeface="Arial" panose="020B0604020202020204" pitchFamily="34" charset="0"/>
              </a:rPr>
              <a:t> y es distribuida hacia los sitios de acción después de ser administrado por vía oral.</a:t>
            </a:r>
          </a:p>
          <a:p>
            <a:pPr eaLnBrk="1" hangingPunct="1"/>
            <a:r>
              <a:rPr lang="es-ES_tradnl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Efecto de primer </a:t>
            </a:r>
            <a:r>
              <a:rPr lang="es-ES_tradnl" sz="1200" b="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paso</a:t>
            </a:r>
            <a:r>
              <a:rPr lang="es-ES_tradnl" sz="1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:Es</a:t>
            </a:r>
            <a:r>
              <a:rPr lang="es-ES_tradnl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una forma de </a:t>
            </a:r>
            <a:r>
              <a:rPr lang="es-ES_tradnl" sz="1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 de la droga </a:t>
            </a:r>
            <a:r>
              <a:rPr lang="es-ES_tradnl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través de posibles reacciones de </a:t>
            </a:r>
            <a:r>
              <a:rPr lang="es-ES_tradnl" sz="1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biotransformación</a:t>
            </a:r>
            <a:r>
              <a:rPr lang="es-ES_tradnl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que ocurren a nivel de la </a:t>
            </a:r>
            <a:r>
              <a:rPr lang="es-ES_tradnl" sz="1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mucosa intestinal y el hígado</a:t>
            </a:r>
            <a:r>
              <a:rPr lang="es-ES_tradnl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El efecto del 1er. paso puede variar en mayor o menor grado según las diferentes drogas y según la vía de administración.</a:t>
            </a:r>
          </a:p>
          <a:p>
            <a:pPr algn="just" eaLnBrk="1" hangingPunct="1">
              <a:spcBef>
                <a:spcPct val="50000"/>
              </a:spcBef>
            </a:pPr>
            <a:endParaRPr lang="es-ES_tradnl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_tradnl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es-ES_tradnl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FCFA4-1BCF-49FC-90C1-D0893BB02C1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3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67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91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8654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271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7638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712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806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13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71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37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58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3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3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41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66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12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02F9-E8D7-4857-A962-4C4BDA0E3B30}" type="datetimeFigureOut">
              <a:rPr lang="es-ES" smtClean="0"/>
              <a:t>07/06/2021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98C7BA-744B-428C-8C1D-60A8B94228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14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00201" y="642938"/>
            <a:ext cx="98583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Facultad de Ciencias Médicas de </a:t>
            </a:r>
            <a:r>
              <a:rPr lang="es-ES" sz="2800" b="0" i="0" u="none" strike="noStrike" baseline="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Sagua</a:t>
            </a:r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La Grande.</a:t>
            </a:r>
          </a:p>
          <a:p>
            <a:endParaRPr lang="es-ES" sz="2800" b="0" i="0" u="none" strike="noStrike" baseline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Asignatura: Farmacología  General.</a:t>
            </a:r>
          </a:p>
          <a:p>
            <a:endParaRPr lang="es-ES" sz="2800" b="0" i="0" u="none" strike="noStrike" baseline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Profesor que imparte la asignatura:</a:t>
            </a:r>
          </a:p>
          <a:p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s-ES" sz="2800" b="0" i="0" u="none" strike="noStrike" baseline="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MsC</a:t>
            </a:r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 </a:t>
            </a:r>
            <a:r>
              <a:rPr lang="es-ES" sz="2800" b="0" i="0" u="none" strike="noStrike" baseline="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Yaquelin</a:t>
            </a:r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Martínez Chávez. Profesor asistente.</a:t>
            </a:r>
          </a:p>
          <a:p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Dra.Yaima</a:t>
            </a: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García </a:t>
            </a: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Milera</a:t>
            </a: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 Profesor asistente.</a:t>
            </a:r>
          </a:p>
          <a:p>
            <a:endParaRPr lang="es-ES" sz="2800" b="0" i="0" u="none" strike="noStrike" baseline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Correo electrónico: </a:t>
            </a: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yaquelinmc</a:t>
            </a:r>
            <a:r>
              <a:rPr lang="es-MX" sz="2800" dirty="0" smtClean="0">
                <a:latin typeface="Arial Black" panose="020B0A04020102020204" pitchFamily="34" charset="0"/>
              </a:rPr>
              <a:t>@</a:t>
            </a: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infomed.sld.cu. </a:t>
            </a:r>
            <a:endParaRPr lang="es-ES" sz="2800" b="0" i="0" u="none" strike="noStrike" baseline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b="0" i="0" u="none" strike="noStrike" baseline="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                               </a:t>
            </a:r>
            <a:r>
              <a:rPr lang="es-ES" sz="2800" b="0" i="0" u="none" strike="noStrike" baseline="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yaimagm</a:t>
            </a:r>
            <a:r>
              <a:rPr lang="es-MX" sz="2800" dirty="0" smtClean="0">
                <a:latin typeface="Arial Black" panose="020B0A04020102020204" pitchFamily="34" charset="0"/>
              </a:rPr>
              <a:t>@</a:t>
            </a: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infomed.sld.cu. </a:t>
            </a:r>
            <a:endParaRPr lang="es-ES" sz="2800" b="0" i="0" u="none" strike="noStrike" baseline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s-ES" sz="2800" b="0" i="0" u="none" strike="noStrike" baseline="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25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558926" y="188913"/>
            <a:ext cx="1368425" cy="1079500"/>
          </a:xfrm>
          <a:prstGeom prst="flowChartAlternateProcess">
            <a:avLst/>
          </a:prstGeom>
          <a:gradFill rotWithShape="1">
            <a:gsLst>
              <a:gs pos="0">
                <a:srgbClr val="E7F1EB"/>
              </a:gs>
              <a:gs pos="100000">
                <a:srgbClr val="B6D4C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66445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s-ES_tradnl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93851" y="169863"/>
            <a:ext cx="14779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6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Vd</a:t>
            </a:r>
            <a:endParaRPr lang="es-ES" sz="6600" b="1">
              <a:solidFill>
                <a:srgbClr val="294927"/>
              </a:solidFill>
              <a:latin typeface="Arial Rounded MT Bold" pitchFamily="34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962276" y="357188"/>
            <a:ext cx="73818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sz="2800" dirty="0">
                <a:latin typeface="Arial Black" panose="020B0A04020102020204" pitchFamily="34" charset="0"/>
              </a:rPr>
              <a:t>Líquido corporal en el cual el fármaco aparentemente se disuelve.</a:t>
            </a:r>
          </a:p>
        </p:txBody>
      </p:sp>
      <p:sp useBgFill="1"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1523999" y="3860802"/>
            <a:ext cx="10319657" cy="2062103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1938" indent="1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endParaRPr lang="es-ES" sz="3200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  <a:p>
            <a:pPr algn="just" eaLnBrk="1" hangingPunct="1">
              <a:defRPr/>
            </a:pPr>
            <a:r>
              <a:rPr lang="es-ES" sz="3200" dirty="0" smtClean="0">
                <a:latin typeface="Arial Black" panose="020B0A04020102020204" pitchFamily="34" charset="0"/>
              </a:rPr>
              <a:t>Valor </a:t>
            </a:r>
            <a:r>
              <a:rPr lang="es-ES" sz="3200" dirty="0">
                <a:latin typeface="Arial Black" panose="020B0A04020102020204" pitchFamily="34" charset="0"/>
              </a:rPr>
              <a:t>del volumen del agua intercambiable en el organismo (plasma, líquido intersticial e intracelular)</a:t>
            </a:r>
          </a:p>
        </p:txBody>
      </p:sp>
      <p:grpSp>
        <p:nvGrpSpPr>
          <p:cNvPr id="18438" name="Group 14"/>
          <p:cNvGrpSpPr>
            <a:grpSpLocks/>
          </p:cNvGrpSpPr>
          <p:nvPr/>
        </p:nvGrpSpPr>
        <p:grpSpPr bwMode="auto">
          <a:xfrm>
            <a:off x="1849438" y="2362201"/>
            <a:ext cx="5110162" cy="1006475"/>
            <a:chOff x="202" y="1488"/>
            <a:chExt cx="3130" cy="634"/>
          </a:xfrm>
        </p:grpSpPr>
        <p:sp>
          <p:nvSpPr>
            <p:cNvPr id="18440" name="AutoShape 12"/>
            <p:cNvSpPr>
              <a:spLocks noChangeArrowheads="1"/>
            </p:cNvSpPr>
            <p:nvPr/>
          </p:nvSpPr>
          <p:spPr bwMode="auto">
            <a:xfrm>
              <a:off x="266" y="1511"/>
              <a:ext cx="3039" cy="611"/>
            </a:xfrm>
            <a:prstGeom prst="flowChartAlternateProcess">
              <a:avLst/>
            </a:prstGeom>
            <a:gradFill rotWithShape="1">
              <a:gsLst>
                <a:gs pos="0">
                  <a:srgbClr val="E7F1EB"/>
                </a:gs>
                <a:gs pos="100000">
                  <a:srgbClr val="B6D4CA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6644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s-ES_tradnl">
                <a:latin typeface="Arial" panose="020B0604020202020204" pitchFamily="34" charset="0"/>
              </a:endParaRPr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202" y="1488"/>
              <a:ext cx="313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630238" indent="-3667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s-ES" sz="5600" b="1">
                  <a:solidFill>
                    <a:srgbClr val="2C4F29"/>
                  </a:solidFill>
                  <a:latin typeface="Arial Rounded MT Bold" panose="020F0704030504030204" pitchFamily="34" charset="0"/>
                </a:rPr>
                <a:t>Vd = 0.6 L/Kg</a:t>
              </a:r>
              <a:endParaRPr lang="es-ES" sz="5600">
                <a:solidFill>
                  <a:srgbClr val="2C4F29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6959600" y="2686051"/>
            <a:ext cx="3384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3667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ES" sz="3600" dirty="0">
                <a:solidFill>
                  <a:schemeClr val="accent4">
                    <a:lumMod val="10000"/>
                  </a:schemeClr>
                </a:solidFill>
                <a:latin typeface="Arial Rounded MT Bold" pitchFamily="34" charset="0"/>
              </a:rPr>
              <a:t>(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Referencia)</a:t>
            </a:r>
          </a:p>
        </p:txBody>
      </p:sp>
    </p:spTree>
    <p:extLst>
      <p:ext uri="{BB962C8B-B14F-4D97-AF65-F5344CB8AC3E}">
        <p14:creationId xmlns:p14="http://schemas.microsoft.com/office/powerpoint/2010/main" val="1324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558926" y="188913"/>
            <a:ext cx="1368425" cy="1079500"/>
          </a:xfrm>
          <a:prstGeom prst="flowChartAlternateProcess">
            <a:avLst/>
          </a:prstGeom>
          <a:gradFill rotWithShape="1">
            <a:gsLst>
              <a:gs pos="0">
                <a:srgbClr val="E7F1EB"/>
              </a:gs>
              <a:gs pos="100000">
                <a:srgbClr val="B6D4C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6644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_tradnl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93850" y="169863"/>
            <a:ext cx="1549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sz="6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Vd</a:t>
            </a:r>
            <a:endParaRPr lang="es-ES" sz="6600" b="1">
              <a:solidFill>
                <a:srgbClr val="294927"/>
              </a:solidFill>
              <a:latin typeface="Arial Rounded MT Bold" pitchFamily="34" charset="0"/>
            </a:endParaRPr>
          </a:p>
        </p:txBody>
      </p:sp>
      <p:grpSp>
        <p:nvGrpSpPr>
          <p:cNvPr id="16388" name="Group 12"/>
          <p:cNvGrpSpPr>
            <a:grpSpLocks/>
          </p:cNvGrpSpPr>
          <p:nvPr/>
        </p:nvGrpSpPr>
        <p:grpSpPr bwMode="auto">
          <a:xfrm>
            <a:off x="3792538" y="260351"/>
            <a:ext cx="5111750" cy="969963"/>
            <a:chOff x="113" y="1071"/>
            <a:chExt cx="3175" cy="611"/>
          </a:xfrm>
        </p:grpSpPr>
        <p:sp>
          <p:nvSpPr>
            <p:cNvPr id="16392" name="AutoShape 10"/>
            <p:cNvSpPr>
              <a:spLocks noChangeArrowheads="1"/>
            </p:cNvSpPr>
            <p:nvPr/>
          </p:nvSpPr>
          <p:spPr bwMode="auto">
            <a:xfrm>
              <a:off x="249" y="1071"/>
              <a:ext cx="3039" cy="611"/>
            </a:xfrm>
            <a:prstGeom prst="flowChartAlternateProcess">
              <a:avLst/>
            </a:prstGeom>
            <a:gradFill rotWithShape="1">
              <a:gsLst>
                <a:gs pos="0">
                  <a:srgbClr val="E7F1EB"/>
                </a:gs>
                <a:gs pos="100000">
                  <a:srgbClr val="B6D4CA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366445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/>
            </a:p>
          </p:txBody>
        </p:sp>
        <p:sp>
          <p:nvSpPr>
            <p:cNvPr id="16393" name="Text Box 11"/>
            <p:cNvSpPr txBox="1">
              <a:spLocks noChangeArrowheads="1"/>
            </p:cNvSpPr>
            <p:nvPr/>
          </p:nvSpPr>
          <p:spPr bwMode="auto">
            <a:xfrm>
              <a:off x="113" y="1071"/>
              <a:ext cx="313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630238" indent="-36671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sz="5600" b="1">
                  <a:solidFill>
                    <a:srgbClr val="2C4F29"/>
                  </a:solidFill>
                  <a:latin typeface="Arial Rounded MT Bold" panose="020F0704030504030204" pitchFamily="34" charset="0"/>
                </a:rPr>
                <a:t>Vd &gt; 0.6 L/Kg</a:t>
              </a:r>
            </a:p>
          </p:txBody>
        </p:sp>
      </p:grpSp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1703388" y="1412876"/>
            <a:ext cx="8964612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itchFamily="2" charset="2"/>
              <a:buChar char="è"/>
              <a:defRPr/>
            </a:pPr>
            <a:r>
              <a:rPr lang="es-ES" sz="2800" b="1" dirty="0">
                <a:latin typeface="Arial Black" panose="020B0A04020102020204" pitchFamily="34" charset="0"/>
              </a:rPr>
              <a:t>Se reparte en agua intercambiable.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itchFamily="2" charset="2"/>
              <a:buChar char="è"/>
              <a:defRPr/>
            </a:pPr>
            <a:r>
              <a:rPr lang="es-ES" sz="2800" b="1" dirty="0">
                <a:latin typeface="Arial Black" panose="020B0A04020102020204" pitchFamily="34" charset="0"/>
              </a:rPr>
              <a:t>Se liga a estructuras celulares.</a:t>
            </a:r>
          </a:p>
        </p:txBody>
      </p:sp>
      <p:sp>
        <p:nvSpPr>
          <p:cNvPr id="16390" name="Text Box 16"/>
          <p:cNvSpPr txBox="1">
            <a:spLocks noChangeArrowheads="1"/>
          </p:cNvSpPr>
          <p:nvPr/>
        </p:nvSpPr>
        <p:spPr bwMode="auto">
          <a:xfrm>
            <a:off x="1992314" y="2852738"/>
            <a:ext cx="8675687" cy="132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None/>
            </a:pPr>
            <a:r>
              <a:rPr lang="es-ES" sz="3600" b="1" dirty="0">
                <a:solidFill>
                  <a:srgbClr val="8DC08A"/>
                </a:solidFill>
                <a:latin typeface="Arial Rounded MT Bold" panose="020F0704030504030204" pitchFamily="34" charset="0"/>
              </a:rPr>
              <a:t>	</a:t>
            </a:r>
            <a:r>
              <a:rPr lang="es-ES" sz="36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- </a:t>
            </a:r>
            <a:r>
              <a:rPr lang="es-ES" sz="3200" b="1" dirty="0">
                <a:solidFill>
                  <a:srgbClr val="000000"/>
                </a:solidFill>
                <a:latin typeface="Arial Black" panose="020B0A04020102020204" pitchFamily="34" charset="0"/>
                <a:sym typeface="Wingdings 3" panose="05040102010807070707" pitchFamily="18" charset="2"/>
              </a:rPr>
              <a:t> 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Concentración en tejidos.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None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	- 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  <a:sym typeface="Wingdings 3" panose="05040102010807070707" pitchFamily="18" charset="2"/>
              </a:rPr>
              <a:t> 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Concentración plasma.</a:t>
            </a:r>
          </a:p>
        </p:txBody>
      </p:sp>
      <p:sp useBgFill="1">
        <p:nvSpPr>
          <p:cNvPr id="16391" name="Text Box 18"/>
          <p:cNvSpPr txBox="1">
            <a:spLocks noChangeArrowheads="1"/>
          </p:cNvSpPr>
          <p:nvPr/>
        </p:nvSpPr>
        <p:spPr bwMode="auto">
          <a:xfrm>
            <a:off x="1524000" y="4305300"/>
            <a:ext cx="9144000" cy="177279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Char char="è"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Fármacos liposolubles. 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None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	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None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Ej. </a:t>
            </a:r>
            <a:r>
              <a:rPr lang="es-ES" sz="2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Claritromicina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 (</a:t>
            </a:r>
            <a:r>
              <a:rPr lang="es-ES" sz="2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Vd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 = 2.6 L/Kg)</a:t>
            </a:r>
          </a:p>
        </p:txBody>
      </p:sp>
    </p:spTree>
    <p:extLst>
      <p:ext uri="{BB962C8B-B14F-4D97-AF65-F5344CB8AC3E}">
        <p14:creationId xmlns:p14="http://schemas.microsoft.com/office/powerpoint/2010/main" val="19621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558926" y="188913"/>
            <a:ext cx="1368425" cy="1079500"/>
          </a:xfrm>
          <a:prstGeom prst="flowChartAlternateProcess">
            <a:avLst/>
          </a:prstGeom>
          <a:gradFill rotWithShape="1">
            <a:gsLst>
              <a:gs pos="0">
                <a:srgbClr val="E7F1EB"/>
              </a:gs>
              <a:gs pos="100000">
                <a:srgbClr val="B6D4C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6644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_tradnl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93850" y="169863"/>
            <a:ext cx="1549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sz="6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Vd</a:t>
            </a:r>
            <a:endParaRPr lang="es-ES" sz="6600" b="1">
              <a:solidFill>
                <a:srgbClr val="294927"/>
              </a:solidFill>
              <a:latin typeface="Arial Rounded MT Bold" pitchFamily="34" charset="0"/>
            </a:endParaRPr>
          </a:p>
        </p:txBody>
      </p:sp>
      <p:sp>
        <p:nvSpPr>
          <p:cNvPr id="18436" name="AutoShape 9"/>
          <p:cNvSpPr>
            <a:spLocks noChangeArrowheads="1"/>
          </p:cNvSpPr>
          <p:nvPr/>
        </p:nvSpPr>
        <p:spPr bwMode="auto">
          <a:xfrm>
            <a:off x="4224338" y="260351"/>
            <a:ext cx="4679950" cy="969963"/>
          </a:xfrm>
          <a:prstGeom prst="flowChartAlternateProcess">
            <a:avLst/>
          </a:prstGeom>
          <a:gradFill rotWithShape="1">
            <a:gsLst>
              <a:gs pos="0">
                <a:srgbClr val="E7F1EB"/>
              </a:gs>
              <a:gs pos="100000">
                <a:srgbClr val="B6D4C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6644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_tradnl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4008438" y="190500"/>
            <a:ext cx="48958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366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sz="6600" b="1">
                <a:solidFill>
                  <a:srgbClr val="2C4F29"/>
                </a:solidFill>
                <a:latin typeface="Arial Rounded MT Bold" panose="020F0704030504030204" pitchFamily="34" charset="0"/>
              </a:rPr>
              <a:t>Unión a Pp</a:t>
            </a:r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4511675" y="1536700"/>
            <a:ext cx="38877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itchFamily="2" charset="2"/>
              <a:buNone/>
              <a:defRPr/>
            </a:pPr>
            <a:r>
              <a:rPr lang="es-ES" sz="4000" b="1" dirty="0">
                <a:solidFill>
                  <a:schemeClr val="accent4">
                    <a:lumMod val="25000"/>
                  </a:schemeClr>
                </a:solidFill>
                <a:latin typeface="Arial Rounded MT Bold" pitchFamily="34" charset="0"/>
                <a:sym typeface="Wingdings 3" pitchFamily="18" charset="2"/>
              </a:rPr>
              <a:t></a:t>
            </a:r>
            <a:r>
              <a:rPr lang="es-ES" sz="4000" b="1" dirty="0">
                <a:solidFill>
                  <a:schemeClr val="accent4">
                    <a:lumMod val="25000"/>
                  </a:schemeClr>
                </a:solidFill>
                <a:latin typeface="Arial Rounded MT Bold" pitchFamily="34" charset="0"/>
              </a:rPr>
              <a:t> Unión a </a:t>
            </a:r>
            <a:r>
              <a:rPr lang="es-ES" sz="4000" b="1" dirty="0" err="1">
                <a:solidFill>
                  <a:schemeClr val="accent4">
                    <a:lumMod val="25000"/>
                  </a:schemeClr>
                </a:solidFill>
                <a:latin typeface="Arial Rounded MT Bold" pitchFamily="34" charset="0"/>
              </a:rPr>
              <a:t>Pp</a:t>
            </a:r>
            <a:endParaRPr lang="es-ES" sz="4000" b="1" dirty="0">
              <a:solidFill>
                <a:schemeClr val="accent4">
                  <a:lumMod val="2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8439" name="Rectangle 13"/>
          <p:cNvSpPr>
            <a:spLocks noChangeArrowheads="1"/>
          </p:cNvSpPr>
          <p:nvPr/>
        </p:nvSpPr>
        <p:spPr bwMode="auto">
          <a:xfrm>
            <a:off x="4511675" y="1484314"/>
            <a:ext cx="3671888" cy="1081087"/>
          </a:xfrm>
          <a:prstGeom prst="rect">
            <a:avLst/>
          </a:prstGeom>
          <a:noFill/>
          <a:ln w="47625">
            <a:solidFill>
              <a:srgbClr val="42BE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_tradnl"/>
          </a:p>
        </p:txBody>
      </p:sp>
      <p:sp>
        <p:nvSpPr>
          <p:cNvPr id="18440" name="Text Box 14"/>
          <p:cNvSpPr txBox="1">
            <a:spLocks noChangeArrowheads="1"/>
          </p:cNvSpPr>
          <p:nvPr/>
        </p:nvSpPr>
        <p:spPr bwMode="auto">
          <a:xfrm>
            <a:off x="2424113" y="3141663"/>
            <a:ext cx="7993062" cy="60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itchFamily="2" charset="2"/>
              <a:buNone/>
              <a:defRPr/>
            </a:pPr>
            <a:r>
              <a:rPr lang="es-ES" sz="2800" b="1" dirty="0">
                <a:solidFill>
                  <a:schemeClr val="accent4">
                    <a:lumMod val="25000"/>
                  </a:schemeClr>
                </a:solidFill>
                <a:latin typeface="Arial Black" panose="020B0A04020102020204" pitchFamily="34" charset="0"/>
              </a:rPr>
              <a:t>Transferencia a tejidos restringida</a:t>
            </a:r>
          </a:p>
        </p:txBody>
      </p:sp>
      <p:sp>
        <p:nvSpPr>
          <p:cNvPr id="18441" name="AutoShape 15"/>
          <p:cNvSpPr>
            <a:spLocks noChangeArrowheads="1"/>
          </p:cNvSpPr>
          <p:nvPr/>
        </p:nvSpPr>
        <p:spPr bwMode="auto">
          <a:xfrm>
            <a:off x="5951538" y="2636839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4">
              <a:lumMod val="25000"/>
            </a:schemeClr>
          </a:solidFill>
          <a:ln w="952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s-ES_tradnl">
              <a:ln>
                <a:solidFill>
                  <a:sysClr val="windowText" lastClr="000000"/>
                </a:solidFill>
              </a:ln>
              <a:latin typeface="Arial" charset="0"/>
            </a:endParaRPr>
          </a:p>
        </p:txBody>
      </p:sp>
      <p:sp>
        <p:nvSpPr>
          <p:cNvPr id="18442" name="AutoShape 16"/>
          <p:cNvSpPr>
            <a:spLocks noChangeArrowheads="1"/>
          </p:cNvSpPr>
          <p:nvPr/>
        </p:nvSpPr>
        <p:spPr bwMode="auto">
          <a:xfrm>
            <a:off x="5951538" y="3933826"/>
            <a:ext cx="431800" cy="720725"/>
          </a:xfrm>
          <a:prstGeom prst="downArrow">
            <a:avLst>
              <a:gd name="adj1" fmla="val 50000"/>
              <a:gd name="adj2" fmla="val 41728"/>
            </a:avLst>
          </a:prstGeom>
          <a:solidFill>
            <a:schemeClr val="accent4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s-ES_tradnl">
              <a:latin typeface="Arial" charset="0"/>
            </a:endParaRPr>
          </a:p>
        </p:txBody>
      </p:sp>
      <p:grpSp>
        <p:nvGrpSpPr>
          <p:cNvPr id="18443" name="Group 18"/>
          <p:cNvGrpSpPr>
            <a:grpSpLocks/>
          </p:cNvGrpSpPr>
          <p:nvPr/>
        </p:nvGrpSpPr>
        <p:grpSpPr bwMode="auto">
          <a:xfrm>
            <a:off x="2711450" y="4567239"/>
            <a:ext cx="7416800" cy="792162"/>
            <a:chOff x="793" y="2976"/>
            <a:chExt cx="4513" cy="499"/>
          </a:xfrm>
        </p:grpSpPr>
        <p:sp>
          <p:nvSpPr>
            <p:cNvPr id="18445" name="Text Box 12"/>
            <p:cNvSpPr txBox="1">
              <a:spLocks noChangeArrowheads="1"/>
            </p:cNvSpPr>
            <p:nvPr/>
          </p:nvSpPr>
          <p:spPr bwMode="auto">
            <a:xfrm>
              <a:off x="839" y="2976"/>
              <a:ext cx="4467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630238" indent="-630238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buClr>
                  <a:srgbClr val="3C6A38"/>
                </a:buClr>
                <a:buFont typeface="Wingdings" pitchFamily="2" charset="2"/>
                <a:buNone/>
                <a:defRPr/>
              </a:pPr>
              <a:r>
                <a:rPr lang="es-ES" sz="2800" b="1" dirty="0" err="1">
                  <a:solidFill>
                    <a:schemeClr val="accent4">
                      <a:lumMod val="25000"/>
                    </a:schemeClr>
                  </a:solidFill>
                  <a:latin typeface="Arial Black" panose="020B0A04020102020204" pitchFamily="34" charset="0"/>
                </a:rPr>
                <a:t>Vd</a:t>
              </a:r>
              <a:r>
                <a:rPr lang="es-ES" sz="2800" b="1" dirty="0">
                  <a:solidFill>
                    <a:schemeClr val="accent4">
                      <a:lumMod val="25000"/>
                    </a:schemeClr>
                  </a:solidFill>
                  <a:latin typeface="Arial Black" panose="020B0A04020102020204" pitchFamily="34" charset="0"/>
                </a:rPr>
                <a:t> se superpone al </a:t>
              </a:r>
              <a:r>
                <a:rPr lang="es-ES" sz="2800" b="1" dirty="0" err="1">
                  <a:solidFill>
                    <a:schemeClr val="accent4">
                      <a:lumMod val="25000"/>
                    </a:schemeClr>
                  </a:solidFill>
                  <a:latin typeface="Arial Black" panose="020B0A04020102020204" pitchFamily="34" charset="0"/>
                </a:rPr>
                <a:t>Vp</a:t>
              </a:r>
              <a:r>
                <a:rPr lang="es-ES" sz="2800" b="1" dirty="0">
                  <a:solidFill>
                    <a:schemeClr val="accent4">
                      <a:lumMod val="25000"/>
                    </a:schemeClr>
                  </a:solidFill>
                  <a:latin typeface="Arial Black" panose="020B0A04020102020204" pitchFamily="34" charset="0"/>
                </a:rPr>
                <a:t> (0.1 L/Kg)</a:t>
              </a:r>
            </a:p>
          </p:txBody>
        </p:sp>
        <p:sp>
          <p:nvSpPr>
            <p:cNvPr id="18446" name="Rectangle 17"/>
            <p:cNvSpPr>
              <a:spLocks noChangeArrowheads="1"/>
            </p:cNvSpPr>
            <p:nvPr/>
          </p:nvSpPr>
          <p:spPr bwMode="auto">
            <a:xfrm>
              <a:off x="793" y="3067"/>
              <a:ext cx="4491" cy="408"/>
            </a:xfrm>
            <a:prstGeom prst="rect">
              <a:avLst/>
            </a:prstGeom>
            <a:noFill/>
            <a:ln w="9525">
              <a:solidFill>
                <a:srgbClr val="33CC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/>
            </a:p>
          </p:txBody>
        </p:sp>
      </p:grp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2279650" y="5790364"/>
            <a:ext cx="7848600" cy="63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itchFamily="2" charset="2"/>
              <a:buNone/>
              <a:defRPr/>
            </a:pPr>
            <a:r>
              <a:rPr lang="es-ES" sz="3000" b="1" dirty="0">
                <a:solidFill>
                  <a:srgbClr val="8DC08A"/>
                </a:solidFill>
                <a:latin typeface="Arial Rounded MT Bold" pitchFamily="34" charset="0"/>
              </a:rPr>
              <a:t>	</a:t>
            </a:r>
            <a:r>
              <a:rPr lang="es-ES" sz="2800" b="1" dirty="0">
                <a:latin typeface="Arial Black" panose="020B0A04020102020204" pitchFamily="34" charset="0"/>
              </a:rPr>
              <a:t>- </a:t>
            </a:r>
            <a:r>
              <a:rPr lang="es-ES" sz="2800" b="1" dirty="0">
                <a:latin typeface="Arial Black" panose="020B0A04020102020204" pitchFamily="34" charset="0"/>
                <a:sym typeface="Wingdings 3" pitchFamily="18" charset="2"/>
              </a:rPr>
              <a:t>Ej. </a:t>
            </a:r>
            <a:r>
              <a:rPr lang="es-ES" sz="2800" b="1" dirty="0" err="1">
                <a:latin typeface="Arial Black" panose="020B0A04020102020204" pitchFamily="34" charset="0"/>
                <a:sym typeface="Wingdings 3" pitchFamily="18" charset="2"/>
              </a:rPr>
              <a:t>Piroxicam</a:t>
            </a:r>
            <a:r>
              <a:rPr lang="es-ES" sz="2800" b="1" dirty="0">
                <a:latin typeface="Arial Black" panose="020B0A04020102020204" pitchFamily="34" charset="0"/>
                <a:sym typeface="Wingdings 3" pitchFamily="18" charset="2"/>
              </a:rPr>
              <a:t> (</a:t>
            </a:r>
            <a:r>
              <a:rPr lang="es-ES" sz="2800" b="1" dirty="0" err="1">
                <a:latin typeface="Arial Black" panose="020B0A04020102020204" pitchFamily="34" charset="0"/>
                <a:sym typeface="Wingdings 3" pitchFamily="18" charset="2"/>
              </a:rPr>
              <a:t>Vd</a:t>
            </a:r>
            <a:r>
              <a:rPr lang="es-ES" sz="2800" b="1" dirty="0">
                <a:latin typeface="Arial Black" panose="020B0A04020102020204" pitchFamily="34" charset="0"/>
                <a:sym typeface="Wingdings 3" pitchFamily="18" charset="2"/>
              </a:rPr>
              <a:t>=0.14 L/Kg)</a:t>
            </a:r>
            <a:endParaRPr lang="es-E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7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558926" y="188913"/>
            <a:ext cx="1368425" cy="1079500"/>
          </a:xfrm>
          <a:prstGeom prst="flowChartAlternateProcess">
            <a:avLst/>
          </a:prstGeom>
          <a:gradFill rotWithShape="1">
            <a:gsLst>
              <a:gs pos="0">
                <a:srgbClr val="E7F1EB"/>
              </a:gs>
              <a:gs pos="100000">
                <a:srgbClr val="B6D4C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6644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_tradnl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93851" y="169863"/>
            <a:ext cx="14779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sz="6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Vd</a:t>
            </a:r>
            <a:endParaRPr lang="es-ES" sz="6600" b="1" dirty="0">
              <a:solidFill>
                <a:srgbClr val="294927"/>
              </a:solidFill>
              <a:latin typeface="Arial Rounded MT Bold" pitchFamily="34" charset="0"/>
            </a:endParaRP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3359151" y="260351"/>
            <a:ext cx="6697663" cy="969963"/>
          </a:xfrm>
          <a:prstGeom prst="flowChartAlternateProcess">
            <a:avLst/>
          </a:prstGeom>
          <a:gradFill rotWithShape="1">
            <a:gsLst>
              <a:gs pos="0">
                <a:srgbClr val="E7F1EB"/>
              </a:gs>
              <a:gs pos="100000">
                <a:srgbClr val="B6D4C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6644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s-ES_tradnl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43251" y="260350"/>
            <a:ext cx="68754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3667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sz="5600" b="1">
                <a:solidFill>
                  <a:srgbClr val="2C4F29"/>
                </a:solidFill>
                <a:latin typeface="Arial Rounded MT Bold" panose="020F0704030504030204" pitchFamily="34" charset="0"/>
              </a:rPr>
              <a:t>0.1 &lt; Vd &lt; 0.6 L/Kg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703388" y="1268413"/>
            <a:ext cx="8964612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Char char="è"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Difunde del plasma hacia líquidos intersticiales.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Char char="è"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No penetra en células.</a:t>
            </a:r>
          </a:p>
        </p:txBody>
      </p:sp>
      <p:sp useBgFill="1"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1524000" y="3503613"/>
            <a:ext cx="9144000" cy="137268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None/>
            </a:pPr>
            <a:r>
              <a:rPr lang="es-ES" sz="3600" b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- 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  <a:sym typeface="Wingdings 3" panose="05040102010807070707" pitchFamily="18" charset="2"/>
              </a:rPr>
              <a:t>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 Concentración en tejidos.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anose="05000000000000000000" pitchFamily="2" charset="2"/>
              <a:buNone/>
            </a:pP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- 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  <a:sym typeface="Wingdings 3" panose="05040102010807070707" pitchFamily="18" charset="2"/>
              </a:rPr>
              <a:t></a:t>
            </a:r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 Concentración plasma.</a:t>
            </a:r>
          </a:p>
        </p:txBody>
      </p:sp>
      <p:sp useBgFill="1"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524000" y="5157788"/>
            <a:ext cx="9144000" cy="121264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30000"/>
              </a:lnSpc>
              <a:buClr>
                <a:srgbClr val="3C6A38"/>
              </a:buClr>
              <a:defRPr/>
            </a:pPr>
            <a:r>
              <a:rPr lang="es-ES" sz="2800" b="1" dirty="0" smtClean="0">
                <a:latin typeface="Arial Black" panose="020B0A04020102020204" pitchFamily="34" charset="0"/>
              </a:rPr>
              <a:t>Fármacos </a:t>
            </a:r>
            <a:r>
              <a:rPr lang="es-ES" sz="2800" b="1" dirty="0">
                <a:latin typeface="Arial Black" panose="020B0A04020102020204" pitchFamily="34" charset="0"/>
              </a:rPr>
              <a:t>hidrosolubles. 	</a:t>
            </a:r>
          </a:p>
          <a:p>
            <a:pPr eaLnBrk="1" hangingPunct="1">
              <a:lnSpc>
                <a:spcPct val="130000"/>
              </a:lnSpc>
              <a:buClr>
                <a:srgbClr val="3C6A38"/>
              </a:buClr>
              <a:buFont typeface="Wingdings" pitchFamily="2" charset="2"/>
              <a:buNone/>
              <a:defRPr/>
            </a:pPr>
            <a:r>
              <a:rPr lang="es-ES" sz="2800" b="1" dirty="0">
                <a:latin typeface="Arial Black" panose="020B0A04020102020204" pitchFamily="34" charset="0"/>
              </a:rPr>
              <a:t>Ej. </a:t>
            </a:r>
            <a:r>
              <a:rPr lang="es-ES" sz="2800" b="1" dirty="0" err="1">
                <a:latin typeface="Arial Black" panose="020B0A04020102020204" pitchFamily="34" charset="0"/>
              </a:rPr>
              <a:t>Cetirizina</a:t>
            </a:r>
            <a:r>
              <a:rPr lang="es-ES" sz="2800" b="1" dirty="0">
                <a:latin typeface="Arial Black" panose="020B0A04020102020204" pitchFamily="34" charset="0"/>
              </a:rPr>
              <a:t> (Anti H</a:t>
            </a:r>
            <a:r>
              <a:rPr lang="es-ES" sz="2800" b="1" baseline="-25000" dirty="0">
                <a:latin typeface="Arial Black" panose="020B0A04020102020204" pitchFamily="34" charset="0"/>
              </a:rPr>
              <a:t>1</a:t>
            </a:r>
            <a:r>
              <a:rPr lang="es-ES" sz="2800" b="1" dirty="0">
                <a:latin typeface="Arial Black" panose="020B0A04020102020204" pitchFamily="34" charset="0"/>
              </a:rPr>
              <a:t>) (</a:t>
            </a:r>
            <a:r>
              <a:rPr lang="es-ES" sz="2800" b="1" dirty="0" err="1">
                <a:latin typeface="Arial Black" panose="020B0A04020102020204" pitchFamily="34" charset="0"/>
              </a:rPr>
              <a:t>Vd</a:t>
            </a:r>
            <a:r>
              <a:rPr lang="es-ES" sz="2800" b="1" dirty="0">
                <a:latin typeface="Arial Black" panose="020B0A04020102020204" pitchFamily="34" charset="0"/>
              </a:rPr>
              <a:t> = 0.4 L/Kg)</a:t>
            </a:r>
          </a:p>
        </p:txBody>
      </p:sp>
    </p:spTree>
    <p:extLst>
      <p:ext uri="{BB962C8B-B14F-4D97-AF65-F5344CB8AC3E}">
        <p14:creationId xmlns:p14="http://schemas.microsoft.com/office/powerpoint/2010/main" val="39915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GT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08213" y="549276"/>
            <a:ext cx="8077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_tradnl" sz="2800" b="1" u="sng" dirty="0">
                <a:latin typeface="Arial Black" panose="020B0A04020102020204" pitchFamily="34" charset="0"/>
              </a:rPr>
              <a:t>FACTORES QUE INFLUYEN EN LA BIOTRANSFORMACIÓN DE MEDICAMENTOS</a:t>
            </a:r>
            <a:r>
              <a:rPr lang="es-ES_tradnl" sz="2800" b="1" dirty="0">
                <a:latin typeface="Arial Black" panose="020B0A04020102020204" pitchFamily="34" charset="0"/>
              </a:rPr>
              <a:t>.</a:t>
            </a:r>
          </a:p>
          <a:p>
            <a:pPr algn="ctr" eaLnBrk="1" hangingPunct="1"/>
            <a:endParaRPr lang="es-ES_tradnl" sz="2800" b="1" dirty="0">
              <a:latin typeface="Arial Black" panose="020B0A04020102020204" pitchFamily="34" charset="0"/>
            </a:endParaRPr>
          </a:p>
          <a:p>
            <a:pPr eaLnBrk="1" hangingPunct="1"/>
            <a:endParaRPr lang="es-ES_tradnl" sz="2800" b="1" dirty="0">
              <a:latin typeface="Arial Black" panose="020B0A040201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s-ES_tradnl" sz="2800" b="1" dirty="0">
                <a:latin typeface="Arial Black" panose="020B0A04020102020204" pitchFamily="34" charset="0"/>
              </a:rPr>
              <a:t> Factores Genéticos</a:t>
            </a:r>
          </a:p>
          <a:p>
            <a:pPr eaLnBrk="1" hangingPunct="1">
              <a:buFontTx/>
              <a:buChar char="•"/>
            </a:pPr>
            <a:r>
              <a:rPr lang="es-ES_tradnl" sz="2800" b="1" dirty="0">
                <a:latin typeface="Arial Black" panose="020B0A04020102020204" pitchFamily="34" charset="0"/>
              </a:rPr>
              <a:t>  Edad</a:t>
            </a:r>
          </a:p>
          <a:p>
            <a:pPr eaLnBrk="1" hangingPunct="1">
              <a:buFontTx/>
              <a:buChar char="•"/>
            </a:pPr>
            <a:r>
              <a:rPr lang="es-ES_tradnl" sz="2800" b="1" dirty="0">
                <a:latin typeface="Arial Black" panose="020B0A04020102020204" pitchFamily="34" charset="0"/>
              </a:rPr>
              <a:t>Inducción e inhibición enzimática</a:t>
            </a:r>
            <a:endParaRPr lang="es-ES_tradnl" sz="2800" dirty="0">
              <a:latin typeface="Arial Black" panose="020B0A0402010202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184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4760686" y="624114"/>
            <a:ext cx="33130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cap="all" dirty="0" smtClean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Metabolismo:</a:t>
            </a:r>
            <a:endParaRPr lang="es-ES" sz="2800" b="1" cap="all" dirty="0">
              <a:solidFill>
                <a:schemeClr val="tx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001486" y="2420939"/>
            <a:ext cx="4397827" cy="310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sz="28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Fármacos inductores</a:t>
            </a:r>
          </a:p>
          <a:p>
            <a:pPr eaLnBrk="0" hangingPunct="0">
              <a:defRPr/>
            </a:pPr>
            <a:endParaRPr lang="es-ES" sz="2800" b="1" u="sng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Carbamacepina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Fenobarbital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Rifampicina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Griseofulvina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Fenitoína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6197601" y="2525714"/>
            <a:ext cx="4934857" cy="354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sz="28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Fármacos inhibidores</a:t>
            </a:r>
          </a:p>
          <a:p>
            <a:pPr eaLnBrk="0" hangingPunct="0">
              <a:defRPr/>
            </a:pPr>
            <a:endParaRPr lang="es-ES" sz="2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Cloranfenicol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Cimetidina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Disulfiran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Isoniacida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Ciprofloxacina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0" hangingPunct="0">
              <a:defRPr/>
            </a:pPr>
            <a:r>
              <a:rPr lang="es-ES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Eritromicina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2534" name="Picture 6" descr="medicamentos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244792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765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utoUpdateAnimBg="0"/>
      <p:bldP spid="22938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38515" y="391887"/>
            <a:ext cx="106534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cap="all" dirty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Circulación </a:t>
            </a:r>
            <a:r>
              <a:rPr lang="es-ES" sz="2800" b="1" cap="all" dirty="0" err="1" smtClean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enterohepática</a:t>
            </a:r>
            <a:r>
              <a:rPr lang="es-ES" sz="2800" b="1" cap="all" dirty="0" smtClean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es-ES" sz="2800" b="1" cap="all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s-ES_tradnl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Proceso </a:t>
            </a:r>
            <a:r>
              <a:rPr lang="es-ES_tradnl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a través del cual cuando se excretan por la bilis metabolitos </a:t>
            </a:r>
            <a:r>
              <a:rPr lang="es-ES_tradnl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activos</a:t>
            </a:r>
            <a:r>
              <a:rPr lang="es-ES_tradnl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, son reabsorbidos por el intestino y pasan a la </a:t>
            </a:r>
            <a:r>
              <a:rPr lang="es-ES_tradnl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sangre.</a:t>
            </a:r>
            <a:endParaRPr lang="es-E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8629" y="2757714"/>
            <a:ext cx="114227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cap="all" dirty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Tiempo de vida media (t </a:t>
            </a:r>
            <a:r>
              <a:rPr lang="es-ES" sz="2800" b="1" cap="all" dirty="0" smtClean="0">
                <a:solidFill>
                  <a:schemeClr val="tx2">
                    <a:lumMod val="10000"/>
                  </a:schemeClr>
                </a:solidFill>
                <a:latin typeface="Arial Black" panose="020B0A04020102020204" pitchFamily="34" charset="0"/>
              </a:rPr>
              <a:t>½): S</a:t>
            </a: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e 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</a:rPr>
              <a:t>define como el tiempo que tarda la concentración del fármaco en caer a la mitad de su valor </a:t>
            </a:r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inicial.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endParaRPr lang="es-E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fr-FR" sz="2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Entonces</a:t>
            </a:r>
            <a:r>
              <a:rPr lang="fr-FR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: </a:t>
            </a:r>
            <a:r>
              <a:rPr lang="fr-FR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T </a:t>
            </a:r>
            <a:r>
              <a:rPr lang="fr-FR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½= </a:t>
            </a:r>
            <a:r>
              <a:rPr lang="fr-FR" sz="28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0,6 93 </a:t>
            </a:r>
            <a:r>
              <a:rPr lang="fr-FR" sz="2800" b="1" u="sng" dirty="0" err="1">
                <a:solidFill>
                  <a:srgbClr val="000000"/>
                </a:solidFill>
                <a:latin typeface="Arial Black" panose="020B0A04020102020204" pitchFamily="34" charset="0"/>
              </a:rPr>
              <a:t>Vd</a:t>
            </a:r>
            <a:r>
              <a:rPr lang="fr-FR" sz="28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endParaRPr lang="fr-FR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fr-FR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                            </a:t>
            </a:r>
            <a:r>
              <a:rPr lang="fr-FR" sz="2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Acl</a:t>
            </a:r>
            <a:endParaRPr lang="fr-FR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45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6285" y="653142"/>
            <a:ext cx="1033417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Estudio </a:t>
            </a:r>
            <a:r>
              <a:rPr lang="es-ES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Independiente:</a:t>
            </a:r>
            <a:endParaRPr lang="es-E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s-E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Profundizar en el estudio de los procesos absorción, distribución</a:t>
            </a:r>
            <a:r>
              <a:rPr lang="es-ES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, metabolismo</a:t>
            </a:r>
            <a:endParaRPr lang="es-E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es-ES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 y excreción pág. 34-43. </a:t>
            </a:r>
          </a:p>
          <a:p>
            <a:endParaRPr lang="es-ES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s-ES" sz="2800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_tradnl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Interpretar los diferentes parámetros en la práctica médica.</a:t>
            </a:r>
          </a:p>
          <a:p>
            <a:endParaRPr lang="es-ES" sz="2400" b="1" dirty="0">
              <a:solidFill>
                <a:srgbClr val="000000"/>
              </a:solidFill>
            </a:endParaRPr>
          </a:p>
          <a:p>
            <a:endParaRPr lang="es-E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76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7638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/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949450" y="1557338"/>
            <a:ext cx="18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b="1"/>
          </a:p>
          <a:p>
            <a:pPr eaLnBrk="1" hangingPunct="1"/>
            <a:endParaRPr lang="es-ES" b="1"/>
          </a:p>
          <a:p>
            <a:pPr eaLnBrk="1" hangingPunct="1"/>
            <a:endParaRPr lang="es-ES_tradnl" b="1">
              <a:solidFill>
                <a:srgbClr val="000000"/>
              </a:solidFill>
            </a:endParaRPr>
          </a:p>
          <a:p>
            <a:pPr eaLnBrk="1" hangingPunct="1"/>
            <a:endParaRPr lang="es-ES_tradnl" b="1">
              <a:solidFill>
                <a:srgbClr val="000000"/>
              </a:solidFill>
            </a:endParaRPr>
          </a:p>
          <a:p>
            <a:pPr eaLnBrk="1" hangingPunct="1"/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686" y="454252"/>
            <a:ext cx="2133599" cy="220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725713" y="1276124"/>
            <a:ext cx="979714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_tradnl" sz="2800" b="1" dirty="0">
                <a:solidFill>
                  <a:srgbClr val="000000"/>
                </a:solidFill>
                <a:latin typeface="Arial Black" panose="020B0A04020102020204" pitchFamily="34" charset="0"/>
              </a:rPr>
              <a:t>Bibliografía</a:t>
            </a:r>
            <a:r>
              <a:rPr lang="es-ES_tradnl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:</a:t>
            </a:r>
          </a:p>
          <a:p>
            <a:pPr eaLnBrk="1" hangingPunct="1"/>
            <a:r>
              <a:rPr lang="es-E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Básica: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Farmacología general Morón y </a:t>
            </a:r>
            <a:r>
              <a:rPr lang="es-ES_tradnl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Levy capítulo. </a:t>
            </a:r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4 Pág. </a:t>
            </a:r>
            <a:r>
              <a:rPr lang="es-ES_tradnl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30-38.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s-ES_tradnl" sz="28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Consulta:</a:t>
            </a:r>
            <a:endParaRPr lang="es-ES_tradnl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Bases farmacológicas de la terapéutica </a:t>
            </a:r>
            <a:r>
              <a:rPr lang="es-ES_tradnl" sz="2800" dirty="0" err="1">
                <a:solidFill>
                  <a:srgbClr val="000000"/>
                </a:solidFill>
                <a:latin typeface="Arial Black" panose="020B0A04020102020204" pitchFamily="34" charset="0"/>
              </a:rPr>
              <a:t>Goodman</a:t>
            </a:r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– </a:t>
            </a:r>
            <a:r>
              <a:rPr lang="es-ES_tradnl" sz="2800" dirty="0" err="1" smtClean="0">
                <a:solidFill>
                  <a:srgbClr val="000000"/>
                </a:solidFill>
                <a:latin typeface="Arial Black" panose="020B0A04020102020204" pitchFamily="34" charset="0"/>
              </a:rPr>
              <a:t>Gilman</a:t>
            </a:r>
            <a:r>
              <a:rPr lang="es-ES_tradnl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capítulo. </a:t>
            </a:r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1 Pág. 3-32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Farmacología humana </a:t>
            </a:r>
            <a:r>
              <a:rPr lang="es-ES_tradnl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Flórez capítulo. </a:t>
            </a:r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4 y </a:t>
            </a:r>
            <a:r>
              <a:rPr lang="es-ES_tradnl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capítulo. </a:t>
            </a:r>
            <a:r>
              <a:rPr lang="es-ES_tradnl" sz="2800" dirty="0">
                <a:solidFill>
                  <a:srgbClr val="000000"/>
                </a:solidFill>
                <a:latin typeface="Arial Black" panose="020B0A04020102020204" pitchFamily="34" charset="0"/>
              </a:rPr>
              <a:t>5 </a:t>
            </a:r>
            <a:endParaRPr lang="es-ES" sz="2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dirty="0">
              <a:solidFill>
                <a:srgbClr val="000000"/>
              </a:solidFill>
            </a:endParaRPr>
          </a:p>
          <a:p>
            <a:pPr eaLnBrk="1" hangingPunct="1"/>
            <a:endParaRPr lang="es-ES" dirty="0"/>
          </a:p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00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85913" y="728663"/>
            <a:ext cx="10201275" cy="368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533400" algn="l"/>
              </a:tabLst>
            </a:pPr>
            <a:r>
              <a:rPr lang="es-ES_tradn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Objetivos:</a:t>
            </a:r>
            <a:endParaRPr lang="es-ES" sz="28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228600" algn="l"/>
              </a:tabLst>
            </a:pP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Interpretar la influencia de los procesos y parámetros </a:t>
            </a:r>
            <a:r>
              <a:rPr lang="es-ES_tradnl" sz="2800" dirty="0" err="1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farmacocinéticos</a:t>
            </a: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sobre: indicaciones, dosis, vías de administración, efectos indeseables e interacciones de los medicamentos.</a:t>
            </a:r>
            <a:endParaRPr lang="es-ES" sz="28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2800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4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00199" y="585788"/>
            <a:ext cx="1037272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800" b="1" dirty="0" smtClean="0">
                <a:latin typeface="Arial Black" panose="020B0A04020102020204" pitchFamily="34" charset="0"/>
                <a:cs typeface="Courier New" panose="02070309020205020404" pitchFamily="49" charset="0"/>
              </a:rPr>
              <a:t>Tema: Procesos a los que están sometidos las drogas en el organismo.</a:t>
            </a:r>
            <a:endParaRPr lang="es-ES_tradnl" sz="2800" dirty="0" smtClean="0"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algn="just">
              <a:spcBef>
                <a:spcPct val="50000"/>
              </a:spcBef>
            </a:pPr>
            <a:r>
              <a:rPr lang="es-ES_tradnl" sz="2800" b="1" dirty="0" smtClean="0">
                <a:latin typeface="Arial Black" panose="020B0A04020102020204" pitchFamily="34" charset="0"/>
                <a:cs typeface="Courier New" panose="02070309020205020404" pitchFamily="49" charset="0"/>
              </a:rPr>
              <a:t> Sumario: </a:t>
            </a:r>
            <a:r>
              <a:rPr lang="es-ES_tradnl" sz="2800" b="1" dirty="0" smtClean="0">
                <a:latin typeface="Arial Black" panose="020B0A04020102020204" pitchFamily="34" charset="0"/>
              </a:rPr>
              <a:t>Concepto de absorción, distribución, metabolismo y excreción de las drogas. Factores que influyen en la absorción. Efecto del primer paso y biodisponibilidad.  Importancia de la unión a las proteínas plasmáticas. Volumen de distribución. </a:t>
            </a:r>
            <a:r>
              <a:rPr lang="es-ES_tradnl" sz="2800" b="1" dirty="0" err="1" smtClean="0">
                <a:latin typeface="Arial Black" panose="020B0A04020102020204" pitchFamily="34" charset="0"/>
              </a:rPr>
              <a:t>Biotransformación</a:t>
            </a:r>
            <a:r>
              <a:rPr lang="es-ES_tradnl" sz="2800" b="1" dirty="0" smtClean="0">
                <a:latin typeface="Arial Black" panose="020B0A04020102020204" pitchFamily="34" charset="0"/>
              </a:rPr>
              <a:t> o metabolismo. Factores que lo afectan. Vías fundamentales de eliminación de los medicamentos. Circulación </a:t>
            </a:r>
            <a:r>
              <a:rPr lang="es-ES_tradnl" sz="2800" b="1" dirty="0" err="1" smtClean="0">
                <a:latin typeface="Arial Black" panose="020B0A04020102020204" pitchFamily="34" charset="0"/>
              </a:rPr>
              <a:t>enterohepática</a:t>
            </a:r>
            <a:r>
              <a:rPr lang="es-ES_tradnl" sz="2800" b="1" dirty="0" smtClean="0">
                <a:latin typeface="Arial Black" panose="020B0A04020102020204" pitchFamily="34" charset="0"/>
              </a:rPr>
              <a:t>. Tiempo de vida media.</a:t>
            </a:r>
            <a:endParaRPr lang="es-ES_tradnl" sz="2800" b="1" dirty="0">
              <a:latin typeface="Arial Black" panose="020B0A0402010202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9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5001" y="457200"/>
            <a:ext cx="85121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b="1" dirty="0">
                <a:latin typeface="Arial Black" panose="020B0A04020102020204" pitchFamily="34" charset="0"/>
                <a:cs typeface="Courier New" panose="02070309020205020404" pitchFamily="49" charset="0"/>
              </a:rPr>
              <a:t>ABSORCIÓN: Se define como el paso de un medicamento desde su sitio de administración hacia el plasma.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65339" y="2443163"/>
            <a:ext cx="9764711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FACTORES GENERALES QUE CONDICIONAN LA    ABSORCIÓN.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1.- La velocidad de disolución de un fármaco.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2.-El </a:t>
            </a:r>
            <a:r>
              <a:rPr lang="es-ES" sz="2800" b="1" dirty="0" err="1">
                <a:latin typeface="Arial Black" panose="020B0A04020102020204" pitchFamily="34" charset="0"/>
              </a:rPr>
              <a:t>Ph</a:t>
            </a:r>
            <a:r>
              <a:rPr lang="es-ES" sz="2800" b="1" dirty="0">
                <a:latin typeface="Arial Black" panose="020B0A04020102020204" pitchFamily="34" charset="0"/>
              </a:rPr>
              <a:t> del medio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3.-La </a:t>
            </a:r>
            <a:r>
              <a:rPr lang="es-ES" sz="2800" b="1" dirty="0" err="1">
                <a:latin typeface="Arial Black" panose="020B0A04020102020204" pitchFamily="34" charset="0"/>
              </a:rPr>
              <a:t>liposolubilidad</a:t>
            </a:r>
            <a:r>
              <a:rPr lang="es-ES" sz="2800" b="1" dirty="0">
                <a:latin typeface="Arial Black" panose="020B0A04020102020204" pitchFamily="34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800" b="1" dirty="0">
                <a:latin typeface="Arial Black" panose="020B0A04020102020204" pitchFamily="34" charset="0"/>
              </a:rPr>
              <a:t>4.-El gradiente de concentración.</a:t>
            </a:r>
          </a:p>
          <a:p>
            <a:pPr algn="just" eaLnBrk="1" hangingPunct="1">
              <a:spcBef>
                <a:spcPct val="50000"/>
              </a:spcBef>
            </a:pPr>
            <a:endParaRPr lang="es-E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3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14375" y="381000"/>
            <a:ext cx="11244263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b="1" u="sng" dirty="0">
                <a:latin typeface="Arial Black" panose="020B0A04020102020204" pitchFamily="34" charset="0"/>
                <a:cs typeface="Courier New" panose="02070309020205020404" pitchFamily="49" charset="0"/>
              </a:rPr>
              <a:t>ABSORCIÓN DE LOS FÁRMACOS EN RELACIÓN CON LA VÍA DE ADMINISTRACIÓN:</a:t>
            </a:r>
            <a:endParaRPr lang="es-ES_tradnl" sz="2800" b="1" dirty="0"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_tradnl" b="1" dirty="0"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Char char="•"/>
            </a:pPr>
            <a:r>
              <a:rPr lang="es-ES_tradnl" b="1" dirty="0">
                <a:latin typeface="Arial Black" panose="020B0A04020102020204" pitchFamily="34" charset="0"/>
              </a:rPr>
              <a:t>Mediata:  Cuando hay que atravesar barreras de selección epitelial. </a:t>
            </a:r>
            <a:r>
              <a:rPr lang="es-ES_tradnl" b="1" dirty="0" err="1">
                <a:latin typeface="Arial Black" panose="020B0A04020102020204" pitchFamily="34" charset="0"/>
              </a:rPr>
              <a:t>Ej</a:t>
            </a:r>
            <a:r>
              <a:rPr lang="es-ES_tradnl" b="1" dirty="0">
                <a:latin typeface="Arial Black" panose="020B0A04020102020204" pitchFamily="34" charset="0"/>
              </a:rPr>
              <a:t>:  en el tracto gastrointestinal, cuando se emplea la vía intramuscular, subcutánea, intradérmica, etc.</a:t>
            </a:r>
          </a:p>
          <a:p>
            <a:pPr algn="just" eaLnBrk="1" hangingPunct="1">
              <a:buFontTx/>
              <a:buChar char="•"/>
            </a:pPr>
            <a:endParaRPr lang="es-ES_tradnl" b="1" dirty="0">
              <a:latin typeface="Arial Black" panose="020B0A04020102020204" pitchFamily="34" charset="0"/>
            </a:endParaRPr>
          </a:p>
          <a:p>
            <a:pPr algn="just" eaLnBrk="1" hangingPunct="1"/>
            <a:r>
              <a:rPr lang="es-ES_tradnl" b="1" dirty="0">
                <a:latin typeface="Arial Black" panose="020B0A04020102020204" pitchFamily="34" charset="0"/>
              </a:rPr>
              <a:t>* Inmediata:  No hay que atravesar barreras de selección epitelial. </a:t>
            </a:r>
            <a:r>
              <a:rPr lang="es-ES_tradnl" b="1" dirty="0" err="1">
                <a:latin typeface="Arial Black" panose="020B0A04020102020204" pitchFamily="34" charset="0"/>
              </a:rPr>
              <a:t>Ej</a:t>
            </a:r>
            <a:r>
              <a:rPr lang="es-ES_tradnl" b="1" dirty="0">
                <a:latin typeface="Arial Black" panose="020B0A04020102020204" pitchFamily="34" charset="0"/>
              </a:rPr>
              <a:t>:  vía intravenosa, inhalatoria.</a:t>
            </a:r>
            <a:endParaRPr lang="es-ES_tradnl" b="1" dirty="0"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_tradnl" b="1" dirty="0"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_tradnl" dirty="0"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s-E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4200525"/>
            <a:ext cx="4576762" cy="26574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862" y="4214812"/>
            <a:ext cx="4295776" cy="26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57313" y="333376"/>
            <a:ext cx="1044416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800" b="1" u="sng" cap="all" dirty="0">
                <a:latin typeface="Arial Black" panose="020B0A04020102020204" pitchFamily="34" charset="0"/>
                <a:cs typeface="Courier New" panose="02070309020205020404" pitchFamily="49" charset="0"/>
              </a:rPr>
              <a:t>Factores que afectan la absorción por  la vía de administración oral.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357313" y="1700213"/>
            <a:ext cx="7539037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ES" sz="2800" b="1" dirty="0">
                <a:latin typeface="Arial Black" panose="020B0A04020102020204" pitchFamily="34" charset="0"/>
              </a:rPr>
              <a:t>Motilidad gastrointestinal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ES" sz="2800" b="1" dirty="0">
                <a:latin typeface="Arial Black" panose="020B0A04020102020204" pitchFamily="34" charset="0"/>
              </a:rPr>
              <a:t>Flujo sanguíneo </a:t>
            </a:r>
            <a:r>
              <a:rPr lang="es-ES" sz="2800" b="1" dirty="0" err="1">
                <a:latin typeface="Arial Black" panose="020B0A04020102020204" pitchFamily="34" charset="0"/>
              </a:rPr>
              <a:t>esplácnico</a:t>
            </a:r>
            <a:endParaRPr lang="es-ES" sz="2800" b="1" dirty="0"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ES" sz="2800" b="1" dirty="0">
                <a:latin typeface="Arial Black" panose="020B0A04020102020204" pitchFamily="34" charset="0"/>
              </a:rPr>
              <a:t>Tamaño de la partícula y formulación farmacéutica.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ES" sz="2800" b="1" dirty="0">
                <a:latin typeface="Arial Black" panose="020B0A04020102020204" pitchFamily="34" charset="0"/>
              </a:rPr>
              <a:t>Factores fisicoquímicos.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s-ES" b="1" dirty="0"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s-ES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s-ES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6350" y="4237554"/>
            <a:ext cx="3295650" cy="25717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5875" y="1730633"/>
            <a:ext cx="3286125" cy="2524125"/>
          </a:xfrm>
          <a:prstGeom prst="rect">
            <a:avLst/>
          </a:prstGeom>
        </p:spPr>
      </p:pic>
      <p:pic>
        <p:nvPicPr>
          <p:cNvPr id="6" name="Picture 7" descr="ABDOM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70" y="4279446"/>
            <a:ext cx="2229305" cy="257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4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05000" y="304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GT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05000" y="304800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_tradnl" b="1" dirty="0" smtClean="0">
                <a:latin typeface="Arial Black" panose="020B0A04020102020204" pitchFamily="34" charset="0"/>
              </a:rPr>
              <a:t>PARÁMETROS FARMACOCINÉTICOS:</a:t>
            </a:r>
          </a:p>
          <a:p>
            <a:pPr eaLnBrk="1" hangingPunct="1"/>
            <a:endParaRPr lang="es-ES_tradnl" b="1" u="sng" dirty="0" smtClean="0">
              <a:latin typeface="Arial Black" panose="020B0A04020102020204" pitchFamily="34" charset="0"/>
            </a:endParaRPr>
          </a:p>
          <a:p>
            <a:pPr algn="just" eaLnBrk="1" hangingPunct="1"/>
            <a:endParaRPr lang="es-ES_tradnl" b="1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905000" y="1364344"/>
            <a:ext cx="7239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 smtClean="0">
                <a:latin typeface="Arial Black" panose="020B0A04020102020204" pitchFamily="34" charset="0"/>
              </a:rPr>
              <a:t>Biodisponibilidad</a:t>
            </a:r>
          </a:p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 smtClean="0">
                <a:latin typeface="Arial Black" panose="020B0A04020102020204" pitchFamily="34" charset="0"/>
              </a:rPr>
              <a:t>Efecto del primer paso</a:t>
            </a:r>
          </a:p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 smtClean="0">
                <a:latin typeface="Arial Black" panose="020B0A04020102020204" pitchFamily="34" charset="0"/>
              </a:rPr>
              <a:t>Volumen de distribución</a:t>
            </a:r>
          </a:p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 smtClean="0">
                <a:latin typeface="Arial Black" panose="020B0A04020102020204" pitchFamily="34" charset="0"/>
              </a:rPr>
              <a:t>Circulación </a:t>
            </a:r>
            <a:r>
              <a:rPr lang="es-ES_tradnl" sz="2800" b="1" dirty="0" err="1" smtClean="0">
                <a:latin typeface="Arial Black" panose="020B0A04020102020204" pitchFamily="34" charset="0"/>
              </a:rPr>
              <a:t>enterohepática</a:t>
            </a:r>
            <a:endParaRPr lang="es-ES_tradnl" sz="2800" b="1" dirty="0" smtClean="0">
              <a:latin typeface="Arial Black" panose="020B0A04020102020204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 smtClean="0">
                <a:latin typeface="Arial Black" panose="020B0A04020102020204" pitchFamily="34" charset="0"/>
              </a:rPr>
              <a:t>Tiempo de vida media</a:t>
            </a:r>
          </a:p>
          <a:p>
            <a:pPr marL="457200" indent="-4572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_tradnl" sz="2800" b="1" dirty="0" smtClean="0">
                <a:latin typeface="Arial Black" panose="020B0A04020102020204" pitchFamily="34" charset="0"/>
                <a:cs typeface="Courier New" panose="02070309020205020404" pitchFamily="49" charset="0"/>
              </a:rPr>
              <a:t>Aclaramiento</a:t>
            </a:r>
            <a:endParaRPr lang="es-ES_tradnl" sz="2800" b="1" dirty="0">
              <a:latin typeface="Arial Black" panose="020B0A0402010202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2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2399" y="537028"/>
            <a:ext cx="10406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cap="all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Fármacos con efecto del primer paso </a:t>
            </a:r>
            <a:r>
              <a:rPr lang="es-ES" sz="2800" cap="all" dirty="0" smtClean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importante:</a:t>
            </a:r>
            <a:endParaRPr lang="es-ES" sz="2800" cap="all" dirty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endParaRPr lang="es-ES" sz="2800" dirty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s-ES" sz="2800" dirty="0" smtClean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Morfina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Imipramina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Lidocaína	Hidrocortisona</a:t>
            </a:r>
          </a:p>
          <a:p>
            <a:pPr>
              <a:defRPr/>
            </a:pPr>
            <a:endParaRPr lang="es-ES" sz="2800" dirty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Meperidina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Amitriptilina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Propranolol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endParaRPr lang="es-ES" sz="2800" dirty="0" smtClean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endParaRPr lang="es-ES" sz="2800" dirty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Hidralacina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Labetalol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s-ES" sz="2800" dirty="0" smtClean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es-ES" sz="2800" dirty="0" err="1" smtClean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Verapamilo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  <a:r>
              <a:rPr lang="es-ES" sz="2800" dirty="0" err="1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Ketamina</a:t>
            </a:r>
            <a:r>
              <a:rPr lang="es-ES" sz="2800" dirty="0">
                <a:solidFill>
                  <a:schemeClr val="accent4">
                    <a:lumMod val="10000"/>
                  </a:schemeClr>
                </a:solidFill>
                <a:latin typeface="Arial Black" panose="020B0A04020102020204" pitchFamily="34" charset="0"/>
              </a:rPr>
              <a:t>	</a:t>
            </a:r>
          </a:p>
          <a:p>
            <a:pPr>
              <a:defRPr/>
            </a:pPr>
            <a:endParaRPr lang="es-ES" sz="2800" dirty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endParaRPr lang="es-ES" sz="2800" dirty="0">
              <a:solidFill>
                <a:schemeClr val="accent4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3828825" y="472282"/>
            <a:ext cx="3248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cap="all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Distribución:</a:t>
            </a:r>
            <a:endParaRPr lang="es-ES" sz="2800" b="1" cap="all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79651" y="2133600"/>
            <a:ext cx="912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sz="1600">
                <a:solidFill>
                  <a:schemeClr val="tx2"/>
                </a:solidFill>
                <a:latin typeface="Verdana" panose="020B0604030504040204" pitchFamily="34" charset="0"/>
              </a:rPr>
              <a:t>Tejidos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92538" y="1916113"/>
            <a:ext cx="1657350" cy="615950"/>
          </a:xfrm>
          <a:prstGeom prst="rect">
            <a:avLst/>
          </a:prstGeom>
          <a:noFill/>
          <a:ln w="9525">
            <a:solidFill>
              <a:schemeClr val="accent4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sz="1600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   </a:t>
            </a:r>
            <a:r>
              <a:rPr lang="es-ES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Fármaco</a:t>
            </a:r>
            <a:r>
              <a:rPr lang="es-ES" sz="16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</a:t>
            </a:r>
          </a:p>
          <a:p>
            <a:pPr eaLnBrk="0" hangingPunct="0">
              <a:defRPr/>
            </a:pPr>
            <a:r>
              <a:rPr lang="es-ES" sz="16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   libre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888164" y="1773238"/>
            <a:ext cx="1279525" cy="86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sz="16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Fármaco </a:t>
            </a:r>
          </a:p>
          <a:p>
            <a:pPr eaLnBrk="0" hangingPunct="0">
              <a:defRPr/>
            </a:pPr>
            <a:r>
              <a:rPr lang="es-ES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unido</a:t>
            </a:r>
            <a:r>
              <a:rPr lang="es-ES" sz="16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 a</a:t>
            </a:r>
          </a:p>
          <a:p>
            <a:pPr eaLnBrk="0" hangingPunct="0">
              <a:defRPr/>
            </a:pPr>
            <a:r>
              <a:rPr lang="es-ES" sz="1600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proteínas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003926" y="3459163"/>
            <a:ext cx="1770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sz="1600">
                <a:solidFill>
                  <a:schemeClr val="tx2"/>
                </a:solidFill>
                <a:latin typeface="Verdana" panose="020B0604030504040204" pitchFamily="34" charset="0"/>
              </a:rPr>
              <a:t>vaso sanguíneo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022726" y="4005264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sz="16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Fármaco</a:t>
            </a:r>
            <a:r>
              <a:rPr lang="es-ES" sz="16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eaLnBrk="0" hangingPunct="0">
              <a:defRPr/>
            </a:pPr>
            <a:r>
              <a:rPr lang="es-ES" sz="16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libre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223126" y="3824288"/>
            <a:ext cx="1135063" cy="825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sz="16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Fármaco</a:t>
            </a:r>
          </a:p>
          <a:p>
            <a:pPr eaLnBrk="0" hangingPunct="0">
              <a:defRPr/>
            </a:pPr>
            <a:r>
              <a:rPr lang="es-ES" sz="16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unido a</a:t>
            </a:r>
          </a:p>
          <a:p>
            <a:pPr eaLnBrk="0" hangingPunct="0">
              <a:defRPr/>
            </a:pPr>
            <a:r>
              <a:rPr lang="es-ES" sz="16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proteínas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022726" y="6308725"/>
            <a:ext cx="1679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s-ES" b="1" dirty="0">
                <a:solidFill>
                  <a:schemeClr val="accent4">
                    <a:lumMod val="10000"/>
                  </a:schemeClr>
                </a:solidFill>
                <a:latin typeface="Verdana" pitchFamily="34" charset="0"/>
              </a:rPr>
              <a:t>Eliminación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5808663" y="1916113"/>
            <a:ext cx="673100" cy="215900"/>
          </a:xfrm>
          <a:prstGeom prst="rightArrow">
            <a:avLst>
              <a:gd name="adj1" fmla="val 50000"/>
              <a:gd name="adj2" fmla="val 155897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5591175" y="2205038"/>
            <a:ext cx="825500" cy="215900"/>
          </a:xfrm>
          <a:prstGeom prst="leftArrow">
            <a:avLst>
              <a:gd name="adj1" fmla="val 50000"/>
              <a:gd name="adj2" fmla="val 191159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4197351" y="2559050"/>
            <a:ext cx="314325" cy="979488"/>
          </a:xfrm>
          <a:prstGeom prst="upArrow">
            <a:avLst>
              <a:gd name="adj1" fmla="val 50000"/>
              <a:gd name="adj2" fmla="val 155794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4656138" y="2605088"/>
            <a:ext cx="215900" cy="1054100"/>
          </a:xfrm>
          <a:prstGeom prst="downArrow">
            <a:avLst>
              <a:gd name="adj1" fmla="val 50000"/>
              <a:gd name="adj2" fmla="val 244140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863976" y="3933825"/>
            <a:ext cx="1439863" cy="647700"/>
          </a:xfrm>
          <a:prstGeom prst="rect">
            <a:avLst/>
          </a:prstGeom>
          <a:noFill/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6178550" y="3968750"/>
            <a:ext cx="673100" cy="215900"/>
          </a:xfrm>
          <a:prstGeom prst="rightArrow">
            <a:avLst>
              <a:gd name="adj1" fmla="val 50000"/>
              <a:gd name="adj2" fmla="val 155897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6026150" y="4349750"/>
            <a:ext cx="825500" cy="215900"/>
          </a:xfrm>
          <a:prstGeom prst="leftArrow">
            <a:avLst>
              <a:gd name="adj1" fmla="val 50000"/>
              <a:gd name="adj2" fmla="val 191159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4806950" y="5645150"/>
            <a:ext cx="368300" cy="673100"/>
          </a:xfrm>
          <a:prstGeom prst="downArrow">
            <a:avLst>
              <a:gd name="adj1" fmla="val 50000"/>
              <a:gd name="adj2" fmla="val 91388"/>
            </a:avLst>
          </a:prstGeom>
          <a:solidFill>
            <a:srgbClr val="FF0000"/>
          </a:solidFill>
          <a:ln w="12700">
            <a:solidFill>
              <a:schemeClr val="accent4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2368550" y="3435350"/>
            <a:ext cx="749300" cy="2197100"/>
          </a:xfrm>
          <a:prstGeom prst="ellipse">
            <a:avLst/>
          </a:prstGeom>
          <a:noFill/>
          <a:ln w="12700">
            <a:solidFill>
              <a:schemeClr val="accent4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s-ES_tradnl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8997950" y="3435350"/>
            <a:ext cx="749300" cy="2197100"/>
          </a:xfrm>
          <a:prstGeom prst="ellipse">
            <a:avLst/>
          </a:prstGeom>
          <a:noFill/>
          <a:ln w="12700">
            <a:solidFill>
              <a:schemeClr val="accent4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s-ES_tradnl">
              <a:latin typeface="Arial" charset="0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743200" y="3429000"/>
            <a:ext cx="6705600" cy="0"/>
          </a:xfrm>
          <a:prstGeom prst="line">
            <a:avLst/>
          </a:prstGeom>
          <a:noFill/>
          <a:ln w="12700">
            <a:solidFill>
              <a:schemeClr val="accent4">
                <a:lumMod val="2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VE">
              <a:latin typeface="Arial" charset="0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819400" y="5638800"/>
            <a:ext cx="6477000" cy="0"/>
          </a:xfrm>
          <a:prstGeom prst="line">
            <a:avLst/>
          </a:prstGeom>
          <a:noFill/>
          <a:ln w="12700">
            <a:solidFill>
              <a:schemeClr val="accent4">
                <a:lumMod val="2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V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18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657</Words>
  <Application>Microsoft Office PowerPoint</Application>
  <PresentationFormat>Panorámica</PresentationFormat>
  <Paragraphs>143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30" baseType="lpstr">
      <vt:lpstr>Arial</vt:lpstr>
      <vt:lpstr>Arial Black</vt:lpstr>
      <vt:lpstr>Arial Rounded MT Bold</vt:lpstr>
      <vt:lpstr>Calibri</vt:lpstr>
      <vt:lpstr>Century Gothic</vt:lpstr>
      <vt:lpstr>Courier New</vt:lpstr>
      <vt:lpstr>Symbol</vt:lpstr>
      <vt:lpstr>Times New Roman</vt:lpstr>
      <vt:lpstr>Verdana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Dr</cp:lastModifiedBy>
  <cp:revision>19</cp:revision>
  <dcterms:created xsi:type="dcterms:W3CDTF">2021-03-29T14:05:55Z</dcterms:created>
  <dcterms:modified xsi:type="dcterms:W3CDTF">2021-06-07T21:47:43Z</dcterms:modified>
</cp:coreProperties>
</file>