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89" r:id="rId4"/>
    <p:sldId id="275" r:id="rId5"/>
    <p:sldId id="276" r:id="rId6"/>
    <p:sldId id="277" r:id="rId7"/>
    <p:sldId id="279" r:id="rId8"/>
    <p:sldId id="288" r:id="rId9"/>
    <p:sldId id="280" r:id="rId10"/>
    <p:sldId id="281" r:id="rId11"/>
    <p:sldId id="278" r:id="rId12"/>
    <p:sldId id="269" r:id="rId13"/>
    <p:sldId id="282" r:id="rId14"/>
    <p:sldId id="283" r:id="rId15"/>
    <p:sldId id="284" r:id="rId16"/>
    <p:sldId id="287" r:id="rId17"/>
    <p:sldId id="286" r:id="rId18"/>
    <p:sldId id="290" r:id="rId19"/>
    <p:sldId id="27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72" autoAdjust="0"/>
  </p:normalViewPr>
  <p:slideViewPr>
    <p:cSldViewPr snapToGrid="0">
      <p:cViewPr varScale="1">
        <p:scale>
          <a:sx n="53" d="100"/>
          <a:sy n="53" d="100"/>
        </p:scale>
        <p:origin x="12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0BCF1-3F1B-4E0C-8362-6C433490F9D0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573A7-FAB5-4F0A-87FD-CC596483C9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42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573A7-FAB5-4F0A-87FD-CC596483C9E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18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es-ES_tradnl" sz="1200" dirty="0" smtClean="0">
                <a:latin typeface="Arial Black" pitchFamily="34" charset="0"/>
                <a:cs typeface="Courier New" pitchFamily="49" charset="0"/>
              </a:rPr>
              <a:t>La </a:t>
            </a:r>
            <a:r>
              <a:rPr lang="es-ES_tradnl" sz="1200" dirty="0" err="1" smtClean="0">
                <a:latin typeface="Arial Black" pitchFamily="34" charset="0"/>
                <a:cs typeface="Courier New" pitchFamily="49" charset="0"/>
              </a:rPr>
              <a:t>Guanetidina</a:t>
            </a:r>
            <a:r>
              <a:rPr lang="es-ES_tradnl" sz="1200" dirty="0" smtClean="0">
                <a:latin typeface="Arial Black" pitchFamily="34" charset="0"/>
                <a:cs typeface="Courier New" pitchFamily="49" charset="0"/>
              </a:rPr>
              <a:t> para actuar requiere entrar a la terminación nerviosa adrenérgica por el mecanismo de captación I, pero al estar bloqueado por el antidepresivo tricíclico, el mecanismo hipotensor no puede establecerse.</a:t>
            </a:r>
            <a:endParaRPr lang="es-ES_tradnl" sz="1200" dirty="0">
              <a:latin typeface="Arial Black" pitchFamily="34" charset="0"/>
              <a:cs typeface="Courier New" pitchFamily="49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573A7-FAB5-4F0A-87FD-CC596483C9E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79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es-ES_tradnl" sz="1200" b="1" dirty="0" smtClean="0">
                <a:latin typeface="Arial Black" pitchFamily="34" charset="0"/>
                <a:cs typeface="Courier New" pitchFamily="49" charset="0"/>
              </a:rPr>
              <a:t>Importancia clínica:</a:t>
            </a:r>
            <a:endParaRPr lang="es-ES_tradnl" sz="1200" dirty="0" smtClean="0">
              <a:latin typeface="Arial Black" pitchFamily="34" charset="0"/>
              <a:cs typeface="Courier New" pitchFamily="49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1200" dirty="0" smtClean="0">
                <a:latin typeface="Arial Black" pitchFamily="34" charset="0"/>
                <a:cs typeface="Courier New" pitchFamily="49" charset="0"/>
              </a:rPr>
              <a:t>La acción antiasmática de la hidrocortisona está dada por el bloqueo de la captación II de catecolaminas endógenas a nivel del músculo liso bronquial, aumentando sus concentraciones efectivas en los receptores </a:t>
            </a:r>
            <a:r>
              <a:rPr lang="es-ES_tradnl" sz="1200" dirty="0" smtClean="0">
                <a:latin typeface="Arial Black" pitchFamily="34" charset="0"/>
                <a:cs typeface="Courier New" pitchFamily="49" charset="0"/>
                <a:sym typeface="Symbol" pitchFamily="18" charset="2"/>
              </a:rPr>
              <a:t></a:t>
            </a:r>
            <a:r>
              <a:rPr lang="es-ES_tradnl" sz="1200" dirty="0" smtClean="0">
                <a:latin typeface="Arial Black" pitchFamily="34" charset="0"/>
                <a:cs typeface="Courier New" pitchFamily="49" charset="0"/>
              </a:rPr>
              <a:t>2 adrenérgicos favoreciendo la </a:t>
            </a:r>
            <a:r>
              <a:rPr lang="es-ES_tradnl" sz="1200" dirty="0" err="1" smtClean="0">
                <a:latin typeface="Arial Black" pitchFamily="34" charset="0"/>
                <a:cs typeface="Courier New" pitchFamily="49" charset="0"/>
              </a:rPr>
              <a:t>broncodilatación</a:t>
            </a:r>
            <a:r>
              <a:rPr lang="es-ES_tradnl" sz="1200" dirty="0" smtClean="0">
                <a:latin typeface="Arial Black" pitchFamily="34" charset="0"/>
                <a:cs typeface="Courier New" pitchFamily="49" charset="0"/>
              </a:rPr>
              <a:t>. </a:t>
            </a:r>
            <a:endParaRPr lang="es-ES" sz="1200" dirty="0">
              <a:latin typeface="Arial Black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573A7-FAB5-4F0A-87FD-CC596483C9E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98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9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0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01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94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45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72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4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4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39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1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36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9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9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1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1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54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473D31-AD79-4EA9-B196-8B3949029EFE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8AA0F3-6A36-40D1-B01E-C364919880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8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google.com.cu/images?q=tbn:H1XzVSe7X9KVaM::iibce.edu.uy/neuromol/imageKP2.JPG&amp;t=1&amp;h=196&amp;w=137&amp;usg=__xKLjw7V72fuiVzXTDKFGBA7zCp8=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eaflog.com/buscar-fotos/imagenes.php?iframe=http://abrazgoias.multiply.com/journal?&amp;=&amp;page_start=20&amp;thumb=http://thm-a01.yimg.com/nimage/4e66d24944245910&amp;img=http://www.alzheimermed.com.br/imagens/conceitos/neuroq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85812" y="757238"/>
            <a:ext cx="104441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Facultad de Ciencias Médicas de </a:t>
            </a:r>
            <a:r>
              <a:rPr lang="es-ES" sz="2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Sagua</a:t>
            </a:r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La Grande.</a:t>
            </a:r>
          </a:p>
          <a:p>
            <a:endParaRPr lang="es-ES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Asignatura: Farmacología  General.</a:t>
            </a:r>
          </a:p>
          <a:p>
            <a:endParaRPr lang="es-ES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Profesor que imparte la asignatura:</a:t>
            </a:r>
          </a:p>
          <a:p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MsC</a:t>
            </a:r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. </a:t>
            </a:r>
            <a:r>
              <a:rPr lang="es-ES" sz="2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Yaquelin</a:t>
            </a:r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Martínez Chávez. Profesor asistente.</a:t>
            </a:r>
          </a:p>
          <a:p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Dra.Yaima</a:t>
            </a:r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García </a:t>
            </a:r>
            <a:r>
              <a:rPr lang="es-ES" sz="2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Milera</a:t>
            </a:r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. Profesor asistente.</a:t>
            </a:r>
          </a:p>
          <a:p>
            <a:endParaRPr lang="es-ES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Correo electrónico: </a:t>
            </a:r>
            <a:r>
              <a:rPr lang="es-ES" sz="2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yaquelinmc</a:t>
            </a:r>
            <a:r>
              <a:rPr lang="es-MX" sz="2800" dirty="0" smtClean="0">
                <a:latin typeface="Arial Black" panose="020B0A04020102020204" pitchFamily="34" charset="0"/>
              </a:rPr>
              <a:t>@</a:t>
            </a:r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infomed.sld.cu. </a:t>
            </a:r>
          </a:p>
          <a:p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                                </a:t>
            </a:r>
            <a:r>
              <a:rPr lang="es-ES" sz="2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yaimagm</a:t>
            </a:r>
            <a:r>
              <a:rPr lang="es-MX" sz="2800" dirty="0" smtClean="0">
                <a:latin typeface="Arial Black" panose="020B0A04020102020204" pitchFamily="34" charset="0"/>
              </a:rPr>
              <a:t>@</a:t>
            </a:r>
            <a:r>
              <a:rPr lang="es-E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infomed.sld.cu. </a:t>
            </a:r>
          </a:p>
          <a:p>
            <a:endParaRPr lang="es-ES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0099" y="957263"/>
            <a:ext cx="107299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Almacenaje:</a:t>
            </a:r>
            <a:endParaRPr lang="es-ES_tradnl" sz="2800" dirty="0">
              <a:latin typeface="Arial Black" pitchFamily="34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En vesículas de almacenaje unidas al ATP y a una proteína llamada </a:t>
            </a:r>
            <a:r>
              <a:rPr lang="es-ES_tradnl" sz="2800" dirty="0" err="1">
                <a:latin typeface="Arial Black" pitchFamily="34" charset="0"/>
                <a:cs typeface="Courier New" pitchFamily="49" charset="0"/>
              </a:rPr>
              <a:t>cromogranina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s-ES_tradnl" sz="2800" dirty="0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 </a:t>
            </a: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Importancia clínica:</a:t>
            </a:r>
            <a:endParaRPr lang="es-ES_tradnl" sz="2800" dirty="0">
              <a:latin typeface="Arial Black" pitchFamily="34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La </a:t>
            </a:r>
            <a:r>
              <a:rPr lang="es-ES_tradnl" sz="2800" dirty="0" err="1">
                <a:latin typeface="Arial Black" pitchFamily="34" charset="0"/>
                <a:cs typeface="Courier New" pitchFamily="49" charset="0"/>
              </a:rPr>
              <a:t>reserpina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impide la captación de adrenalina o noradrenalina y </a:t>
            </a:r>
            <a:r>
              <a:rPr lang="es-ES_tradnl" sz="2800" dirty="0" err="1">
                <a:latin typeface="Arial Black" pitchFamily="34" charset="0"/>
                <a:cs typeface="Courier New" pitchFamily="49" charset="0"/>
              </a:rPr>
              <a:t>depleta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el gránulo de almacenaje, por lo que se usa como hipotensor. </a:t>
            </a:r>
          </a:p>
          <a:p>
            <a:pPr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- Liberación:</a:t>
            </a:r>
            <a:endParaRPr lang="es-ES_tradnl" sz="2800" dirty="0">
              <a:latin typeface="Arial Black" pitchFamily="34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 </a:t>
            </a: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*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</a:t>
            </a:r>
            <a:r>
              <a:rPr lang="es-ES_tradnl" sz="2800" b="1" dirty="0" err="1">
                <a:latin typeface="Arial Black" pitchFamily="34" charset="0"/>
                <a:cs typeface="Courier New" pitchFamily="49" charset="0"/>
              </a:rPr>
              <a:t>Exocitosis</a:t>
            </a: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     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 </a:t>
            </a: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*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</a:t>
            </a: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En reposo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 </a:t>
            </a:r>
            <a:r>
              <a:rPr lang="es-ES_tradnl" sz="2800" dirty="0" smtClean="0">
                <a:latin typeface="Arial Black" pitchFamily="34" charset="0"/>
                <a:cs typeface="Courier New" pitchFamily="49" charset="0"/>
              </a:rPr>
              <a:t>  </a:t>
            </a: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*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</a:t>
            </a: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Inducida por drogas</a:t>
            </a:r>
            <a:r>
              <a:rPr lang="es-ES_tradnl" sz="2800" b="1" dirty="0" smtClean="0">
                <a:latin typeface="Arial Black" pitchFamily="34" charset="0"/>
                <a:cs typeface="Courier New" pitchFamily="49" charset="0"/>
              </a:rPr>
              <a:t>:</a:t>
            </a:r>
            <a:endParaRPr lang="es-ES_tradnl" sz="2800" dirty="0">
              <a:latin typeface="Arial Black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4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2988" y="1085850"/>
            <a:ext cx="1011555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- </a:t>
            </a: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Metabolismo:</a:t>
            </a:r>
            <a:endParaRPr lang="es-ES_tradnl" sz="2800" dirty="0">
              <a:latin typeface="Arial Black" pitchFamily="34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Ocurre a través de dos mecanismos que se interrelacionan entre sí:</a:t>
            </a:r>
          </a:p>
          <a:p>
            <a:pPr>
              <a:spcBef>
                <a:spcPct val="50000"/>
              </a:spcBef>
            </a:pPr>
            <a:endParaRPr lang="es-ES_tradnl" sz="2800" dirty="0">
              <a:latin typeface="Arial Black" pitchFamily="34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  1) Inactivación enzimática.</a:t>
            </a: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  2) Inactivación no enzimática.</a:t>
            </a: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 </a:t>
            </a:r>
            <a:endParaRPr lang="es-E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09595" y="700067"/>
            <a:ext cx="101489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Inactivación enzimática:</a:t>
            </a:r>
            <a:endParaRPr lang="es-ES_tradnl" sz="2800" dirty="0">
              <a:latin typeface="Arial Black" pitchFamily="34" charset="0"/>
              <a:cs typeface="Courier New" pitchFamily="49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ES_tradnl" sz="2800" dirty="0" err="1">
                <a:solidFill>
                  <a:srgbClr val="FF0066"/>
                </a:solidFill>
                <a:latin typeface="Arial Black" pitchFamily="34" charset="0"/>
                <a:cs typeface="Courier New" pitchFamily="49" charset="0"/>
              </a:rPr>
              <a:t>Monoamino</a:t>
            </a:r>
            <a:r>
              <a:rPr lang="es-ES_tradnl" sz="2800" dirty="0">
                <a:solidFill>
                  <a:srgbClr val="FF0066"/>
                </a:solidFill>
                <a:latin typeface="Arial Black" pitchFamily="34" charset="0"/>
                <a:cs typeface="Courier New" pitchFamily="49" charset="0"/>
              </a:rPr>
              <a:t>-oxidasa (MAO).</a:t>
            </a: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 </a:t>
            </a:r>
            <a:r>
              <a:rPr lang="es-ES_tradnl" sz="2800" b="1" i="1" u="sng" dirty="0" smtClean="0">
                <a:latin typeface="Arial Black" pitchFamily="34" charset="0"/>
                <a:cs typeface="Courier New" pitchFamily="49" charset="0"/>
              </a:rPr>
              <a:t>MAO-A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: Se localiza en terminaciones adrenérgicas, mucosa intestinal e hígado. Metaboliza </a:t>
            </a:r>
            <a:r>
              <a:rPr lang="es-ES_tradnl" sz="2800" dirty="0" err="1">
                <a:latin typeface="Arial Black" pitchFamily="34" charset="0"/>
                <a:cs typeface="Courier New" pitchFamily="49" charset="0"/>
              </a:rPr>
              <a:t>noradrenalina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, adrenalina y serotonina.</a:t>
            </a:r>
          </a:p>
          <a:p>
            <a:pPr>
              <a:spcBef>
                <a:spcPct val="50000"/>
              </a:spcBef>
            </a:pPr>
            <a:r>
              <a:rPr lang="es-ES_tradnl" sz="2800" b="1" i="1" u="sng" dirty="0">
                <a:latin typeface="Arial Black" pitchFamily="34" charset="0"/>
                <a:cs typeface="Courier New" pitchFamily="49" charset="0"/>
              </a:rPr>
              <a:t>MAO-B</a:t>
            </a:r>
            <a:r>
              <a:rPr lang="es-ES_tradnl" sz="2800" i="1" u="sng" dirty="0">
                <a:latin typeface="Arial Black" pitchFamily="34" charset="0"/>
                <a:cs typeface="Courier New" pitchFamily="49" charset="0"/>
              </a:rPr>
              <a:t>: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Se localiza en cerebro y plasma, y en menor cantidad en hígado y tracto </a:t>
            </a:r>
            <a:r>
              <a:rPr lang="es-ES_tradnl" sz="2800" dirty="0" smtClean="0">
                <a:latin typeface="Arial Black" pitchFamily="34" charset="0"/>
                <a:cs typeface="Courier New" pitchFamily="49" charset="0"/>
              </a:rPr>
              <a:t>gastrointestinal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ES_tradnl" sz="2800" dirty="0" err="1">
                <a:solidFill>
                  <a:srgbClr val="FF0066"/>
                </a:solidFill>
                <a:latin typeface="Arial Black" pitchFamily="34" charset="0"/>
                <a:cs typeface="Courier New" pitchFamily="49" charset="0"/>
              </a:rPr>
              <a:t>Catecolortometiltransferasa</a:t>
            </a:r>
            <a:r>
              <a:rPr lang="es-ES_tradnl" sz="2800" dirty="0">
                <a:solidFill>
                  <a:srgbClr val="FF0066"/>
                </a:solidFill>
                <a:latin typeface="Arial Black" pitchFamily="34" charset="0"/>
                <a:cs typeface="Courier New" pitchFamily="49" charset="0"/>
              </a:rPr>
              <a:t> (COMT).</a:t>
            </a:r>
          </a:p>
          <a:p>
            <a:pPr>
              <a:spcBef>
                <a:spcPct val="50000"/>
              </a:spcBef>
            </a:pPr>
            <a:endParaRPr lang="es-ES_tradnl" sz="2800" dirty="0" smtClean="0">
              <a:latin typeface="Arial Black" pitchFamily="34" charset="0"/>
              <a:cs typeface="Courier New" pitchFamily="49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s-GT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1563" y="1243013"/>
            <a:ext cx="99869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dirty="0">
                <a:solidFill>
                  <a:srgbClr val="FF0066"/>
                </a:solidFill>
                <a:latin typeface="Arial Black" pitchFamily="34" charset="0"/>
                <a:cs typeface="Courier New" pitchFamily="49" charset="0"/>
              </a:rPr>
              <a:t>La COMT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metaboliza las catecolaminas circulantes liberadas por estimulación nerviosa a nivel del órgano efector.</a:t>
            </a: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Antagonistas:  </a:t>
            </a:r>
            <a:r>
              <a:rPr lang="es-ES_tradnl" sz="2800" dirty="0" err="1">
                <a:latin typeface="Arial Black" pitchFamily="34" charset="0"/>
                <a:cs typeface="Courier New" pitchFamily="49" charset="0"/>
              </a:rPr>
              <a:t>Entacapone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             </a:t>
            </a:r>
            <a:r>
              <a:rPr lang="es-ES_tradnl" sz="2800" dirty="0" err="1">
                <a:latin typeface="Arial Black" pitchFamily="34" charset="0"/>
                <a:cs typeface="Courier New" pitchFamily="49" charset="0"/>
              </a:rPr>
              <a:t>Tropolona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     </a:t>
            </a:r>
            <a:r>
              <a:rPr lang="es-ES_tradnl" sz="2800" dirty="0" err="1">
                <a:latin typeface="Arial Black" pitchFamily="34" charset="0"/>
                <a:cs typeface="Courier New" pitchFamily="49" charset="0"/>
              </a:rPr>
              <a:t>Tolcapone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 </a:t>
            </a:r>
          </a:p>
          <a:p>
            <a:pPr>
              <a:spcBef>
                <a:spcPct val="50000"/>
              </a:spcBef>
            </a:pPr>
            <a:endParaRPr lang="es-ES_tradnl" sz="2800" dirty="0">
              <a:latin typeface="Arial Black" pitchFamily="34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703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8688" y="914400"/>
            <a:ext cx="104013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cap="all" dirty="0">
                <a:latin typeface="Arial Black" pitchFamily="34" charset="0"/>
                <a:cs typeface="Courier New" pitchFamily="49" charset="0"/>
              </a:rPr>
              <a:t>Inactivación no enzimática:</a:t>
            </a:r>
            <a:endParaRPr lang="es-ES_tradnl" sz="2800" cap="all" dirty="0">
              <a:latin typeface="Arial Black" pitchFamily="34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s-ES_tradnl" sz="2800" b="1" dirty="0" err="1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Recaptación</a:t>
            </a:r>
            <a:r>
              <a:rPr lang="es-ES_tradnl" sz="2800" dirty="0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 </a:t>
            </a:r>
            <a:r>
              <a:rPr lang="es-ES_tradnl" sz="2800" b="1" dirty="0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I:</a:t>
            </a:r>
            <a:r>
              <a:rPr lang="es-ES_tradnl" sz="2800" dirty="0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 (</a:t>
            </a:r>
            <a:r>
              <a:rPr lang="es-ES_tradnl" sz="2800" dirty="0" err="1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intraneuronal</a:t>
            </a:r>
            <a:r>
              <a:rPr lang="es-ES_tradnl" sz="2800" dirty="0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)  </a:t>
            </a:r>
            <a:endParaRPr lang="es-ES_tradnl" sz="2800" dirty="0">
              <a:latin typeface="Arial Black" pitchFamily="34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Importancia clínica:</a:t>
            </a:r>
            <a:endParaRPr lang="es-ES_tradnl" sz="2800" dirty="0">
              <a:latin typeface="Arial Black" pitchFamily="34" charset="0"/>
              <a:cs typeface="Courier New" pitchFamily="49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Los pacientes psiquiátricos con tratamiento con antidepresivos tricíclicos no pueden usar </a:t>
            </a:r>
            <a:r>
              <a:rPr lang="es-ES_tradnl" sz="2800" dirty="0" err="1">
                <a:latin typeface="Arial Black" pitchFamily="34" charset="0"/>
                <a:cs typeface="Courier New" pitchFamily="49" charset="0"/>
              </a:rPr>
              <a:t>guanetidina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como droga </a:t>
            </a:r>
            <a:r>
              <a:rPr lang="es-ES_tradnl" sz="2800" dirty="0" smtClean="0">
                <a:latin typeface="Arial Black" pitchFamily="34" charset="0"/>
                <a:cs typeface="Courier New" pitchFamily="49" charset="0"/>
              </a:rPr>
              <a:t>hipotensora. 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99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5067" y="1524000"/>
            <a:ext cx="107357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* </a:t>
            </a:r>
            <a:r>
              <a:rPr lang="es-ES_tradnl" sz="2800" b="1" dirty="0" err="1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Recaptación</a:t>
            </a:r>
            <a:r>
              <a:rPr lang="es-ES_tradnl" sz="2800" b="1" dirty="0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 II:</a:t>
            </a:r>
            <a:r>
              <a:rPr lang="es-ES_tradnl" sz="2800" dirty="0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 (</a:t>
            </a:r>
            <a:r>
              <a:rPr lang="es-ES_tradnl" sz="2800" dirty="0" err="1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extraneuronal</a:t>
            </a:r>
            <a:r>
              <a:rPr lang="es-ES_tradnl" sz="2800" dirty="0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) 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La noradrenalina es captada por el propio órgano efector para ser posteriormente metabolizada por la COMT. Puede ser bloqueado por: - hidrocortisona,  progesterona, estradiol,      teofilina. </a:t>
            </a:r>
          </a:p>
        </p:txBody>
      </p:sp>
      <p:pic>
        <p:nvPicPr>
          <p:cNvPr id="3" name="Picture 12" descr="http://www.google.com.cu/images?q=tbn:H1XzVSe7X9KVaM::iibce.edu.uy/neuromol/imageKP2.JPG&amp;t=1&amp;h=196&amp;w=137&amp;usg=__xKLjw7V72fuiVzXTDKFGBA7zCp8=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787702"/>
            <a:ext cx="2362200" cy="236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39" y="665653"/>
            <a:ext cx="6143624" cy="54493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4973" y="1642535"/>
            <a:ext cx="4475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 Black" panose="020B0A04020102020204" pitchFamily="34" charset="0"/>
              </a:rPr>
              <a:t>Neurotransmisión adrenérgica </a:t>
            </a:r>
            <a:r>
              <a:rPr lang="es-ES" sz="2400" dirty="0">
                <a:latin typeface="Arial Black" panose="020B0A04020102020204" pitchFamily="34" charset="0"/>
              </a:rPr>
              <a:t>y sitios de acción de los fármacos.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86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302933" y="812800"/>
            <a:ext cx="7526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MX" sz="2800" dirty="0">
                <a:latin typeface="Arial Black" panose="020B0A04020102020204" pitchFamily="34" charset="0"/>
              </a:rPr>
              <a:t>NEUROTRANSMISIÓN EN SNC: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490133" y="1962151"/>
            <a:ext cx="905933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endParaRPr lang="es-MX" sz="2800" dirty="0">
              <a:latin typeface="Arial Black" panose="020B0A04020102020204" pitchFamily="34" charset="0"/>
            </a:endParaRPr>
          </a:p>
          <a:p>
            <a:pPr algn="just"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s-MX" sz="2800" dirty="0">
                <a:latin typeface="Arial Black" panose="020B0A04020102020204" pitchFamily="34" charset="0"/>
              </a:rPr>
              <a:t>aminas (dopamina, noradrenalina, adrenalina, 5-HT)</a:t>
            </a:r>
          </a:p>
          <a:p>
            <a:pPr algn="just"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endParaRPr lang="es-MX" sz="2800" dirty="0">
              <a:latin typeface="Arial Black" panose="020B0A04020102020204" pitchFamily="34" charset="0"/>
            </a:endParaRPr>
          </a:p>
          <a:p>
            <a:pPr algn="just"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s-MX" sz="2800" dirty="0">
                <a:latin typeface="Arial Black" panose="020B0A04020102020204" pitchFamily="34" charset="0"/>
              </a:rPr>
              <a:t>aminoácidos (glutamato, GABA, </a:t>
            </a:r>
            <a:r>
              <a:rPr lang="es-MX" sz="2800" dirty="0" err="1">
                <a:latin typeface="Arial Black" panose="020B0A04020102020204" pitchFamily="34" charset="0"/>
              </a:rPr>
              <a:t>aspartato</a:t>
            </a:r>
            <a:r>
              <a:rPr lang="es-MX" sz="2800" dirty="0">
                <a:latin typeface="Arial Black" panose="020B0A04020102020204" pitchFamily="34" charset="0"/>
              </a:rPr>
              <a:t>)</a:t>
            </a:r>
          </a:p>
          <a:p>
            <a:pPr algn="just"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endParaRPr lang="es-MX" sz="2800" dirty="0">
              <a:latin typeface="Arial Black" panose="020B0A04020102020204" pitchFamily="34" charset="0"/>
            </a:endParaRPr>
          </a:p>
          <a:p>
            <a:pPr algn="just"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s-MX" sz="2800" dirty="0">
                <a:latin typeface="Arial Black" panose="020B0A04020102020204" pitchFamily="34" charset="0"/>
              </a:rPr>
              <a:t> </a:t>
            </a:r>
            <a:r>
              <a:rPr lang="es-MX" sz="2800" dirty="0" err="1">
                <a:latin typeface="Arial Black" panose="020B0A04020102020204" pitchFamily="34" charset="0"/>
              </a:rPr>
              <a:t>neuropéptidos</a:t>
            </a:r>
            <a:endParaRPr lang="es-MX" sz="2800" dirty="0">
              <a:latin typeface="Arial Black" panose="020B0A04020102020204" pitchFamily="34" charset="0"/>
            </a:endParaRPr>
          </a:p>
          <a:p>
            <a:pPr algn="just"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endParaRPr lang="es-MX" sz="2800" dirty="0">
              <a:latin typeface="Arial Black" panose="020B0A04020102020204" pitchFamily="34" charset="0"/>
            </a:endParaRPr>
          </a:p>
          <a:p>
            <a:pPr algn="just"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s-MX" sz="2800" dirty="0">
                <a:latin typeface="Arial Black" panose="020B0A04020102020204" pitchFamily="34" charset="0"/>
              </a:rPr>
              <a:t>acetilcolina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21508" name="Picture 6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7" y="581024"/>
            <a:ext cx="17145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8541" y="932329"/>
            <a:ext cx="1043491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 Black" panose="020B0A04020102020204" pitchFamily="34" charset="0"/>
              </a:rPr>
              <a:t>ESTUDIO INDEPENDIENTE:</a:t>
            </a:r>
          </a:p>
          <a:p>
            <a:endParaRPr lang="es-ES" sz="28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dirty="0">
                <a:latin typeface="Arial Black" panose="020B0A04020102020204" pitchFamily="34" charset="0"/>
              </a:rPr>
              <a:t>Profundizar en el estudio de los neurotransmisores que actúan en el SNC</a:t>
            </a:r>
            <a:r>
              <a:rPr lang="es-ES" sz="2800" dirty="0" smtClean="0">
                <a:latin typeface="Arial Black" panose="020B0A04020102020204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2800" dirty="0" smtClean="0">
                <a:latin typeface="Arial Black" panose="020B0A04020102020204" pitchFamily="34" charset="0"/>
              </a:rPr>
              <a:t>Realice un cuadro resumen sobre  las aplicaciones </a:t>
            </a:r>
            <a:r>
              <a:rPr lang="es-ES" sz="2800" dirty="0">
                <a:latin typeface="Arial Black" panose="020B0A04020102020204" pitchFamily="34" charset="0"/>
              </a:rPr>
              <a:t>terapéuticas de los </a:t>
            </a:r>
            <a:r>
              <a:rPr lang="es-ES" sz="2800" dirty="0" smtClean="0">
                <a:latin typeface="Arial Black" panose="020B0A04020102020204" pitchFamily="34" charset="0"/>
              </a:rPr>
              <a:t>de los fármacos que afectan la neurotransmisión adrenérgica y  colinérgica.</a:t>
            </a:r>
            <a:endParaRPr lang="es-ES" sz="2800" dirty="0">
              <a:latin typeface="Arial Black" panose="020B0A04020102020204" pitchFamily="34" charset="0"/>
            </a:endParaRPr>
          </a:p>
          <a:p>
            <a:endParaRPr lang="es-ES" sz="2800" dirty="0">
              <a:latin typeface="Arial Black" panose="020B0A04020102020204" pitchFamily="34" charset="0"/>
            </a:endParaRPr>
          </a:p>
          <a:p>
            <a:endParaRPr lang="es-ES" sz="2800" dirty="0">
              <a:latin typeface="Arial Black" panose="020B0A04020102020204" pitchFamily="34" charset="0"/>
            </a:endParaRPr>
          </a:p>
          <a:p>
            <a:endParaRPr lang="es-ES" sz="2800" dirty="0" smtClean="0">
              <a:latin typeface="Arial Black" panose="020B0A04020102020204" pitchFamily="34" charset="0"/>
            </a:endParaRPr>
          </a:p>
          <a:p>
            <a:endParaRPr lang="es-ES" sz="2800" dirty="0">
              <a:latin typeface="Arial Black" panose="020B0A04020102020204" pitchFamily="34" charset="0"/>
            </a:endParaRPr>
          </a:p>
          <a:p>
            <a:endParaRPr lang="es-ES" sz="2800" dirty="0" smtClean="0">
              <a:latin typeface="Arial Black" panose="020B0A04020102020204" pitchFamily="34" charset="0"/>
            </a:endParaRPr>
          </a:p>
          <a:p>
            <a:endParaRPr lang="es-E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43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982134" y="846667"/>
            <a:ext cx="992293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sz="2800" dirty="0">
                <a:solidFill>
                  <a:srgbClr val="000099"/>
                </a:solidFill>
              </a:rPr>
              <a:t>Bibliografía:</a:t>
            </a:r>
          </a:p>
          <a:p>
            <a:r>
              <a:rPr lang="es-ES_tradnl" sz="2800" dirty="0" smtClean="0"/>
              <a:t>Básica:</a:t>
            </a:r>
            <a:r>
              <a:rPr lang="es-ES_tradnl" sz="2800" dirty="0"/>
              <a:t> </a:t>
            </a:r>
            <a:endParaRPr lang="es-ES" sz="2800" dirty="0"/>
          </a:p>
          <a:p>
            <a:r>
              <a:rPr lang="es-ES_tradnl" sz="2800" dirty="0"/>
              <a:t>Farmacología general Morón _ Levy </a:t>
            </a:r>
            <a:r>
              <a:rPr lang="es-ES_tradnl" sz="2800" dirty="0" smtClean="0"/>
              <a:t>Cap</a:t>
            </a:r>
            <a:r>
              <a:rPr lang="es-ES_tradnl" sz="2800" dirty="0"/>
              <a:t>. 7 Pág. </a:t>
            </a:r>
            <a:r>
              <a:rPr lang="es-ES_tradnl" sz="2800" dirty="0" smtClean="0"/>
              <a:t>100-123.</a:t>
            </a:r>
          </a:p>
          <a:p>
            <a:r>
              <a:rPr lang="es-ES_tradnl" sz="2800" dirty="0" smtClean="0"/>
              <a:t>Consulta:</a:t>
            </a:r>
            <a:endParaRPr lang="es-ES" sz="2800" dirty="0"/>
          </a:p>
          <a:p>
            <a:r>
              <a:rPr lang="es-ES_tradnl" sz="2800" dirty="0"/>
              <a:t>Bases farmacológicas de la terapéutica </a:t>
            </a:r>
            <a:r>
              <a:rPr lang="es-ES_tradnl" sz="2800" dirty="0" err="1"/>
              <a:t>Goodman</a:t>
            </a:r>
            <a:r>
              <a:rPr lang="es-ES_tradnl" sz="2800" dirty="0"/>
              <a:t> and </a:t>
            </a:r>
            <a:r>
              <a:rPr lang="es-ES_tradnl" sz="2800" dirty="0" err="1"/>
              <a:t>Gilman</a:t>
            </a:r>
            <a:r>
              <a:rPr lang="es-ES_tradnl" sz="2800" dirty="0"/>
              <a:t>. Cap. 6, 8, 9, 12</a:t>
            </a:r>
            <a:endParaRPr lang="es-ES" sz="2800" dirty="0"/>
          </a:p>
          <a:p>
            <a:r>
              <a:rPr lang="es-ES_tradnl" sz="2800" dirty="0"/>
              <a:t>Flórez 6ta edición Cap. del 13-19 pág.217-266.</a:t>
            </a:r>
            <a:endParaRPr lang="es-ES" sz="2800" dirty="0"/>
          </a:p>
          <a:p>
            <a:r>
              <a:rPr lang="es-ES_tradnl" sz="2800" dirty="0"/>
              <a:t> </a:t>
            </a:r>
            <a:endParaRPr lang="es-E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s-MX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s-MX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s-MX" sz="2000" dirty="0"/>
          </a:p>
        </p:txBody>
      </p:sp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267200"/>
            <a:ext cx="18462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5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0101" y="728663"/>
            <a:ext cx="10572750" cy="611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600"/>
              </a:spcAft>
            </a:pPr>
            <a:r>
              <a:rPr lang="es-ES_tradnl" sz="28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S" sz="2800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es-ES_tradnl" sz="28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Relacionar los conocimientos fundamentales de la neurotransmisión en el Sistema Nervioso con las bases farmacológicas para el tratamiento medicamentoso racional de las enfermedades más frecuentes en la comunidad atendiendo a las características individuales de los pacientes. </a:t>
            </a:r>
            <a:endParaRPr lang="es-ES" sz="2800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28600" algn="l"/>
              </a:tabLst>
            </a:pPr>
            <a:r>
              <a:rPr lang="es-ES_tradnl" sz="28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Aplicar los conocimientos adquiridos con el estudio del tema como apoyo en la solución de nuevos problemas terapéuticos que puedan surgir en la atención primaria.</a:t>
            </a:r>
            <a:endParaRPr lang="es-ES" sz="2800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_tradnl" sz="2800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2800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1" y="1165412"/>
            <a:ext cx="1043491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Tema: 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Principios de la  neurotransmisión del  Sistema Nervioso.</a:t>
            </a: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 </a:t>
            </a:r>
            <a:endParaRPr lang="es-ES_tradnl" sz="2800" dirty="0">
              <a:latin typeface="Arial Black" pitchFamily="34" charset="0"/>
              <a:cs typeface="Courier New" pitchFamily="49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Sumario: 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Consideraciones </a:t>
            </a:r>
            <a:r>
              <a:rPr lang="es-ES_tradnl" sz="2800" dirty="0" err="1">
                <a:latin typeface="Arial Black" pitchFamily="34" charset="0"/>
                <a:cs typeface="Courier New" pitchFamily="49" charset="0"/>
              </a:rPr>
              <a:t>anátomo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-fisiológicas. Pasos involucrados en la neurotransmisión. Síntesis, almacenaje, liberación y metabolismo en el sistema colinérgico y adrenérgico. Importancia clínica.</a:t>
            </a:r>
            <a:endParaRPr lang="es-E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4376" y="528638"/>
            <a:ext cx="8158162" cy="567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dirty="0">
                <a:solidFill>
                  <a:srgbClr val="FF0000"/>
                </a:solidFill>
                <a:latin typeface="Arial Black" pitchFamily="34" charset="0"/>
                <a:cs typeface="Courier New" pitchFamily="49" charset="0"/>
              </a:rPr>
              <a:t>Pasos involucrados en la neurotransmisión: </a:t>
            </a:r>
            <a:endParaRPr lang="es-ES_tradnl" sz="2800" dirty="0">
              <a:solidFill>
                <a:srgbClr val="FF0000"/>
              </a:solidFill>
              <a:latin typeface="Arial Black" pitchFamily="34" charset="0"/>
              <a:cs typeface="Courier New" pitchFamily="49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1.-  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Biosíntesis del neurotransmisor.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2.-  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Almacenamiento en vesículas.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3.-  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Liberación del neurotransmisor.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4.-  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Acción sobre receptores específicos.  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5.-  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Inducción de respuestas.  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6.-  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Inactivación del neurotransmisor.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7.-  </a:t>
            </a:r>
            <a:r>
              <a:rPr lang="es-ES_tradnl" sz="2800" dirty="0" err="1">
                <a:latin typeface="Arial Black" pitchFamily="34" charset="0"/>
                <a:cs typeface="Courier New" pitchFamily="49" charset="0"/>
              </a:rPr>
              <a:t>Repolarización</a:t>
            </a:r>
            <a:r>
              <a:rPr lang="es-ES_tradnl" sz="2800" dirty="0">
                <a:latin typeface="Arial Black" pitchFamily="34" charset="0"/>
                <a:cs typeface="Courier New" pitchFamily="49" charset="0"/>
              </a:rPr>
              <a:t> de célula efectora.</a:t>
            </a:r>
            <a:endParaRPr lang="es-ES" sz="2800" dirty="0">
              <a:latin typeface="Arial Black" pitchFamily="34" charset="0"/>
            </a:endParaRPr>
          </a:p>
        </p:txBody>
      </p:sp>
      <p:pic>
        <p:nvPicPr>
          <p:cNvPr id="3" name="Picture 7" descr="A acetilcolina Ach é um importante neurotransmissor que age como propagador do impulso nervoso nas fendas sináptic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13" y="657225"/>
            <a:ext cx="2486025" cy="554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2988" y="733246"/>
            <a:ext cx="89868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s-ES_tradnl" sz="2800" b="1" u="sng" dirty="0">
                <a:solidFill>
                  <a:srgbClr val="FF0000"/>
                </a:solidFill>
                <a:latin typeface="Arial Black" pitchFamily="34" charset="0"/>
                <a:cs typeface="Courier New" pitchFamily="49" charset="0"/>
              </a:rPr>
              <a:t>Sistema Colinérgico</a:t>
            </a:r>
            <a:r>
              <a:rPr lang="es-ES_tradnl" sz="2800" b="1" dirty="0">
                <a:solidFill>
                  <a:srgbClr val="FF0000"/>
                </a:solidFill>
                <a:latin typeface="Arial Black" pitchFamily="34" charset="0"/>
                <a:cs typeface="Courier New" pitchFamily="49" charset="0"/>
              </a:rPr>
              <a:t>:</a:t>
            </a:r>
            <a:r>
              <a:rPr lang="es-ES_tradnl" sz="2800" b="1" dirty="0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 </a:t>
            </a:r>
          </a:p>
          <a:p>
            <a:pPr lvl="0" algn="just">
              <a:spcBef>
                <a:spcPct val="50000"/>
              </a:spcBef>
            </a:pPr>
            <a:r>
              <a:rPr lang="es-ES_tradnl" sz="2800" b="1" dirty="0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- Biosíntesis de la acetilcolina.</a:t>
            </a:r>
            <a:endParaRPr lang="es-ES_tradnl" sz="2800" dirty="0">
              <a:solidFill>
                <a:prstClr val="black"/>
              </a:solidFill>
              <a:latin typeface="Arial Black" pitchFamily="34" charset="0"/>
              <a:cs typeface="Courier New" pitchFamily="49" charset="0"/>
            </a:endParaRPr>
          </a:p>
          <a:p>
            <a:pPr lvl="0" algn="just">
              <a:spcBef>
                <a:spcPct val="50000"/>
              </a:spcBef>
            </a:pPr>
            <a:r>
              <a:rPr lang="es-ES_tradnl" sz="2800" dirty="0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                 </a:t>
            </a:r>
            <a:r>
              <a:rPr lang="es-ES_tradnl" sz="2800" dirty="0" err="1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colinoacetilasa</a:t>
            </a:r>
            <a:endParaRPr lang="es-ES_tradnl" sz="2800" dirty="0">
              <a:solidFill>
                <a:prstClr val="black"/>
              </a:solidFill>
              <a:latin typeface="Arial Black" pitchFamily="34" charset="0"/>
              <a:cs typeface="Courier New" pitchFamily="49" charset="0"/>
            </a:endParaRPr>
          </a:p>
          <a:p>
            <a:pPr lvl="0">
              <a:spcBef>
                <a:spcPct val="50000"/>
              </a:spcBef>
            </a:pPr>
            <a:r>
              <a:rPr lang="es-ES_tradnl" sz="2800" dirty="0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Colina + Acetil </a:t>
            </a:r>
            <a:r>
              <a:rPr lang="es-ES_tradnl" sz="2800" dirty="0" err="1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CoA</a:t>
            </a:r>
            <a:r>
              <a:rPr lang="es-ES_tradnl" sz="2800" dirty="0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  ----------</a:t>
            </a:r>
            <a:r>
              <a:rPr lang="es-ES_tradnl" sz="2800" dirty="0">
                <a:solidFill>
                  <a:prstClr val="black"/>
                </a:solidFill>
                <a:latin typeface="Arial Black" pitchFamily="34" charset="0"/>
                <a:cs typeface="Courier New" pitchFamily="49" charset="0"/>
                <a:sym typeface="Symbol" pitchFamily="18" charset="2"/>
              </a:rPr>
              <a:t></a:t>
            </a:r>
            <a:r>
              <a:rPr lang="es-ES_tradnl" sz="2800" dirty="0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  Acetilcolina.</a:t>
            </a:r>
          </a:p>
          <a:p>
            <a:pPr lvl="0">
              <a:spcBef>
                <a:spcPct val="50000"/>
              </a:spcBef>
            </a:pPr>
            <a:r>
              <a:rPr lang="es-ES_tradnl" sz="2800" dirty="0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 </a:t>
            </a:r>
            <a:r>
              <a:rPr lang="es-ES_tradnl" sz="2800" b="1" dirty="0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Almacenaje.</a:t>
            </a:r>
            <a:endParaRPr lang="es-ES_tradnl" sz="2800" dirty="0">
              <a:solidFill>
                <a:prstClr val="black"/>
              </a:solidFill>
              <a:latin typeface="Arial Black" pitchFamily="34" charset="0"/>
              <a:cs typeface="Courier New" pitchFamily="49" charset="0"/>
            </a:endParaRPr>
          </a:p>
          <a:p>
            <a:pPr lvl="0" algn="just">
              <a:spcBef>
                <a:spcPct val="50000"/>
              </a:spcBef>
            </a:pPr>
            <a:r>
              <a:rPr lang="es-ES_tradnl" sz="2800" dirty="0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En vesículas específicas de la terminación colinérgica o en el cuerpo neuronal.</a:t>
            </a:r>
          </a:p>
          <a:p>
            <a:pPr lvl="0" algn="just">
              <a:spcBef>
                <a:spcPct val="50000"/>
              </a:spcBef>
            </a:pPr>
            <a:r>
              <a:rPr lang="es-ES_tradnl" sz="2800" dirty="0">
                <a:solidFill>
                  <a:prstClr val="black"/>
                </a:solidFill>
                <a:latin typeface="Arial Black" pitchFamily="34" charset="0"/>
                <a:cs typeface="Courier New" pitchFamily="49" charset="0"/>
              </a:rPr>
              <a:t> </a:t>
            </a:r>
            <a:endParaRPr lang="es-ES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113" y="885826"/>
            <a:ext cx="103155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Liberación.</a:t>
            </a:r>
            <a:endParaRPr lang="es-ES_tradnl" sz="2800" dirty="0">
              <a:latin typeface="Arial Black" pitchFamily="34" charset="0"/>
              <a:cs typeface="Courier New" pitchFamily="49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Ocurre a través de dos mecanismos: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a) </a:t>
            </a:r>
            <a:r>
              <a:rPr lang="es-ES_tradnl" sz="2800" b="1" dirty="0" err="1">
                <a:latin typeface="Arial Black" pitchFamily="34" charset="0"/>
                <a:cs typeface="Courier New" pitchFamily="49" charset="0"/>
              </a:rPr>
              <a:t>Exocitosis</a:t>
            </a: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 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b)En reposo: Ocurre de forma espontánea, sin necesidad de energía. El contenido de la vesícula es vertido en forma de "cuantos" al espacio sináptico sin producir potencial de acción.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Arial Black" pitchFamily="34" charset="0"/>
                <a:cs typeface="Courier New" pitchFamily="49" charset="0"/>
              </a:rPr>
              <a:t> </a:t>
            </a:r>
            <a:endParaRPr lang="es-E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056294"/>
              </p:ext>
            </p:extLst>
          </p:nvPr>
        </p:nvGraphicFramePr>
        <p:xfrm>
          <a:off x="900112" y="1128711"/>
          <a:ext cx="10429876" cy="521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38"/>
                <a:gridCol w="5214938"/>
              </a:tblGrid>
              <a:tr h="534343">
                <a:tc>
                  <a:txBody>
                    <a:bodyPr/>
                    <a:lstStyle/>
                    <a:p>
                      <a:pPr algn="just"/>
                      <a:r>
                        <a:rPr lang="es-GT" sz="2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ACETILCOLINESTERASA</a:t>
                      </a:r>
                      <a:endParaRPr lang="es-GT" sz="2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2400" b="1" u="none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Courier New" pitchFamily="49" charset="0"/>
                        </a:rPr>
                        <a:t>PSEUDOCOLINESTERASA</a:t>
                      </a:r>
                      <a:endParaRPr lang="es-GT" sz="2400" u="non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047760">
                <a:tc>
                  <a:txBody>
                    <a:bodyPr/>
                    <a:lstStyle/>
                    <a:p>
                      <a:pPr algn="just"/>
                      <a:r>
                        <a:rPr lang="es-GT" sz="2400" dirty="0" smtClean="0">
                          <a:latin typeface="Arial Black" pitchFamily="34" charset="0"/>
                        </a:rPr>
                        <a:t>LOCALIZACIÓN:</a:t>
                      </a: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nervios </a:t>
                      </a:r>
                      <a:r>
                        <a:rPr lang="es-ES_tradnl" sz="2400" dirty="0" err="1" smtClean="0">
                          <a:latin typeface="Arial Black" pitchFamily="34" charset="0"/>
                          <a:cs typeface="Courier New" pitchFamily="49" charset="0"/>
                        </a:rPr>
                        <a:t>postsinápticos</a:t>
                      </a: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 de tejidos ricos en inervación parasimpática, neuronas del </a:t>
                      </a:r>
                      <a:r>
                        <a:rPr lang="es-ES_tradnl" sz="2400" dirty="0" err="1" smtClean="0">
                          <a:latin typeface="Arial Black" pitchFamily="34" charset="0"/>
                          <a:cs typeface="Courier New" pitchFamily="49" charset="0"/>
                        </a:rPr>
                        <a:t>SNC</a:t>
                      </a: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, placa neuromuscular</a:t>
                      </a:r>
                      <a:r>
                        <a:rPr lang="es-ES_tradnl" sz="240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es-G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50000"/>
                        </a:spcBef>
                      </a:pPr>
                      <a:r>
                        <a:rPr lang="es-ES_tradnl" sz="2400" u="none" dirty="0" smtClean="0">
                          <a:latin typeface="Arial Black" pitchFamily="34" charset="0"/>
                          <a:cs typeface="Courier New" pitchFamily="49" charset="0"/>
                        </a:rPr>
                        <a:t>LOCALIZACIÓN</a:t>
                      </a: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: Plasma e hígado.</a:t>
                      </a:r>
                      <a:endParaRPr lang="es-ES_tradnl" sz="2400" dirty="0">
                        <a:latin typeface="Arial Black" pitchFamily="34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32835">
                <a:tc>
                  <a:txBody>
                    <a:bodyPr/>
                    <a:lstStyle/>
                    <a:p>
                      <a:pPr algn="just"/>
                      <a:r>
                        <a:rPr lang="es-GT" sz="2400" dirty="0" smtClean="0">
                          <a:latin typeface="Arial Black" pitchFamily="34" charset="0"/>
                        </a:rPr>
                        <a:t>ESPECIFICIDAD:</a:t>
                      </a:r>
                      <a:r>
                        <a:rPr lang="es-ES_tradnl" sz="2400" dirty="0" err="1" smtClean="0">
                          <a:latin typeface="Arial Black" pitchFamily="34" charset="0"/>
                          <a:cs typeface="Courier New" pitchFamily="49" charset="0"/>
                        </a:rPr>
                        <a:t>acetilcolina</a:t>
                      </a: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 que sobre otros </a:t>
                      </a:r>
                      <a:r>
                        <a:rPr lang="es-ES_tradnl" sz="2400" dirty="0" err="1" smtClean="0">
                          <a:latin typeface="Arial Black" pitchFamily="34" charset="0"/>
                          <a:cs typeface="Courier New" pitchFamily="49" charset="0"/>
                        </a:rPr>
                        <a:t>ésteres</a:t>
                      </a: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 de la colina </a:t>
                      </a:r>
                      <a:endParaRPr lang="es-GT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50000"/>
                        </a:spcBef>
                      </a:pPr>
                      <a:r>
                        <a:rPr lang="es-GT" sz="2400" dirty="0" smtClean="0">
                          <a:latin typeface="Arial Black" pitchFamily="34" charset="0"/>
                        </a:rPr>
                        <a:t>ESPECIFICIDAD:</a:t>
                      </a: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  </a:t>
                      </a:r>
                      <a:r>
                        <a:rPr lang="es-ES_tradnl" sz="2400" dirty="0" err="1" smtClean="0">
                          <a:latin typeface="Arial Black" pitchFamily="34" charset="0"/>
                          <a:cs typeface="Courier New" pitchFamily="49" charset="0"/>
                        </a:rPr>
                        <a:t>butirilcolina</a:t>
                      </a: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, </a:t>
                      </a:r>
                      <a:r>
                        <a:rPr lang="es-ES_tradnl" sz="2400" dirty="0" err="1" smtClean="0">
                          <a:latin typeface="Arial Black" pitchFamily="34" charset="0"/>
                          <a:cs typeface="Courier New" pitchFamily="49" charset="0"/>
                        </a:rPr>
                        <a:t>succinilcolina</a:t>
                      </a: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 y </a:t>
                      </a:r>
                      <a:r>
                        <a:rPr lang="es-ES_tradnl" sz="2400" dirty="0" err="1" smtClean="0">
                          <a:latin typeface="Arial Black" pitchFamily="34" charset="0"/>
                          <a:cs typeface="Courier New" pitchFamily="49" charset="0"/>
                        </a:rPr>
                        <a:t>procaína</a:t>
                      </a: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 que sobre la </a:t>
                      </a:r>
                      <a:r>
                        <a:rPr lang="es-ES_tradnl" sz="2400" dirty="0" err="1" smtClean="0">
                          <a:latin typeface="Arial Black" pitchFamily="34" charset="0"/>
                          <a:cs typeface="Courier New" pitchFamily="49" charset="0"/>
                        </a:rPr>
                        <a:t>acetilcolina</a:t>
                      </a: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.</a:t>
                      </a:r>
                    </a:p>
                    <a:p>
                      <a:pPr algn="just">
                        <a:spcBef>
                          <a:spcPct val="50000"/>
                        </a:spcBef>
                      </a:pPr>
                      <a:r>
                        <a:rPr lang="es-ES_tradnl" sz="2400" dirty="0" smtClean="0">
                          <a:latin typeface="Arial Black" pitchFamily="34" charset="0"/>
                          <a:cs typeface="Courier New" pitchFamily="49" charset="0"/>
                        </a:rPr>
                        <a:t>* Sensible intoxicación por órganos fosforados.</a:t>
                      </a:r>
                      <a:endParaRPr lang="es-ES_tradnl" sz="2400" dirty="0">
                        <a:latin typeface="Arial Black" pitchFamily="34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400299" y="628650"/>
            <a:ext cx="462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rial Black" panose="020B0A04020102020204" pitchFamily="34" charset="0"/>
              </a:rPr>
              <a:t>INACTIVACIÓN:</a:t>
            </a:r>
            <a:endParaRPr lang="es-E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557213"/>
            <a:ext cx="7472362" cy="630078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9601" y="1490133"/>
            <a:ext cx="3335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 Black" panose="020B0A04020102020204" pitchFamily="34" charset="0"/>
              </a:rPr>
              <a:t>Neurotransmisión colinérgica y sitios de acción de los fármacos.</a:t>
            </a:r>
            <a:endParaRPr lang="es-E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0125" y="647470"/>
            <a:ext cx="977265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u="sng" dirty="0" smtClean="0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Pasos de la síntesis del neurotransmisor  </a:t>
            </a:r>
            <a:r>
              <a:rPr lang="es-ES_tradnl" sz="2000" b="1" u="sng" dirty="0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adrenérgico</a:t>
            </a:r>
            <a:r>
              <a:rPr lang="es-ES_tradnl" sz="2000" b="1" u="sng" dirty="0" smtClean="0">
                <a:solidFill>
                  <a:schemeClr val="accent2"/>
                </a:solidFill>
                <a:latin typeface="Arial Black" pitchFamily="34" charset="0"/>
                <a:cs typeface="Courier New" pitchFamily="49" charset="0"/>
              </a:rPr>
              <a:t>:</a:t>
            </a:r>
            <a:r>
              <a:rPr lang="es-ES_tradnl" sz="20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 smtClean="0">
                <a:latin typeface="Arial Black" pitchFamily="34" charset="0"/>
                <a:cs typeface="Courier New" pitchFamily="49" charset="0"/>
              </a:rPr>
              <a:t>                      tirosina</a:t>
            </a:r>
            <a:endParaRPr lang="es-ES_tradnl" sz="2000" b="1" dirty="0">
              <a:latin typeface="Arial Black" pitchFamily="34" charset="0"/>
              <a:cs typeface="Courier New" pitchFamily="49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   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  <a:sym typeface="Symbol" pitchFamily="18" charset="2"/>
              </a:rPr>
              <a:t></a:t>
            </a:r>
            <a:endParaRPr lang="es-ES_tradnl" sz="2000" b="1" dirty="0">
              <a:latin typeface="Arial Black" pitchFamily="34" charset="0"/>
              <a:cs typeface="Courier New" pitchFamily="49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   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  <a:sym typeface="Symbol" pitchFamily="18" charset="2"/>
              </a:rPr>
              <a:t>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tirosina 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  <a:sym typeface="Symbol" pitchFamily="18" charset="2"/>
              </a:rPr>
              <a:t>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.</a:t>
            </a:r>
            <a:r>
              <a:rPr lang="es-ES_tradnl" sz="2000" b="1" dirty="0" err="1">
                <a:latin typeface="Arial Black" pitchFamily="34" charset="0"/>
                <a:cs typeface="Courier New" pitchFamily="49" charset="0"/>
              </a:rPr>
              <a:t>hidroxilasa</a:t>
            </a:r>
            <a:endParaRPr lang="es-ES_tradnl" sz="2000" b="1" dirty="0">
              <a:latin typeface="Arial Black" pitchFamily="34" charset="0"/>
              <a:cs typeface="Courier New" pitchFamily="49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</a:t>
            </a:r>
            <a:r>
              <a:rPr lang="es-ES_tradnl" sz="2000" b="1" dirty="0" smtClean="0">
                <a:latin typeface="Arial Black" pitchFamily="34" charset="0"/>
                <a:cs typeface="Courier New" pitchFamily="49" charset="0"/>
              </a:rPr>
              <a:t> 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Dopa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   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  <a:sym typeface="Symbol" pitchFamily="18" charset="2"/>
              </a:rPr>
              <a:t></a:t>
            </a:r>
            <a:endParaRPr lang="es-ES_tradnl" sz="2000" b="1" dirty="0">
              <a:latin typeface="Arial Black" pitchFamily="34" charset="0"/>
              <a:cs typeface="Courier New" pitchFamily="49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   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  <a:sym typeface="Symbol" pitchFamily="18" charset="2"/>
              </a:rPr>
              <a:t>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dopa </a:t>
            </a:r>
            <a:r>
              <a:rPr lang="es-ES_tradnl" sz="2000" b="1" dirty="0" err="1">
                <a:latin typeface="Arial Black" pitchFamily="34" charset="0"/>
                <a:cs typeface="Courier New" pitchFamily="49" charset="0"/>
              </a:rPr>
              <a:t>descarboxilasa</a:t>
            </a:r>
            <a:endParaRPr lang="es-ES_tradnl" sz="2000" b="1" dirty="0">
              <a:latin typeface="Arial Black" pitchFamily="34" charset="0"/>
              <a:cs typeface="Courier New" pitchFamily="49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Dopamina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   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  <a:sym typeface="Symbol" pitchFamily="18" charset="2"/>
              </a:rPr>
              <a:t></a:t>
            </a:r>
            <a:endParaRPr lang="es-ES_tradnl" sz="2000" b="1" dirty="0">
              <a:latin typeface="Arial Black" pitchFamily="34" charset="0"/>
              <a:cs typeface="Courier New" pitchFamily="49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   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  <a:sym typeface="Symbol" pitchFamily="18" charset="2"/>
              </a:rPr>
              <a:t>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dopamina 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  <a:sym typeface="Symbol" pitchFamily="18" charset="2"/>
              </a:rPr>
              <a:t>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</a:t>
            </a:r>
            <a:r>
              <a:rPr lang="es-ES_tradnl" sz="2000" b="1" dirty="0" err="1">
                <a:latin typeface="Arial Black" pitchFamily="34" charset="0"/>
                <a:cs typeface="Courier New" pitchFamily="49" charset="0"/>
              </a:rPr>
              <a:t>hidroxilasa</a:t>
            </a:r>
            <a:endParaRPr lang="es-ES_tradnl" sz="2000" b="1" dirty="0">
              <a:latin typeface="Arial Black" pitchFamily="34" charset="0"/>
              <a:cs typeface="Courier New" pitchFamily="49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Noradrenalina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   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  <a:sym typeface="Symbol" pitchFamily="18" charset="2"/>
              </a:rPr>
              <a:t>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</a:t>
            </a:r>
            <a:r>
              <a:rPr lang="es-ES_tradnl" sz="2000" b="1" dirty="0" err="1">
                <a:latin typeface="Arial Black" pitchFamily="34" charset="0"/>
                <a:cs typeface="Courier New" pitchFamily="49" charset="0"/>
              </a:rPr>
              <a:t>Feniletanolamina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N </a:t>
            </a:r>
            <a:r>
              <a:rPr lang="es-ES_tradnl" sz="2000" b="1" dirty="0" err="1">
                <a:latin typeface="Arial Black" pitchFamily="34" charset="0"/>
                <a:cs typeface="Courier New" pitchFamily="49" charset="0"/>
              </a:rPr>
              <a:t>metil</a:t>
            </a:r>
            <a:endParaRPr lang="es-ES_tradnl" sz="2000" b="1" dirty="0">
              <a:latin typeface="Arial Black" pitchFamily="34" charset="0"/>
              <a:cs typeface="Courier New" pitchFamily="49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   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  <a:sym typeface="Symbol" pitchFamily="18" charset="2"/>
              </a:rPr>
              <a:t></a:t>
            </a: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</a:t>
            </a:r>
            <a:r>
              <a:rPr lang="es-ES_tradnl" sz="2000" b="1" dirty="0" err="1">
                <a:latin typeface="Arial Black" pitchFamily="34" charset="0"/>
                <a:cs typeface="Courier New" pitchFamily="49" charset="0"/>
              </a:rPr>
              <a:t>transferasa</a:t>
            </a:r>
            <a:endParaRPr lang="es-ES_tradnl" sz="2000" b="1" dirty="0">
              <a:latin typeface="Arial Black" pitchFamily="34" charset="0"/>
              <a:cs typeface="Courier New" pitchFamily="49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ES_tradnl" sz="2000" b="1" dirty="0">
                <a:latin typeface="Arial Black" pitchFamily="34" charset="0"/>
                <a:cs typeface="Courier New" pitchFamily="49" charset="0"/>
              </a:rPr>
              <a:t>                      Adrenalina</a:t>
            </a:r>
          </a:p>
        </p:txBody>
      </p:sp>
    </p:spTree>
    <p:extLst>
      <p:ext uri="{BB962C8B-B14F-4D97-AF65-F5344CB8AC3E}">
        <p14:creationId xmlns:p14="http://schemas.microsoft.com/office/powerpoint/2010/main" val="31148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514</Words>
  <Application>Microsoft Office PowerPoint</Application>
  <PresentationFormat>Panorámica</PresentationFormat>
  <Paragraphs>118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Garamond</vt:lpstr>
      <vt:lpstr>Symbol</vt:lpstr>
      <vt:lpstr>Times New Roman</vt:lpstr>
      <vt:lpstr>Wingdings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</dc:creator>
  <cp:lastModifiedBy>Dr</cp:lastModifiedBy>
  <cp:revision>29</cp:revision>
  <dcterms:created xsi:type="dcterms:W3CDTF">2021-03-29T19:37:39Z</dcterms:created>
  <dcterms:modified xsi:type="dcterms:W3CDTF">2021-06-11T10:38:49Z</dcterms:modified>
</cp:coreProperties>
</file>