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5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76" r:id="rId18"/>
    <p:sldId id="282" r:id="rId19"/>
    <p:sldId id="28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 snapToGrid="0">
      <p:cViewPr varScale="1">
        <p:scale>
          <a:sx n="62" d="100"/>
          <a:sy n="62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95E3-9348-49A6-A878-82B99F4EE7CD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57DC8-B257-44E8-9116-C3783C3709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9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7DC8-B257-44E8-9116-C3783C37092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98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sz="1200" dirty="0" smtClean="0">
                <a:latin typeface="Arial Black" pitchFamily="34" charset="0"/>
              </a:rPr>
              <a:t>Química: Ocurre a través de una reacción química sobre 2 drogas (agonista y antagonista) produciéndose </a:t>
            </a:r>
            <a:r>
              <a:rPr lang="es-ES" sz="1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neutralización de cargas </a:t>
            </a:r>
            <a:r>
              <a:rPr lang="es-ES" sz="1200" dirty="0" smtClean="0">
                <a:latin typeface="Arial Black" pitchFamily="34" charset="0"/>
              </a:rPr>
              <a:t>de las dos moléculas que poseen cargas opuestas.  </a:t>
            </a:r>
          </a:p>
          <a:p>
            <a:pPr algn="just">
              <a:defRPr/>
            </a:pPr>
            <a:r>
              <a:rPr lang="es-ES" sz="1200" dirty="0" err="1" smtClean="0">
                <a:latin typeface="Arial Black" pitchFamily="34" charset="0"/>
              </a:rPr>
              <a:t>Ej</a:t>
            </a:r>
            <a:r>
              <a:rPr lang="es-ES" sz="1200" dirty="0" smtClean="0">
                <a:latin typeface="Arial Black" pitchFamily="34" charset="0"/>
              </a:rPr>
              <a:t> - Heparina (-) es inactivada por </a:t>
            </a:r>
            <a:r>
              <a:rPr lang="es-ES" sz="1200" dirty="0" err="1" smtClean="0">
                <a:latin typeface="Arial Black" pitchFamily="34" charset="0"/>
              </a:rPr>
              <a:t>protamina</a:t>
            </a:r>
            <a:r>
              <a:rPr lang="es-ES" sz="1200" dirty="0" smtClean="0">
                <a:latin typeface="Arial Black" pitchFamily="34" charset="0"/>
              </a:rPr>
              <a:t> (+).</a:t>
            </a:r>
          </a:p>
          <a:p>
            <a:pPr algn="just">
              <a:defRPr/>
            </a:pPr>
            <a:r>
              <a:rPr lang="es-ES" sz="1200" dirty="0" smtClean="0">
                <a:latin typeface="Arial Black" pitchFamily="34" charset="0"/>
              </a:rPr>
              <a:t>Fisiológico: Aparece sobre 2 drogas que poseen acciones farmacológicas opuestas actuando </a:t>
            </a:r>
            <a:r>
              <a:rPr lang="es-ES" sz="1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sobre diferentes sitios receptores pero en el mismo órgano efector.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7DC8-B257-44E8-9116-C3783C37092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8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A1E55-1586-4A02-91B2-2DE2477D181B}" type="slidenum">
              <a:rPr lang="es-ES"/>
              <a:pPr>
                <a:spcBef>
                  <a:spcPct val="0"/>
                </a:spcBef>
              </a:pPr>
              <a:t>15</a:t>
            </a:fld>
            <a:endParaRPr lang="es-E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1000" b="1" smtClean="0">
                <a:latin typeface="Arial" panose="020B0604020202020204" pitchFamily="34" charset="0"/>
              </a:rPr>
              <a:t>RECEPTOR</a:t>
            </a:r>
          </a:p>
          <a:p>
            <a:pPr eaLnBrk="1" hangingPunct="1">
              <a:lnSpc>
                <a:spcPct val="80000"/>
              </a:lnSpc>
            </a:pPr>
            <a:r>
              <a:rPr lang="es-MX" sz="1000" b="1" smtClean="0">
                <a:latin typeface="Arial" panose="020B0604020202020204" pitchFamily="34" charset="0"/>
              </a:rPr>
              <a:t>    LOCALIZACION     RESPUESTAS</a:t>
            </a:r>
            <a:r>
              <a:rPr lang="es-MX" sz="1000" smtClean="0">
                <a:latin typeface="Arial" panose="020B0604020202020204" pitchFamily="34" charset="0"/>
              </a:rPr>
              <a:t>   </a:t>
            </a:r>
            <a:r>
              <a:rPr lang="es-MX" sz="1000" b="1" smtClean="0">
                <a:latin typeface="Arial" panose="020B0604020202020204" pitchFamily="34" charset="0"/>
              </a:rPr>
              <a:t>  AGONISTAS</a:t>
            </a:r>
            <a:r>
              <a:rPr lang="es-MX" sz="1000" smtClean="0">
                <a:latin typeface="Arial" panose="020B0604020202020204" pitchFamily="34" charset="0"/>
              </a:rPr>
              <a:t>  </a:t>
            </a:r>
            <a:r>
              <a:rPr lang="es-MX" sz="1000" b="1" smtClean="0">
                <a:latin typeface="Arial" panose="020B0604020202020204" pitchFamily="34" charset="0"/>
              </a:rPr>
              <a:t>ANTAGONISTAS</a:t>
            </a:r>
            <a:r>
              <a:rPr lang="es-MX" sz="1000" b="1" u="sng" smtClean="0">
                <a:latin typeface="Arial" panose="020B0604020202020204" pitchFamily="34" charset="0"/>
              </a:rPr>
              <a:t>ADRENERGICOS</a:t>
            </a:r>
            <a:r>
              <a:rPr lang="es-MX" sz="1000" smtClean="0">
                <a:latin typeface="Arial" panose="020B0604020202020204" pitchFamily="34" charset="0"/>
              </a:rPr>
              <a:t>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                                              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1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2- Vasos sanguíneos.                         - Corazón             - Utero- M. radial del iris- Esfínter vesical y uretral            (trígono).- V. seminal y c. deferente.- Corazón- M. liso intestinal y vesical.- Adipocito.- Hepatocito- Músculo esquelético.- Cél. Yuxtaglomerulares.- Corazón- M. liso bronquial- M. liso uterino.- Contracción- Excitabilidad- Contracción- Midriasis- Contracción- Contracción-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Frec. cardíaca-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Fuerza de contracción-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Excitabilidad-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Veloc. de conducción- Relajación- Lipolisis.- Glucogenolisis- Glucogenolisis- Lib. Renina- Taquicardia- Relajación- Relajación- Noradrenalina- Adrenalina- Fenilefrina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1) - Metoxamina- Nafazolina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1)- Clonidina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2)                                                                                      - Adrenalina- Efedrina- Isoproterenol- Dobutamina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1)        - Salbutamol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2)- Terbutalina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2)- Isoxuprina- Isoproterenol- Metaproterenol- Efedrina- Adrenalina.- Fenoxibenzamina- Fentolamina.- Tolazolina- Prazosín.- Fenotiacinas- Butiroferonas- Alcaloides del     cornezuelo de centeno.           (dihidroergot.)- Propranolol- Alprenolol- Nadolol- Pindolol- Timolol</a:t>
            </a:r>
            <a:r>
              <a:rPr lang="es-MX" sz="1000" b="1" smtClean="0">
                <a:latin typeface="Arial" panose="020B0604020202020204" pitchFamily="34" charset="0"/>
              </a:rPr>
              <a:t>Selectivos:</a:t>
            </a:r>
            <a:r>
              <a:rPr lang="es-MX" sz="1000" smtClean="0">
                <a:latin typeface="Arial" panose="020B0604020202020204" pitchFamily="34" charset="0"/>
              </a:rPr>
              <a:t>- Metoprolol- Practolol- Atenolol- Acebutolol- Butoxamina- Propranolol- Nadolol. </a:t>
            </a:r>
            <a:r>
              <a:rPr lang="es-MX" sz="1000" b="1" smtClean="0">
                <a:latin typeface="Arial" panose="020B0604020202020204" pitchFamily="34" charset="0"/>
              </a:rPr>
              <a:t>RECEPTOR</a:t>
            </a:r>
          </a:p>
          <a:p>
            <a:pPr eaLnBrk="1" hangingPunct="1">
              <a:lnSpc>
                <a:spcPct val="80000"/>
              </a:lnSpc>
            </a:pPr>
            <a:r>
              <a:rPr lang="es-MX" sz="1000" b="1" smtClean="0">
                <a:latin typeface="Arial" panose="020B0604020202020204" pitchFamily="34" charset="0"/>
              </a:rPr>
              <a:t>    LOCALIZACION     RESPUESTAS</a:t>
            </a:r>
            <a:r>
              <a:rPr lang="es-MX" sz="1000" smtClean="0">
                <a:latin typeface="Arial" panose="020B0604020202020204" pitchFamily="34" charset="0"/>
              </a:rPr>
              <a:t>   </a:t>
            </a:r>
            <a:r>
              <a:rPr lang="es-MX" sz="1000" b="1" smtClean="0">
                <a:latin typeface="Arial" panose="020B0604020202020204" pitchFamily="34" charset="0"/>
              </a:rPr>
              <a:t>  AGONISTAS</a:t>
            </a:r>
            <a:r>
              <a:rPr lang="es-MX" sz="1000" smtClean="0">
                <a:latin typeface="Arial" panose="020B0604020202020204" pitchFamily="34" charset="0"/>
              </a:rPr>
              <a:t>  </a:t>
            </a:r>
            <a:r>
              <a:rPr lang="es-MX" sz="1000" b="1" smtClean="0">
                <a:latin typeface="Arial" panose="020B0604020202020204" pitchFamily="34" charset="0"/>
              </a:rPr>
              <a:t>ANTAGONISTAS</a:t>
            </a:r>
            <a:r>
              <a:rPr lang="es-MX" sz="1000" b="1" u="sng" smtClean="0">
                <a:latin typeface="Arial" panose="020B0604020202020204" pitchFamily="34" charset="0"/>
              </a:rPr>
              <a:t>ADRENERGICOS</a:t>
            </a:r>
            <a:r>
              <a:rPr lang="es-MX" sz="1000" smtClean="0">
                <a:latin typeface="Arial" panose="020B0604020202020204" pitchFamily="34" charset="0"/>
              </a:rPr>
              <a:t>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                                              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1    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2- Vasos sanguíneos.                         - Corazón             - Utero- M. radial del iris- Esfínter vesical y uretral            (trígono).- V. seminal y c. deferente.- Corazón- M. liso intestinal y vesical.- Adipocito.- Hepatocito- Músculo esquelético.- Cél. Yuxtaglomerulares.- Corazón- M. liso bronquial- M. liso uterino.- Contracción- Excitabilidad- Contracción- Midriasis- Contracción- Contracción-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Frec. cardíaca-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Fuerza de contracción-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Excitabilidad-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s-MX" sz="1000" smtClean="0">
                <a:latin typeface="Arial" panose="020B0604020202020204" pitchFamily="34" charset="0"/>
              </a:rPr>
              <a:t> Veloc. de conducción- Relajación- Lipolisis.- Glucogenolisis- Glucogenolisis- Lib. Renina- Taquicardia- Relajación- Relajación- Noradrenalina- Adrenalina- Fenilefrina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1) - Metoxamina- Nafazolina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1)- Clonidina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s-MX" sz="1000" smtClean="0">
                <a:latin typeface="Arial" panose="020B0604020202020204" pitchFamily="34" charset="0"/>
              </a:rPr>
              <a:t>2)                                                                                      - Adrenalina- Efedrina- Isoproterenol- Dobutamina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1)        - Salbutamol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2)- Terbutalina (select </a:t>
            </a:r>
            <a:r>
              <a:rPr lang="es-MX" sz="1000" smtClean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MX" sz="1000" smtClean="0">
                <a:latin typeface="Arial" panose="020B0604020202020204" pitchFamily="34" charset="0"/>
              </a:rPr>
              <a:t>2)- Isoxuprina- Isoproterenol- Metaproterenol- Efedrina- Adrenalina.- Fenoxibenzamina- Fentolamina.- Tolazolina- Prazosín.- Fenotiacinas- Butiroferonas- Alcaloides del     cornezuelo de centeno.           (dihidroergot.)- Propranolol- Alprenolol- Nadolol- Pindolol- Timolol</a:t>
            </a:r>
            <a:r>
              <a:rPr lang="es-MX" sz="1000" b="1" smtClean="0">
                <a:latin typeface="Arial" panose="020B0604020202020204" pitchFamily="34" charset="0"/>
              </a:rPr>
              <a:t>Selectivos:</a:t>
            </a:r>
            <a:r>
              <a:rPr lang="es-MX" sz="1000" smtClean="0">
                <a:latin typeface="Arial" panose="020B0604020202020204" pitchFamily="34" charset="0"/>
              </a:rPr>
              <a:t>- Metoprolol- Practolol- Atenolol- Acebutolol- Butoxamina- Propranolol- Nadolol. </a:t>
            </a:r>
            <a:endParaRPr lang="es-E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4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82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94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21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05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87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65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1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09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9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0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1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18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3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ECD0-D90B-47A8-B239-6B246D6CEE0A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828426-4881-4A4E-8938-A76FF6696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0200" y="542925"/>
            <a:ext cx="102441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Facultad de Ciencias Médicas de </a:t>
            </a:r>
            <a:r>
              <a:rPr lang="es-ES" sz="28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Sagua</a:t>
            </a:r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La Grande.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Asignatura: Farmacología  General.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Profesor que imparte la asignatura:</a:t>
            </a: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Dra. </a:t>
            </a:r>
            <a:r>
              <a:rPr lang="es-ES" sz="28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Yaquelin</a:t>
            </a:r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Martínez Chávez. Profesor asistente.</a:t>
            </a:r>
          </a:p>
          <a:p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Dra.Yaima</a:t>
            </a:r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García </a:t>
            </a:r>
            <a:r>
              <a:rPr lang="es-ES" sz="28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Milera</a:t>
            </a:r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Profesor asistente.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Correo </a:t>
            </a: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electrónico</a:t>
            </a:r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: </a:t>
            </a:r>
            <a:r>
              <a:rPr lang="es-ES" sz="24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yaquelinmc</a:t>
            </a:r>
            <a:r>
              <a:rPr lang="es-MX" sz="2400" dirty="0">
                <a:latin typeface="Arial Black" panose="020B0A04020102020204" pitchFamily="34" charset="0"/>
              </a:rPr>
              <a:t>@</a:t>
            </a: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</a:p>
          <a:p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                             </a:t>
            </a:r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</a:t>
            </a:r>
            <a:r>
              <a:rPr lang="es-ES" sz="24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yaimagm</a:t>
            </a:r>
            <a:r>
              <a:rPr lang="es-MX" sz="2400" dirty="0">
                <a:latin typeface="Arial Black" panose="020B0A04020102020204" pitchFamily="34" charset="0"/>
              </a:rPr>
              <a:t>@</a:t>
            </a: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</a:p>
          <a:p>
            <a:endParaRPr lang="es-ES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s-ES" sz="24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16100" y="404814"/>
            <a:ext cx="85280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Arial Black" pitchFamily="34" charset="0"/>
              </a:rPr>
              <a:t>Tipos de Antagonismos:</a:t>
            </a:r>
          </a:p>
          <a:p>
            <a:pPr>
              <a:defRPr/>
            </a:pPr>
            <a:endParaRPr lang="es-ES" sz="2800" dirty="0">
              <a:latin typeface="Arial Black" pitchFamily="34" charset="0"/>
            </a:endParaRPr>
          </a:p>
          <a:p>
            <a:pPr algn="just">
              <a:defRPr/>
            </a:pPr>
            <a:r>
              <a:rPr lang="es-ES" sz="2800" dirty="0" smtClean="0">
                <a:latin typeface="Arial Black" pitchFamily="34" charset="0"/>
              </a:rPr>
              <a:t> 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56271" y="1242205"/>
            <a:ext cx="100066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" sz="2800" dirty="0">
                <a:latin typeface="Arial Black" pitchFamily="34" charset="0"/>
              </a:rPr>
              <a:t>Químico (o de neutralización</a:t>
            </a:r>
            <a:r>
              <a:rPr lang="es-ES" sz="2800" dirty="0" smtClean="0">
                <a:latin typeface="Arial Black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 Black" pitchFamily="34" charset="0"/>
              </a:rPr>
              <a:t>Fisiológico </a:t>
            </a:r>
            <a:r>
              <a:rPr lang="es-ES" sz="2800" dirty="0">
                <a:latin typeface="Arial Black" pitchFamily="34" charset="0"/>
              </a:rPr>
              <a:t>(o de efecto</a:t>
            </a:r>
            <a:r>
              <a:rPr lang="es-ES" sz="2800" dirty="0" smtClean="0">
                <a:latin typeface="Arial Black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b="1" dirty="0" smtClean="0">
                <a:latin typeface="Arial Black" pitchFamily="34" charset="0"/>
              </a:rPr>
              <a:t>Farmacológico.</a:t>
            </a:r>
          </a:p>
          <a:p>
            <a:pPr>
              <a:defRPr/>
            </a:pPr>
            <a:r>
              <a:rPr lang="es-ES_tradnl" sz="2800" b="1" dirty="0">
                <a:solidFill>
                  <a:srgbClr val="FF0000"/>
                </a:solidFill>
                <a:latin typeface="Arial Black" pitchFamily="34" charset="0"/>
              </a:rPr>
              <a:t>Competitivo:  </a:t>
            </a:r>
            <a:r>
              <a:rPr lang="es-ES_tradnl" sz="2800" dirty="0" smtClean="0">
                <a:solidFill>
                  <a:srgbClr val="FF0000"/>
                </a:solidFill>
                <a:latin typeface="Arial Black" pitchFamily="34" charset="0"/>
              </a:rPr>
              <a:t>Reversible o </a:t>
            </a:r>
            <a:r>
              <a:rPr lang="es-ES_tradnl" sz="2800" dirty="0" err="1" smtClean="0">
                <a:solidFill>
                  <a:srgbClr val="FF0000"/>
                </a:solidFill>
                <a:latin typeface="Arial Black" pitchFamily="34" charset="0"/>
              </a:rPr>
              <a:t>irreversibe</a:t>
            </a:r>
            <a:endParaRPr lang="es-ES_tradnl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s-ES_tradnl" sz="2800" b="1" dirty="0" smtClean="0"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s-ES_tradnl" sz="2800" b="1" dirty="0">
                <a:solidFill>
                  <a:srgbClr val="FF0000"/>
                </a:solidFill>
                <a:latin typeface="Arial Black" pitchFamily="34" charset="0"/>
              </a:rPr>
              <a:t>Competitivo: </a:t>
            </a:r>
            <a:endParaRPr lang="es-ES_tradnl" sz="2800" b="1" dirty="0">
              <a:latin typeface="Arial Blac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_tradnl" sz="2800" b="1" dirty="0" smtClean="0">
              <a:latin typeface="Arial Blac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1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DVD_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PDVD_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PDVD_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92314" y="457200"/>
            <a:ext cx="82946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dirty="0"/>
              <a:t>	</a:t>
            </a:r>
            <a:r>
              <a:rPr lang="es-ES_tradnl" sz="2800" b="1" u="sng" dirty="0">
                <a:latin typeface="Arial Black" panose="020B0A04020102020204" pitchFamily="34" charset="0"/>
              </a:rPr>
              <a:t>CLASIFICACIÓN DE LOS RECEPTORES FARMACOLÓGICOS</a:t>
            </a:r>
            <a:r>
              <a:rPr lang="es-ES_tradnl" sz="2800" b="1" dirty="0">
                <a:latin typeface="Arial Black" panose="020B0A04020102020204" pitchFamily="34" charset="0"/>
              </a:rPr>
              <a:t>.</a:t>
            </a:r>
            <a:endParaRPr lang="es-ES_tradnl" sz="2800" dirty="0">
              <a:latin typeface="Arial Black" panose="020B0A04020102020204" pitchFamily="34" charset="0"/>
            </a:endParaRPr>
          </a:p>
          <a:p>
            <a:endParaRPr lang="es-ES_tradnl" sz="2800" dirty="0">
              <a:latin typeface="Arial Black" panose="020B0A04020102020204" pitchFamily="34" charset="0"/>
            </a:endParaRPr>
          </a:p>
          <a:p>
            <a:r>
              <a:rPr lang="es-ES_tradnl" sz="2800" b="1" dirty="0">
                <a:latin typeface="Arial Black" panose="020B0A04020102020204" pitchFamily="34" charset="0"/>
              </a:rPr>
              <a:t>*</a:t>
            </a:r>
            <a:r>
              <a:rPr lang="es-ES_tradnl" sz="2800" dirty="0">
                <a:latin typeface="Arial Black" panose="020B0A04020102020204" pitchFamily="34" charset="0"/>
              </a:rPr>
              <a:t> </a:t>
            </a:r>
            <a:r>
              <a:rPr lang="es-ES_tradnl" sz="2800" b="1" dirty="0">
                <a:latin typeface="Arial Black" panose="020B0A04020102020204" pitchFamily="34" charset="0"/>
              </a:rPr>
              <a:t>Adrenérgicos:</a:t>
            </a:r>
            <a:r>
              <a:rPr lang="es-ES_tradnl" sz="2800" dirty="0">
                <a:latin typeface="Arial Black" panose="020B0A04020102020204" pitchFamily="34" charset="0"/>
              </a:rPr>
              <a:t>  -  </a:t>
            </a:r>
            <a:r>
              <a:rPr lang="es-ES_tradnl" sz="2800" dirty="0">
                <a:latin typeface="Arial Black" panose="020B0A04020102020204" pitchFamily="34" charset="0"/>
                <a:sym typeface="Symbol" panose="05050102010706020507" pitchFamily="18" charset="2"/>
              </a:rPr>
              <a:t></a:t>
            </a:r>
            <a:r>
              <a:rPr lang="es-ES_tradnl" sz="2800" dirty="0">
                <a:latin typeface="Arial Black" panose="020B0A04020102020204" pitchFamily="34" charset="0"/>
              </a:rPr>
              <a:t>  1, 2                   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             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     -  </a:t>
            </a:r>
            <a:r>
              <a:rPr lang="es-ES_tradnl" sz="2800" dirty="0">
                <a:latin typeface="Arial Black" panose="020B0A04020102020204" pitchFamily="34" charset="0"/>
                <a:sym typeface="Symbol" panose="05050102010706020507" pitchFamily="18" charset="2"/>
              </a:rPr>
              <a:t></a:t>
            </a:r>
            <a:r>
              <a:rPr lang="es-ES_tradnl" sz="2800" dirty="0">
                <a:latin typeface="Arial Black" panose="020B0A04020102020204" pitchFamily="34" charset="0"/>
              </a:rPr>
              <a:t>  1,2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             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     - </a:t>
            </a:r>
            <a:r>
              <a:rPr lang="es-ES_tradnl" sz="2800" dirty="0" err="1">
                <a:latin typeface="Arial Black" panose="020B0A04020102020204" pitchFamily="34" charset="0"/>
              </a:rPr>
              <a:t>Dopaminérgicos</a:t>
            </a:r>
            <a:r>
              <a:rPr lang="es-ES_tradnl" sz="2800" dirty="0">
                <a:latin typeface="Arial Black" panose="020B0A04020102020204" pitchFamily="34" charset="0"/>
              </a:rPr>
              <a:t>.</a:t>
            </a:r>
          </a:p>
          <a:p>
            <a:endParaRPr lang="es-ES_tradnl" sz="2800" dirty="0">
              <a:latin typeface="Arial Black" panose="020B0A04020102020204" pitchFamily="34" charset="0"/>
            </a:endParaRPr>
          </a:p>
        </p:txBody>
      </p:sp>
      <p:sp>
        <p:nvSpPr>
          <p:cNvPr id="21507" name="1 Rectángulo"/>
          <p:cNvSpPr>
            <a:spLocks noChangeArrowheads="1"/>
          </p:cNvSpPr>
          <p:nvPr/>
        </p:nvSpPr>
        <p:spPr bwMode="auto">
          <a:xfrm>
            <a:off x="1992314" y="4427518"/>
            <a:ext cx="92565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sz="2800" dirty="0">
                <a:latin typeface="Arial Black" panose="020B0A04020102020204" pitchFamily="34" charset="0"/>
              </a:rPr>
              <a:t>* Colinérgicos:  - </a:t>
            </a:r>
            <a:r>
              <a:rPr lang="es-ES" sz="2800" dirty="0" err="1">
                <a:latin typeface="Arial Black" panose="020B0A04020102020204" pitchFamily="34" charset="0"/>
              </a:rPr>
              <a:t>Muscarínicos</a:t>
            </a:r>
            <a:r>
              <a:rPr lang="es-ES" sz="2800" dirty="0">
                <a:latin typeface="Arial Black" panose="020B0A04020102020204" pitchFamily="34" charset="0"/>
              </a:rPr>
              <a:t>:  M1</a:t>
            </a:r>
          </a:p>
          <a:p>
            <a:r>
              <a:rPr lang="es-ES" sz="2800" dirty="0">
                <a:latin typeface="Arial Black" panose="020B0A04020102020204" pitchFamily="34" charset="0"/>
              </a:rPr>
              <a:t>                                                     M2</a:t>
            </a:r>
          </a:p>
          <a:p>
            <a:r>
              <a:rPr lang="es-ES" sz="2800" dirty="0">
                <a:latin typeface="Arial Black" panose="020B0A04020102020204" pitchFamily="34" charset="0"/>
              </a:rPr>
              <a:t>                      - Nicotínicos: </a:t>
            </a:r>
            <a:r>
              <a:rPr lang="es-ES" sz="2800" dirty="0" err="1">
                <a:latin typeface="Arial Black" panose="020B0A04020102020204" pitchFamily="34" charset="0"/>
              </a:rPr>
              <a:t>Nm</a:t>
            </a:r>
            <a:r>
              <a:rPr lang="es-ES" sz="2800" dirty="0">
                <a:latin typeface="Arial Black" panose="020B0A04020102020204" pitchFamily="34" charset="0"/>
              </a:rPr>
              <a:t>(muscular)</a:t>
            </a:r>
          </a:p>
          <a:p>
            <a:r>
              <a:rPr lang="es-ES" sz="2800" dirty="0">
                <a:latin typeface="Arial Black" panose="020B0A04020102020204" pitchFamily="34" charset="0"/>
              </a:rPr>
              <a:t>                                            </a:t>
            </a:r>
            <a:r>
              <a:rPr lang="es-ES" sz="2800" dirty="0" err="1">
                <a:latin typeface="Arial Black" panose="020B0A04020102020204" pitchFamily="34" charset="0"/>
              </a:rPr>
              <a:t>Nn</a:t>
            </a:r>
            <a:r>
              <a:rPr lang="es-ES" sz="2800" dirty="0">
                <a:latin typeface="Arial Black" panose="020B0A04020102020204" pitchFamily="34" charset="0"/>
              </a:rPr>
              <a:t>(neuronal)</a:t>
            </a:r>
          </a:p>
        </p:txBody>
      </p:sp>
    </p:spTree>
    <p:extLst>
      <p:ext uri="{BB962C8B-B14F-4D97-AF65-F5344CB8AC3E}">
        <p14:creationId xmlns:p14="http://schemas.microsoft.com/office/powerpoint/2010/main" val="1771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04514" y="672860"/>
            <a:ext cx="95235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_tradnl" dirty="0"/>
          </a:p>
          <a:p>
            <a:r>
              <a:rPr lang="es-ES_tradnl" b="1" dirty="0">
                <a:latin typeface="Arial Black" panose="020B0A04020102020204" pitchFamily="34" charset="0"/>
              </a:rPr>
              <a:t>* </a:t>
            </a:r>
            <a:r>
              <a:rPr lang="es-ES_tradnl" sz="2800" b="1" dirty="0" err="1">
                <a:latin typeface="Arial Black" panose="020B0A04020102020204" pitchFamily="34" charset="0"/>
              </a:rPr>
              <a:t>Histaminérgicos</a:t>
            </a:r>
            <a:r>
              <a:rPr lang="es-ES_tradnl" sz="2800" b="1" dirty="0">
                <a:latin typeface="Arial Black" panose="020B0A04020102020204" pitchFamily="34" charset="0"/>
              </a:rPr>
              <a:t>:  - </a:t>
            </a:r>
            <a:r>
              <a:rPr lang="es-ES_tradnl" sz="2800" dirty="0">
                <a:latin typeface="Arial Black" panose="020B0A04020102020204" pitchFamily="34" charset="0"/>
              </a:rPr>
              <a:t>H1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         </a:t>
            </a:r>
            <a:r>
              <a:rPr lang="es-ES_tradnl" sz="2800" b="1" dirty="0">
                <a:latin typeface="Arial Black" panose="020B0A04020102020204" pitchFamily="34" charset="0"/>
              </a:rPr>
              <a:t>- </a:t>
            </a:r>
            <a:r>
              <a:rPr lang="es-ES_tradnl" sz="2800" dirty="0">
                <a:latin typeface="Arial Black" panose="020B0A04020102020204" pitchFamily="34" charset="0"/>
              </a:rPr>
              <a:t>H2</a:t>
            </a:r>
          </a:p>
          <a:p>
            <a:endParaRPr lang="es-ES_tradnl" sz="2800" dirty="0">
              <a:latin typeface="Arial Black" panose="020B0A04020102020204" pitchFamily="34" charset="0"/>
            </a:endParaRPr>
          </a:p>
          <a:p>
            <a:r>
              <a:rPr lang="es-ES_tradnl" sz="2800" b="1" dirty="0">
                <a:latin typeface="Arial Black" panose="020B0A04020102020204" pitchFamily="34" charset="0"/>
              </a:rPr>
              <a:t>*</a:t>
            </a:r>
            <a:r>
              <a:rPr lang="es-ES_tradnl" sz="2800" b="1" dirty="0" err="1">
                <a:latin typeface="Arial Black" panose="020B0A04020102020204" pitchFamily="34" charset="0"/>
              </a:rPr>
              <a:t>Triptaminérgicos</a:t>
            </a:r>
            <a:r>
              <a:rPr lang="es-ES_tradnl" sz="2800" b="1" dirty="0">
                <a:latin typeface="Arial Black" panose="020B0A04020102020204" pitchFamily="34" charset="0"/>
              </a:rPr>
              <a:t> (</a:t>
            </a:r>
            <a:r>
              <a:rPr lang="es-ES_tradnl" sz="2800" b="1" dirty="0" err="1">
                <a:latin typeface="Arial Black" panose="020B0A04020102020204" pitchFamily="34" charset="0"/>
              </a:rPr>
              <a:t>serotonínicos</a:t>
            </a:r>
            <a:r>
              <a:rPr lang="es-ES_tradnl" sz="2800" b="1" dirty="0">
                <a:latin typeface="Arial Black" panose="020B0A04020102020204" pitchFamily="34" charset="0"/>
              </a:rPr>
              <a:t>): </a:t>
            </a:r>
          </a:p>
          <a:p>
            <a:r>
              <a:rPr lang="es-ES_tradnl" sz="2800" b="1" dirty="0">
                <a:latin typeface="Arial Black" panose="020B0A04020102020204" pitchFamily="34" charset="0"/>
              </a:rPr>
              <a:t> </a:t>
            </a:r>
          </a:p>
          <a:p>
            <a:r>
              <a:rPr lang="es-ES_tradnl" sz="2800" b="1" dirty="0">
                <a:latin typeface="Arial Black" panose="020B0A04020102020204" pitchFamily="34" charset="0"/>
              </a:rPr>
              <a:t>* Otros:  </a:t>
            </a:r>
            <a:r>
              <a:rPr lang="es-ES_tradnl" sz="2800" dirty="0">
                <a:latin typeface="Arial Black" panose="020B0A04020102020204" pitchFamily="34" charset="0"/>
              </a:rPr>
              <a:t>Para Anestésicos locales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Cardiotónicos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Hormonas</a:t>
            </a: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</a:t>
            </a:r>
            <a:r>
              <a:rPr lang="es-ES_tradnl" sz="2800" dirty="0" err="1">
                <a:latin typeface="Arial Black" panose="020B0A04020102020204" pitchFamily="34" charset="0"/>
              </a:rPr>
              <a:t>Sulfonilureas</a:t>
            </a:r>
            <a:endParaRPr lang="es-ES_tradnl" sz="2800" dirty="0">
              <a:latin typeface="Arial Black" panose="020B0A04020102020204" pitchFamily="34" charset="0"/>
            </a:endParaRPr>
          </a:p>
          <a:p>
            <a:r>
              <a:rPr lang="es-ES_tradnl" sz="2800" dirty="0">
                <a:latin typeface="Arial Black" panose="020B0A04020102020204" pitchFamily="34" charset="0"/>
              </a:rPr>
              <a:t>                        </a:t>
            </a:r>
            <a:r>
              <a:rPr lang="es-ES_tradnl" sz="2800" dirty="0" err="1">
                <a:latin typeface="Arial Black" panose="020B0A04020102020204" pitchFamily="34" charset="0"/>
              </a:rPr>
              <a:t>Hipnoanalgésicos</a:t>
            </a:r>
            <a:r>
              <a:rPr lang="es-ES_tradnl" sz="2800" dirty="0">
                <a:latin typeface="Arial Black" panose="020B0A04020102020204" pitchFamily="34" charset="0"/>
              </a:rPr>
              <a:t>.</a:t>
            </a:r>
          </a:p>
          <a:p>
            <a:endParaRPr lang="es-ES_tradnl" sz="2800" dirty="0">
              <a:latin typeface="Arial Black" panose="020B0A04020102020204" pitchFamily="34" charset="0"/>
            </a:endParaRPr>
          </a:p>
          <a:p>
            <a:endParaRPr lang="es-ES_tradnl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44102"/>
              </p:ext>
            </p:extLst>
          </p:nvPr>
        </p:nvGraphicFramePr>
        <p:xfrm>
          <a:off x="1493519" y="289560"/>
          <a:ext cx="9189721" cy="6842780"/>
        </p:xfrm>
        <a:graphic>
          <a:graphicData uri="http://schemas.openxmlformats.org/drawingml/2006/table">
            <a:tbl>
              <a:tblPr/>
              <a:tblGrid>
                <a:gridCol w="1889761"/>
                <a:gridCol w="1828800"/>
                <a:gridCol w="1702632"/>
                <a:gridCol w="1807603"/>
                <a:gridCol w="1960925"/>
              </a:tblGrid>
              <a:tr h="556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LOCALIZACIÓN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RESPUESTAS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ANTAGONISTAS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ADRENÉRGICOS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1 y 2)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          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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Vasos sanguíneos.            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Corazón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Útero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M. radial del iris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Esfínter vesical y uretral            (trígono).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V. seminal y c. deferente.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Corazón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M. liso intestinal y vesical.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Adipocito.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Contracción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Excitabilidad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Contracción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Midriasis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Contracción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Contracción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Frec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 cardíaca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-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Fuerza de contracción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Excitabilidad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-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Veloc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 de conducción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Relajación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Lipolisis.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Noradrenalina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Adrenalina(No selectivos)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Fenilefrina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1)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Metoxamina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Nafazolina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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1)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Clonidina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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2)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                                                                    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Adrenalina(no selectivo)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Efedrina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Isoproterenol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Dobutamina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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1)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Fenoxibenzamina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Fentolamina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Tolazolina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Prazosín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Fenotiacinas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Butiroferonas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-Alcaloides del     cornezuelo de centeno.          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dihidroergot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No selectivos: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Propranolol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Alprenolol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Nadolol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Pindolol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Timolol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Selectivos: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Metoprolol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Practolol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Atenolol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Acebutolol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               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4" name="Line 64"/>
          <p:cNvSpPr>
            <a:spLocks noChangeShapeType="1"/>
          </p:cNvSpPr>
          <p:nvPr/>
        </p:nvSpPr>
        <p:spPr bwMode="auto">
          <a:xfrm>
            <a:off x="1676400" y="3657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01034"/>
              </p:ext>
            </p:extLst>
          </p:nvPr>
        </p:nvGraphicFramePr>
        <p:xfrm>
          <a:off x="1665288" y="762001"/>
          <a:ext cx="8863012" cy="5090172"/>
        </p:xfrm>
        <a:graphic>
          <a:graphicData uri="http://schemas.openxmlformats.org/drawingml/2006/table">
            <a:tbl>
              <a:tblPr/>
              <a:tblGrid>
                <a:gridCol w="1611312"/>
                <a:gridCol w="1843088"/>
                <a:gridCol w="1863725"/>
                <a:gridCol w="1773237"/>
                <a:gridCol w="1771650"/>
              </a:tblGrid>
              <a:tr h="36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LOCALIZACIÓN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RESPUESTAS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ANTAGONISTAS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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DOPAMINÉRGI-COS</a:t>
                      </a: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Hepatocito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Músculo esquelético.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Cél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Yuxtaglomerulares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Corazón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M. liso bronquial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M. liso uterino.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S.N.C.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Gang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Autónomos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Vasos sanguíneos    cerebrales  y renales.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Glucogenolisis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Glucogenolisis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-Lib. Renina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-Taquicardia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-Relajación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Relajación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Estimulación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 transmisión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Dilatación.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                                                                                  - Salbutamol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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2)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Terbutalina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select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 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2)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Isoxuprina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Isoproterenol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Metaproterenol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- Efedrina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  <a:sym typeface="Symbol" pitchFamily="18" charset="2"/>
                        </a:rPr>
                        <a:t>Adrenalina.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 Dopamina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Butoxamina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Propranolol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Nadolol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Apomorfina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Neurolépticos: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fenotiazinas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butirofenonas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tioxantenos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etc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9" name="Line 60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7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01727"/>
              </p:ext>
            </p:extLst>
          </p:nvPr>
        </p:nvGraphicFramePr>
        <p:xfrm>
          <a:off x="1676400" y="472440"/>
          <a:ext cx="8991600" cy="6386438"/>
        </p:xfrm>
        <a:graphic>
          <a:graphicData uri="http://schemas.openxmlformats.org/drawingml/2006/table">
            <a:tbl>
              <a:tblPr/>
              <a:tblGrid>
                <a:gridCol w="1905000"/>
                <a:gridCol w="1752600"/>
                <a:gridCol w="1679668"/>
                <a:gridCol w="1758103"/>
                <a:gridCol w="1896229"/>
              </a:tblGrid>
              <a:tr h="577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marT="45701" marB="4570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LOCALIZACIÓN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RESPUESTAS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   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pitchFamily="18" charset="0"/>
                        </a:rPr>
                        <a:t>  ANTAGONISTAS</a:t>
                      </a: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COLINÉRGICOS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Muscarínicos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Nicotínicos</a:t>
                      </a:r>
                    </a:p>
                  </a:txBody>
                  <a:tcPr marT="45701" marB="4570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Corazón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M. liso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Glánd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exocrinas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Gang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Autónomos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Terminación post  ganglionar adrenérgica simpática.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Gang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autónomos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Méd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Suprarrenal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Placa NM.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Terminación post    ganglionar adrenérgica.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Bradicardia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Contracción (no de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m.liso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 vascular)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Secreción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Lib. de acetilcolina.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Inhibe la lib. de adrenalina.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  Transmisión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 Lib. adrenalina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Contracción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 Lib. noradrenalina.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Acetilcolina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Pilocarpina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Muscarina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Carbachol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Acetilcolina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sym typeface="Symbol" pitchFamily="18" charset="2"/>
                        </a:rPr>
                        <a:t>- Nicotina.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Pirenzepina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Alcal.Belladona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Fenotiacinas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Antidep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tricíc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Antihistamínicos H1.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Clorpromacina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Bromuro de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Ipratropium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Gangliopléjicos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Trimetafán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Pentolíneo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Hexametonio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Curare.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-457200" algn="l"/>
                        </a:tabLst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Line 72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8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46760" y="291405"/>
            <a:ext cx="10942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sz="2800" u="sng" dirty="0">
                <a:latin typeface="Arial Black" panose="020B0A04020102020204" pitchFamily="34" charset="0"/>
              </a:rPr>
              <a:t>Significación clínica de los receptores. Papel de los receptores en el mecanismo de acción de las drogas</a:t>
            </a:r>
            <a:r>
              <a:rPr lang="es-MX" sz="2800" dirty="0">
                <a:latin typeface="Arial Black" panose="020B0A04020102020204" pitchFamily="34" charset="0"/>
              </a:rPr>
              <a:t>.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6760" y="1524000"/>
            <a:ext cx="1121664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dirty="0"/>
              <a:t>      </a:t>
            </a:r>
            <a:r>
              <a:rPr lang="es-MX" dirty="0" smtClean="0"/>
              <a:t> </a:t>
            </a:r>
            <a:r>
              <a:rPr lang="es-MX" sz="2800" dirty="0">
                <a:latin typeface="Arial Black" panose="020B0A04020102020204" pitchFamily="34" charset="0"/>
              </a:rPr>
              <a:t>Permite explicar el mecanismo a través del cual las drogas son útiles en las diversas enfermedades:</a:t>
            </a:r>
          </a:p>
          <a:p>
            <a:pPr eaLnBrk="1" hangingPunct="1">
              <a:defRPr/>
            </a:pPr>
            <a:endParaRPr lang="es-MX" sz="2800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s-MX" sz="2800" dirty="0" err="1">
                <a:latin typeface="Arial Black" panose="020B0A04020102020204" pitchFamily="34" charset="0"/>
              </a:rPr>
              <a:t>Fenilefrina</a:t>
            </a:r>
            <a:r>
              <a:rPr lang="es-MX" sz="2800" dirty="0">
                <a:latin typeface="Arial Black" panose="020B0A04020102020204" pitchFamily="34" charset="0"/>
              </a:rPr>
              <a:t>: Midriático</a:t>
            </a:r>
            <a:r>
              <a:rPr lang="es-MX" sz="2800" dirty="0" smtClean="0">
                <a:latin typeface="Arial Black" panose="020B0A04020102020204" pitchFamily="34" charset="0"/>
              </a:rPr>
              <a:t>.</a:t>
            </a:r>
            <a:endParaRPr lang="es-MX" sz="2800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s-MX" sz="2800" dirty="0" err="1">
                <a:latin typeface="Arial Black" panose="020B0A04020102020204" pitchFamily="34" charset="0"/>
              </a:rPr>
              <a:t>Nafazolina</a:t>
            </a:r>
            <a:r>
              <a:rPr lang="es-MX" sz="2800" dirty="0">
                <a:latin typeface="Arial Black" panose="020B0A04020102020204" pitchFamily="34" charset="0"/>
              </a:rPr>
              <a:t>: Descongestionante nasal</a:t>
            </a:r>
            <a:r>
              <a:rPr lang="es-MX" sz="2800" dirty="0" smtClean="0">
                <a:latin typeface="Arial Black" panose="020B0A04020102020204" pitchFamily="34" charset="0"/>
              </a:rPr>
              <a:t>.</a:t>
            </a:r>
            <a:endParaRPr lang="es-MX" sz="2800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s-MX" sz="2800" dirty="0" err="1">
                <a:latin typeface="Arial Black" panose="020B0A04020102020204" pitchFamily="34" charset="0"/>
              </a:rPr>
              <a:t>Prazosín</a:t>
            </a:r>
            <a:r>
              <a:rPr lang="es-MX" sz="2800" dirty="0">
                <a:latin typeface="Arial Black" panose="020B0A04020102020204" pitchFamily="34" charset="0"/>
              </a:rPr>
              <a:t>: Tratamiento de la HTA (Vasodilatador</a:t>
            </a:r>
            <a:r>
              <a:rPr lang="es-MX" sz="2800" dirty="0" smtClean="0">
                <a:latin typeface="Arial Black" panose="020B0A04020102020204" pitchFamily="34" charset="0"/>
              </a:rPr>
              <a:t>).</a:t>
            </a:r>
            <a:endParaRPr lang="es-MX" sz="2800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s-MX" sz="2800" dirty="0">
                <a:latin typeface="Arial Black" panose="020B0A04020102020204" pitchFamily="34" charset="0"/>
              </a:rPr>
              <a:t>Adrenalina: Paro cardíaco</a:t>
            </a:r>
            <a:r>
              <a:rPr lang="es-MX" sz="2800" dirty="0" smtClean="0">
                <a:latin typeface="Arial Black" panose="020B0A04020102020204" pitchFamily="34" charset="0"/>
              </a:rPr>
              <a:t>.</a:t>
            </a:r>
            <a:endParaRPr lang="es-MX" sz="2800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s-MX" sz="2800" dirty="0" err="1">
                <a:latin typeface="Arial Black" panose="020B0A04020102020204" pitchFamily="34" charset="0"/>
              </a:rPr>
              <a:t>Propranolol</a:t>
            </a:r>
            <a:r>
              <a:rPr lang="es-MX" sz="2800" dirty="0">
                <a:latin typeface="Arial Black" panose="020B0A04020102020204" pitchFamily="34" charset="0"/>
              </a:rPr>
              <a:t>: Tratamiento de la HTA.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endParaRPr lang="es-MX" sz="2800" dirty="0">
              <a:latin typeface="Arial Black" panose="020B0A04020102020204" pitchFamily="34" charset="0"/>
            </a:endParaRPr>
          </a:p>
          <a:p>
            <a:pPr marL="0" indent="0" eaLnBrk="1" hangingPunct="1">
              <a:buClr>
                <a:srgbClr val="000099"/>
              </a:buCl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68680" y="274320"/>
            <a:ext cx="11140440" cy="623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Estudio independiente:</a:t>
            </a:r>
          </a:p>
          <a:p>
            <a:endParaRPr lang="es-ES" sz="2800" dirty="0">
              <a:latin typeface="Arial Black" panose="020B0A040201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2800" dirty="0">
                <a:latin typeface="Arial Black" panose="020B0A04020102020204" pitchFamily="34" charset="0"/>
              </a:rPr>
              <a:t>Profundizar en las familias de receptores fisiológicos y sus </a:t>
            </a:r>
            <a:r>
              <a:rPr lang="es-ES" sz="2800" dirty="0" smtClean="0">
                <a:latin typeface="Arial Black" panose="020B0A04020102020204" pitchFamily="34" charset="0"/>
              </a:rPr>
              <a:t>características.</a:t>
            </a:r>
            <a:endParaRPr lang="es-ES" sz="2800" dirty="0">
              <a:latin typeface="Arial Black" panose="020B0A040201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 Black" panose="020B0A04020102020204" pitchFamily="34" charset="0"/>
              </a:rPr>
              <a:t>Aplicaciones </a:t>
            </a:r>
            <a:r>
              <a:rPr lang="es-ES" sz="2800" dirty="0">
                <a:latin typeface="Arial Black" panose="020B0A04020102020204" pitchFamily="34" charset="0"/>
              </a:rPr>
              <a:t>terapéuticas de los agonistas y antagonistas de los receptores farmacológicos estudiados.</a:t>
            </a:r>
          </a:p>
          <a:p>
            <a:endParaRPr lang="es-ES" sz="2800" dirty="0" smtClean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 smtClean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 smtClean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4419600"/>
            <a:ext cx="239490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5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20" y="685800"/>
            <a:ext cx="107137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800" b="1" dirty="0">
                <a:latin typeface="Arial Black" pitchFamily="34" charset="0"/>
                <a:cs typeface="Times New Roman" pitchFamily="18" charset="0"/>
              </a:rPr>
              <a:t>Bibliografía:</a:t>
            </a:r>
            <a:r>
              <a:rPr lang="es-ES_tradnl" sz="2800" dirty="0">
                <a:latin typeface="Arial Black" pitchFamily="34" charset="0"/>
                <a:cs typeface="Times New Roman" pitchFamily="18" charset="0"/>
              </a:rPr>
              <a:t> </a:t>
            </a:r>
          </a:p>
          <a:p>
            <a:pPr hangingPunct="0"/>
            <a:r>
              <a:rPr lang="es-ES_tradnl" sz="2800" b="1" dirty="0" smtClean="0">
                <a:latin typeface="Arial Black" panose="020B0A04020102020204" pitchFamily="34" charset="0"/>
              </a:rPr>
              <a:t>Bibliografía </a:t>
            </a:r>
            <a:r>
              <a:rPr lang="es-ES_tradnl" sz="2800" b="1" dirty="0">
                <a:latin typeface="Arial Black" panose="020B0A04020102020204" pitchFamily="34" charset="0"/>
              </a:rPr>
              <a:t>básica </a:t>
            </a:r>
            <a:endParaRPr lang="es-ES" sz="2800" dirty="0">
              <a:latin typeface="Arial Black" panose="020B0A04020102020204" pitchFamily="34" charset="0"/>
            </a:endParaRPr>
          </a:p>
          <a:p>
            <a:pPr hangingPunct="0"/>
            <a:r>
              <a:rPr lang="es-ES_tradnl" sz="2800" dirty="0">
                <a:latin typeface="Arial Black" panose="020B0A04020102020204" pitchFamily="34" charset="0"/>
              </a:rPr>
              <a:t> </a:t>
            </a:r>
            <a:endParaRPr lang="es-ES" sz="2800" dirty="0">
              <a:latin typeface="Arial Black" panose="020B0A04020102020204" pitchFamily="34" charset="0"/>
            </a:endParaRPr>
          </a:p>
          <a:p>
            <a:pPr lvl="0" hangingPunct="0"/>
            <a:r>
              <a:rPr lang="es-ES_tradnl" sz="2800" dirty="0">
                <a:latin typeface="Arial Black" panose="020B0A04020102020204" pitchFamily="34" charset="0"/>
              </a:rPr>
              <a:t>Farmacología General </a:t>
            </a:r>
            <a:r>
              <a:rPr lang="es-ES_tradnl" sz="2800" dirty="0" err="1">
                <a:latin typeface="Arial Black" panose="020B0A04020102020204" pitchFamily="34" charset="0"/>
              </a:rPr>
              <a:t>Moron</a:t>
            </a:r>
            <a:r>
              <a:rPr lang="es-ES_tradnl" sz="2800" dirty="0">
                <a:latin typeface="Arial Black" panose="020B0A04020102020204" pitchFamily="34" charset="0"/>
              </a:rPr>
              <a:t>-Levy cap. 6   Pág. 55-99.</a:t>
            </a:r>
            <a:endParaRPr lang="es-ES" sz="2800" dirty="0">
              <a:latin typeface="Arial Black" panose="020B0A04020102020204" pitchFamily="34" charset="0"/>
            </a:endParaRPr>
          </a:p>
          <a:p>
            <a:pPr hangingPunct="0"/>
            <a:r>
              <a:rPr lang="es-ES_tradnl" sz="2800" dirty="0">
                <a:latin typeface="Arial Black" panose="020B0A04020102020204" pitchFamily="34" charset="0"/>
              </a:rPr>
              <a:t> </a:t>
            </a:r>
            <a:endParaRPr lang="es-ES" sz="2800" dirty="0">
              <a:latin typeface="Arial Black" panose="020B0A04020102020204" pitchFamily="34" charset="0"/>
            </a:endParaRPr>
          </a:p>
          <a:p>
            <a:pPr hangingPunct="0"/>
            <a:r>
              <a:rPr lang="es-ES_tradnl" sz="2800" b="1" dirty="0">
                <a:latin typeface="Arial Black" panose="020B0A04020102020204" pitchFamily="34" charset="0"/>
              </a:rPr>
              <a:t>Complementaria </a:t>
            </a:r>
            <a:endParaRPr lang="es-ES" sz="2800" dirty="0">
              <a:latin typeface="Arial Black" panose="020B0A04020102020204" pitchFamily="34" charset="0"/>
            </a:endParaRPr>
          </a:p>
          <a:p>
            <a:pPr lvl="0" hangingPunct="0"/>
            <a:r>
              <a:rPr lang="es-ES_tradnl" sz="2800" dirty="0">
                <a:latin typeface="Arial Black" panose="020B0A04020102020204" pitchFamily="34" charset="0"/>
              </a:rPr>
              <a:t>Flórez 6ta edición pág. 7-16. </a:t>
            </a:r>
            <a:endParaRPr lang="es-ES" sz="2800" dirty="0">
              <a:latin typeface="Arial Black" panose="020B0A04020102020204" pitchFamily="34" charset="0"/>
            </a:endParaRPr>
          </a:p>
          <a:p>
            <a:pPr hangingPunct="0"/>
            <a:r>
              <a:rPr lang="es-ES_tradnl" sz="2800" dirty="0">
                <a:latin typeface="Arial Black" panose="020B0A04020102020204" pitchFamily="34" charset="0"/>
              </a:rPr>
              <a:t> </a:t>
            </a:r>
            <a:endParaRPr lang="es-ES" sz="2800" dirty="0">
              <a:latin typeface="Arial Black" panose="020B0A04020102020204" pitchFamily="34" charset="0"/>
            </a:endParaRPr>
          </a:p>
          <a:p>
            <a:pPr lvl="0" hangingPunct="0"/>
            <a:r>
              <a:rPr lang="es-ES_tradnl" sz="2800" dirty="0">
                <a:latin typeface="Arial Black" panose="020B0A04020102020204" pitchFamily="34" charset="0"/>
              </a:rPr>
              <a:t>Bases farmacológicas de la terapéutica </a:t>
            </a:r>
            <a:r>
              <a:rPr lang="es-ES_tradnl" sz="2800" dirty="0" err="1">
                <a:latin typeface="Arial Black" panose="020B0A04020102020204" pitchFamily="34" charset="0"/>
              </a:rPr>
              <a:t>Goodman</a:t>
            </a:r>
            <a:r>
              <a:rPr lang="es-ES_tradnl" sz="2800" dirty="0">
                <a:latin typeface="Arial Black" panose="020B0A04020102020204" pitchFamily="34" charset="0"/>
              </a:rPr>
              <a:t> and </a:t>
            </a:r>
            <a:r>
              <a:rPr lang="es-ES_tradnl" sz="2800" dirty="0" err="1">
                <a:latin typeface="Arial Black" panose="020B0A04020102020204" pitchFamily="34" charset="0"/>
              </a:rPr>
              <a:t>Gilman</a:t>
            </a:r>
            <a:r>
              <a:rPr lang="es-ES_tradnl" sz="2800" dirty="0">
                <a:latin typeface="Arial Black" panose="020B0A04020102020204" pitchFamily="34" charset="0"/>
              </a:rPr>
              <a:t>. Cap. 7 y 10</a:t>
            </a:r>
            <a:endParaRPr lang="es-ES" sz="28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09" y="4907280"/>
            <a:ext cx="2487596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9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28751" y="657225"/>
            <a:ext cx="1018698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600"/>
              </a:spcAft>
            </a:pPr>
            <a:r>
              <a:rPr lang="es-ES_tradnl" sz="24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  <a:endParaRPr lang="es-ES" sz="24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es-ES_tradnl" sz="24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Relacionar los conocimientos fundamentales de la teoría de receptores con las bases farmacológicas para el tratamiento medicamentoso racional de las enfermedades más frecuentes en la comunidad atendiendo a las características individuales de los pacientes.</a:t>
            </a:r>
            <a:endParaRPr lang="es-ES" sz="24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es-ES_tradnl" sz="24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 los conocimientos adquiridos con el estudio del tema como apoyo en la solución de nuevos problemas terapéuticos que puedan surgir en la atención primaria.</a:t>
            </a:r>
            <a:endParaRPr lang="es-ES" sz="2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4475" y="614363"/>
            <a:ext cx="10401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/>
            <a:r>
              <a:rPr lang="es-E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TEMA:</a:t>
            </a:r>
            <a:r>
              <a:rPr lang="es-ES" sz="2400" dirty="0" smtClean="0">
                <a:latin typeface="Arial Black" panose="020B0A04020102020204" pitchFamily="34" charset="0"/>
              </a:rPr>
              <a:t> Teoría de receptores farmacológicos. </a:t>
            </a:r>
          </a:p>
          <a:p>
            <a:pPr marL="109538"/>
            <a:endParaRPr lang="es-ES" sz="2400" dirty="0" smtClean="0">
              <a:latin typeface="Arial Black" panose="020B0A04020102020204" pitchFamily="34" charset="0"/>
            </a:endParaRPr>
          </a:p>
          <a:p>
            <a:pPr marL="109538" algn="just"/>
            <a:r>
              <a:rPr lang="es-E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SUMARIO:</a:t>
            </a:r>
            <a:r>
              <a:rPr lang="es-ES" sz="2400" dirty="0" smtClean="0">
                <a:latin typeface="Arial Black" panose="020B0A04020102020204" pitchFamily="34" charset="0"/>
              </a:rPr>
              <a:t> Concepto de receptor. Clasificación. Principales localizaciones y efectos. Sustancias agonistas y antagonistas.  tipos de antagonismo: químico, fisiológico, farmacológico. Ejemplos. Importancia  y significación clínica del conocimiento de los receptores.</a:t>
            </a:r>
          </a:p>
        </p:txBody>
      </p:sp>
      <p:pic>
        <p:nvPicPr>
          <p:cNvPr id="3" name="Picture 9" descr="recep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714751"/>
            <a:ext cx="4186238" cy="30289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63" y="333375"/>
            <a:ext cx="102584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Arial Black" pitchFamily="34" charset="0"/>
              </a:rPr>
              <a:t>Naturaleza de los receptores: proteínas celulares.</a:t>
            </a:r>
          </a:p>
          <a:p>
            <a:pPr>
              <a:defRPr/>
            </a:pPr>
            <a:endParaRPr lang="es-ES" sz="2800" dirty="0">
              <a:latin typeface="Arial Black" pitchFamily="34" charset="0"/>
            </a:endParaRPr>
          </a:p>
          <a:p>
            <a:pPr>
              <a:defRPr/>
            </a:pPr>
            <a:endParaRPr lang="es-ES" sz="2800" dirty="0">
              <a:latin typeface="Arial Black" pitchFamily="34" charset="0"/>
            </a:endParaRPr>
          </a:p>
          <a:p>
            <a:pPr algn="ctr">
              <a:defRPr/>
            </a:pPr>
            <a:r>
              <a:rPr lang="es-ES" sz="2800" dirty="0" smtClean="0">
                <a:latin typeface="Arial Black" pitchFamily="34" charset="0"/>
              </a:rPr>
              <a:t>CLASIFICACIÓN.</a:t>
            </a:r>
            <a:endParaRPr lang="es-ES" sz="2800" dirty="0">
              <a:latin typeface="Arial Black" pitchFamily="34" charset="0"/>
            </a:endParaRPr>
          </a:p>
          <a:p>
            <a:pPr algn="ctr">
              <a:defRPr/>
            </a:pPr>
            <a:endParaRPr lang="es-ES" sz="2800" dirty="0">
              <a:latin typeface="Arial Black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800" dirty="0">
                <a:latin typeface="Arial Black" pitchFamily="34" charset="0"/>
              </a:rPr>
              <a:t>Enzimas: </a:t>
            </a:r>
            <a:r>
              <a:rPr lang="es-ES" sz="2800" dirty="0" err="1">
                <a:latin typeface="Arial Black" pitchFamily="34" charset="0"/>
              </a:rPr>
              <a:t>Cicloxigenasa</a:t>
            </a:r>
            <a:r>
              <a:rPr lang="es-ES" sz="2800" dirty="0">
                <a:latin typeface="Arial Black" pitchFamily="34" charset="0"/>
              </a:rPr>
              <a:t>, enzima </a:t>
            </a:r>
            <a:r>
              <a:rPr lang="es-ES" sz="2800" dirty="0" err="1">
                <a:latin typeface="Arial Black" pitchFamily="34" charset="0"/>
              </a:rPr>
              <a:t>convertidora</a:t>
            </a:r>
            <a:r>
              <a:rPr lang="es-ES" sz="2800" dirty="0">
                <a:latin typeface="Arial Black" pitchFamily="34" charset="0"/>
              </a:rPr>
              <a:t> de angiotensina.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800" dirty="0">
                <a:latin typeface="Arial Black" pitchFamily="34" charset="0"/>
              </a:rPr>
              <a:t>Canales iónicos: canales de calcio, canales de cloruro(G.A.B.A).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800" dirty="0">
                <a:latin typeface="Arial Black" pitchFamily="34" charset="0"/>
              </a:rPr>
              <a:t>Transportadores: </a:t>
            </a:r>
            <a:r>
              <a:rPr lang="es-ES" sz="2800" dirty="0" err="1">
                <a:latin typeface="Arial Black" pitchFamily="34" charset="0"/>
              </a:rPr>
              <a:t>Na</a:t>
            </a:r>
            <a:r>
              <a:rPr lang="es-ES" sz="2800" dirty="0">
                <a:latin typeface="Arial Black" pitchFamily="34" charset="0"/>
              </a:rPr>
              <a:t>, k </a:t>
            </a:r>
            <a:r>
              <a:rPr lang="es-ES" sz="2800" dirty="0" err="1">
                <a:latin typeface="Arial Black" pitchFamily="34" charset="0"/>
              </a:rPr>
              <a:t>atp</a:t>
            </a:r>
            <a:r>
              <a:rPr lang="es-ES" sz="2800" dirty="0">
                <a:latin typeface="Arial Black" pitchFamily="34" charset="0"/>
              </a:rPr>
              <a:t> asa (célula cardiaca)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800" dirty="0">
                <a:latin typeface="Arial Black" pitchFamily="34" charset="0"/>
              </a:rPr>
              <a:t>Receptores fisiológicos: </a:t>
            </a:r>
            <a:r>
              <a:rPr lang="es-ES" sz="2800" dirty="0" smtClean="0">
                <a:latin typeface="Arial Black" pitchFamily="34" charset="0"/>
              </a:rPr>
              <a:t>adrenérgicos. 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2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181600" y="1943101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99"/>
              </a:buClr>
            </a:pPr>
            <a:r>
              <a:rPr lang="es-MX" sz="2800" dirty="0" smtClean="0">
                <a:latin typeface="Arial Black" panose="020B0A04020102020204" pitchFamily="34" charset="0"/>
              </a:rPr>
              <a:t>Receptores acoplados </a:t>
            </a:r>
            <a:r>
              <a:rPr lang="es-MX" sz="2800" dirty="0">
                <a:latin typeface="Arial Black" panose="020B0A04020102020204" pitchFamily="34" charset="0"/>
              </a:rPr>
              <a:t>a canales iónicos (</a:t>
            </a:r>
            <a:r>
              <a:rPr lang="es-MX" sz="2800" dirty="0" err="1">
                <a:latin typeface="Arial Black" panose="020B0A04020102020204" pitchFamily="34" charset="0"/>
              </a:rPr>
              <a:t>ionotrópicos</a:t>
            </a:r>
            <a:r>
              <a:rPr lang="es-MX" sz="28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81200" y="357189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sz="2800" dirty="0" smtClean="0">
                <a:latin typeface="Arial Black" panose="020B0A04020102020204" pitchFamily="34" charset="0"/>
              </a:rPr>
              <a:t>Familias </a:t>
            </a:r>
            <a:r>
              <a:rPr lang="es-MX" sz="2800" dirty="0">
                <a:latin typeface="Arial Black" panose="020B0A04020102020204" pitchFamily="34" charset="0"/>
              </a:rPr>
              <a:t>de receptores fisiológicos: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7172" name="Picture 13" descr="PDVD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464537"/>
            <a:ext cx="3381375" cy="20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DVD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074213"/>
            <a:ext cx="3495675" cy="25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62576" y="4486275"/>
            <a:ext cx="678179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s-MX" sz="2800" dirty="0" smtClean="0">
                <a:latin typeface="Arial Black" panose="020B0A04020102020204" pitchFamily="34" charset="0"/>
              </a:rPr>
              <a:t>Receptores acoplados </a:t>
            </a:r>
            <a:r>
              <a:rPr lang="es-MX" sz="2800" dirty="0">
                <a:latin typeface="Arial Black" panose="020B0A04020102020204" pitchFamily="34" charset="0"/>
              </a:rPr>
              <a:t>a proteína G (</a:t>
            </a:r>
            <a:r>
              <a:rPr lang="es-MX" sz="2800" dirty="0" err="1">
                <a:latin typeface="Arial Black" panose="020B0A04020102020204" pitchFamily="34" charset="0"/>
              </a:rPr>
              <a:t>metabotrópicos</a:t>
            </a:r>
            <a:r>
              <a:rPr lang="es-MX" sz="2800" dirty="0">
                <a:latin typeface="Arial Black" panose="020B0A040201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PDVD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971549"/>
            <a:ext cx="3486149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514975" y="1085850"/>
            <a:ext cx="6500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Arial Black" panose="020B0A04020102020204" pitchFamily="34" charset="0"/>
              </a:rPr>
              <a:t>Receptores </a:t>
            </a:r>
            <a:r>
              <a:rPr lang="es-MX" sz="2800" dirty="0">
                <a:latin typeface="Arial Black" panose="020B0A04020102020204" pitchFamily="34" charset="0"/>
              </a:rPr>
              <a:t>con actividad enzimática. Producen respuestas inmediatas y respuestas tardías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15" descr="PDVD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43400"/>
            <a:ext cx="3752849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619750" y="40880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Clr>
                <a:srgbClr val="000099"/>
              </a:buClr>
            </a:pPr>
            <a:r>
              <a:rPr lang="es-MX" sz="1600" dirty="0"/>
              <a:t> </a:t>
            </a:r>
            <a:r>
              <a:rPr lang="es-MX" sz="2800" dirty="0" smtClean="0">
                <a:latin typeface="Arial Black" panose="020B0A04020102020204" pitchFamily="34" charset="0"/>
              </a:rPr>
              <a:t>Receptores </a:t>
            </a:r>
            <a:r>
              <a:rPr lang="es-MX" sz="2800" dirty="0">
                <a:latin typeface="Arial Black" panose="020B0A04020102020204" pitchFamily="34" charset="0"/>
              </a:rPr>
              <a:t>que regulan la transcripción de genes (factores de transcripción).Producen respuestas tardías y de duración prolongada.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43175" y="300038"/>
            <a:ext cx="781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Familias de receptores fisiológicos: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9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03388" y="304800"/>
            <a:ext cx="86725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>
                <a:latin typeface="Arial Black" panose="020B0A04020102020204" pitchFamily="34" charset="0"/>
              </a:rPr>
              <a:t>Las drogas pueden actuar como </a:t>
            </a:r>
            <a:r>
              <a:rPr lang="es-ES_tradnl" u="sng">
                <a:solidFill>
                  <a:srgbClr val="FF0000"/>
                </a:solidFill>
                <a:latin typeface="Arial Black" panose="020B0A04020102020204" pitchFamily="34" charset="0"/>
              </a:rPr>
              <a:t>agonistas</a:t>
            </a:r>
            <a:r>
              <a:rPr lang="es-ES_tradnl">
                <a:solidFill>
                  <a:srgbClr val="FF0000"/>
                </a:solidFill>
                <a:latin typeface="Arial Black" panose="020B0A04020102020204" pitchFamily="34" charset="0"/>
              </a:rPr>
              <a:t> o </a:t>
            </a:r>
            <a:r>
              <a:rPr lang="es-ES_tradnl" u="sng">
                <a:solidFill>
                  <a:srgbClr val="FF0000"/>
                </a:solidFill>
                <a:latin typeface="Arial Black" panose="020B0A04020102020204" pitchFamily="34" charset="0"/>
              </a:rPr>
              <a:t>antagonistas</a:t>
            </a:r>
            <a:r>
              <a:rPr lang="es-ES_tradnl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es-ES_tradnl">
              <a:latin typeface="Arial Black" panose="020B0A04020102020204" pitchFamily="34" charset="0"/>
            </a:endParaRPr>
          </a:p>
          <a:p>
            <a:r>
              <a:rPr lang="es-ES_tradnl" b="1" u="sng">
                <a:solidFill>
                  <a:srgbClr val="FF0000"/>
                </a:solidFill>
                <a:latin typeface="Arial Black" panose="020B0A04020102020204" pitchFamily="34" charset="0"/>
              </a:rPr>
              <a:t>Droga agonista</a:t>
            </a:r>
            <a:r>
              <a:rPr lang="es-ES_tradnl" b="1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s-ES_tradnl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s-ES_tradnl">
              <a:latin typeface="Arial Black" panose="020B0A04020102020204" pitchFamily="34" charset="0"/>
            </a:endParaRPr>
          </a:p>
          <a:p>
            <a:r>
              <a:rPr lang="es-ES_tradnl">
                <a:latin typeface="Arial Black" panose="020B0A04020102020204" pitchFamily="34" charset="0"/>
              </a:rPr>
              <a:t>Es aquella capaz de unirse a un receptor o interactuar con él produciendo una serie de cambios o reacciones bioquímicas que conducen al efecto biológico o respuesta, la cual puede ser:</a:t>
            </a:r>
          </a:p>
          <a:p>
            <a:r>
              <a:rPr lang="es-ES_tradnl" b="1">
                <a:latin typeface="Arial Black" panose="020B0A04020102020204" pitchFamily="34" charset="0"/>
              </a:rPr>
              <a:t>-  </a:t>
            </a:r>
            <a:r>
              <a:rPr lang="es-ES_tradnl">
                <a:latin typeface="Arial Black" panose="020B0A04020102020204" pitchFamily="34" charset="0"/>
              </a:rPr>
              <a:t>Estimulatoria</a:t>
            </a:r>
          </a:p>
          <a:p>
            <a:r>
              <a:rPr lang="es-ES_tradnl" b="1">
                <a:latin typeface="Arial Black" panose="020B0A04020102020204" pitchFamily="34" charset="0"/>
              </a:rPr>
              <a:t>-  </a:t>
            </a:r>
            <a:r>
              <a:rPr lang="es-ES_tradnl">
                <a:latin typeface="Arial Black" panose="020B0A04020102020204" pitchFamily="34" charset="0"/>
              </a:rPr>
              <a:t>Inhibitoria.</a:t>
            </a:r>
          </a:p>
          <a:p>
            <a:endParaRPr lang="es-ES_tradnl">
              <a:latin typeface="Arial Black" panose="020B0A04020102020204" pitchFamily="34" charset="0"/>
            </a:endParaRPr>
          </a:p>
          <a:p>
            <a:r>
              <a:rPr lang="es-ES_tradnl">
                <a:latin typeface="Arial Black" panose="020B0A04020102020204" pitchFamily="34" charset="0"/>
              </a:rPr>
              <a:t>Ej:  adrenalina por estímulos </a:t>
            </a:r>
            <a:r>
              <a:rPr lang="es-ES_tradnl">
                <a:latin typeface="Arial Black" panose="020B0A04020102020204" pitchFamily="34" charset="0"/>
                <a:sym typeface="Symbol" panose="05050102010706020507" pitchFamily="18" charset="2"/>
              </a:rPr>
              <a:t></a:t>
            </a:r>
            <a:r>
              <a:rPr lang="es-ES_tradnl">
                <a:latin typeface="Arial Black" panose="020B0A04020102020204" pitchFamily="34" charset="0"/>
              </a:rPr>
              <a:t> </a:t>
            </a:r>
            <a:r>
              <a:rPr lang="es-ES_tradnl">
                <a:latin typeface="Arial Black" panose="020B0A04020102020204" pitchFamily="34" charset="0"/>
                <a:sym typeface="Symbol" panose="05050102010706020507" pitchFamily="18" charset="2"/>
              </a:rPr>
              <a:t></a:t>
            </a:r>
            <a:r>
              <a:rPr lang="es-ES_tradnl">
                <a:latin typeface="Arial Black" panose="020B0A04020102020204" pitchFamily="34" charset="0"/>
              </a:rPr>
              <a:t> taquicardia.</a:t>
            </a:r>
          </a:p>
          <a:p>
            <a:r>
              <a:rPr lang="es-ES_tradnl">
                <a:latin typeface="Arial Black" panose="020B0A04020102020204" pitchFamily="34" charset="0"/>
              </a:rPr>
              <a:t>      acetilcolina por estímulo muscarínico </a:t>
            </a:r>
            <a:r>
              <a:rPr lang="es-ES_tradnl">
                <a:latin typeface="Arial Black" panose="020B0A04020102020204" pitchFamily="34" charset="0"/>
                <a:sym typeface="Symbol" panose="05050102010706020507" pitchFamily="18" charset="2"/>
              </a:rPr>
              <a:t></a:t>
            </a:r>
            <a:r>
              <a:rPr lang="es-ES_tradnl">
                <a:latin typeface="Arial Black" panose="020B0A04020102020204" pitchFamily="34" charset="0"/>
              </a:rPr>
              <a:t> bradicardia.</a:t>
            </a:r>
          </a:p>
          <a:p>
            <a:endParaRPr lang="es-ES_tradnl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0" y="333463"/>
            <a:ext cx="7434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800" dirty="0">
                <a:latin typeface="Arial Black" panose="020B0A04020102020204" pitchFamily="34" charset="0"/>
              </a:rPr>
              <a:t>Características de las drogas agonistas:</a:t>
            </a:r>
          </a:p>
          <a:p>
            <a:pPr algn="just">
              <a:spcBef>
                <a:spcPct val="0"/>
              </a:spcBef>
            </a:pPr>
            <a:endParaRPr lang="es-MX" sz="2800" dirty="0"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MX" sz="2800" dirty="0">
                <a:latin typeface="Arial Black" panose="020B0A04020102020204" pitchFamily="34" charset="0"/>
              </a:rPr>
              <a:t>Afinidad:  Es la capacidad de la droga para formar el complejo droga-receptor (CDR). </a:t>
            </a:r>
          </a:p>
        </p:txBody>
      </p:sp>
      <p:pic>
        <p:nvPicPr>
          <p:cNvPr id="3" name="Picture 5" descr="PDVD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2" y="333463"/>
            <a:ext cx="3614738" cy="26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DVD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2" y="381000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90611" y="4210615"/>
            <a:ext cx="7486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latin typeface="Arial Black" panose="020B0A04020102020204" pitchFamily="34" charset="0"/>
              </a:rPr>
              <a:t>Actividad intrínseca: </a:t>
            </a:r>
            <a:r>
              <a:rPr lang="es-ES_tradnl" sz="2800" dirty="0">
                <a:latin typeface="Arial Black" panose="020B0A04020102020204" pitchFamily="34" charset="0"/>
              </a:rPr>
              <a:t>(o eficacia) (</a:t>
            </a:r>
            <a:r>
              <a:rPr lang="es-ES_tradnl" sz="2800" dirty="0">
                <a:latin typeface="Arial Black" panose="020B0A04020102020204" pitchFamily="34" charset="0"/>
                <a:sym typeface="Symbol" panose="05050102010706020507" pitchFamily="18" charset="2"/>
              </a:rPr>
              <a:t></a:t>
            </a:r>
            <a:r>
              <a:rPr lang="es-ES_tradnl" sz="2800" dirty="0">
                <a:latin typeface="Arial Black" panose="020B0A04020102020204" pitchFamily="34" charset="0"/>
              </a:rPr>
              <a:t>):  Es la efectividad de un agonista en lograr una respuesta. Por tanto, a mayor eficacia mayor actividad intrínseca. </a:t>
            </a:r>
          </a:p>
        </p:txBody>
      </p:sp>
    </p:spTree>
    <p:extLst>
      <p:ext uri="{BB962C8B-B14F-4D97-AF65-F5344CB8AC3E}">
        <p14:creationId xmlns:p14="http://schemas.microsoft.com/office/powerpoint/2010/main" val="77020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0101" y="471488"/>
            <a:ext cx="11158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Droga Antagonista</a:t>
            </a:r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es-ES_tradnl" sz="2800" b="1" dirty="0">
                <a:latin typeface="Arial Black" panose="020B0A04020102020204" pitchFamily="34" charset="0"/>
              </a:rPr>
              <a:t> </a:t>
            </a:r>
            <a:r>
              <a:rPr lang="es-ES_tradnl" sz="2800" dirty="0">
                <a:latin typeface="Arial Black" panose="020B0A04020102020204" pitchFamily="34" charset="0"/>
              </a:rPr>
              <a:t>Es aquella droga desprovista de actividad intrínseca, pero con afinidad por su receptor, logrando sus efectos porque impide o inhibe la acción de un agonista (impidiendo que aparezcan los efectos de estos últimos).</a:t>
            </a:r>
          </a:p>
          <a:p>
            <a:pPr algn="just"/>
            <a:r>
              <a:rPr lang="es-ES_tradnl" sz="2800" dirty="0" err="1">
                <a:latin typeface="Arial Black" panose="020B0A04020102020204" pitchFamily="34" charset="0"/>
              </a:rPr>
              <a:t>Ej</a:t>
            </a:r>
            <a:r>
              <a:rPr lang="es-ES_tradnl" sz="2800" dirty="0">
                <a:latin typeface="Arial Black" panose="020B0A04020102020204" pitchFamily="34" charset="0"/>
              </a:rPr>
              <a:t>:  </a:t>
            </a:r>
            <a:r>
              <a:rPr lang="es-ES_tradnl" sz="2800" dirty="0" err="1">
                <a:latin typeface="Arial Black" panose="020B0A04020102020204" pitchFamily="34" charset="0"/>
              </a:rPr>
              <a:t>Propranolol</a:t>
            </a:r>
            <a:r>
              <a:rPr lang="es-ES_tradnl" sz="2800" dirty="0">
                <a:latin typeface="Arial Black" panose="020B0A04020102020204" pitchFamily="34" charset="0"/>
              </a:rPr>
              <a:t> bloquea receptores adrenérgicos </a:t>
            </a:r>
            <a:r>
              <a:rPr lang="es-ES_tradnl" sz="2800" dirty="0">
                <a:latin typeface="Arial Black" panose="020B0A04020102020204" pitchFamily="34" charset="0"/>
                <a:sym typeface="Symbol" panose="05050102010706020507" pitchFamily="18" charset="2"/>
              </a:rPr>
              <a:t></a:t>
            </a:r>
            <a:r>
              <a:rPr lang="es-ES_tradnl" sz="2800" dirty="0">
                <a:latin typeface="Arial Black" panose="020B0A04020102020204" pitchFamily="34" charset="0"/>
              </a:rPr>
              <a:t>1 y </a:t>
            </a:r>
            <a:r>
              <a:rPr lang="es-ES_tradnl" sz="2800" dirty="0">
                <a:latin typeface="Arial Black" panose="020B0A04020102020204" pitchFamily="34" charset="0"/>
                <a:sym typeface="Symbol" panose="05050102010706020507" pitchFamily="18" charset="2"/>
              </a:rPr>
              <a:t></a:t>
            </a:r>
            <a:r>
              <a:rPr lang="es-ES_tradnl" sz="2800" dirty="0">
                <a:latin typeface="Arial Black" panose="020B0A04020102020204" pitchFamily="34" charset="0"/>
              </a:rPr>
              <a:t>2 del  bronquio y miocardio, impidiendo la acción de la adrenalina (</a:t>
            </a:r>
            <a:r>
              <a:rPr lang="es-ES_tradnl" sz="2800" dirty="0" err="1">
                <a:latin typeface="Arial Black" panose="020B0A04020102020204" pitchFamily="34" charset="0"/>
              </a:rPr>
              <a:t>broncodilatación</a:t>
            </a:r>
            <a:r>
              <a:rPr lang="es-ES_tradnl" sz="2800" dirty="0">
                <a:latin typeface="Arial Black" panose="020B0A04020102020204" pitchFamily="34" charset="0"/>
              </a:rPr>
              <a:t> y taquicardia).</a:t>
            </a:r>
          </a:p>
        </p:txBody>
      </p:sp>
      <p:pic>
        <p:nvPicPr>
          <p:cNvPr id="3" name="Picture 5" descr="PDVD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1910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3179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1498</Words>
  <Application>Microsoft Office PowerPoint</Application>
  <PresentationFormat>Panorámica</PresentationFormat>
  <Paragraphs>350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Symbol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Dr</cp:lastModifiedBy>
  <cp:revision>37</cp:revision>
  <dcterms:created xsi:type="dcterms:W3CDTF">2021-03-18T20:18:22Z</dcterms:created>
  <dcterms:modified xsi:type="dcterms:W3CDTF">2021-06-11T10:22:09Z</dcterms:modified>
</cp:coreProperties>
</file>