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302" r:id="rId3"/>
    <p:sldId id="257" r:id="rId4"/>
    <p:sldId id="258" r:id="rId5"/>
    <p:sldId id="259" r:id="rId6"/>
    <p:sldId id="284" r:id="rId7"/>
    <p:sldId id="286" r:id="rId8"/>
    <p:sldId id="265" r:id="rId9"/>
    <p:sldId id="267" r:id="rId10"/>
    <p:sldId id="268" r:id="rId11"/>
    <p:sldId id="269" r:id="rId12"/>
    <p:sldId id="27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283" r:id="rId29"/>
    <p:sldId id="274" r:id="rId30"/>
    <p:sldId id="278"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89412" autoAdjust="0"/>
  </p:normalViewPr>
  <p:slideViewPr>
    <p:cSldViewPr>
      <p:cViewPr>
        <p:scale>
          <a:sx n="73" d="100"/>
          <a:sy n="73" d="100"/>
        </p:scale>
        <p:origin x="-42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64203-59FD-48AE-A78E-BB232E453472}" type="doc">
      <dgm:prSet loTypeId="urn:microsoft.com/office/officeart/2005/8/layout/vList3#1" loCatId="list" qsTypeId="urn:microsoft.com/office/officeart/2005/8/quickstyle/simple1" qsCatId="simple" csTypeId="urn:microsoft.com/office/officeart/2005/8/colors/accent1_2" csCatId="accent1" phldr="1"/>
      <dgm:spPr/>
    </dgm:pt>
    <dgm:pt modelId="{3C19FA88-68AA-4065-9D08-61B98D54F07C}">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2400" b="1" dirty="0" smtClean="0"/>
            <a:t>Delimitación del problema (Observación)</a:t>
          </a:r>
          <a:endParaRPr lang="es-ES" sz="2400" b="1" dirty="0"/>
        </a:p>
      </dgm:t>
    </dgm:pt>
    <dgm:pt modelId="{6966B8B5-8400-4A08-A218-BE3EDA58503B}" type="parTrans" cxnId="{F5111F24-8280-4490-BD37-01082D3B97A9}">
      <dgm:prSet/>
      <dgm:spPr/>
      <dgm:t>
        <a:bodyPr/>
        <a:lstStyle/>
        <a:p>
          <a:endParaRPr lang="es-ES"/>
        </a:p>
      </dgm:t>
    </dgm:pt>
    <dgm:pt modelId="{9F0E4A14-D24F-46B8-ACD3-318739BB5395}" type="sibTrans" cxnId="{F5111F24-8280-4490-BD37-01082D3B97A9}">
      <dgm:prSet/>
      <dgm:spPr/>
      <dgm:t>
        <a:bodyPr/>
        <a:lstStyle/>
        <a:p>
          <a:endParaRPr lang="es-ES"/>
        </a:p>
      </dgm:t>
    </dgm:pt>
    <dgm:pt modelId="{348C5CF3-BA80-4D65-BE73-4AEF51107E4B}">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2800" b="1" dirty="0" smtClean="0"/>
            <a:t>Hipótesis</a:t>
          </a:r>
          <a:endParaRPr lang="es-ES" sz="2800" b="1" dirty="0"/>
        </a:p>
      </dgm:t>
    </dgm:pt>
    <dgm:pt modelId="{F4F49B55-01A3-49E0-8631-E86EDD7FA0AF}" type="parTrans" cxnId="{BB0CF86E-7B1C-4247-8614-D49AA55D1F4F}">
      <dgm:prSet/>
      <dgm:spPr/>
      <dgm:t>
        <a:bodyPr/>
        <a:lstStyle/>
        <a:p>
          <a:endParaRPr lang="es-ES"/>
        </a:p>
      </dgm:t>
    </dgm:pt>
    <dgm:pt modelId="{402E07CB-6AF6-4AAC-B103-C3BD585D40A0}" type="sibTrans" cxnId="{BB0CF86E-7B1C-4247-8614-D49AA55D1F4F}">
      <dgm:prSet/>
      <dgm:spPr/>
      <dgm:t>
        <a:bodyPr/>
        <a:lstStyle/>
        <a:p>
          <a:endParaRPr lang="es-ES"/>
        </a:p>
      </dgm:t>
    </dgm:pt>
    <dgm:pt modelId="{4858C80F-629A-4687-B74B-A3C2CEEF1978}">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2400" b="1" dirty="0" smtClean="0"/>
            <a:t>Verificación de hipótesis</a:t>
          </a:r>
          <a:endParaRPr lang="es-ES" sz="2400" b="1" dirty="0"/>
        </a:p>
      </dgm:t>
    </dgm:pt>
    <dgm:pt modelId="{3D30CBCC-A9A7-4F65-A44D-F1DA8DE74D93}" type="parTrans" cxnId="{8D32207C-0D01-40DF-94FF-20B35767062E}">
      <dgm:prSet/>
      <dgm:spPr/>
      <dgm:t>
        <a:bodyPr/>
        <a:lstStyle/>
        <a:p>
          <a:endParaRPr lang="es-ES"/>
        </a:p>
      </dgm:t>
    </dgm:pt>
    <dgm:pt modelId="{5C6F544D-C3D1-4361-9C69-115AA9801860}" type="sibTrans" cxnId="{8D32207C-0D01-40DF-94FF-20B35767062E}">
      <dgm:prSet/>
      <dgm:spPr/>
      <dgm:t>
        <a:bodyPr/>
        <a:lstStyle/>
        <a:p>
          <a:endParaRPr lang="es-ES"/>
        </a:p>
      </dgm:t>
    </dgm:pt>
    <dgm:pt modelId="{637C7166-D533-4B6A-8BFD-EAEBDB1D9DB0}" type="pres">
      <dgm:prSet presAssocID="{DF064203-59FD-48AE-A78E-BB232E453472}" presName="linearFlow" presStyleCnt="0">
        <dgm:presLayoutVars>
          <dgm:dir/>
          <dgm:resizeHandles val="exact"/>
        </dgm:presLayoutVars>
      </dgm:prSet>
      <dgm:spPr/>
    </dgm:pt>
    <dgm:pt modelId="{D13D0705-B3E6-4F3A-B059-161768EA6355}" type="pres">
      <dgm:prSet presAssocID="{3C19FA88-68AA-4065-9D08-61B98D54F07C}" presName="composite" presStyleCnt="0"/>
      <dgm:spPr/>
    </dgm:pt>
    <dgm:pt modelId="{86DE2E73-CAFE-4547-84A9-3A6186BE8B1F}" type="pres">
      <dgm:prSet presAssocID="{3C19FA88-68AA-4065-9D08-61B98D54F07C}" presName="imgShp" presStyleLbl="fgImgPlace1" presStyleIdx="0" presStyleCnt="3">
        <dgm:style>
          <a:lnRef idx="1">
            <a:schemeClr val="accent2"/>
          </a:lnRef>
          <a:fillRef idx="3">
            <a:schemeClr val="accent2"/>
          </a:fillRef>
          <a:effectRef idx="2">
            <a:schemeClr val="accent2"/>
          </a:effectRef>
          <a:fontRef idx="minor">
            <a:schemeClr val="lt1"/>
          </a:fontRef>
        </dgm:style>
      </dgm:prSet>
      <dgm:spPr/>
    </dgm:pt>
    <dgm:pt modelId="{DC91B437-4D98-406B-9FB1-1C5BF6902BB0}" type="pres">
      <dgm:prSet presAssocID="{3C19FA88-68AA-4065-9D08-61B98D54F07C}" presName="txShp" presStyleLbl="node1" presStyleIdx="0" presStyleCnt="3" custScaleX="117728" custLinFactNeighborX="7502" custLinFactNeighborY="-322">
        <dgm:presLayoutVars>
          <dgm:bulletEnabled val="1"/>
        </dgm:presLayoutVars>
      </dgm:prSet>
      <dgm:spPr/>
      <dgm:t>
        <a:bodyPr/>
        <a:lstStyle/>
        <a:p>
          <a:endParaRPr lang="es-ES"/>
        </a:p>
      </dgm:t>
    </dgm:pt>
    <dgm:pt modelId="{28D1728F-0809-428D-964C-5FFDE87C37FD}" type="pres">
      <dgm:prSet presAssocID="{9F0E4A14-D24F-46B8-ACD3-318739BB5395}" presName="spacing" presStyleCnt="0"/>
      <dgm:spPr/>
    </dgm:pt>
    <dgm:pt modelId="{B49A6701-A48B-4C34-AAD7-C114058D7794}" type="pres">
      <dgm:prSet presAssocID="{348C5CF3-BA80-4D65-BE73-4AEF51107E4B}" presName="composite" presStyleCnt="0"/>
      <dgm:spPr/>
    </dgm:pt>
    <dgm:pt modelId="{0A39430E-FCFE-42F9-97B8-E340F4FDB89B}" type="pres">
      <dgm:prSet presAssocID="{348C5CF3-BA80-4D65-BE73-4AEF51107E4B}" presName="imgShp" presStyleLbl="fgImgPlace1" presStyleIdx="1" presStyleCnt="3">
        <dgm:style>
          <a:lnRef idx="1">
            <a:schemeClr val="accent2"/>
          </a:lnRef>
          <a:fillRef idx="3">
            <a:schemeClr val="accent2"/>
          </a:fillRef>
          <a:effectRef idx="2">
            <a:schemeClr val="accent2"/>
          </a:effectRef>
          <a:fontRef idx="minor">
            <a:schemeClr val="lt1"/>
          </a:fontRef>
        </dgm:style>
      </dgm:prSet>
      <dgm:spPr/>
    </dgm:pt>
    <dgm:pt modelId="{EF5A6247-E503-44AD-87B2-4ADFA973D178}" type="pres">
      <dgm:prSet presAssocID="{348C5CF3-BA80-4D65-BE73-4AEF51107E4B}" presName="txShp" presStyleLbl="node1" presStyleIdx="1" presStyleCnt="3" custLinFactNeighborX="1357" custLinFactNeighborY="305">
        <dgm:presLayoutVars>
          <dgm:bulletEnabled val="1"/>
        </dgm:presLayoutVars>
      </dgm:prSet>
      <dgm:spPr/>
      <dgm:t>
        <a:bodyPr/>
        <a:lstStyle/>
        <a:p>
          <a:endParaRPr lang="es-ES"/>
        </a:p>
      </dgm:t>
    </dgm:pt>
    <dgm:pt modelId="{FB3D9369-887E-458C-B989-21130A3C959A}" type="pres">
      <dgm:prSet presAssocID="{402E07CB-6AF6-4AAC-B103-C3BD585D40A0}" presName="spacing" presStyleCnt="0"/>
      <dgm:spPr/>
    </dgm:pt>
    <dgm:pt modelId="{BAA868E2-6D4C-4675-AC2A-894D2D8CE555}" type="pres">
      <dgm:prSet presAssocID="{4858C80F-629A-4687-B74B-A3C2CEEF1978}" presName="composite" presStyleCnt="0"/>
      <dgm:spPr/>
    </dgm:pt>
    <dgm:pt modelId="{CFD4B05F-F729-4E2E-971C-EE15F3C13D1A}" type="pres">
      <dgm:prSet presAssocID="{4858C80F-629A-4687-B74B-A3C2CEEF1978}" presName="imgShp" presStyleLbl="fgImgPlace1" presStyleIdx="2" presStyleCnt="3">
        <dgm:style>
          <a:lnRef idx="1">
            <a:schemeClr val="accent2"/>
          </a:lnRef>
          <a:fillRef idx="3">
            <a:schemeClr val="accent2"/>
          </a:fillRef>
          <a:effectRef idx="2">
            <a:schemeClr val="accent2"/>
          </a:effectRef>
          <a:fontRef idx="minor">
            <a:schemeClr val="lt1"/>
          </a:fontRef>
        </dgm:style>
      </dgm:prSet>
      <dgm:spPr/>
    </dgm:pt>
    <dgm:pt modelId="{378D2764-D556-4046-91FB-FA0CA44212FC}" type="pres">
      <dgm:prSet presAssocID="{4858C80F-629A-4687-B74B-A3C2CEEF1978}" presName="txShp" presStyleLbl="node1" presStyleIdx="2" presStyleCnt="3">
        <dgm:presLayoutVars>
          <dgm:bulletEnabled val="1"/>
        </dgm:presLayoutVars>
      </dgm:prSet>
      <dgm:spPr/>
      <dgm:t>
        <a:bodyPr/>
        <a:lstStyle/>
        <a:p>
          <a:endParaRPr lang="es-ES"/>
        </a:p>
      </dgm:t>
    </dgm:pt>
  </dgm:ptLst>
  <dgm:cxnLst>
    <dgm:cxn modelId="{BE9EA9F4-3551-4F3A-97F9-951F97331884}" type="presOf" srcId="{DF064203-59FD-48AE-A78E-BB232E453472}" destId="{637C7166-D533-4B6A-8BFD-EAEBDB1D9DB0}" srcOrd="0" destOrd="0" presId="urn:microsoft.com/office/officeart/2005/8/layout/vList3#1"/>
    <dgm:cxn modelId="{BB0CF86E-7B1C-4247-8614-D49AA55D1F4F}" srcId="{DF064203-59FD-48AE-A78E-BB232E453472}" destId="{348C5CF3-BA80-4D65-BE73-4AEF51107E4B}" srcOrd="1" destOrd="0" parTransId="{F4F49B55-01A3-49E0-8631-E86EDD7FA0AF}" sibTransId="{402E07CB-6AF6-4AAC-B103-C3BD585D40A0}"/>
    <dgm:cxn modelId="{6489EB89-10D8-44C6-9C04-906DD7AAE717}" type="presOf" srcId="{4858C80F-629A-4687-B74B-A3C2CEEF1978}" destId="{378D2764-D556-4046-91FB-FA0CA44212FC}" srcOrd="0" destOrd="0" presId="urn:microsoft.com/office/officeart/2005/8/layout/vList3#1"/>
    <dgm:cxn modelId="{F5111F24-8280-4490-BD37-01082D3B97A9}" srcId="{DF064203-59FD-48AE-A78E-BB232E453472}" destId="{3C19FA88-68AA-4065-9D08-61B98D54F07C}" srcOrd="0" destOrd="0" parTransId="{6966B8B5-8400-4A08-A218-BE3EDA58503B}" sibTransId="{9F0E4A14-D24F-46B8-ACD3-318739BB5395}"/>
    <dgm:cxn modelId="{7155A78F-1793-4520-B764-5C1234AED8B1}" type="presOf" srcId="{348C5CF3-BA80-4D65-BE73-4AEF51107E4B}" destId="{EF5A6247-E503-44AD-87B2-4ADFA973D178}" srcOrd="0" destOrd="0" presId="urn:microsoft.com/office/officeart/2005/8/layout/vList3#1"/>
    <dgm:cxn modelId="{8D32207C-0D01-40DF-94FF-20B35767062E}" srcId="{DF064203-59FD-48AE-A78E-BB232E453472}" destId="{4858C80F-629A-4687-B74B-A3C2CEEF1978}" srcOrd="2" destOrd="0" parTransId="{3D30CBCC-A9A7-4F65-A44D-F1DA8DE74D93}" sibTransId="{5C6F544D-C3D1-4361-9C69-115AA9801860}"/>
    <dgm:cxn modelId="{D20E5AFC-E964-41E1-9784-C82A6D40C38F}" type="presOf" srcId="{3C19FA88-68AA-4065-9D08-61B98D54F07C}" destId="{DC91B437-4D98-406B-9FB1-1C5BF6902BB0}" srcOrd="0" destOrd="0" presId="urn:microsoft.com/office/officeart/2005/8/layout/vList3#1"/>
    <dgm:cxn modelId="{4B03302F-C430-495D-AE71-39C752C18FFD}" type="presParOf" srcId="{637C7166-D533-4B6A-8BFD-EAEBDB1D9DB0}" destId="{D13D0705-B3E6-4F3A-B059-161768EA6355}" srcOrd="0" destOrd="0" presId="urn:microsoft.com/office/officeart/2005/8/layout/vList3#1"/>
    <dgm:cxn modelId="{8B66040D-858B-45E6-AF66-D4452F0D3A6A}" type="presParOf" srcId="{D13D0705-B3E6-4F3A-B059-161768EA6355}" destId="{86DE2E73-CAFE-4547-84A9-3A6186BE8B1F}" srcOrd="0" destOrd="0" presId="urn:microsoft.com/office/officeart/2005/8/layout/vList3#1"/>
    <dgm:cxn modelId="{408F4B88-4B28-4F87-BF43-0ED11644F5E9}" type="presParOf" srcId="{D13D0705-B3E6-4F3A-B059-161768EA6355}" destId="{DC91B437-4D98-406B-9FB1-1C5BF6902BB0}" srcOrd="1" destOrd="0" presId="urn:microsoft.com/office/officeart/2005/8/layout/vList3#1"/>
    <dgm:cxn modelId="{E9E3A05F-32CB-4F7C-A93E-0FD4C6669B79}" type="presParOf" srcId="{637C7166-D533-4B6A-8BFD-EAEBDB1D9DB0}" destId="{28D1728F-0809-428D-964C-5FFDE87C37FD}" srcOrd="1" destOrd="0" presId="urn:microsoft.com/office/officeart/2005/8/layout/vList3#1"/>
    <dgm:cxn modelId="{6D1B7DC8-D80B-44D0-910F-3F8AEFB1A35C}" type="presParOf" srcId="{637C7166-D533-4B6A-8BFD-EAEBDB1D9DB0}" destId="{B49A6701-A48B-4C34-AAD7-C114058D7794}" srcOrd="2" destOrd="0" presId="urn:microsoft.com/office/officeart/2005/8/layout/vList3#1"/>
    <dgm:cxn modelId="{C573DC7A-1A9D-4DB8-9BB8-FB9E43C7F077}" type="presParOf" srcId="{B49A6701-A48B-4C34-AAD7-C114058D7794}" destId="{0A39430E-FCFE-42F9-97B8-E340F4FDB89B}" srcOrd="0" destOrd="0" presId="urn:microsoft.com/office/officeart/2005/8/layout/vList3#1"/>
    <dgm:cxn modelId="{D3D6C856-40A9-49B0-8FD2-9D903B7EFB8C}" type="presParOf" srcId="{B49A6701-A48B-4C34-AAD7-C114058D7794}" destId="{EF5A6247-E503-44AD-87B2-4ADFA973D178}" srcOrd="1" destOrd="0" presId="urn:microsoft.com/office/officeart/2005/8/layout/vList3#1"/>
    <dgm:cxn modelId="{7D380169-22BB-493A-A31E-E3C40CA137E4}" type="presParOf" srcId="{637C7166-D533-4B6A-8BFD-EAEBDB1D9DB0}" destId="{FB3D9369-887E-458C-B989-21130A3C959A}" srcOrd="3" destOrd="0" presId="urn:microsoft.com/office/officeart/2005/8/layout/vList3#1"/>
    <dgm:cxn modelId="{725CDDC8-95F7-467B-8ADD-D3227125FEC2}" type="presParOf" srcId="{637C7166-D533-4B6A-8BFD-EAEBDB1D9DB0}" destId="{BAA868E2-6D4C-4675-AC2A-894D2D8CE555}" srcOrd="4" destOrd="0" presId="urn:microsoft.com/office/officeart/2005/8/layout/vList3#1"/>
    <dgm:cxn modelId="{D75F02A0-52DA-4C6F-8648-F6EA70A8FA0E}" type="presParOf" srcId="{BAA868E2-6D4C-4675-AC2A-894D2D8CE555}" destId="{CFD4B05F-F729-4E2E-971C-EE15F3C13D1A}" srcOrd="0" destOrd="0" presId="urn:microsoft.com/office/officeart/2005/8/layout/vList3#1"/>
    <dgm:cxn modelId="{7BC5FCDD-95A6-45E3-893A-20AA4129A576}" type="presParOf" srcId="{BAA868E2-6D4C-4675-AC2A-894D2D8CE555}" destId="{378D2764-D556-4046-91FB-FA0CA44212FC}"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064203-59FD-48AE-A78E-BB232E453472}" type="doc">
      <dgm:prSet loTypeId="urn:microsoft.com/office/officeart/2005/8/layout/vList3#2" loCatId="list" qsTypeId="urn:microsoft.com/office/officeart/2005/8/quickstyle/simple1" qsCatId="simple" csTypeId="urn:microsoft.com/office/officeart/2005/8/colors/accent1_2" csCatId="accent1" phldr="1"/>
      <dgm:spPr/>
    </dgm:pt>
    <dgm:pt modelId="{3C19FA88-68AA-4065-9D08-61B98D54F07C}">
      <dgm:prSet phldrT="[Texto]" custT="1">
        <dgm:style>
          <a:lnRef idx="1">
            <a:schemeClr val="accent2"/>
          </a:lnRef>
          <a:fillRef idx="2">
            <a:schemeClr val="accent2"/>
          </a:fillRef>
          <a:effectRef idx="1">
            <a:schemeClr val="accent2"/>
          </a:effectRef>
          <a:fontRef idx="minor">
            <a:schemeClr val="dk1"/>
          </a:fontRef>
        </dgm:style>
      </dgm:prSet>
      <dgm:spPr/>
      <dgm:t>
        <a:bodyPr/>
        <a:lstStyle/>
        <a:p>
          <a:pPr algn="l"/>
          <a:r>
            <a:rPr lang="es-ES" sz="2000" b="1" dirty="0" smtClean="0"/>
            <a:t>Recogida u obtención de la información</a:t>
          </a:r>
          <a:endParaRPr lang="es-ES" sz="2000" b="1" dirty="0"/>
        </a:p>
      </dgm:t>
    </dgm:pt>
    <dgm:pt modelId="{6966B8B5-8400-4A08-A218-BE3EDA58503B}" type="parTrans" cxnId="{F5111F24-8280-4490-BD37-01082D3B97A9}">
      <dgm:prSet/>
      <dgm:spPr/>
      <dgm:t>
        <a:bodyPr/>
        <a:lstStyle/>
        <a:p>
          <a:endParaRPr lang="es-ES"/>
        </a:p>
      </dgm:t>
    </dgm:pt>
    <dgm:pt modelId="{9F0E4A14-D24F-46B8-ACD3-318739BB5395}" type="sibTrans" cxnId="{F5111F24-8280-4490-BD37-01082D3B97A9}">
      <dgm:prSet/>
      <dgm:spPr/>
      <dgm:t>
        <a:bodyPr/>
        <a:lstStyle/>
        <a:p>
          <a:endParaRPr lang="es-ES"/>
        </a:p>
      </dgm:t>
    </dgm:pt>
    <dgm:pt modelId="{348C5CF3-BA80-4D65-BE73-4AEF51107E4B}">
      <dgm:prSet phldrT="[Texto]" custT="1">
        <dgm:style>
          <a:lnRef idx="1">
            <a:schemeClr val="accent2"/>
          </a:lnRef>
          <a:fillRef idx="2">
            <a:schemeClr val="accent2"/>
          </a:fillRef>
          <a:effectRef idx="1">
            <a:schemeClr val="accent2"/>
          </a:effectRef>
          <a:fontRef idx="minor">
            <a:schemeClr val="dk1"/>
          </a:fontRef>
        </dgm:style>
      </dgm:prSet>
      <dgm:spPr/>
      <dgm:t>
        <a:bodyPr/>
        <a:lstStyle/>
        <a:p>
          <a:pPr algn="l"/>
          <a:r>
            <a:rPr lang="es-ES" sz="2000" b="1" dirty="0" smtClean="0"/>
            <a:t>Procesamiento y presentación de la información</a:t>
          </a:r>
          <a:endParaRPr lang="es-ES" sz="2000" b="1" dirty="0"/>
        </a:p>
      </dgm:t>
    </dgm:pt>
    <dgm:pt modelId="{F4F49B55-01A3-49E0-8631-E86EDD7FA0AF}" type="parTrans" cxnId="{BB0CF86E-7B1C-4247-8614-D49AA55D1F4F}">
      <dgm:prSet/>
      <dgm:spPr/>
      <dgm:t>
        <a:bodyPr/>
        <a:lstStyle/>
        <a:p>
          <a:endParaRPr lang="es-ES"/>
        </a:p>
      </dgm:t>
    </dgm:pt>
    <dgm:pt modelId="{402E07CB-6AF6-4AAC-B103-C3BD585D40A0}" type="sibTrans" cxnId="{BB0CF86E-7B1C-4247-8614-D49AA55D1F4F}">
      <dgm:prSet/>
      <dgm:spPr/>
      <dgm:t>
        <a:bodyPr/>
        <a:lstStyle/>
        <a:p>
          <a:endParaRPr lang="es-ES"/>
        </a:p>
      </dgm:t>
    </dgm:pt>
    <dgm:pt modelId="{4858C80F-629A-4687-B74B-A3C2CEEF1978}">
      <dgm:prSet phldrT="[Texto]" custT="1">
        <dgm:style>
          <a:lnRef idx="1">
            <a:schemeClr val="accent2"/>
          </a:lnRef>
          <a:fillRef idx="2">
            <a:schemeClr val="accent2"/>
          </a:fillRef>
          <a:effectRef idx="1">
            <a:schemeClr val="accent2"/>
          </a:effectRef>
          <a:fontRef idx="minor">
            <a:schemeClr val="dk1"/>
          </a:fontRef>
        </dgm:style>
      </dgm:prSet>
      <dgm:spPr/>
      <dgm:t>
        <a:bodyPr/>
        <a:lstStyle/>
        <a:p>
          <a:pPr algn="l"/>
          <a:r>
            <a:rPr lang="es-ES" sz="2000" b="1" dirty="0" smtClean="0"/>
            <a:t>Análisis de los datos recogidos</a:t>
          </a:r>
          <a:endParaRPr lang="es-ES" sz="2000" b="1" dirty="0"/>
        </a:p>
      </dgm:t>
    </dgm:pt>
    <dgm:pt modelId="{3D30CBCC-A9A7-4F65-A44D-F1DA8DE74D93}" type="parTrans" cxnId="{8D32207C-0D01-40DF-94FF-20B35767062E}">
      <dgm:prSet/>
      <dgm:spPr/>
      <dgm:t>
        <a:bodyPr/>
        <a:lstStyle/>
        <a:p>
          <a:endParaRPr lang="es-ES"/>
        </a:p>
      </dgm:t>
    </dgm:pt>
    <dgm:pt modelId="{5C6F544D-C3D1-4361-9C69-115AA9801860}" type="sibTrans" cxnId="{8D32207C-0D01-40DF-94FF-20B35767062E}">
      <dgm:prSet/>
      <dgm:spPr/>
      <dgm:t>
        <a:bodyPr/>
        <a:lstStyle/>
        <a:p>
          <a:endParaRPr lang="es-ES"/>
        </a:p>
      </dgm:t>
    </dgm:pt>
    <dgm:pt modelId="{637C7166-D533-4B6A-8BFD-EAEBDB1D9DB0}" type="pres">
      <dgm:prSet presAssocID="{DF064203-59FD-48AE-A78E-BB232E453472}" presName="linearFlow" presStyleCnt="0">
        <dgm:presLayoutVars>
          <dgm:dir/>
          <dgm:resizeHandles val="exact"/>
        </dgm:presLayoutVars>
      </dgm:prSet>
      <dgm:spPr/>
    </dgm:pt>
    <dgm:pt modelId="{D13D0705-B3E6-4F3A-B059-161768EA6355}" type="pres">
      <dgm:prSet presAssocID="{3C19FA88-68AA-4065-9D08-61B98D54F07C}" presName="composite" presStyleCnt="0"/>
      <dgm:spPr/>
    </dgm:pt>
    <dgm:pt modelId="{86DE2E73-CAFE-4547-84A9-3A6186BE8B1F}" type="pres">
      <dgm:prSet presAssocID="{3C19FA88-68AA-4065-9D08-61B98D54F07C}" presName="imgShp" presStyleLbl="fgImgPlace1" presStyleIdx="0" presStyleCnt="3" custLinFactNeighborX="-79184" custLinFactNeighborY="-12622">
        <dgm:style>
          <a:lnRef idx="1">
            <a:schemeClr val="accent2"/>
          </a:lnRef>
          <a:fillRef idx="3">
            <a:schemeClr val="accent2"/>
          </a:fillRef>
          <a:effectRef idx="2">
            <a:schemeClr val="accent2"/>
          </a:effectRef>
          <a:fontRef idx="minor">
            <a:schemeClr val="lt1"/>
          </a:fontRef>
        </dgm:style>
      </dgm:prSet>
      <dgm:spPr/>
    </dgm:pt>
    <dgm:pt modelId="{DC91B437-4D98-406B-9FB1-1C5BF6902BB0}" type="pres">
      <dgm:prSet presAssocID="{3C19FA88-68AA-4065-9D08-61B98D54F07C}" presName="txShp" presStyleLbl="node1" presStyleIdx="0" presStyleCnt="3" custScaleX="115784" custScaleY="92817" custLinFactNeighborX="5488" custLinFactNeighborY="8438">
        <dgm:presLayoutVars>
          <dgm:bulletEnabled val="1"/>
        </dgm:presLayoutVars>
      </dgm:prSet>
      <dgm:spPr/>
      <dgm:t>
        <a:bodyPr/>
        <a:lstStyle/>
        <a:p>
          <a:endParaRPr lang="es-ES"/>
        </a:p>
      </dgm:t>
    </dgm:pt>
    <dgm:pt modelId="{28D1728F-0809-428D-964C-5FFDE87C37FD}" type="pres">
      <dgm:prSet presAssocID="{9F0E4A14-D24F-46B8-ACD3-318739BB5395}" presName="spacing" presStyleCnt="0"/>
      <dgm:spPr/>
    </dgm:pt>
    <dgm:pt modelId="{B49A6701-A48B-4C34-AAD7-C114058D7794}" type="pres">
      <dgm:prSet presAssocID="{348C5CF3-BA80-4D65-BE73-4AEF51107E4B}" presName="composite" presStyleCnt="0"/>
      <dgm:spPr/>
    </dgm:pt>
    <dgm:pt modelId="{0A39430E-FCFE-42F9-97B8-E340F4FDB89B}" type="pres">
      <dgm:prSet presAssocID="{348C5CF3-BA80-4D65-BE73-4AEF51107E4B}" presName="imgShp" presStyleLbl="fgImgPlace1" presStyleIdx="1" presStyleCnt="3" custLinFactNeighborX="-77751" custLinFactNeighborY="-4324">
        <dgm:style>
          <a:lnRef idx="1">
            <a:schemeClr val="accent2"/>
          </a:lnRef>
          <a:fillRef idx="3">
            <a:schemeClr val="accent2"/>
          </a:fillRef>
          <a:effectRef idx="2">
            <a:schemeClr val="accent2"/>
          </a:effectRef>
          <a:fontRef idx="minor">
            <a:schemeClr val="lt1"/>
          </a:fontRef>
        </dgm:style>
      </dgm:prSet>
      <dgm:spPr/>
    </dgm:pt>
    <dgm:pt modelId="{EF5A6247-E503-44AD-87B2-4ADFA973D178}" type="pres">
      <dgm:prSet presAssocID="{348C5CF3-BA80-4D65-BE73-4AEF51107E4B}" presName="txShp" presStyleLbl="node1" presStyleIdx="1" presStyleCnt="3" custScaleX="121764" custScaleY="96877" custLinFactNeighborX="8478" custLinFactNeighborY="-5885">
        <dgm:presLayoutVars>
          <dgm:bulletEnabled val="1"/>
        </dgm:presLayoutVars>
      </dgm:prSet>
      <dgm:spPr/>
      <dgm:t>
        <a:bodyPr/>
        <a:lstStyle/>
        <a:p>
          <a:endParaRPr lang="es-ES"/>
        </a:p>
      </dgm:t>
    </dgm:pt>
    <dgm:pt modelId="{FB3D9369-887E-458C-B989-21130A3C959A}" type="pres">
      <dgm:prSet presAssocID="{402E07CB-6AF6-4AAC-B103-C3BD585D40A0}" presName="spacing" presStyleCnt="0"/>
      <dgm:spPr/>
    </dgm:pt>
    <dgm:pt modelId="{BAA868E2-6D4C-4675-AC2A-894D2D8CE555}" type="pres">
      <dgm:prSet presAssocID="{4858C80F-629A-4687-B74B-A3C2CEEF1978}" presName="composite" presStyleCnt="0"/>
      <dgm:spPr/>
    </dgm:pt>
    <dgm:pt modelId="{CFD4B05F-F729-4E2E-971C-EE15F3C13D1A}" type="pres">
      <dgm:prSet presAssocID="{4858C80F-629A-4687-B74B-A3C2CEEF1978}" presName="imgShp" presStyleLbl="fgImgPlace1" presStyleIdx="2" presStyleCnt="3" custLinFactNeighborX="-88662" custLinFactNeighborY="-8604">
        <dgm:style>
          <a:lnRef idx="1">
            <a:schemeClr val="accent2"/>
          </a:lnRef>
          <a:fillRef idx="3">
            <a:schemeClr val="accent2"/>
          </a:fillRef>
          <a:effectRef idx="2">
            <a:schemeClr val="accent2"/>
          </a:effectRef>
          <a:fontRef idx="minor">
            <a:schemeClr val="lt1"/>
          </a:fontRef>
        </dgm:style>
      </dgm:prSet>
      <dgm:spPr/>
    </dgm:pt>
    <dgm:pt modelId="{378D2764-D556-4046-91FB-FA0CA44212FC}" type="pres">
      <dgm:prSet presAssocID="{4858C80F-629A-4687-B74B-A3C2CEEF1978}" presName="txShp" presStyleLbl="node1" presStyleIdx="2" presStyleCnt="3" custScaleX="107091" custScaleY="99036" custLinFactNeighborX="1288" custLinFactNeighborY="-9086">
        <dgm:presLayoutVars>
          <dgm:bulletEnabled val="1"/>
        </dgm:presLayoutVars>
      </dgm:prSet>
      <dgm:spPr/>
      <dgm:t>
        <a:bodyPr/>
        <a:lstStyle/>
        <a:p>
          <a:endParaRPr lang="es-ES"/>
        </a:p>
      </dgm:t>
    </dgm:pt>
  </dgm:ptLst>
  <dgm:cxnLst>
    <dgm:cxn modelId="{8D32207C-0D01-40DF-94FF-20B35767062E}" srcId="{DF064203-59FD-48AE-A78E-BB232E453472}" destId="{4858C80F-629A-4687-B74B-A3C2CEEF1978}" srcOrd="2" destOrd="0" parTransId="{3D30CBCC-A9A7-4F65-A44D-F1DA8DE74D93}" sibTransId="{5C6F544D-C3D1-4361-9C69-115AA9801860}"/>
    <dgm:cxn modelId="{C3F09A0B-8080-487B-B5EE-5FF85E41AEE8}" type="presOf" srcId="{DF064203-59FD-48AE-A78E-BB232E453472}" destId="{637C7166-D533-4B6A-8BFD-EAEBDB1D9DB0}" srcOrd="0" destOrd="0" presId="urn:microsoft.com/office/officeart/2005/8/layout/vList3#2"/>
    <dgm:cxn modelId="{BB255389-8D80-4D12-B4AC-D6F20225654D}" type="presOf" srcId="{348C5CF3-BA80-4D65-BE73-4AEF51107E4B}" destId="{EF5A6247-E503-44AD-87B2-4ADFA973D178}" srcOrd="0" destOrd="0" presId="urn:microsoft.com/office/officeart/2005/8/layout/vList3#2"/>
    <dgm:cxn modelId="{C190D054-EBB3-40DF-B1C6-70D808E66DED}" type="presOf" srcId="{3C19FA88-68AA-4065-9D08-61B98D54F07C}" destId="{DC91B437-4D98-406B-9FB1-1C5BF6902BB0}" srcOrd="0" destOrd="0" presId="urn:microsoft.com/office/officeart/2005/8/layout/vList3#2"/>
    <dgm:cxn modelId="{BB0CF86E-7B1C-4247-8614-D49AA55D1F4F}" srcId="{DF064203-59FD-48AE-A78E-BB232E453472}" destId="{348C5CF3-BA80-4D65-BE73-4AEF51107E4B}" srcOrd="1" destOrd="0" parTransId="{F4F49B55-01A3-49E0-8631-E86EDD7FA0AF}" sibTransId="{402E07CB-6AF6-4AAC-B103-C3BD585D40A0}"/>
    <dgm:cxn modelId="{F5111F24-8280-4490-BD37-01082D3B97A9}" srcId="{DF064203-59FD-48AE-A78E-BB232E453472}" destId="{3C19FA88-68AA-4065-9D08-61B98D54F07C}" srcOrd="0" destOrd="0" parTransId="{6966B8B5-8400-4A08-A218-BE3EDA58503B}" sibTransId="{9F0E4A14-D24F-46B8-ACD3-318739BB5395}"/>
    <dgm:cxn modelId="{6D077566-1B9D-4389-968B-643AD71ECF63}" type="presOf" srcId="{4858C80F-629A-4687-B74B-A3C2CEEF1978}" destId="{378D2764-D556-4046-91FB-FA0CA44212FC}" srcOrd="0" destOrd="0" presId="urn:microsoft.com/office/officeart/2005/8/layout/vList3#2"/>
    <dgm:cxn modelId="{1C8F708B-0EF4-4CB0-8AD1-2DDBEEFFC206}" type="presParOf" srcId="{637C7166-D533-4B6A-8BFD-EAEBDB1D9DB0}" destId="{D13D0705-B3E6-4F3A-B059-161768EA6355}" srcOrd="0" destOrd="0" presId="urn:microsoft.com/office/officeart/2005/8/layout/vList3#2"/>
    <dgm:cxn modelId="{BD6F57C8-43C3-499A-B085-B854D0548FD7}" type="presParOf" srcId="{D13D0705-B3E6-4F3A-B059-161768EA6355}" destId="{86DE2E73-CAFE-4547-84A9-3A6186BE8B1F}" srcOrd="0" destOrd="0" presId="urn:microsoft.com/office/officeart/2005/8/layout/vList3#2"/>
    <dgm:cxn modelId="{8D3006CD-EB26-42CF-B753-65567171167E}" type="presParOf" srcId="{D13D0705-B3E6-4F3A-B059-161768EA6355}" destId="{DC91B437-4D98-406B-9FB1-1C5BF6902BB0}" srcOrd="1" destOrd="0" presId="urn:microsoft.com/office/officeart/2005/8/layout/vList3#2"/>
    <dgm:cxn modelId="{D4BF82F6-31D8-4D7B-95EE-B93516A4E65B}" type="presParOf" srcId="{637C7166-D533-4B6A-8BFD-EAEBDB1D9DB0}" destId="{28D1728F-0809-428D-964C-5FFDE87C37FD}" srcOrd="1" destOrd="0" presId="urn:microsoft.com/office/officeart/2005/8/layout/vList3#2"/>
    <dgm:cxn modelId="{CE670B5F-3A5A-497C-ACAC-0B302996C01C}" type="presParOf" srcId="{637C7166-D533-4B6A-8BFD-EAEBDB1D9DB0}" destId="{B49A6701-A48B-4C34-AAD7-C114058D7794}" srcOrd="2" destOrd="0" presId="urn:microsoft.com/office/officeart/2005/8/layout/vList3#2"/>
    <dgm:cxn modelId="{C0E53A69-8309-4DAF-8BCB-03DD616C3660}" type="presParOf" srcId="{B49A6701-A48B-4C34-AAD7-C114058D7794}" destId="{0A39430E-FCFE-42F9-97B8-E340F4FDB89B}" srcOrd="0" destOrd="0" presId="urn:microsoft.com/office/officeart/2005/8/layout/vList3#2"/>
    <dgm:cxn modelId="{975F36C8-9E48-4FF8-9480-8DEFA32BFAA1}" type="presParOf" srcId="{B49A6701-A48B-4C34-AAD7-C114058D7794}" destId="{EF5A6247-E503-44AD-87B2-4ADFA973D178}" srcOrd="1" destOrd="0" presId="urn:microsoft.com/office/officeart/2005/8/layout/vList3#2"/>
    <dgm:cxn modelId="{847C6583-7978-4895-8A6D-B1A806119CC0}" type="presParOf" srcId="{637C7166-D533-4B6A-8BFD-EAEBDB1D9DB0}" destId="{FB3D9369-887E-458C-B989-21130A3C959A}" srcOrd="3" destOrd="0" presId="urn:microsoft.com/office/officeart/2005/8/layout/vList3#2"/>
    <dgm:cxn modelId="{FFF97A8C-836B-46D8-8422-1F2C1C05115B}" type="presParOf" srcId="{637C7166-D533-4B6A-8BFD-EAEBDB1D9DB0}" destId="{BAA868E2-6D4C-4675-AC2A-894D2D8CE555}" srcOrd="4" destOrd="0" presId="urn:microsoft.com/office/officeart/2005/8/layout/vList3#2"/>
    <dgm:cxn modelId="{74A3296D-9E0C-40FA-B90E-7263537582CC}" type="presParOf" srcId="{BAA868E2-6D4C-4675-AC2A-894D2D8CE555}" destId="{CFD4B05F-F729-4E2E-971C-EE15F3C13D1A}" srcOrd="0" destOrd="0" presId="urn:microsoft.com/office/officeart/2005/8/layout/vList3#2"/>
    <dgm:cxn modelId="{97A3C953-CA38-4448-864A-504BBD3320FF}" type="presParOf" srcId="{BAA868E2-6D4C-4675-AC2A-894D2D8CE555}" destId="{378D2764-D556-4046-91FB-FA0CA44212FC}"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1B437-4D98-406B-9FB1-1C5BF6902BB0}">
      <dsp:nvSpPr>
        <dsp:cNvPr id="0" name=""/>
        <dsp:cNvSpPr/>
      </dsp:nvSpPr>
      <dsp:spPr>
        <a:xfrm rot="10800000">
          <a:off x="831914" y="2"/>
          <a:ext cx="3803116" cy="821624"/>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62314" tIns="91440" rIns="170688" bIns="91440" numCol="1" spcCol="1270" anchor="ctr" anchorCtr="0">
          <a:noAutofit/>
        </a:bodyPr>
        <a:lstStyle/>
        <a:p>
          <a:pPr lvl="0" algn="ctr" defTabSz="1066800">
            <a:lnSpc>
              <a:spcPct val="90000"/>
            </a:lnSpc>
            <a:spcBef>
              <a:spcPct val="0"/>
            </a:spcBef>
            <a:spcAft>
              <a:spcPct val="35000"/>
            </a:spcAft>
          </a:pPr>
          <a:r>
            <a:rPr lang="es-ES" sz="2400" b="1" kern="1200" dirty="0" smtClean="0"/>
            <a:t>Delimitación del problema (Observación)</a:t>
          </a:r>
          <a:endParaRPr lang="es-ES" sz="2400" b="1" kern="1200" dirty="0"/>
        </a:p>
      </dsp:txBody>
      <dsp:txXfrm rot="10800000">
        <a:off x="1037320" y="2"/>
        <a:ext cx="3597710" cy="821624"/>
      </dsp:txXfrm>
    </dsp:sp>
    <dsp:sp modelId="{86DE2E73-CAFE-4547-84A9-3A6186BE8B1F}">
      <dsp:nvSpPr>
        <dsp:cNvPr id="0" name=""/>
        <dsp:cNvSpPr/>
      </dsp:nvSpPr>
      <dsp:spPr>
        <a:xfrm>
          <a:off x="465100" y="2648"/>
          <a:ext cx="821624" cy="821624"/>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EF5A6247-E503-44AD-87B2-4ADFA973D178}">
      <dsp:nvSpPr>
        <dsp:cNvPr id="0" name=""/>
        <dsp:cNvSpPr/>
      </dsp:nvSpPr>
      <dsp:spPr>
        <a:xfrm rot="10800000">
          <a:off x="1062921" y="1072040"/>
          <a:ext cx="3230426" cy="821624"/>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62314" tIns="106680" rIns="199136" bIns="106680" numCol="1" spcCol="1270" anchor="ctr" anchorCtr="0">
          <a:noAutofit/>
        </a:bodyPr>
        <a:lstStyle/>
        <a:p>
          <a:pPr lvl="0" algn="ctr" defTabSz="1244600">
            <a:lnSpc>
              <a:spcPct val="90000"/>
            </a:lnSpc>
            <a:spcBef>
              <a:spcPct val="0"/>
            </a:spcBef>
            <a:spcAft>
              <a:spcPct val="35000"/>
            </a:spcAft>
          </a:pPr>
          <a:r>
            <a:rPr lang="es-ES" sz="2800" b="1" kern="1200" dirty="0" smtClean="0"/>
            <a:t>Hipótesis</a:t>
          </a:r>
          <a:endParaRPr lang="es-ES" sz="2800" b="1" kern="1200" dirty="0"/>
        </a:p>
      </dsp:txBody>
      <dsp:txXfrm rot="10800000">
        <a:off x="1268327" y="1072040"/>
        <a:ext cx="3025020" cy="821624"/>
      </dsp:txXfrm>
    </dsp:sp>
    <dsp:sp modelId="{0A39430E-FCFE-42F9-97B8-E340F4FDB89B}">
      <dsp:nvSpPr>
        <dsp:cNvPr id="0" name=""/>
        <dsp:cNvSpPr/>
      </dsp:nvSpPr>
      <dsp:spPr>
        <a:xfrm>
          <a:off x="608272" y="1069534"/>
          <a:ext cx="821624" cy="821624"/>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378D2764-D556-4046-91FB-FA0CA44212FC}">
      <dsp:nvSpPr>
        <dsp:cNvPr id="0" name=""/>
        <dsp:cNvSpPr/>
      </dsp:nvSpPr>
      <dsp:spPr>
        <a:xfrm rot="10800000">
          <a:off x="1019085" y="2136420"/>
          <a:ext cx="3230426" cy="821624"/>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62314" tIns="91440" rIns="170688" bIns="91440" numCol="1" spcCol="1270" anchor="ctr" anchorCtr="0">
          <a:noAutofit/>
        </a:bodyPr>
        <a:lstStyle/>
        <a:p>
          <a:pPr lvl="0" algn="ctr" defTabSz="1066800">
            <a:lnSpc>
              <a:spcPct val="90000"/>
            </a:lnSpc>
            <a:spcBef>
              <a:spcPct val="0"/>
            </a:spcBef>
            <a:spcAft>
              <a:spcPct val="35000"/>
            </a:spcAft>
          </a:pPr>
          <a:r>
            <a:rPr lang="es-ES" sz="2400" b="1" kern="1200" dirty="0" smtClean="0"/>
            <a:t>Verificación de hipótesis</a:t>
          </a:r>
          <a:endParaRPr lang="es-ES" sz="2400" b="1" kern="1200" dirty="0"/>
        </a:p>
      </dsp:txBody>
      <dsp:txXfrm rot="10800000">
        <a:off x="1224491" y="2136420"/>
        <a:ext cx="3025020" cy="821624"/>
      </dsp:txXfrm>
    </dsp:sp>
    <dsp:sp modelId="{CFD4B05F-F729-4E2E-971C-EE15F3C13D1A}">
      <dsp:nvSpPr>
        <dsp:cNvPr id="0" name=""/>
        <dsp:cNvSpPr/>
      </dsp:nvSpPr>
      <dsp:spPr>
        <a:xfrm>
          <a:off x="608272" y="2136420"/>
          <a:ext cx="821624" cy="821624"/>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1B437-4D98-406B-9FB1-1C5BF6902BB0}">
      <dsp:nvSpPr>
        <dsp:cNvPr id="0" name=""/>
        <dsp:cNvSpPr/>
      </dsp:nvSpPr>
      <dsp:spPr>
        <a:xfrm rot="10800000">
          <a:off x="1071557" y="71439"/>
          <a:ext cx="5445461" cy="549263"/>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0954" tIns="76200" rIns="142240" bIns="76200" numCol="1" spcCol="1270" anchor="ctr" anchorCtr="0">
          <a:noAutofit/>
        </a:bodyPr>
        <a:lstStyle/>
        <a:p>
          <a:pPr lvl="0" algn="l" defTabSz="889000">
            <a:lnSpc>
              <a:spcPct val="90000"/>
            </a:lnSpc>
            <a:spcBef>
              <a:spcPct val="0"/>
            </a:spcBef>
            <a:spcAft>
              <a:spcPct val="35000"/>
            </a:spcAft>
          </a:pPr>
          <a:r>
            <a:rPr lang="es-ES" sz="2000" b="1" kern="1200" dirty="0" smtClean="0"/>
            <a:t>Recogida u obtención de la información</a:t>
          </a:r>
          <a:endParaRPr lang="es-ES" sz="2000" b="1" kern="1200" dirty="0"/>
        </a:p>
      </dsp:txBody>
      <dsp:txXfrm rot="10800000">
        <a:off x="1208873" y="71439"/>
        <a:ext cx="5308145" cy="549263"/>
      </dsp:txXfrm>
    </dsp:sp>
    <dsp:sp modelId="{86DE2E73-CAFE-4547-84A9-3A6186BE8B1F}">
      <dsp:nvSpPr>
        <dsp:cNvPr id="0" name=""/>
        <dsp:cNvSpPr/>
      </dsp:nvSpPr>
      <dsp:spPr>
        <a:xfrm>
          <a:off x="420148" y="0"/>
          <a:ext cx="591770" cy="59177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EF5A6247-E503-44AD-87B2-4ADFA973D178}">
      <dsp:nvSpPr>
        <dsp:cNvPr id="0" name=""/>
        <dsp:cNvSpPr/>
      </dsp:nvSpPr>
      <dsp:spPr>
        <a:xfrm rot="10800000">
          <a:off x="1071557" y="714380"/>
          <a:ext cx="5726707" cy="573289"/>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0954" tIns="76200" rIns="142240" bIns="76200" numCol="1" spcCol="1270" anchor="ctr" anchorCtr="0">
          <a:noAutofit/>
        </a:bodyPr>
        <a:lstStyle/>
        <a:p>
          <a:pPr lvl="0" algn="l" defTabSz="889000">
            <a:lnSpc>
              <a:spcPct val="90000"/>
            </a:lnSpc>
            <a:spcBef>
              <a:spcPct val="0"/>
            </a:spcBef>
            <a:spcAft>
              <a:spcPct val="35000"/>
            </a:spcAft>
          </a:pPr>
          <a:r>
            <a:rPr lang="es-ES" sz="2000" b="1" kern="1200" dirty="0" smtClean="0"/>
            <a:t>Procesamiento y presentación de la información</a:t>
          </a:r>
          <a:endParaRPr lang="es-ES" sz="2000" b="1" kern="1200" dirty="0"/>
        </a:p>
      </dsp:txBody>
      <dsp:txXfrm rot="10800000">
        <a:off x="1214879" y="714380"/>
        <a:ext cx="5583385" cy="573289"/>
      </dsp:txXfrm>
    </dsp:sp>
    <dsp:sp modelId="{0A39430E-FCFE-42F9-97B8-E340F4FDB89B}">
      <dsp:nvSpPr>
        <dsp:cNvPr id="0" name=""/>
        <dsp:cNvSpPr/>
      </dsp:nvSpPr>
      <dsp:spPr>
        <a:xfrm>
          <a:off x="428628" y="714377"/>
          <a:ext cx="591770" cy="59177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378D2764-D556-4046-91FB-FA0CA44212FC}">
      <dsp:nvSpPr>
        <dsp:cNvPr id="0" name=""/>
        <dsp:cNvSpPr/>
      </dsp:nvSpPr>
      <dsp:spPr>
        <a:xfrm rot="10800000">
          <a:off x="1143015" y="1428762"/>
          <a:ext cx="5036619" cy="586065"/>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0954" tIns="76200" rIns="142240" bIns="76200" numCol="1" spcCol="1270" anchor="ctr" anchorCtr="0">
          <a:noAutofit/>
        </a:bodyPr>
        <a:lstStyle/>
        <a:p>
          <a:pPr lvl="0" algn="l" defTabSz="889000">
            <a:lnSpc>
              <a:spcPct val="90000"/>
            </a:lnSpc>
            <a:spcBef>
              <a:spcPct val="0"/>
            </a:spcBef>
            <a:spcAft>
              <a:spcPct val="35000"/>
            </a:spcAft>
          </a:pPr>
          <a:r>
            <a:rPr lang="es-ES" sz="2000" b="1" kern="1200" dirty="0" smtClean="0"/>
            <a:t>Análisis de los datos recogidos</a:t>
          </a:r>
          <a:endParaRPr lang="es-ES" sz="2000" b="1" kern="1200" dirty="0"/>
        </a:p>
      </dsp:txBody>
      <dsp:txXfrm rot="10800000">
        <a:off x="1289531" y="1428762"/>
        <a:ext cx="4890103" cy="586065"/>
      </dsp:txXfrm>
    </dsp:sp>
    <dsp:sp modelId="{CFD4B05F-F729-4E2E-971C-EE15F3C13D1A}">
      <dsp:nvSpPr>
        <dsp:cNvPr id="0" name=""/>
        <dsp:cNvSpPr/>
      </dsp:nvSpPr>
      <dsp:spPr>
        <a:xfrm>
          <a:off x="428628" y="1428762"/>
          <a:ext cx="591770" cy="59177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95795-090B-449E-A53F-CAE9C1669559}" type="datetimeFigureOut">
              <a:rPr lang="es-ES" smtClean="0"/>
              <a:pPr/>
              <a:t>12/09/2019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29F8E-F9EE-4016-ABC8-4A797C2FE5BD}" type="slidenum">
              <a:rPr lang="es-ES" smtClean="0"/>
              <a:pPr/>
              <a:t>‹Nº›</a:t>
            </a:fld>
            <a:endParaRPr lang="es-ES"/>
          </a:p>
        </p:txBody>
      </p:sp>
    </p:spTree>
    <p:extLst>
      <p:ext uri="{BB962C8B-B14F-4D97-AF65-F5344CB8AC3E}">
        <p14:creationId xmlns:p14="http://schemas.microsoft.com/office/powerpoint/2010/main" val="22037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F129F8E-F9EE-4016-ABC8-4A797C2FE5BD}" type="slidenum">
              <a:rPr lang="es-ES" smtClean="0"/>
              <a:pPr/>
              <a:t>7</a:t>
            </a:fld>
            <a:endParaRPr lang="es-ES"/>
          </a:p>
        </p:txBody>
      </p:sp>
    </p:spTree>
    <p:extLst>
      <p:ext uri="{BB962C8B-B14F-4D97-AF65-F5344CB8AC3E}">
        <p14:creationId xmlns:p14="http://schemas.microsoft.com/office/powerpoint/2010/main" val="416301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347E519F-8AF5-419E-A784-745826087129}" type="slidenum">
              <a:rPr lang="es-ES">
                <a:solidFill>
                  <a:srgbClr val="000000"/>
                </a:solidFill>
                <a:latin typeface="Times New Roman" panose="02020603050405020304" pitchFamily="18" charset="0"/>
              </a:rPr>
              <a:pPr/>
              <a:t>20</a:t>
            </a:fld>
            <a:endParaRPr lang="es-ES">
              <a:solidFill>
                <a:srgbClr val="000000"/>
              </a:solidFill>
              <a:latin typeface="Times New Roman" panose="02020603050405020304" pitchFamily="18" charset="0"/>
            </a:endParaRPr>
          </a:p>
        </p:txBody>
      </p:sp>
      <p:sp>
        <p:nvSpPr>
          <p:cNvPr id="36867"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36868"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60584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E4E8EEB2-DC65-48F0-9AC0-7EE6DE6BE412}" type="slidenum">
              <a:rPr lang="es-ES">
                <a:solidFill>
                  <a:srgbClr val="000000"/>
                </a:solidFill>
                <a:latin typeface="Times New Roman" panose="02020603050405020304" pitchFamily="18" charset="0"/>
              </a:rPr>
              <a:pPr/>
              <a:t>21</a:t>
            </a:fld>
            <a:endParaRPr lang="es-ES">
              <a:solidFill>
                <a:srgbClr val="000000"/>
              </a:solidFill>
              <a:latin typeface="Times New Roman" panose="02020603050405020304" pitchFamily="18" charset="0"/>
            </a:endParaRPr>
          </a:p>
        </p:txBody>
      </p:sp>
      <p:sp>
        <p:nvSpPr>
          <p:cNvPr id="38915"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38916"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295945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529D52ED-8716-406C-AF60-D303A4F65D92}" type="slidenum">
              <a:rPr lang="es-ES">
                <a:solidFill>
                  <a:srgbClr val="000000"/>
                </a:solidFill>
                <a:latin typeface="Times New Roman" panose="02020603050405020304" pitchFamily="18" charset="0"/>
              </a:rPr>
              <a:pPr/>
              <a:t>22</a:t>
            </a:fld>
            <a:endParaRPr lang="es-ES">
              <a:solidFill>
                <a:srgbClr val="000000"/>
              </a:solidFill>
              <a:latin typeface="Times New Roman" panose="02020603050405020304" pitchFamily="18" charset="0"/>
            </a:endParaRPr>
          </a:p>
        </p:txBody>
      </p:sp>
      <p:sp>
        <p:nvSpPr>
          <p:cNvPr id="40963"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40964"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123453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ECF0F639-B216-4953-88AE-AC75BF8EDF43}" type="slidenum">
              <a:rPr lang="es-ES">
                <a:solidFill>
                  <a:srgbClr val="000000"/>
                </a:solidFill>
                <a:latin typeface="Times New Roman" panose="02020603050405020304" pitchFamily="18" charset="0"/>
              </a:rPr>
              <a:pPr/>
              <a:t>23</a:t>
            </a:fld>
            <a:endParaRPr lang="es-ES">
              <a:solidFill>
                <a:srgbClr val="000000"/>
              </a:solidFill>
              <a:latin typeface="Times New Roman" panose="02020603050405020304" pitchFamily="18" charset="0"/>
            </a:endParaRPr>
          </a:p>
        </p:txBody>
      </p:sp>
      <p:sp>
        <p:nvSpPr>
          <p:cNvPr id="43011"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43012"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2357671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BCFB5C5C-19A0-4F75-AD6E-A03D10B32602}" type="slidenum">
              <a:rPr lang="es-ES">
                <a:solidFill>
                  <a:srgbClr val="000000"/>
                </a:solidFill>
                <a:latin typeface="Times New Roman" panose="02020603050405020304" pitchFamily="18" charset="0"/>
              </a:rPr>
              <a:pPr/>
              <a:t>24</a:t>
            </a:fld>
            <a:endParaRPr lang="es-ES">
              <a:solidFill>
                <a:srgbClr val="000000"/>
              </a:solidFill>
              <a:latin typeface="Times New Roman" panose="02020603050405020304" pitchFamily="18" charset="0"/>
            </a:endParaRPr>
          </a:p>
        </p:txBody>
      </p:sp>
      <p:sp>
        <p:nvSpPr>
          <p:cNvPr id="45059"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45060"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03140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594AB4C8-05E1-4B86-BA5B-083421AC2EB2}" type="slidenum">
              <a:rPr lang="es-ES">
                <a:solidFill>
                  <a:srgbClr val="000000"/>
                </a:solidFill>
                <a:latin typeface="Times New Roman" panose="02020603050405020304" pitchFamily="18" charset="0"/>
              </a:rPr>
              <a:pPr/>
              <a:t>25</a:t>
            </a:fld>
            <a:endParaRPr lang="es-ES">
              <a:solidFill>
                <a:srgbClr val="000000"/>
              </a:solidFill>
              <a:latin typeface="Times New Roman" panose="02020603050405020304" pitchFamily="18" charset="0"/>
            </a:endParaRPr>
          </a:p>
        </p:txBody>
      </p:sp>
      <p:sp>
        <p:nvSpPr>
          <p:cNvPr id="47107"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47108"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1141822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1352F46C-D703-423E-8533-A3BFB8CAFFC3}" type="slidenum">
              <a:rPr lang="es-ES">
                <a:solidFill>
                  <a:srgbClr val="000000"/>
                </a:solidFill>
                <a:latin typeface="Times New Roman" panose="02020603050405020304" pitchFamily="18" charset="0"/>
              </a:rPr>
              <a:pPr/>
              <a:t>26</a:t>
            </a:fld>
            <a:endParaRPr lang="es-ES">
              <a:solidFill>
                <a:srgbClr val="000000"/>
              </a:solidFill>
              <a:latin typeface="Times New Roman" panose="02020603050405020304" pitchFamily="18" charset="0"/>
            </a:endParaRPr>
          </a:p>
        </p:txBody>
      </p:sp>
      <p:sp>
        <p:nvSpPr>
          <p:cNvPr id="49155"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49156"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242420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C1084924-26ED-4A5B-BDE9-A7513F55C99E}" type="slidenum">
              <a:rPr lang="es-ES">
                <a:solidFill>
                  <a:srgbClr val="000000"/>
                </a:solidFill>
                <a:latin typeface="Times New Roman" panose="02020603050405020304" pitchFamily="18" charset="0"/>
              </a:rPr>
              <a:pPr/>
              <a:t>12</a:t>
            </a:fld>
            <a:endParaRPr lang="es-ES">
              <a:solidFill>
                <a:srgbClr val="000000"/>
              </a:solidFill>
              <a:latin typeface="Times New Roman" panose="02020603050405020304" pitchFamily="18" charset="0"/>
            </a:endParaRPr>
          </a:p>
        </p:txBody>
      </p:sp>
      <p:sp>
        <p:nvSpPr>
          <p:cNvPr id="20483"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20484"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75987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25217AF0-45F5-4D8D-8CC7-60C1B64D4DC0}" type="slidenum">
              <a:rPr lang="es-ES">
                <a:solidFill>
                  <a:srgbClr val="000000"/>
                </a:solidFill>
                <a:latin typeface="Times New Roman" panose="02020603050405020304" pitchFamily="18" charset="0"/>
              </a:rPr>
              <a:pPr/>
              <a:t>13</a:t>
            </a:fld>
            <a:endParaRPr lang="es-ES">
              <a:solidFill>
                <a:srgbClr val="000000"/>
              </a:solidFill>
              <a:latin typeface="Times New Roman" panose="02020603050405020304" pitchFamily="18" charset="0"/>
            </a:endParaRPr>
          </a:p>
        </p:txBody>
      </p:sp>
      <p:sp>
        <p:nvSpPr>
          <p:cNvPr id="22531"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22532"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10294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C0BF8070-A5B3-4EE0-98A9-B26064263BB7}" type="slidenum">
              <a:rPr lang="es-ES">
                <a:solidFill>
                  <a:srgbClr val="000000"/>
                </a:solidFill>
                <a:latin typeface="Times New Roman" panose="02020603050405020304" pitchFamily="18" charset="0"/>
              </a:rPr>
              <a:pPr/>
              <a:t>14</a:t>
            </a:fld>
            <a:endParaRPr lang="es-ES">
              <a:solidFill>
                <a:srgbClr val="000000"/>
              </a:solidFill>
              <a:latin typeface="Times New Roman" panose="02020603050405020304" pitchFamily="18" charset="0"/>
            </a:endParaRPr>
          </a:p>
        </p:txBody>
      </p:sp>
      <p:sp>
        <p:nvSpPr>
          <p:cNvPr id="2457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24580"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
        <p:nvSpPr>
          <p:cNvPr id="24581"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r" defTabSz="449263" fontAlgn="base">
              <a:spcBef>
                <a:spcPct val="0"/>
              </a:spcBef>
              <a:spcAft>
                <a:spcPct val="0"/>
              </a:spcAft>
              <a:buSzPct val="100000"/>
            </a:pPr>
            <a:fld id="{859E160D-FD4D-4F51-9B23-549D9C97C3BF}" type="slidenum">
              <a:rPr lang="es-ES" sz="1200" smtClean="0">
                <a:solidFill>
                  <a:srgbClr val="000000"/>
                </a:solidFill>
                <a:latin typeface="Calibri" panose="020F0502020204030204" pitchFamily="34" charset="0"/>
              </a:rPr>
              <a:pPr algn="r" defTabSz="449263" fontAlgn="base">
                <a:spcBef>
                  <a:spcPct val="0"/>
                </a:spcBef>
                <a:spcAft>
                  <a:spcPct val="0"/>
                </a:spcAft>
                <a:buSzPct val="100000"/>
              </a:pPr>
              <a:t>14</a:t>
            </a:fld>
            <a:endParaRPr lang="es-ES" sz="120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61603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75B9F786-B2D5-4EBA-8C0D-25DDDDAD8FB4}" type="slidenum">
              <a:rPr lang="es-ES">
                <a:solidFill>
                  <a:srgbClr val="000000"/>
                </a:solidFill>
                <a:latin typeface="Times New Roman" panose="02020603050405020304" pitchFamily="18" charset="0"/>
              </a:rPr>
              <a:pPr/>
              <a:t>15</a:t>
            </a:fld>
            <a:endParaRPr lang="es-ES">
              <a:solidFill>
                <a:srgbClr val="000000"/>
              </a:solidFill>
              <a:latin typeface="Times New Roman" panose="02020603050405020304" pitchFamily="18" charset="0"/>
            </a:endParaRPr>
          </a:p>
        </p:txBody>
      </p:sp>
      <p:sp>
        <p:nvSpPr>
          <p:cNvPr id="26627"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26628"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188859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7EB7BA5E-DB85-450C-AA40-4F606090F358}" type="slidenum">
              <a:rPr lang="es-ES">
                <a:solidFill>
                  <a:srgbClr val="000000"/>
                </a:solidFill>
                <a:latin typeface="Times New Roman" panose="02020603050405020304" pitchFamily="18" charset="0"/>
              </a:rPr>
              <a:pPr/>
              <a:t>16</a:t>
            </a:fld>
            <a:endParaRPr lang="es-ES">
              <a:solidFill>
                <a:srgbClr val="000000"/>
              </a:solidFill>
              <a:latin typeface="Times New Roman" panose="02020603050405020304" pitchFamily="18" charset="0"/>
            </a:endParaRPr>
          </a:p>
        </p:txBody>
      </p:sp>
      <p:sp>
        <p:nvSpPr>
          <p:cNvPr id="28675"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28676"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217760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9E40D3CF-3866-451C-A204-EF1DD70C31A8}" type="slidenum">
              <a:rPr lang="es-ES">
                <a:solidFill>
                  <a:srgbClr val="000000"/>
                </a:solidFill>
                <a:latin typeface="Times New Roman" panose="02020603050405020304" pitchFamily="18" charset="0"/>
              </a:rPr>
              <a:pPr/>
              <a:t>17</a:t>
            </a:fld>
            <a:endParaRPr lang="es-ES">
              <a:solidFill>
                <a:srgbClr val="000000"/>
              </a:solidFill>
              <a:latin typeface="Times New Roman" panose="02020603050405020304" pitchFamily="18" charset="0"/>
            </a:endParaRPr>
          </a:p>
        </p:txBody>
      </p:sp>
      <p:sp>
        <p:nvSpPr>
          <p:cNvPr id="30723"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30724"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05061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BB85FF59-1377-4780-8695-CEA41E098989}" type="slidenum">
              <a:rPr lang="es-ES">
                <a:solidFill>
                  <a:srgbClr val="000000"/>
                </a:solidFill>
                <a:latin typeface="Times New Roman" panose="02020603050405020304" pitchFamily="18" charset="0"/>
              </a:rPr>
              <a:pPr/>
              <a:t>18</a:t>
            </a:fld>
            <a:endParaRPr lang="es-ES">
              <a:solidFill>
                <a:srgbClr val="000000"/>
              </a:solidFill>
              <a:latin typeface="Times New Roman" panose="02020603050405020304" pitchFamily="18" charset="0"/>
            </a:endParaRPr>
          </a:p>
        </p:txBody>
      </p:sp>
      <p:sp>
        <p:nvSpPr>
          <p:cNvPr id="32771"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32772"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57627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61767007-AF8D-4EEB-B30C-DE4E212C90EC}" type="slidenum">
              <a:rPr lang="es-ES">
                <a:solidFill>
                  <a:srgbClr val="000000"/>
                </a:solidFill>
                <a:latin typeface="Times New Roman" panose="02020603050405020304" pitchFamily="18" charset="0"/>
              </a:rPr>
              <a:pPr/>
              <a:t>19</a:t>
            </a:fld>
            <a:endParaRPr lang="es-ES">
              <a:solidFill>
                <a:srgbClr val="000000"/>
              </a:solidFill>
              <a:latin typeface="Times New Roman" panose="02020603050405020304" pitchFamily="18" charset="0"/>
            </a:endParaRPr>
          </a:p>
        </p:txBody>
      </p:sp>
      <p:sp>
        <p:nvSpPr>
          <p:cNvPr id="34819"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34820"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17782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2108C93-0CF9-4389-A19C-92D72A46B7F0}" type="datetimeFigureOut">
              <a:rPr lang="es-ES" smtClean="0"/>
              <a:pPr/>
              <a:t>12/09/2019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108C93-0CF9-4389-A19C-92D72A46B7F0}" type="datetimeFigureOut">
              <a:rPr lang="es-ES" smtClean="0"/>
              <a:pPr/>
              <a:t>12/09/2019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108C93-0CF9-4389-A19C-92D72A46B7F0}" type="datetimeFigureOut">
              <a:rPr lang="es-ES" smtClean="0"/>
              <a:pPr/>
              <a:t>12/09/2019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D9C34C26-CB5D-470E-9DCA-A32C016D2DB9}" type="slidenum">
              <a:rPr lang="es-ES"/>
              <a:pPr>
                <a:defRPr/>
              </a:pPr>
              <a:t>‹Nº›</a:t>
            </a:fld>
            <a:endParaRPr lang="es-ES"/>
          </a:p>
        </p:txBody>
      </p:sp>
    </p:spTree>
    <p:extLst>
      <p:ext uri="{BB962C8B-B14F-4D97-AF65-F5344CB8AC3E}">
        <p14:creationId xmlns:p14="http://schemas.microsoft.com/office/powerpoint/2010/main" val="873581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6A9823E-4FC0-4915-9D1A-CEC38BF986CB}" type="slidenum">
              <a:rPr lang="es-ES"/>
              <a:pPr>
                <a:defRPr/>
              </a:pPr>
              <a:t>‹Nº›</a:t>
            </a:fld>
            <a:endParaRPr lang="es-ES"/>
          </a:p>
        </p:txBody>
      </p:sp>
    </p:spTree>
    <p:extLst>
      <p:ext uri="{BB962C8B-B14F-4D97-AF65-F5344CB8AC3E}">
        <p14:creationId xmlns:p14="http://schemas.microsoft.com/office/powerpoint/2010/main" val="110348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DEC221A-8721-46AD-95D4-5F39C0637649}" type="slidenum">
              <a:rPr lang="es-ES"/>
              <a:pPr>
                <a:defRPr/>
              </a:pPr>
              <a:t>‹Nº›</a:t>
            </a:fld>
            <a:endParaRPr lang="es-ES"/>
          </a:p>
        </p:txBody>
      </p:sp>
    </p:spTree>
    <p:extLst>
      <p:ext uri="{BB962C8B-B14F-4D97-AF65-F5344CB8AC3E}">
        <p14:creationId xmlns:p14="http://schemas.microsoft.com/office/powerpoint/2010/main" val="363125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EBB9FE4A-90DF-4692-8465-02805DCFD427}" type="slidenum">
              <a:rPr lang="es-ES"/>
              <a:pPr>
                <a:defRPr/>
              </a:pPr>
              <a:t>‹Nº›</a:t>
            </a:fld>
            <a:endParaRPr lang="es-ES"/>
          </a:p>
        </p:txBody>
      </p:sp>
    </p:spTree>
    <p:extLst>
      <p:ext uri="{BB962C8B-B14F-4D97-AF65-F5344CB8AC3E}">
        <p14:creationId xmlns:p14="http://schemas.microsoft.com/office/powerpoint/2010/main" val="370494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89E3B92B-B023-45E0-8E15-95099F99986A}" type="slidenum">
              <a:rPr lang="es-ES"/>
              <a:pPr>
                <a:defRPr/>
              </a:pPr>
              <a:t>‹Nº›</a:t>
            </a:fld>
            <a:endParaRPr lang="es-ES"/>
          </a:p>
        </p:txBody>
      </p:sp>
    </p:spTree>
    <p:extLst>
      <p:ext uri="{BB962C8B-B14F-4D97-AF65-F5344CB8AC3E}">
        <p14:creationId xmlns:p14="http://schemas.microsoft.com/office/powerpoint/2010/main" val="201339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A5B498B1-CF43-4A4E-8944-8CFD9EFFC163}" type="slidenum">
              <a:rPr lang="es-ES"/>
              <a:pPr>
                <a:defRPr/>
              </a:pPr>
              <a:t>‹Nº›</a:t>
            </a:fld>
            <a:endParaRPr lang="es-ES"/>
          </a:p>
        </p:txBody>
      </p:sp>
    </p:spTree>
    <p:extLst>
      <p:ext uri="{BB962C8B-B14F-4D97-AF65-F5344CB8AC3E}">
        <p14:creationId xmlns:p14="http://schemas.microsoft.com/office/powerpoint/2010/main" val="4218184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AD9EB97-80F3-435E-BE25-FA2EC2F25562}" type="slidenum">
              <a:rPr lang="es-ES"/>
              <a:pPr>
                <a:defRPr/>
              </a:pPr>
              <a:t>‹Nº›</a:t>
            </a:fld>
            <a:endParaRPr lang="es-ES"/>
          </a:p>
        </p:txBody>
      </p:sp>
    </p:spTree>
    <p:extLst>
      <p:ext uri="{BB962C8B-B14F-4D97-AF65-F5344CB8AC3E}">
        <p14:creationId xmlns:p14="http://schemas.microsoft.com/office/powerpoint/2010/main" val="3410118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6168CDB3-2D32-4FDC-AF0E-117E6A3C2FA2}" type="slidenum">
              <a:rPr lang="es-ES"/>
              <a:pPr>
                <a:defRPr/>
              </a:pPr>
              <a:t>‹Nº›</a:t>
            </a:fld>
            <a:endParaRPr lang="es-ES"/>
          </a:p>
        </p:txBody>
      </p:sp>
    </p:spTree>
    <p:extLst>
      <p:ext uri="{BB962C8B-B14F-4D97-AF65-F5344CB8AC3E}">
        <p14:creationId xmlns:p14="http://schemas.microsoft.com/office/powerpoint/2010/main" val="183924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108C93-0CF9-4389-A19C-92D72A46B7F0}" type="datetimeFigureOut">
              <a:rPr lang="es-ES" smtClean="0"/>
              <a:pPr/>
              <a:t>12/09/2019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4B40E349-A735-4437-9ADE-E5E5C73CB88A}" type="slidenum">
              <a:rPr lang="es-ES"/>
              <a:pPr>
                <a:defRPr/>
              </a:pPr>
              <a:t>‹Nº›</a:t>
            </a:fld>
            <a:endParaRPr lang="es-ES"/>
          </a:p>
        </p:txBody>
      </p:sp>
    </p:spTree>
    <p:extLst>
      <p:ext uri="{BB962C8B-B14F-4D97-AF65-F5344CB8AC3E}">
        <p14:creationId xmlns:p14="http://schemas.microsoft.com/office/powerpoint/2010/main" val="3322828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7EAD674-D756-415F-8E96-A3250EF3DFA1}" type="slidenum">
              <a:rPr lang="es-ES"/>
              <a:pPr>
                <a:defRPr/>
              </a:pPr>
              <a:t>‹Nº›</a:t>
            </a:fld>
            <a:endParaRPr lang="es-ES"/>
          </a:p>
        </p:txBody>
      </p:sp>
    </p:spTree>
    <p:extLst>
      <p:ext uri="{BB962C8B-B14F-4D97-AF65-F5344CB8AC3E}">
        <p14:creationId xmlns:p14="http://schemas.microsoft.com/office/powerpoint/2010/main" val="3242011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8A066971-2B40-4B50-B404-3D17F04CD165}" type="slidenum">
              <a:rPr lang="es-ES"/>
              <a:pPr>
                <a:defRPr/>
              </a:pPr>
              <a:t>‹Nº›</a:t>
            </a:fld>
            <a:endParaRPr lang="es-ES"/>
          </a:p>
        </p:txBody>
      </p:sp>
    </p:spTree>
    <p:extLst>
      <p:ext uri="{BB962C8B-B14F-4D97-AF65-F5344CB8AC3E}">
        <p14:creationId xmlns:p14="http://schemas.microsoft.com/office/powerpoint/2010/main" val="246278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2108C93-0CF9-4389-A19C-92D72A46B7F0}" type="datetimeFigureOut">
              <a:rPr lang="es-ES" smtClean="0"/>
              <a:pPr/>
              <a:t>12/09/2019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2108C93-0CF9-4389-A19C-92D72A46B7F0}" type="datetimeFigureOut">
              <a:rPr lang="es-ES" smtClean="0"/>
              <a:pPr/>
              <a:t>12/09/2019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2108C93-0CF9-4389-A19C-92D72A46B7F0}" type="datetimeFigureOut">
              <a:rPr lang="es-ES" smtClean="0"/>
              <a:pPr/>
              <a:t>12/09/2019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2108C93-0CF9-4389-A19C-92D72A46B7F0}" type="datetimeFigureOut">
              <a:rPr lang="es-ES" smtClean="0"/>
              <a:pPr/>
              <a:t>12/09/2019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2108C93-0CF9-4389-A19C-92D72A46B7F0}" type="datetimeFigureOut">
              <a:rPr lang="es-ES" smtClean="0"/>
              <a:pPr/>
              <a:t>12/09/2019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108C93-0CF9-4389-A19C-92D72A46B7F0}" type="datetimeFigureOut">
              <a:rPr lang="es-ES" smtClean="0"/>
              <a:pPr/>
              <a:t>12/09/2019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108C93-0CF9-4389-A19C-92D72A46B7F0}" type="datetimeFigureOut">
              <a:rPr lang="es-ES" smtClean="0"/>
              <a:pPr/>
              <a:t>12/09/2019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08C93-0CF9-4389-A19C-92D72A46B7F0}" type="datetimeFigureOut">
              <a:rPr lang="es-ES" smtClean="0"/>
              <a:pPr/>
              <a:t>12/09/2019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AD085-E681-4159-A113-8EC28B8B028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Marcador de tex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buClr>
                <a:srgbClr val="000000"/>
              </a:buClr>
              <a:buSzPct val="100000"/>
              <a:buFont typeface="Times New Roman" panose="02020603050405020304" pitchFamily="18" charset="0"/>
              <a:buNone/>
              <a:defRPr sz="900">
                <a:solidFill>
                  <a:schemeClr val="tx1">
                    <a:tint val="75000"/>
                  </a:schemeClr>
                </a:solidFill>
                <a:latin typeface="Arial" panose="020B0604020202020204" pitchFamily="34" charset="0"/>
              </a:defRPr>
            </a:lvl1pPr>
          </a:lstStyle>
          <a:p>
            <a:pPr defTabSz="449263" fontAlgn="base">
              <a:spcBef>
                <a:spcPct val="0"/>
              </a:spcBef>
              <a:spcAft>
                <a:spcPct val="0"/>
              </a:spcAft>
              <a:defRPr/>
            </a:pPr>
            <a:endParaRPr lang="es-ES">
              <a:solidFill>
                <a:prstClr val="black">
                  <a:tint val="75000"/>
                </a:prstClr>
              </a:solidFill>
            </a:endParaRPr>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buClr>
                <a:srgbClr val="000000"/>
              </a:buClr>
              <a:buSzPct val="100000"/>
              <a:buFont typeface="Times New Roman" panose="02020603050405020304" pitchFamily="18" charset="0"/>
              <a:buNone/>
              <a:defRPr sz="900">
                <a:solidFill>
                  <a:schemeClr val="tx1">
                    <a:tint val="75000"/>
                  </a:schemeClr>
                </a:solidFill>
                <a:latin typeface="Arial" panose="020B0604020202020204" pitchFamily="34" charset="0"/>
              </a:defRPr>
            </a:lvl1pPr>
          </a:lstStyle>
          <a:p>
            <a:pPr defTabSz="449263" fontAlgn="base">
              <a:spcBef>
                <a:spcPct val="0"/>
              </a:spcBef>
              <a:spcAft>
                <a:spcPct val="0"/>
              </a:spcAft>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900" smtClean="0">
                <a:solidFill>
                  <a:srgbClr val="898989"/>
                </a:solidFill>
              </a:defRPr>
            </a:lvl1pPr>
          </a:lstStyle>
          <a:p>
            <a:pPr defTabSz="449263" fontAlgn="base">
              <a:spcBef>
                <a:spcPct val="0"/>
              </a:spcBef>
              <a:spcAft>
                <a:spcPct val="0"/>
              </a:spcAft>
              <a:defRPr/>
            </a:pPr>
            <a:fld id="{98BA7B49-78F6-4C37-B11A-9FDEE59E2598}" type="slidenum">
              <a:rPr lang="es-ES">
                <a:latin typeface="Arial" panose="020B0604020202020204" pitchFamily="34" charset="0"/>
              </a:rPr>
              <a:pPr defTabSz="449263" fontAlgn="base">
                <a:spcBef>
                  <a:spcPct val="0"/>
                </a:spcBef>
                <a:spcAft>
                  <a:spcPct val="0"/>
                </a:spcAft>
                <a:defRPr/>
              </a:pPr>
              <a:t>‹Nº›</a:t>
            </a:fld>
            <a:endParaRPr lang="es-ES">
              <a:latin typeface="Arial" panose="020B0604020202020204" pitchFamily="34" charset="0"/>
            </a:endParaRPr>
          </a:p>
        </p:txBody>
      </p:sp>
    </p:spTree>
    <p:extLst>
      <p:ext uri="{BB962C8B-B14F-4D97-AF65-F5344CB8AC3E}">
        <p14:creationId xmlns:p14="http://schemas.microsoft.com/office/powerpoint/2010/main" val="3955418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slide" Target="slide8.xml"/><Relationship Id="rId5" Type="http://schemas.openxmlformats.org/officeDocument/2006/relationships/slide" Target="slide5.xml"/><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71472" y="928670"/>
            <a:ext cx="8229600" cy="1143000"/>
          </a:xfrm>
        </p:spPr>
        <p:txBody>
          <a:bodyPr>
            <a:normAutofit/>
          </a:bodyPr>
          <a:lstStyle/>
          <a:p>
            <a:r>
              <a:rPr lang="es-ES" sz="3200" b="1" dirty="0" smtClean="0">
                <a:effectLst>
                  <a:outerShdw blurRad="38100" dist="38100" dir="2700000" algn="tl">
                    <a:srgbClr val="000000">
                      <a:alpha val="43137"/>
                    </a:srgbClr>
                  </a:outerShdw>
                </a:effectLst>
              </a:rPr>
              <a:t>Conferencia No. 1 </a:t>
            </a:r>
            <a:r>
              <a:rPr lang="es-ES" sz="2800" b="1" dirty="0" smtClean="0"/>
              <a:t/>
            </a:r>
            <a:br>
              <a:rPr lang="es-ES" sz="2800" b="1" dirty="0" smtClean="0"/>
            </a:br>
            <a:r>
              <a:rPr lang="es-ES" sz="2800" b="1" dirty="0" smtClean="0"/>
              <a:t>El  </a:t>
            </a:r>
            <a:r>
              <a:rPr lang="es-ES" sz="2800" b="1" dirty="0"/>
              <a:t>Método científico en las ciencias de la salud. </a:t>
            </a:r>
          </a:p>
        </p:txBody>
      </p:sp>
      <p:sp>
        <p:nvSpPr>
          <p:cNvPr id="5" name="4 Marcador de contenido"/>
          <p:cNvSpPr>
            <a:spLocks noGrp="1"/>
          </p:cNvSpPr>
          <p:nvPr>
            <p:ph idx="1"/>
          </p:nvPr>
        </p:nvSpPr>
        <p:spPr>
          <a:xfrm>
            <a:off x="442826" y="2780928"/>
            <a:ext cx="8358246" cy="3384095"/>
          </a:xfrm>
        </p:spPr>
        <p:style>
          <a:lnRef idx="2">
            <a:schemeClr val="dk1"/>
          </a:lnRef>
          <a:fillRef idx="1">
            <a:schemeClr val="lt1"/>
          </a:fillRef>
          <a:effectRef idx="0">
            <a:schemeClr val="dk1"/>
          </a:effectRef>
          <a:fontRef idx="minor">
            <a:schemeClr val="dk1"/>
          </a:fontRef>
        </p:style>
        <p:txBody>
          <a:bodyPr>
            <a:normAutofit/>
          </a:bodyPr>
          <a:lstStyle/>
          <a:p>
            <a:pPr>
              <a:buNone/>
            </a:pPr>
            <a:r>
              <a:rPr lang="es-ES" sz="3900" b="1" dirty="0">
                <a:effectLst>
                  <a:outerShdw blurRad="38100" dist="38100" dir="2700000" algn="tl">
                    <a:srgbClr val="000000">
                      <a:alpha val="43137"/>
                    </a:srgbClr>
                  </a:outerShdw>
                </a:effectLst>
              </a:rPr>
              <a:t>Sumario:</a:t>
            </a:r>
            <a:endParaRPr lang="es-ES" sz="3900" dirty="0">
              <a:effectLst>
                <a:outerShdw blurRad="38100" dist="38100" dir="2700000" algn="tl">
                  <a:srgbClr val="000000">
                    <a:alpha val="43137"/>
                  </a:srgbClr>
                </a:outerShdw>
              </a:effectLst>
            </a:endParaRPr>
          </a:p>
          <a:p>
            <a:pPr lvl="0"/>
            <a:r>
              <a:rPr lang="es-ES" sz="2800" b="1" dirty="0" smtClean="0"/>
              <a:t>La Ciencia </a:t>
            </a:r>
            <a:r>
              <a:rPr lang="es-ES" sz="2800" b="1" dirty="0"/>
              <a:t>y el conocimiento  científico</a:t>
            </a:r>
            <a:endParaRPr lang="es-ES" sz="2800" b="1" dirty="0" smtClean="0"/>
          </a:p>
          <a:p>
            <a:pPr lvl="0"/>
            <a:r>
              <a:rPr lang="es-ES" sz="2800" b="1" dirty="0" smtClean="0"/>
              <a:t>Introducción a la Metodología </a:t>
            </a:r>
            <a:r>
              <a:rPr lang="es-ES" sz="2800" b="1" dirty="0"/>
              <a:t>de </a:t>
            </a:r>
            <a:r>
              <a:rPr lang="es-ES" sz="2800" b="1" dirty="0" smtClean="0"/>
              <a:t>Investigación</a:t>
            </a:r>
            <a:endParaRPr lang="es-ES" sz="2800" b="1" dirty="0"/>
          </a:p>
          <a:p>
            <a:pPr lvl="0"/>
            <a:r>
              <a:rPr lang="es-ES" sz="2800" b="1" dirty="0"/>
              <a:t>El método científico.  Relación con los métodos de las ciencias generales y particulares.</a:t>
            </a:r>
          </a:p>
          <a:p>
            <a:pPr marL="0" lvl="0" indent="0">
              <a:buNone/>
            </a:pPr>
            <a:endParaRPr lang="es-ES" sz="2800" b="1" dirty="0"/>
          </a:p>
          <a:p>
            <a:endParaRPr lang="es-ES" b="1" dirty="0"/>
          </a:p>
        </p:txBody>
      </p:sp>
      <p:sp>
        <p:nvSpPr>
          <p:cNvPr id="6" name="3 Título"/>
          <p:cNvSpPr txBox="1">
            <a:spLocks/>
          </p:cNvSpPr>
          <p:nvPr/>
        </p:nvSpPr>
        <p:spPr>
          <a:xfrm>
            <a:off x="571472" y="214290"/>
            <a:ext cx="8229600" cy="785818"/>
          </a:xfrm>
          <a:prstGeom prst="rect">
            <a:avLst/>
          </a:prstGeom>
        </p:spPr>
        <p:txBody>
          <a:bodyPr vert="horz" lIns="91440" tIns="45720" rIns="91440" bIns="45720" rtlCol="0" anchor="ctr">
            <a:normAutofit fontScale="92500" lnSpcReduction="20000"/>
          </a:bodyPr>
          <a:lstStyle/>
          <a:p>
            <a:pPr algn="ctr">
              <a:spcBef>
                <a:spcPct val="0"/>
              </a:spcBef>
              <a:defRPr/>
            </a:pPr>
            <a:r>
              <a:rPr lang="es-ES" sz="3200" b="1" dirty="0" smtClean="0">
                <a:solidFill>
                  <a:prstClr val="black"/>
                </a:solidFill>
                <a:effectLst>
                  <a:outerShdw blurRad="38100" dist="38100" dir="2700000" algn="tl">
                    <a:srgbClr val="000000">
                      <a:alpha val="43137"/>
                    </a:srgbClr>
                  </a:outerShdw>
                </a:effectLst>
                <a:ea typeface="+mj-ea"/>
                <a:cs typeface="+mj-cs"/>
              </a:rPr>
              <a:t>Tema I</a:t>
            </a:r>
            <a:r>
              <a:rPr lang="es-ES" sz="3200" b="1" dirty="0" smtClean="0">
                <a:solidFill>
                  <a:prstClr val="black"/>
                </a:solidFill>
                <a:ea typeface="+mj-ea"/>
                <a:cs typeface="+mj-cs"/>
              </a:rPr>
              <a:t> </a:t>
            </a:r>
            <a:r>
              <a:rPr lang="es-ES" sz="2800" b="1" dirty="0" smtClean="0">
                <a:solidFill>
                  <a:prstClr val="black"/>
                </a:solidFill>
                <a:ea typeface="+mj-ea"/>
                <a:cs typeface="+mj-cs"/>
              </a:rPr>
              <a:t>Metodología de la Investigación </a:t>
            </a:r>
            <a:r>
              <a:rPr lang="es-ES" sz="2800" dirty="0" smtClean="0">
                <a:solidFill>
                  <a:prstClr val="black"/>
                </a:solidFill>
                <a:ea typeface="+mj-ea"/>
                <a:cs typeface="+mj-cs"/>
              </a:rPr>
              <a:t/>
            </a:r>
            <a:br>
              <a:rPr lang="es-ES" sz="2800" dirty="0" smtClean="0">
                <a:solidFill>
                  <a:prstClr val="black"/>
                </a:solidFill>
                <a:ea typeface="+mj-ea"/>
                <a:cs typeface="+mj-cs"/>
              </a:rPr>
            </a:br>
            <a:endParaRPr lang="es-ES" sz="2800" dirty="0" smtClean="0">
              <a:solidFill>
                <a:prstClr val="black"/>
              </a:solidFill>
              <a:ea typeface="+mj-ea"/>
              <a:cs typeface="+mj-cs"/>
            </a:endParaRPr>
          </a:p>
        </p:txBody>
      </p:sp>
    </p:spTree>
    <p:extLst>
      <p:ext uri="{BB962C8B-B14F-4D97-AF65-F5344CB8AC3E}">
        <p14:creationId xmlns:p14="http://schemas.microsoft.com/office/powerpoint/2010/main" val="906632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214290"/>
            <a:ext cx="6858048" cy="642942"/>
          </a:xfrm>
          <a:ln w="63500"/>
        </p:spPr>
        <p:style>
          <a:lnRef idx="2">
            <a:schemeClr val="accent2"/>
          </a:lnRef>
          <a:fillRef idx="1">
            <a:schemeClr val="lt1"/>
          </a:fillRef>
          <a:effectRef idx="0">
            <a:schemeClr val="accent2"/>
          </a:effectRef>
          <a:fontRef idx="minor">
            <a:schemeClr val="dk1"/>
          </a:fontRef>
        </p:style>
        <p:txBody>
          <a:bodyPr>
            <a:noAutofit/>
          </a:bodyPr>
          <a:lstStyle/>
          <a:p>
            <a:r>
              <a:rPr lang="es-ES" sz="2800" b="1" u="sng" dirty="0" smtClean="0">
                <a:effectLst>
                  <a:outerShdw blurRad="38100" dist="38100" dir="2700000" algn="tl">
                    <a:srgbClr val="000000">
                      <a:alpha val="43137"/>
                    </a:srgbClr>
                  </a:outerShdw>
                </a:effectLst>
              </a:rPr>
              <a:t>3ra Etapa</a:t>
            </a:r>
            <a:r>
              <a:rPr lang="es-ES" sz="2800" b="1" dirty="0" smtClean="0">
                <a:effectLst>
                  <a:outerShdw blurRad="38100" dist="38100" dir="2700000" algn="tl">
                    <a:srgbClr val="000000">
                      <a:alpha val="43137"/>
                    </a:srgbClr>
                  </a:outerShdw>
                </a:effectLst>
              </a:rPr>
              <a:t>  Comprobación de  Hipótesis</a:t>
            </a:r>
            <a:endParaRPr lang="es-ES" sz="2800" b="1" dirty="0">
              <a:effectLst>
                <a:outerShdw blurRad="38100" dist="38100" dir="2700000" algn="tl">
                  <a:srgbClr val="000000">
                    <a:alpha val="43137"/>
                  </a:srgbClr>
                </a:outerShdw>
              </a:effectLst>
            </a:endParaRPr>
          </a:p>
        </p:txBody>
      </p:sp>
      <p:sp>
        <p:nvSpPr>
          <p:cNvPr id="4" name="3 CuadroTexto"/>
          <p:cNvSpPr txBox="1"/>
          <p:nvPr/>
        </p:nvSpPr>
        <p:spPr>
          <a:xfrm>
            <a:off x="214282" y="1000108"/>
            <a:ext cx="8715436" cy="2000548"/>
          </a:xfrm>
          <a:prstGeom prst="rect">
            <a:avLst/>
          </a:prstGeom>
          <a:ln w="63500"/>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400" b="1" dirty="0" smtClean="0"/>
              <a:t>Es la comprobación o confirmación en la práctica, de lo que hemos planteado como hipótesis, es decir, comprobar si es cierta o falsa nuestra hipótesis. Es en esta etapa donde tienen un lugar preferente las investigaciones</a:t>
            </a:r>
          </a:p>
          <a:p>
            <a:endParaRPr lang="es-ES" sz="2800" b="1" dirty="0"/>
          </a:p>
        </p:txBody>
      </p:sp>
      <p:sp>
        <p:nvSpPr>
          <p:cNvPr id="9" name="8 Llamada de flecha hacia abajo"/>
          <p:cNvSpPr/>
          <p:nvPr/>
        </p:nvSpPr>
        <p:spPr>
          <a:xfrm>
            <a:off x="500034" y="3214686"/>
            <a:ext cx="3714776" cy="1643074"/>
          </a:xfrm>
          <a:prstGeom prst="downArrowCallout">
            <a:avLst/>
          </a:prstGeom>
          <a:ln w="63500"/>
        </p:spPr>
        <p:style>
          <a:lnRef idx="1">
            <a:schemeClr val="accent2"/>
          </a:lnRef>
          <a:fillRef idx="2">
            <a:schemeClr val="accent2"/>
          </a:fillRef>
          <a:effectRef idx="1">
            <a:schemeClr val="accent2"/>
          </a:effectRef>
          <a:fontRef idx="minor">
            <a:schemeClr val="dk1"/>
          </a:fontRef>
        </p:style>
        <p:txBody>
          <a:bodyPr rtlCol="0" anchor="ctr" anchorCtr="1"/>
          <a:lstStyle/>
          <a:p>
            <a:pPr algn="ctr"/>
            <a:r>
              <a:rPr lang="es-ES" sz="2400" b="1" dirty="0" smtClean="0"/>
              <a:t>Método Clínico</a:t>
            </a:r>
          </a:p>
          <a:p>
            <a:pPr algn="ctr"/>
            <a:r>
              <a:rPr lang="es-ES" sz="2400" b="1" dirty="0" smtClean="0"/>
              <a:t>(Exámenes paraclínicos e investigación clínica)</a:t>
            </a:r>
          </a:p>
        </p:txBody>
      </p:sp>
      <p:sp>
        <p:nvSpPr>
          <p:cNvPr id="11" name="10 CuadroTexto"/>
          <p:cNvSpPr txBox="1"/>
          <p:nvPr/>
        </p:nvSpPr>
        <p:spPr>
          <a:xfrm>
            <a:off x="714348" y="5000636"/>
            <a:ext cx="3143272" cy="1323439"/>
          </a:xfrm>
          <a:prstGeom prst="rect">
            <a:avLst/>
          </a:prstGeom>
          <a:ln w="63500"/>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es-ES" sz="2000" b="1" dirty="0" smtClean="0"/>
              <a:t>Diagnóstico definitivo</a:t>
            </a:r>
          </a:p>
          <a:p>
            <a:pPr>
              <a:buFont typeface="Arial" pitchFamily="34" charset="0"/>
              <a:buChar char="•"/>
            </a:pPr>
            <a:r>
              <a:rPr lang="es-ES" sz="2000" b="1" dirty="0" smtClean="0"/>
              <a:t>Tratamiento y educación en salud</a:t>
            </a:r>
          </a:p>
          <a:p>
            <a:pPr algn="ctr"/>
            <a:endParaRPr lang="es-ES" sz="2000" b="1" dirty="0"/>
          </a:p>
        </p:txBody>
      </p:sp>
      <p:sp>
        <p:nvSpPr>
          <p:cNvPr id="12" name="11 CuadroTexto"/>
          <p:cNvSpPr txBox="1"/>
          <p:nvPr/>
        </p:nvSpPr>
        <p:spPr>
          <a:xfrm>
            <a:off x="4786314" y="5072074"/>
            <a:ext cx="3643338" cy="1631216"/>
          </a:xfrm>
          <a:prstGeom prst="rect">
            <a:avLst/>
          </a:prstGeom>
          <a:ln w="63500"/>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es-ES" sz="2000" b="1" dirty="0" smtClean="0"/>
              <a:t>Definición de los problemas a resolver rápidamente</a:t>
            </a:r>
          </a:p>
          <a:p>
            <a:pPr>
              <a:buFont typeface="Arial" pitchFamily="34" charset="0"/>
              <a:buChar char="•"/>
            </a:pPr>
            <a:r>
              <a:rPr lang="es-ES" sz="2000" b="1" dirty="0" smtClean="0"/>
              <a:t>Medidas de prevención y control</a:t>
            </a:r>
          </a:p>
          <a:p>
            <a:pPr>
              <a:buFont typeface="Arial" pitchFamily="34" charset="0"/>
              <a:buChar char="•"/>
            </a:pPr>
            <a:r>
              <a:rPr lang="es-ES" sz="2000" b="1" dirty="0" smtClean="0"/>
              <a:t>Actividades promoción de salud</a:t>
            </a:r>
            <a:endParaRPr lang="es-ES" sz="2000" b="1" dirty="0"/>
          </a:p>
        </p:txBody>
      </p:sp>
      <p:sp>
        <p:nvSpPr>
          <p:cNvPr id="8" name="7 Llamada de flecha hacia abajo"/>
          <p:cNvSpPr/>
          <p:nvPr/>
        </p:nvSpPr>
        <p:spPr>
          <a:xfrm>
            <a:off x="4714876" y="3143248"/>
            <a:ext cx="4071966" cy="1785950"/>
          </a:xfrm>
          <a:prstGeom prst="downArrowCallout">
            <a:avLst/>
          </a:prstGeom>
          <a:ln w="63500"/>
        </p:spPr>
        <p:style>
          <a:lnRef idx="1">
            <a:schemeClr val="accent2"/>
          </a:lnRef>
          <a:fillRef idx="2">
            <a:schemeClr val="accent2"/>
          </a:fillRef>
          <a:effectRef idx="1">
            <a:schemeClr val="accent2"/>
          </a:effectRef>
          <a:fontRef idx="minor">
            <a:schemeClr val="dk1"/>
          </a:fontRef>
        </p:style>
        <p:txBody>
          <a:bodyPr rtlCol="0" anchor="ctr" anchorCtr="1"/>
          <a:lstStyle/>
          <a:p>
            <a:pPr algn="ctr"/>
            <a:r>
              <a:rPr lang="es-ES" sz="2400" b="1" dirty="0" smtClean="0"/>
              <a:t>Método Epidemiológico</a:t>
            </a:r>
          </a:p>
          <a:p>
            <a:pPr algn="ctr"/>
            <a:r>
              <a:rPr lang="es-ES" sz="2000" b="1" dirty="0" smtClean="0"/>
              <a:t>(Identificación y clasificación de los problemas)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8266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ES" sz="2700" b="1" dirty="0" smtClean="0">
                <a:latin typeface="+mj-lt"/>
              </a:rPr>
              <a:t/>
            </a:r>
            <a:br>
              <a:rPr lang="es-ES" sz="2700" b="1" dirty="0" smtClean="0">
                <a:latin typeface="+mj-lt"/>
              </a:rPr>
            </a:br>
            <a:r>
              <a:rPr lang="es-ES" altLang="zh-CN" sz="3100" b="1" dirty="0" smtClean="0">
                <a:latin typeface="+mj-lt"/>
                <a:ea typeface="SimSun" pitchFamily="2" charset="-122"/>
              </a:rPr>
              <a:t> </a:t>
            </a:r>
            <a:r>
              <a:rPr lang="es-ES" altLang="zh-CN" sz="3600" b="1" dirty="0" smtClean="0">
                <a:latin typeface="+mj-lt"/>
                <a:ea typeface="SimSun" pitchFamily="2" charset="-122"/>
              </a:rPr>
              <a:t>En el siguiente planteamiento identifique las etapas del Método Científico</a:t>
            </a:r>
            <a:r>
              <a:rPr lang="es-ES" altLang="zh-CN" sz="3600" b="1" dirty="0" smtClean="0">
                <a:latin typeface="Arial" charset="0"/>
                <a:ea typeface="SimSun" pitchFamily="2" charset="-122"/>
              </a:rPr>
              <a:t>.</a:t>
            </a:r>
            <a:r>
              <a:rPr lang="es-ES" b="1" dirty="0" smtClean="0">
                <a:latin typeface="Arial" charset="0"/>
              </a:rPr>
              <a:t/>
            </a:r>
            <a:br>
              <a:rPr lang="es-ES" b="1" dirty="0" smtClean="0">
                <a:latin typeface="Arial" charset="0"/>
              </a:rPr>
            </a:br>
            <a:endParaRPr lang="es-ES" dirty="0"/>
          </a:p>
        </p:txBody>
      </p:sp>
      <p:sp>
        <p:nvSpPr>
          <p:cNvPr id="3" name="2 Marcador de contenido"/>
          <p:cNvSpPr>
            <a:spLocks noGrp="1"/>
          </p:cNvSpPr>
          <p:nvPr>
            <p:ph idx="1"/>
          </p:nvPr>
        </p:nvSpPr>
        <p:spPr>
          <a:xfrm>
            <a:off x="428596" y="1571612"/>
            <a:ext cx="8229600" cy="4786346"/>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buNone/>
            </a:pPr>
            <a:r>
              <a:rPr lang="es-ES" altLang="zh-CN" sz="2800" dirty="0" smtClean="0">
                <a:latin typeface="Arial" charset="0"/>
                <a:ea typeface="SimSun" pitchFamily="2" charset="-122"/>
                <a:cs typeface="Arial" charset="0"/>
              </a:rPr>
              <a:t>   Un paciente llega al cuerpo  de guardia de un hospital con fuertes dolores de cabeza, vómitos y fiebre hasta 39</a:t>
            </a:r>
            <a:r>
              <a:rPr lang="es-ES" altLang="zh-CN" sz="2800" baseline="30000" dirty="0" smtClean="0">
                <a:latin typeface="Arial" charset="0"/>
                <a:ea typeface="SimSun" pitchFamily="2" charset="-122"/>
                <a:cs typeface="Arial" charset="0"/>
              </a:rPr>
              <a:t>o</a:t>
            </a:r>
            <a:r>
              <a:rPr lang="es-ES" altLang="zh-CN" sz="2800" dirty="0" smtClean="0">
                <a:latin typeface="Arial" charset="0"/>
                <a:ea typeface="SimSun" pitchFamily="2" charset="-122"/>
                <a:cs typeface="Arial" charset="0"/>
              </a:rPr>
              <a:t>.  El médico lo interroga, le realiza el examen físico haciendo énfasis en el examen neurológico y le indica entre otros complementarios una punción lumbar para corroborar el diagnóstico presuntivo de meningoencefalitis. El líquido cefalorraquídeo arroja un número elevado de células y proteínas, así como una disminución de la glucosa, con lo que confirma el diagnóstico de meningoencefalitis.</a:t>
            </a: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3856038" y="157163"/>
            <a:ext cx="3786187" cy="1616075"/>
          </a:xfrm>
          <a:prstGeom prst="rect">
            <a:avLst/>
          </a:prstGeom>
          <a:solidFill>
            <a:srgbClr val="FFFFFF"/>
          </a:solidFill>
          <a:ln w="63360" cap="sq">
            <a:solidFill>
              <a:srgbClr val="B58B80"/>
            </a:solidFill>
            <a:miter lim="800000"/>
            <a:headEnd/>
            <a:tailEnd/>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449263" fontAlgn="base">
              <a:spcBef>
                <a:spcPct val="0"/>
              </a:spcBef>
              <a:spcAft>
                <a:spcPct val="0"/>
              </a:spcAft>
              <a:buSzPct val="100000"/>
            </a:pPr>
            <a:r>
              <a:rPr lang="es-ES" sz="2400" smtClean="0">
                <a:solidFill>
                  <a:srgbClr val="000000"/>
                </a:solidFill>
                <a:cs typeface="Arial" panose="020B0604020202020204" pitchFamily="34" charset="0"/>
              </a:rPr>
              <a:t>Investigación proviene del latín </a:t>
            </a:r>
            <a:r>
              <a:rPr lang="es-ES" sz="2400" u="sng" smtClean="0">
                <a:solidFill>
                  <a:srgbClr val="000000"/>
                </a:solidFill>
                <a:cs typeface="Arial" panose="020B0604020202020204" pitchFamily="34" charset="0"/>
              </a:rPr>
              <a:t> in </a:t>
            </a:r>
            <a:r>
              <a:rPr lang="es-ES" sz="2400" smtClean="0">
                <a:solidFill>
                  <a:srgbClr val="000000"/>
                </a:solidFill>
                <a:cs typeface="Arial" panose="020B0604020202020204" pitchFamily="34" charset="0"/>
              </a:rPr>
              <a:t>(en)  y   </a:t>
            </a:r>
            <a:r>
              <a:rPr lang="es-ES" sz="2400" u="sng" smtClean="0">
                <a:solidFill>
                  <a:srgbClr val="000000"/>
                </a:solidFill>
                <a:cs typeface="Arial" panose="020B0604020202020204" pitchFamily="34" charset="0"/>
              </a:rPr>
              <a:t>vestigare</a:t>
            </a:r>
            <a:r>
              <a:rPr lang="es-ES" sz="2400" smtClean="0">
                <a:solidFill>
                  <a:srgbClr val="000000"/>
                </a:solidFill>
                <a:cs typeface="Arial" panose="020B0604020202020204" pitchFamily="34" charset="0"/>
              </a:rPr>
              <a:t> (hallar, inquirir, indagar, seguir vestigios)</a:t>
            </a:r>
          </a:p>
        </p:txBody>
      </p:sp>
      <p:sp>
        <p:nvSpPr>
          <p:cNvPr id="19459" name="Text Box 3"/>
          <p:cNvSpPr txBox="1">
            <a:spLocks noChangeArrowheads="1"/>
          </p:cNvSpPr>
          <p:nvPr/>
        </p:nvSpPr>
        <p:spPr bwMode="auto">
          <a:xfrm>
            <a:off x="4000500" y="1989138"/>
            <a:ext cx="4857750" cy="3355975"/>
          </a:xfrm>
          <a:prstGeom prst="rect">
            <a:avLst/>
          </a:prstGeom>
          <a:solidFill>
            <a:srgbClr val="FFFFFF"/>
          </a:solidFill>
          <a:ln w="63360" cap="sq">
            <a:solidFill>
              <a:srgbClr val="B58B80"/>
            </a:solidFill>
            <a:miter lim="800000"/>
            <a:headEnd/>
            <a:tailEnd/>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just" defTabSz="449263" fontAlgn="base">
              <a:spcBef>
                <a:spcPct val="0"/>
              </a:spcBef>
              <a:spcAft>
                <a:spcPct val="0"/>
              </a:spcAft>
              <a:buSzPct val="100000"/>
            </a:pPr>
            <a:r>
              <a:rPr lang="es-ES" sz="3000" smtClean="0">
                <a:solidFill>
                  <a:srgbClr val="000000"/>
                </a:solidFill>
                <a:cs typeface="Arial" panose="020B0604020202020204" pitchFamily="34" charset="0"/>
              </a:rPr>
              <a:t>Conjunto de acciones planificadas que se realizan con la finalidad de resolver, total o parcialmente, un problema científico.</a:t>
            </a:r>
          </a:p>
          <a:p>
            <a:pPr defTabSz="449263" fontAlgn="base">
              <a:spcBef>
                <a:spcPct val="0"/>
              </a:spcBef>
              <a:spcAft>
                <a:spcPct val="0"/>
              </a:spcAft>
              <a:buSzPct val="100000"/>
            </a:pPr>
            <a:endParaRPr lang="es-ES" sz="3000" smtClean="0">
              <a:solidFill>
                <a:srgbClr val="000000"/>
              </a:solidFill>
              <a:cs typeface="Arial" panose="020B0604020202020204" pitchFamily="34" charset="0"/>
            </a:endParaRPr>
          </a:p>
        </p:txBody>
      </p:sp>
      <p:sp>
        <p:nvSpPr>
          <p:cNvPr id="19460" name="Text Box 4"/>
          <p:cNvSpPr txBox="1">
            <a:spLocks noChangeArrowheads="1"/>
          </p:cNvSpPr>
          <p:nvPr/>
        </p:nvSpPr>
        <p:spPr bwMode="auto">
          <a:xfrm>
            <a:off x="900113" y="5589588"/>
            <a:ext cx="6696075" cy="1069975"/>
          </a:xfrm>
          <a:prstGeom prst="rect">
            <a:avLst/>
          </a:prstGeom>
          <a:solidFill>
            <a:srgbClr val="FFFFFF"/>
          </a:solidFill>
          <a:ln w="63360" cap="sq">
            <a:solidFill>
              <a:srgbClr val="B58B80"/>
            </a:solidFill>
            <a:miter lim="800000"/>
            <a:headEnd/>
            <a:tailEnd/>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449263" fontAlgn="base">
              <a:spcBef>
                <a:spcPct val="0"/>
              </a:spcBef>
              <a:spcAft>
                <a:spcPct val="0"/>
              </a:spcAft>
              <a:buSzPct val="100000"/>
            </a:pPr>
            <a:r>
              <a:rPr lang="es-ES" sz="3000" smtClean="0">
                <a:solidFill>
                  <a:srgbClr val="000000"/>
                </a:solidFill>
              </a:rPr>
              <a:t>Es un proceso sistemático.  </a:t>
            </a:r>
          </a:p>
          <a:p>
            <a:pPr defTabSz="449263" fontAlgn="base">
              <a:spcBef>
                <a:spcPct val="0"/>
              </a:spcBef>
              <a:spcAft>
                <a:spcPct val="0"/>
              </a:spcAft>
              <a:buSzPct val="100000"/>
            </a:pPr>
            <a:r>
              <a:rPr lang="es-ES" sz="3000" smtClean="0">
                <a:solidFill>
                  <a:srgbClr val="000000"/>
                </a:solidFill>
              </a:rPr>
              <a:t>Se aplica el</a:t>
            </a:r>
            <a:r>
              <a:rPr lang="es-ES" sz="3000" b="1" smtClean="0">
                <a:solidFill>
                  <a:srgbClr val="000000"/>
                </a:solidFill>
              </a:rPr>
              <a:t> Método Científico</a:t>
            </a: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4650"/>
            <a:ext cx="2413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844675"/>
            <a:ext cx="296703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3" name="AutoShape 7"/>
          <p:cNvSpPr>
            <a:spLocks noChangeArrowheads="1"/>
          </p:cNvSpPr>
          <p:nvPr/>
        </p:nvSpPr>
        <p:spPr bwMode="auto">
          <a:xfrm>
            <a:off x="2844800" y="549275"/>
            <a:ext cx="863600" cy="428625"/>
          </a:xfrm>
          <a:prstGeom prst="notchedRightArrow">
            <a:avLst>
              <a:gd name="adj1" fmla="val 50000"/>
              <a:gd name="adj2" fmla="val 40296"/>
            </a:avLst>
          </a:prstGeom>
          <a:solidFill>
            <a:srgbClr val="7C4B3B"/>
          </a:solidFill>
          <a:ln w="25560" cap="sq">
            <a:solidFill>
              <a:srgbClr val="7C4B3B"/>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
        <p:nvSpPr>
          <p:cNvPr id="19464" name="AutoShape 8"/>
          <p:cNvSpPr>
            <a:spLocks noChangeArrowheads="1"/>
          </p:cNvSpPr>
          <p:nvPr/>
        </p:nvSpPr>
        <p:spPr bwMode="auto">
          <a:xfrm>
            <a:off x="2928938" y="2713038"/>
            <a:ext cx="1000125" cy="500062"/>
          </a:xfrm>
          <a:prstGeom prst="notchedRightArrow">
            <a:avLst>
              <a:gd name="adj1" fmla="val 50000"/>
              <a:gd name="adj2" fmla="val 50000"/>
            </a:avLst>
          </a:prstGeom>
          <a:solidFill>
            <a:srgbClr val="7C4B3B"/>
          </a:solidFill>
          <a:ln w="25560" cap="sq">
            <a:solidFill>
              <a:srgbClr val="7C4B3B"/>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
        <p:nvSpPr>
          <p:cNvPr id="19465" name="AutoShape 9"/>
          <p:cNvSpPr>
            <a:spLocks noChangeArrowheads="1"/>
          </p:cNvSpPr>
          <p:nvPr/>
        </p:nvSpPr>
        <p:spPr bwMode="auto">
          <a:xfrm>
            <a:off x="8072438" y="4951413"/>
            <a:ext cx="642937" cy="1357312"/>
          </a:xfrm>
          <a:prstGeom prst="curvedLeftArrow">
            <a:avLst>
              <a:gd name="adj1" fmla="val 25001"/>
              <a:gd name="adj2" fmla="val 50002"/>
              <a:gd name="adj3" fmla="val 25000"/>
            </a:avLst>
          </a:prstGeom>
          <a:solidFill>
            <a:srgbClr val="7C4B3B"/>
          </a:solidFill>
          <a:ln w="25560" cap="sq">
            <a:solidFill>
              <a:srgbClr val="7C4B3B"/>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23782015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1524000"/>
            <a:ext cx="9337676"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85" name="Text Box 1"/>
          <p:cNvSpPr txBox="1">
            <a:spLocks noChangeArrowheads="1"/>
          </p:cNvSpPr>
          <p:nvPr/>
        </p:nvSpPr>
        <p:spPr bwMode="auto">
          <a:xfrm>
            <a:off x="785813" y="444500"/>
            <a:ext cx="6594475" cy="711200"/>
          </a:xfrm>
          <a:prstGeom prst="rect">
            <a:avLst/>
          </a:prstGeom>
          <a:solidFill>
            <a:srgbClr val="FFFFFF"/>
          </a:solidFill>
          <a:ln w="101520" cap="sq">
            <a:solidFill>
              <a:srgbClr val="B58B80"/>
            </a:solidFill>
            <a:miter lim="800000"/>
            <a:headEnd/>
            <a:tailEnd/>
          </a:ln>
          <a:effectLst/>
        </p:spPr>
        <p:txBody>
          <a:bodyPr lIns="90000" tIns="46800" rIns="90000" bIns="46800">
            <a:spAutoFit/>
          </a:bodyP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Etapas en la investigación</a:t>
            </a:r>
          </a:p>
        </p:txBody>
      </p:sp>
    </p:spTree>
    <p:extLst>
      <p:ext uri="{BB962C8B-B14F-4D97-AF65-F5344CB8AC3E}">
        <p14:creationId xmlns:p14="http://schemas.microsoft.com/office/powerpoint/2010/main" val="24205957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785813" y="371475"/>
            <a:ext cx="6665912" cy="681038"/>
          </a:xfrm>
          <a:prstGeom prst="rect">
            <a:avLst/>
          </a:prstGeom>
          <a:solidFill>
            <a:srgbClr val="FFFFFF"/>
          </a:solidFill>
          <a:ln w="101520" cap="sq">
            <a:solidFill>
              <a:srgbClr val="B58B80"/>
            </a:solidFill>
            <a:miter lim="800000"/>
            <a:headEnd/>
            <a:tailEnd/>
          </a:ln>
          <a:effectLst/>
        </p:spPr>
        <p:txBody>
          <a:bodyPr lIns="90000" tIns="46800" rIns="90000" bIns="46800">
            <a:spAutoFit/>
          </a:bodyPr>
          <a:lstStyle/>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3200" b="1">
                <a:solidFill>
                  <a:srgbClr val="000000"/>
                </a:solidFill>
                <a:effectLst>
                  <a:outerShdw blurRad="38100" dist="38100" dir="2700000" algn="tl">
                    <a:srgbClr val="C0C0C0"/>
                  </a:outerShdw>
                </a:effectLst>
                <a:latin typeface="Franklin Gothic Book" pitchFamily="32" charset="0"/>
              </a:rPr>
              <a:t>Fases en una investigación</a:t>
            </a:r>
          </a:p>
        </p:txBody>
      </p:sp>
      <p:sp>
        <p:nvSpPr>
          <p:cNvPr id="16386" name="Text Box 2"/>
          <p:cNvSpPr txBox="1">
            <a:spLocks noChangeArrowheads="1"/>
          </p:cNvSpPr>
          <p:nvPr/>
        </p:nvSpPr>
        <p:spPr bwMode="auto">
          <a:xfrm>
            <a:off x="285750" y="1589088"/>
            <a:ext cx="3781425" cy="4216400"/>
          </a:xfrm>
          <a:prstGeom prst="rect">
            <a:avLst/>
          </a:prstGeom>
          <a:solidFill>
            <a:srgbClr val="FFFFFF"/>
          </a:solidFill>
          <a:ln w="101520" cap="sq">
            <a:solidFill>
              <a:srgbClr val="B58B80"/>
            </a:solidFill>
            <a:miter lim="800000"/>
            <a:headEnd/>
            <a:tailEnd/>
          </a:ln>
          <a:effectLst/>
        </p:spPr>
        <p:txBody>
          <a:bodyPr lIns="90000" tIns="46800" rIns="90000" bIns="46800">
            <a:spAutoFit/>
          </a:bodyPr>
          <a:lstStyle>
            <a:lvl1pPr marL="342900" indent="-336550">
              <a:lnSpc>
                <a:spcPct val="90000"/>
              </a:lnSpc>
              <a:spcBef>
                <a:spcPts val="75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2400" b="1" u="sng" smtClean="0">
                <a:solidFill>
                  <a:srgbClr val="000000"/>
                </a:solidFill>
                <a:effectLst>
                  <a:outerShdw blurRad="38100" dist="38100" dir="2700000" algn="tl">
                    <a:srgbClr val="C0C0C0"/>
                  </a:outerShdw>
                </a:effectLst>
                <a:latin typeface="Franklin Gothic Book" panose="020B0503020102020204" pitchFamily="34" charset="0"/>
              </a:rPr>
              <a:t>Fase Conceptual (Teoría)</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prstClr val="black"/>
                </a:solidFill>
                <a:latin typeface="Franklin Gothic Book" panose="020B0503020102020204" pitchFamily="34" charset="0"/>
                <a:hlinkClick r:id="rId3" action="ppaction://hlinksldjump"/>
              </a:rPr>
              <a:t>Identificación del problema general </a:t>
            </a:r>
            <a:endParaRPr lang="es-ES" sz="2000" smtClean="0">
              <a:solidFill>
                <a:prstClr val="black"/>
              </a:solidFill>
              <a:latin typeface="Franklin Gothic Book" panose="020B0503020102020204" pitchFamily="34" charset="0"/>
            </a:endParaRP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prstClr val="black"/>
                </a:solidFill>
                <a:latin typeface="Franklin Gothic Book" panose="020B0503020102020204" pitchFamily="34" charset="0"/>
                <a:hlinkClick r:id="rId4" action="ppaction://hlinksldjump"/>
              </a:rPr>
              <a:t>Revisión bibliográfica</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prstClr val="black"/>
                </a:solidFill>
                <a:latin typeface="Franklin Gothic Book" panose="020B0503020102020204" pitchFamily="34" charset="0"/>
                <a:hlinkClick r:id="rId4" action="ppaction://hlinksldjump"/>
              </a:rPr>
              <a:t>Creación del marco teórico/conceptual</a:t>
            </a:r>
            <a:endParaRPr lang="es-ES" sz="2000" smtClean="0">
              <a:solidFill>
                <a:prstClr val="black"/>
              </a:solidFill>
              <a:latin typeface="Franklin Gothic Book" panose="020B0503020102020204" pitchFamily="34" charset="0"/>
              <a:hlinkClick r:id="rId5" action="ppaction://hlinksldjump"/>
            </a:endParaRP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prstClr val="black"/>
                </a:solidFill>
                <a:latin typeface="Franklin Gothic Book" panose="020B0503020102020204" pitchFamily="34" charset="0"/>
                <a:hlinkClick r:id="rId6" action="ppaction://hlinksldjump"/>
              </a:rPr>
              <a:t>Definición del problema de investigación</a:t>
            </a:r>
            <a:endParaRPr lang="es-ES" sz="2000" smtClean="0">
              <a:solidFill>
                <a:prstClr val="black"/>
              </a:solidFill>
              <a:latin typeface="Franklin Gothic Book" panose="020B0503020102020204" pitchFamily="34" charset="0"/>
            </a:endParaRPr>
          </a:p>
          <a:p>
            <a:pPr defTabSz="449263" fontAlgn="base">
              <a:lnSpc>
                <a:spcPct val="100000"/>
              </a:lnSpc>
              <a:spcBef>
                <a:spcPct val="0"/>
              </a:spcBef>
              <a:spcAft>
                <a:spcPct val="0"/>
              </a:spcAft>
              <a:buClr>
                <a:srgbClr val="000000"/>
              </a:buClr>
              <a:defRPr/>
            </a:pPr>
            <a:r>
              <a:rPr lang="es-ES" sz="2000" smtClean="0">
                <a:solidFill>
                  <a:srgbClr val="000000"/>
                </a:solidFill>
                <a:latin typeface="Franklin Gothic Book" panose="020B0503020102020204" pitchFamily="34" charset="0"/>
              </a:rPr>
              <a:t>Justificación/importancia del estudio/limitaciones</a:t>
            </a:r>
          </a:p>
          <a:p>
            <a:pPr defTabSz="449263" fontAlgn="base">
              <a:lnSpc>
                <a:spcPct val="100000"/>
              </a:lnSpc>
              <a:spcBef>
                <a:spcPct val="0"/>
              </a:spcBef>
              <a:spcAft>
                <a:spcPct val="0"/>
              </a:spcAft>
              <a:buClr>
                <a:srgbClr val="000000"/>
              </a:buClr>
              <a:defRPr/>
            </a:pPr>
            <a:r>
              <a:rPr lang="es-ES" sz="2000" smtClean="0">
                <a:solidFill>
                  <a:srgbClr val="000000"/>
                </a:solidFill>
                <a:latin typeface="Franklin Gothic Book" panose="020B0503020102020204" pitchFamily="34" charset="0"/>
                <a:hlinkClick r:id="rId6" action="ppaction://hlinksldjump"/>
              </a:rPr>
              <a:t>Definición de objetivos</a:t>
            </a:r>
            <a:endParaRPr lang="es-ES" sz="2000" smtClean="0">
              <a:solidFill>
                <a:srgbClr val="000000"/>
              </a:solidFill>
              <a:latin typeface="Franklin Gothic Book" panose="020B0503020102020204" pitchFamily="34" charset="0"/>
            </a:endParaRPr>
          </a:p>
          <a:p>
            <a:pPr defTabSz="449263" fontAlgn="base">
              <a:lnSpc>
                <a:spcPct val="100000"/>
              </a:lnSpc>
              <a:spcBef>
                <a:spcPct val="0"/>
              </a:spcBef>
              <a:spcAft>
                <a:spcPct val="0"/>
              </a:spcAft>
              <a:buClr>
                <a:srgbClr val="000000"/>
              </a:buClr>
              <a:defRPr/>
            </a:pPr>
            <a:r>
              <a:rPr lang="es-ES" sz="2000" smtClean="0">
                <a:solidFill>
                  <a:srgbClr val="000000"/>
                </a:solidFill>
                <a:latin typeface="Franklin Gothic Book" panose="020B0503020102020204" pitchFamily="34" charset="0"/>
                <a:hlinkClick r:id="rId7" action="ppaction://hlinksldjump"/>
              </a:rPr>
              <a:t>Formulación de hipótesis</a:t>
            </a:r>
            <a:endParaRPr lang="es-ES" sz="2000" smtClean="0">
              <a:solidFill>
                <a:srgbClr val="000000"/>
              </a:solidFill>
              <a:latin typeface="Franklin Gothic Book" panose="020B0503020102020204" pitchFamily="34" charset="0"/>
            </a:endParaRPr>
          </a:p>
          <a:p>
            <a:pPr defTabSz="449263" fontAlgn="base">
              <a:lnSpc>
                <a:spcPct val="100000"/>
              </a:lnSpc>
              <a:spcBef>
                <a:spcPct val="0"/>
              </a:spcBef>
              <a:spcAft>
                <a:spcPct val="0"/>
              </a:spcAft>
              <a:buFontTx/>
              <a:buNone/>
              <a:defRPr/>
            </a:pPr>
            <a:endParaRPr lang="es-ES" sz="2000" smtClean="0">
              <a:solidFill>
                <a:srgbClr val="000000"/>
              </a:solidFill>
              <a:latin typeface="Franklin Gothic Book" panose="020B0503020102020204" pitchFamily="34" charset="0"/>
            </a:endParaRPr>
          </a:p>
        </p:txBody>
      </p:sp>
      <p:sp>
        <p:nvSpPr>
          <p:cNvPr id="16387" name="Text Box 3"/>
          <p:cNvSpPr txBox="1">
            <a:spLocks noChangeArrowheads="1"/>
          </p:cNvSpPr>
          <p:nvPr/>
        </p:nvSpPr>
        <p:spPr bwMode="auto">
          <a:xfrm>
            <a:off x="4857750" y="1600200"/>
            <a:ext cx="4000500" cy="2692400"/>
          </a:xfrm>
          <a:prstGeom prst="rect">
            <a:avLst/>
          </a:prstGeom>
          <a:solidFill>
            <a:srgbClr val="FFFFFF"/>
          </a:solidFill>
          <a:ln w="101520" cap="sq">
            <a:solidFill>
              <a:srgbClr val="B58B80"/>
            </a:solidFill>
            <a:miter lim="800000"/>
            <a:headEnd/>
            <a:tailEnd/>
          </a:ln>
          <a:effectLst/>
        </p:spPr>
        <p:txBody>
          <a:bodyPr lIns="90000" tIns="46800" rIns="90000" bIns="46800">
            <a:spAutoFit/>
          </a:bodyPr>
          <a:lstStyle>
            <a:lvl1pPr marL="514350" indent="-508000">
              <a:lnSpc>
                <a:spcPct val="90000"/>
              </a:lnSpc>
              <a:spcBef>
                <a:spcPts val="750"/>
              </a:spcBef>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2400" b="1" u="sng" smtClean="0">
                <a:solidFill>
                  <a:srgbClr val="000000"/>
                </a:solidFill>
                <a:effectLst>
                  <a:outerShdw blurRad="38100" dist="38100" dir="2700000" algn="tl">
                    <a:srgbClr val="C0C0C0"/>
                  </a:outerShdw>
                </a:effectLst>
                <a:latin typeface="Franklin Gothic Book" panose="020B0503020102020204" pitchFamily="34" charset="0"/>
              </a:rPr>
              <a:t>Fase Empírica (Práctica)</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srgbClr val="000000"/>
                </a:solidFill>
                <a:latin typeface="Franklin Gothic Book" panose="020B0503020102020204" pitchFamily="34" charset="0"/>
                <a:hlinkClick r:id="rId8" action="ppaction://hlinksldjump"/>
              </a:rPr>
              <a:t>Selección de un diseño de investigación.</a:t>
            </a:r>
            <a:endParaRPr lang="es-ES" sz="2000" smtClean="0">
              <a:solidFill>
                <a:srgbClr val="000000"/>
              </a:solidFill>
              <a:latin typeface="Franklin Gothic Book" panose="020B0503020102020204" pitchFamily="34" charset="0"/>
            </a:endParaRP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srgbClr val="000000"/>
                </a:solidFill>
                <a:latin typeface="Franklin Gothic Book" panose="020B0503020102020204" pitchFamily="34" charset="0"/>
              </a:rPr>
              <a:t>Identificación de población/unidad de estudio</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srgbClr val="000000"/>
                </a:solidFill>
                <a:latin typeface="Franklin Gothic Book" panose="020B0503020102020204" pitchFamily="34" charset="0"/>
              </a:rPr>
              <a:t>Métodos y técnicas para obtener los datos</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srgbClr val="000000"/>
                </a:solidFill>
                <a:latin typeface="Franklin Gothic Book" panose="020B0503020102020204" pitchFamily="34" charset="0"/>
              </a:rPr>
              <a:t>Ejecución del plan</a:t>
            </a:r>
          </a:p>
        </p:txBody>
      </p:sp>
      <p:sp>
        <p:nvSpPr>
          <p:cNvPr id="16388" name="Text Box 4"/>
          <p:cNvSpPr txBox="1">
            <a:spLocks noChangeArrowheads="1"/>
          </p:cNvSpPr>
          <p:nvPr/>
        </p:nvSpPr>
        <p:spPr bwMode="auto">
          <a:xfrm>
            <a:off x="4429125" y="4581525"/>
            <a:ext cx="4572000" cy="863600"/>
          </a:xfrm>
          <a:prstGeom prst="rect">
            <a:avLst/>
          </a:prstGeom>
          <a:solidFill>
            <a:srgbClr val="FFFFFF"/>
          </a:solidFill>
          <a:ln w="101520" cap="sq">
            <a:solidFill>
              <a:srgbClr val="B58B80"/>
            </a:solidFill>
            <a:miter lim="800000"/>
            <a:headEnd/>
            <a:tailEnd/>
          </a:ln>
          <a:effectLst/>
        </p:spPr>
        <p:txBody>
          <a:bodyPr lIns="90000" tIns="46800" rIns="90000" bIns="46800">
            <a:spAutoFit/>
          </a:bodyPr>
          <a:lstStyle/>
          <a:p>
            <a:pPr marL="514350" indent="-508000" defTabSz="449263" fontAlgn="base">
              <a:spcBef>
                <a:spcPct val="0"/>
              </a:spcBef>
              <a:spcAft>
                <a:spcPct val="0"/>
              </a:spcAft>
              <a:buSzPct val="10000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pPr>
            <a:r>
              <a:rPr lang="es-ES" sz="2400" b="1" u="sng">
                <a:solidFill>
                  <a:srgbClr val="000000"/>
                </a:solidFill>
                <a:effectLst>
                  <a:outerShdw blurRad="38100" dist="38100" dir="2700000" algn="tl">
                    <a:srgbClr val="C0C0C0"/>
                  </a:outerShdw>
                </a:effectLst>
                <a:latin typeface="Franklin Gothic Book" pitchFamily="32" charset="0"/>
              </a:rPr>
              <a:t>Fase analítica -   interpretativa</a:t>
            </a:r>
          </a:p>
          <a:p>
            <a:pPr marL="514350" indent="-508000" algn="ctr" defTabSz="449263" fontAlgn="base">
              <a:spcBef>
                <a:spcPct val="0"/>
              </a:spcBef>
              <a:spcAft>
                <a:spcPct val="0"/>
              </a:spcAft>
              <a:buSzPct val="10000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pPr>
            <a:r>
              <a:rPr lang="es-ES" sz="2000">
                <a:solidFill>
                  <a:srgbClr val="000000"/>
                </a:solidFill>
                <a:latin typeface="Franklin Gothic Book" pitchFamily="32" charset="0"/>
              </a:rPr>
              <a:t>Análisis e interpretación de  resultados</a:t>
            </a:r>
          </a:p>
        </p:txBody>
      </p:sp>
      <p:sp>
        <p:nvSpPr>
          <p:cNvPr id="16389" name="Text Box 5"/>
          <p:cNvSpPr txBox="1">
            <a:spLocks noChangeArrowheads="1"/>
          </p:cNvSpPr>
          <p:nvPr/>
        </p:nvSpPr>
        <p:spPr bwMode="auto">
          <a:xfrm>
            <a:off x="3708400" y="5734050"/>
            <a:ext cx="5214938" cy="863600"/>
          </a:xfrm>
          <a:prstGeom prst="rect">
            <a:avLst/>
          </a:prstGeom>
          <a:solidFill>
            <a:srgbClr val="FFFFFF"/>
          </a:solidFill>
          <a:ln w="101520" cap="sq">
            <a:solidFill>
              <a:srgbClr val="B58B80"/>
            </a:solidFill>
            <a:miter lim="800000"/>
            <a:headEnd/>
            <a:tailEnd/>
          </a:ln>
          <a:effectLst/>
        </p:spPr>
        <p:txBody>
          <a:bodyPr lIns="90000" tIns="46800" rIns="90000" bIns="46800">
            <a:spAutoFit/>
          </a:bodyPr>
          <a:lstStyle/>
          <a:p>
            <a:pPr marL="514350" indent="-508000" algn="ctr" defTabSz="449263" fontAlgn="base">
              <a:spcBef>
                <a:spcPct val="0"/>
              </a:spcBef>
              <a:spcAft>
                <a:spcPct val="0"/>
              </a:spcAft>
              <a:buSzPct val="10000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pPr>
            <a:r>
              <a:rPr lang="es-ES" sz="2400" b="1" u="sng">
                <a:solidFill>
                  <a:srgbClr val="000000"/>
                </a:solidFill>
                <a:effectLst>
                  <a:outerShdw blurRad="38100" dist="38100" dir="2700000" algn="tl">
                    <a:srgbClr val="C0C0C0"/>
                  </a:outerShdw>
                </a:effectLst>
                <a:latin typeface="Franklin Gothic Book" pitchFamily="32" charset="0"/>
              </a:rPr>
              <a:t>Fase comunicativa</a:t>
            </a:r>
          </a:p>
          <a:p>
            <a:pPr marL="514350" indent="-508000" defTabSz="449263" fontAlgn="base">
              <a:spcBef>
                <a:spcPct val="0"/>
              </a:spcBef>
              <a:spcAft>
                <a:spcPct val="0"/>
              </a:spcAft>
              <a:buSzPct val="10000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pPr>
            <a:r>
              <a:rPr lang="es-ES" sz="2000">
                <a:solidFill>
                  <a:srgbClr val="000000"/>
                </a:solidFill>
                <a:latin typeface="Franklin Gothic Book" pitchFamily="32" charset="0"/>
              </a:rPr>
              <a:t>Comunicación / aplicación de resultado</a:t>
            </a:r>
          </a:p>
        </p:txBody>
      </p:sp>
      <p:sp>
        <p:nvSpPr>
          <p:cNvPr id="23559" name="AutoShape 6"/>
          <p:cNvSpPr>
            <a:spLocks noChangeArrowheads="1"/>
          </p:cNvSpPr>
          <p:nvPr/>
        </p:nvSpPr>
        <p:spPr bwMode="auto">
          <a:xfrm>
            <a:off x="4286250" y="2071688"/>
            <a:ext cx="428625" cy="214312"/>
          </a:xfrm>
          <a:prstGeom prst="notchedRightArrow">
            <a:avLst>
              <a:gd name="adj1" fmla="val 50000"/>
              <a:gd name="adj2" fmla="val 50000"/>
            </a:avLst>
          </a:prstGeom>
          <a:solidFill>
            <a:srgbClr val="624139"/>
          </a:solidFill>
          <a:ln w="25560" cap="sq">
            <a:solidFill>
              <a:srgbClr val="624139"/>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
        <p:nvSpPr>
          <p:cNvPr id="23560" name="AutoShape 7"/>
          <p:cNvSpPr>
            <a:spLocks noChangeArrowheads="1"/>
          </p:cNvSpPr>
          <p:nvPr/>
        </p:nvSpPr>
        <p:spPr bwMode="auto">
          <a:xfrm rot="5400000" flipV="1">
            <a:off x="6388894" y="4477544"/>
            <a:ext cx="428625" cy="204787"/>
          </a:xfrm>
          <a:prstGeom prst="notchedRightArrow">
            <a:avLst>
              <a:gd name="adj1" fmla="val 50000"/>
              <a:gd name="adj2" fmla="val 50000"/>
            </a:avLst>
          </a:prstGeom>
          <a:solidFill>
            <a:srgbClr val="624139"/>
          </a:solidFill>
          <a:ln w="25560" cap="sq">
            <a:solidFill>
              <a:srgbClr val="624139"/>
            </a:solidFill>
            <a:miter lim="800000"/>
            <a:headEnd/>
            <a:tailEnd/>
          </a:ln>
        </p:spPr>
        <p:txBody>
          <a:bodyPr vert="eaVert"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
        <p:nvSpPr>
          <p:cNvPr id="23561" name="AutoShape 8"/>
          <p:cNvSpPr>
            <a:spLocks noChangeArrowheads="1"/>
          </p:cNvSpPr>
          <p:nvPr/>
        </p:nvSpPr>
        <p:spPr bwMode="auto">
          <a:xfrm rot="5400000" flipV="1">
            <a:off x="6393656" y="5464969"/>
            <a:ext cx="500063" cy="142875"/>
          </a:xfrm>
          <a:prstGeom prst="notchedRightArrow">
            <a:avLst>
              <a:gd name="adj1" fmla="val 50000"/>
              <a:gd name="adj2" fmla="val 50005"/>
            </a:avLst>
          </a:prstGeom>
          <a:solidFill>
            <a:srgbClr val="624139"/>
          </a:solidFill>
          <a:ln w="25560" cap="sq">
            <a:solidFill>
              <a:srgbClr val="624139"/>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25524123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68313" y="333375"/>
            <a:ext cx="7200900" cy="838200"/>
          </a:xfrm>
          <a:prstGeom prst="rect">
            <a:avLst/>
          </a:prstGeom>
          <a:solidFill>
            <a:srgbClr val="FFFFFF"/>
          </a:solidFill>
          <a:ln w="25560" cap="flat">
            <a:solidFill>
              <a:srgbClr val="B58B80"/>
            </a:solidFill>
            <a:miter lim="800000"/>
            <a:headEnd/>
            <a:tailEnd/>
          </a:ln>
          <a:effectLst/>
        </p:spPr>
        <p:txBody>
          <a:bodyPr lIns="90000" tIns="46800" rIns="90000" bIns="46800" anchor="ctr"/>
          <a:lstStyle/>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3400" b="1">
                <a:solidFill>
                  <a:srgbClr val="000000"/>
                </a:solidFill>
                <a:effectLst>
                  <a:outerShdw blurRad="38100" dist="38100" dir="2700000" algn="tl">
                    <a:srgbClr val="C0C0C0"/>
                  </a:outerShdw>
                </a:effectLst>
                <a:latin typeface="Franklin Gothic Book" pitchFamily="32" charset="0"/>
              </a:rPr>
              <a:t>IDENTIFICACIÓN DEL PROBLEMA</a:t>
            </a:r>
          </a:p>
        </p:txBody>
      </p:sp>
      <p:sp>
        <p:nvSpPr>
          <p:cNvPr id="25603" name="Rectangle 4"/>
          <p:cNvSpPr>
            <a:spLocks noChangeArrowheads="1"/>
          </p:cNvSpPr>
          <p:nvPr/>
        </p:nvSpPr>
        <p:spPr bwMode="auto">
          <a:xfrm>
            <a:off x="250825" y="1843088"/>
            <a:ext cx="8642350" cy="13731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449263" fontAlgn="base">
              <a:spcBef>
                <a:spcPct val="0"/>
              </a:spcBef>
              <a:spcAft>
                <a:spcPct val="0"/>
              </a:spcAft>
              <a:buClr>
                <a:srgbClr val="000000"/>
              </a:buClr>
              <a:buSzPct val="100000"/>
              <a:buFont typeface="Times New Roman" panose="02020603050405020304" pitchFamily="18" charset="0"/>
              <a:buNone/>
            </a:pPr>
            <a:r>
              <a:rPr lang="es-ES" sz="2800" smtClean="0">
                <a:solidFill>
                  <a:srgbClr val="000000"/>
                </a:solidFill>
                <a:latin typeface="Arial" panose="020B0604020202020204" pitchFamily="34" charset="0"/>
              </a:rPr>
              <a:t>Un problema debe entenderse como una incertidumbre sobre algún hecho o fenómeno que el investigador desea resolver.</a:t>
            </a:r>
          </a:p>
        </p:txBody>
      </p:sp>
      <p:sp>
        <p:nvSpPr>
          <p:cNvPr id="25604" name="Rectangle 5"/>
          <p:cNvSpPr>
            <a:spLocks noChangeArrowheads="1"/>
          </p:cNvSpPr>
          <p:nvPr/>
        </p:nvSpPr>
        <p:spPr bwMode="auto">
          <a:xfrm>
            <a:off x="179388" y="3573463"/>
            <a:ext cx="8964612" cy="13731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fontAlgn="base">
              <a:spcBef>
                <a:spcPct val="0"/>
              </a:spcBef>
              <a:spcAft>
                <a:spcPct val="0"/>
              </a:spcAft>
              <a:buClr>
                <a:srgbClr val="000000"/>
              </a:buClr>
              <a:buSzPct val="100000"/>
              <a:buFont typeface="Times New Roman" panose="02020603050405020304" pitchFamily="18" charset="0"/>
              <a:buNone/>
            </a:pPr>
            <a:r>
              <a:rPr lang="es-ES" sz="2800" smtClean="0">
                <a:solidFill>
                  <a:srgbClr val="000000"/>
                </a:solidFill>
                <a:latin typeface="Arial" panose="020B0604020202020204" pitchFamily="34" charset="0"/>
              </a:rPr>
              <a:t>Su identificación es fruto de la capacidad del propio</a:t>
            </a:r>
          </a:p>
          <a:p>
            <a:pPr defTabSz="449263" fontAlgn="base">
              <a:spcBef>
                <a:spcPct val="0"/>
              </a:spcBef>
              <a:spcAft>
                <a:spcPct val="0"/>
              </a:spcAft>
              <a:buClr>
                <a:srgbClr val="000000"/>
              </a:buClr>
              <a:buSzPct val="100000"/>
              <a:buFont typeface="Times New Roman" panose="02020603050405020304" pitchFamily="18" charset="0"/>
              <a:buNone/>
            </a:pPr>
            <a:r>
              <a:rPr lang="es-ES" sz="2800" smtClean="0">
                <a:solidFill>
                  <a:srgbClr val="000000"/>
                </a:solidFill>
                <a:latin typeface="Arial" panose="020B0604020202020204" pitchFamily="34" charset="0"/>
              </a:rPr>
              <a:t>profesional para generar ideas y formular interrogantes, y rara vez se produce por pura intuición.</a:t>
            </a:r>
          </a:p>
        </p:txBody>
      </p:sp>
      <p:sp>
        <p:nvSpPr>
          <p:cNvPr id="25605" name="AutoShape 6">
            <a:hlinkClick r:id="rId3" action="ppaction://hlinksldjump"/>
          </p:cNvPr>
          <p:cNvSpPr>
            <a:spLocks noChangeArrowheads="1"/>
          </p:cNvSpPr>
          <p:nvPr/>
        </p:nvSpPr>
        <p:spPr bwMode="auto">
          <a:xfrm>
            <a:off x="8027988" y="5949950"/>
            <a:ext cx="647700" cy="358775"/>
          </a:xfrm>
          <a:prstGeom prst="rightArrow">
            <a:avLst>
              <a:gd name="adj1" fmla="val 50000"/>
              <a:gd name="adj2" fmla="val 45133"/>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42817211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50825" y="1511300"/>
            <a:ext cx="8642350" cy="4498975"/>
          </a:xfrm>
          <a:prstGeom prst="rect">
            <a:avLst/>
          </a:prstGeom>
          <a:noFill/>
          <a:ln w="25400" cap="sq">
            <a:solidFill>
              <a:srgbClr val="B58B8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just" defTabSz="449263" fontAlgn="base">
              <a:spcBef>
                <a:spcPct val="0"/>
              </a:spcBef>
              <a:spcAft>
                <a:spcPct val="0"/>
              </a:spcAft>
              <a:buSzPct val="100000"/>
            </a:pPr>
            <a:r>
              <a:rPr lang="es-ES" sz="2400" smtClean="0">
                <a:solidFill>
                  <a:srgbClr val="000000"/>
                </a:solidFill>
              </a:rPr>
              <a:t>La investigación no debe entenderse como el intento de responder a una pregunta partiendo de cero, sino que se enmarca en el conjunto de los conocimientos científicos existentes, que son precisamente los que justifican la realización del estudio.</a:t>
            </a:r>
          </a:p>
          <a:p>
            <a:pPr algn="just" defTabSz="449263" fontAlgn="base">
              <a:spcBef>
                <a:spcPct val="0"/>
              </a:spcBef>
              <a:spcAft>
                <a:spcPct val="0"/>
              </a:spcAft>
              <a:buSzPct val="100000"/>
            </a:pPr>
            <a:endParaRPr lang="es-ES" sz="2400" u="sng" smtClean="0">
              <a:solidFill>
                <a:srgbClr val="000000"/>
              </a:solidFill>
            </a:endParaRPr>
          </a:p>
          <a:p>
            <a:pPr algn="just" defTabSz="449263" fontAlgn="base">
              <a:spcBef>
                <a:spcPct val="0"/>
              </a:spcBef>
              <a:spcAft>
                <a:spcPct val="0"/>
              </a:spcAft>
              <a:buSzPct val="100000"/>
            </a:pPr>
            <a:r>
              <a:rPr lang="es-ES" sz="2400" u="sng" smtClean="0">
                <a:solidFill>
                  <a:srgbClr val="000000"/>
                </a:solidFill>
              </a:rPr>
              <a:t>La búsqueda bibliográfica </a:t>
            </a:r>
            <a:r>
              <a:rPr lang="es-ES" sz="2400" smtClean="0">
                <a:solidFill>
                  <a:srgbClr val="000000"/>
                </a:solidFill>
              </a:rPr>
              <a:t>es importante durante todo el proceso de una investigación:</a:t>
            </a:r>
          </a:p>
          <a:p>
            <a:pPr algn="just" defTabSz="449263" fontAlgn="base">
              <a:spcBef>
                <a:spcPct val="0"/>
              </a:spcBef>
              <a:spcAft>
                <a:spcPct val="0"/>
              </a:spcAft>
              <a:buClr>
                <a:srgbClr val="000000"/>
              </a:buClr>
              <a:buSzPct val="100000"/>
              <a:buFont typeface="Wingdings" panose="05000000000000000000" pitchFamily="2" charset="2"/>
              <a:buChar char=""/>
            </a:pPr>
            <a:r>
              <a:rPr lang="es-ES" sz="2400" smtClean="0">
                <a:solidFill>
                  <a:srgbClr val="000000"/>
                </a:solidFill>
              </a:rPr>
              <a:t>Permite saber si la pregunta que se plantea ha sido contestada previamente .</a:t>
            </a:r>
          </a:p>
          <a:p>
            <a:pPr algn="just" defTabSz="449263" fontAlgn="base">
              <a:spcBef>
                <a:spcPct val="0"/>
              </a:spcBef>
              <a:spcAft>
                <a:spcPct val="0"/>
              </a:spcAft>
              <a:buClr>
                <a:srgbClr val="000000"/>
              </a:buClr>
              <a:buSzPct val="100000"/>
              <a:buFont typeface="Wingdings" panose="05000000000000000000" pitchFamily="2" charset="2"/>
              <a:buChar char=""/>
            </a:pPr>
            <a:r>
              <a:rPr lang="es-ES" sz="2400" smtClean="0">
                <a:solidFill>
                  <a:srgbClr val="000000"/>
                </a:solidFill>
              </a:rPr>
              <a:t>Aprovechar la experiencia previa de otros investigadores para diseñar y ejecutar mejor el estudio.</a:t>
            </a:r>
          </a:p>
        </p:txBody>
      </p:sp>
      <p:sp>
        <p:nvSpPr>
          <p:cNvPr id="17409" name="Text Box 1"/>
          <p:cNvSpPr txBox="1">
            <a:spLocks noChangeArrowheads="1"/>
          </p:cNvSpPr>
          <p:nvPr/>
        </p:nvSpPr>
        <p:spPr bwMode="auto">
          <a:xfrm>
            <a:off x="468313" y="260350"/>
            <a:ext cx="7200900" cy="838200"/>
          </a:xfrm>
          <a:prstGeom prst="rect">
            <a:avLst/>
          </a:prstGeom>
          <a:solidFill>
            <a:srgbClr val="FFFFFF"/>
          </a:solidFill>
          <a:ln w="25560" cap="flat">
            <a:solidFill>
              <a:srgbClr val="B58B80"/>
            </a:solidFill>
            <a:miter lim="800000"/>
            <a:headEnd/>
            <a:tailEnd/>
          </a:ln>
          <a:effectLst/>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REVISIÓN BIBLIOGRÁFICA</a:t>
            </a:r>
          </a:p>
        </p:txBody>
      </p:sp>
      <p:sp>
        <p:nvSpPr>
          <p:cNvPr id="27652" name="AutoShape 6">
            <a:hlinkClick r:id="rId3" action="ppaction://hlinksldjump"/>
          </p:cNvPr>
          <p:cNvSpPr>
            <a:spLocks noChangeArrowheads="1"/>
          </p:cNvSpPr>
          <p:nvPr/>
        </p:nvSpPr>
        <p:spPr bwMode="auto">
          <a:xfrm>
            <a:off x="7956550" y="6237288"/>
            <a:ext cx="647700" cy="358775"/>
          </a:xfrm>
          <a:prstGeom prst="rightArrow">
            <a:avLst>
              <a:gd name="adj1" fmla="val 50000"/>
              <a:gd name="adj2" fmla="val 45133"/>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37869897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4613" y="1295400"/>
            <a:ext cx="9004300" cy="5205413"/>
          </a:xfrm>
          <a:prstGeom prst="rect">
            <a:avLst/>
          </a:prstGeom>
          <a:noFill/>
          <a:ln w="88920" cap="sq">
            <a:solidFill>
              <a:srgbClr val="B58B8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9pPr>
          </a:lstStyle>
          <a:p>
            <a:pPr defTabSz="449263" fontAlgn="base">
              <a:spcBef>
                <a:spcPct val="0"/>
              </a:spcBef>
              <a:spcAft>
                <a:spcPct val="0"/>
              </a:spcAft>
              <a:buSzPct val="100000"/>
            </a:pPr>
            <a:r>
              <a:rPr lang="es-ES" sz="2200" smtClean="0">
                <a:solidFill>
                  <a:srgbClr val="000000"/>
                </a:solidFill>
              </a:rPr>
              <a:t>La construcción del marco teórico depende de lo que encontremos en la revisión de la literatura:</a:t>
            </a:r>
          </a:p>
          <a:p>
            <a:pPr defTabSz="449263" fontAlgn="base">
              <a:spcBef>
                <a:spcPct val="0"/>
              </a:spcBef>
              <a:spcAft>
                <a:spcPct val="0"/>
              </a:spcAft>
              <a:buSzPct val="100000"/>
            </a:pPr>
            <a:endParaRPr lang="es-ES" sz="2200" smtClean="0">
              <a:solidFill>
                <a:srgbClr val="000000"/>
              </a:solidFill>
            </a:endParaRPr>
          </a:p>
          <a:p>
            <a:pPr defTabSz="449263" fontAlgn="base">
              <a:spcBef>
                <a:spcPct val="0"/>
              </a:spcBef>
              <a:spcAft>
                <a:spcPct val="0"/>
              </a:spcAft>
              <a:buClr>
                <a:srgbClr val="000000"/>
              </a:buClr>
              <a:buSzPct val="100000"/>
              <a:buFont typeface="Times New Roman" panose="02020603050405020304" pitchFamily="18" charset="0"/>
              <a:buAutoNum type="alphaLcParenR"/>
            </a:pPr>
            <a:r>
              <a:rPr lang="es-ES" sz="2200" smtClean="0">
                <a:solidFill>
                  <a:srgbClr val="000000"/>
                </a:solidFill>
              </a:rPr>
              <a:t>Que exista una teoría completamente desarrollada que se aplique a nuestro problema de investigación.</a:t>
            </a:r>
          </a:p>
          <a:p>
            <a:pPr defTabSz="449263" fontAlgn="base">
              <a:spcBef>
                <a:spcPct val="0"/>
              </a:spcBef>
              <a:spcAft>
                <a:spcPct val="0"/>
              </a:spcAft>
              <a:buSzPct val="100000"/>
            </a:pPr>
            <a:r>
              <a:rPr lang="es-ES" sz="2200" i="1" smtClean="0">
                <a:solidFill>
                  <a:srgbClr val="000000"/>
                </a:solidFill>
              </a:rPr>
              <a:t>b</a:t>
            </a:r>
            <a:r>
              <a:rPr lang="es-ES" sz="2200" smtClean="0">
                <a:solidFill>
                  <a:srgbClr val="000000"/>
                </a:solidFill>
              </a:rPr>
              <a:t>) Que haya varias teorías que se apliquen al problema de investigación.</a:t>
            </a:r>
          </a:p>
          <a:p>
            <a:pPr defTabSz="449263" fontAlgn="base">
              <a:spcBef>
                <a:spcPct val="0"/>
              </a:spcBef>
              <a:spcAft>
                <a:spcPct val="0"/>
              </a:spcAft>
              <a:buSzPct val="100000"/>
            </a:pPr>
            <a:r>
              <a:rPr lang="es-ES" sz="2200" i="1" smtClean="0">
                <a:solidFill>
                  <a:srgbClr val="000000"/>
                </a:solidFill>
              </a:rPr>
              <a:t>c</a:t>
            </a:r>
            <a:r>
              <a:rPr lang="es-ES" sz="2200" smtClean="0">
                <a:solidFill>
                  <a:srgbClr val="000000"/>
                </a:solidFill>
              </a:rPr>
              <a:t>) Que haya generalizaciones empíricas que se adapten a dicho problema.</a:t>
            </a:r>
          </a:p>
          <a:p>
            <a:pPr defTabSz="449263" fontAlgn="base">
              <a:spcBef>
                <a:spcPct val="0"/>
              </a:spcBef>
              <a:spcAft>
                <a:spcPct val="0"/>
              </a:spcAft>
              <a:buSzPct val="100000"/>
            </a:pPr>
            <a:r>
              <a:rPr lang="es-ES" sz="2200" i="1" smtClean="0">
                <a:solidFill>
                  <a:srgbClr val="000000"/>
                </a:solidFill>
              </a:rPr>
              <a:t>d</a:t>
            </a:r>
            <a:r>
              <a:rPr lang="es-ES" sz="2200" smtClean="0">
                <a:solidFill>
                  <a:srgbClr val="000000"/>
                </a:solidFill>
              </a:rPr>
              <a:t>) Que encontremos descubrimientos interesantes, pero parciales que no se ajustan a una teoría.</a:t>
            </a:r>
          </a:p>
          <a:p>
            <a:pPr defTabSz="449263" fontAlgn="base">
              <a:spcBef>
                <a:spcPct val="0"/>
              </a:spcBef>
              <a:spcAft>
                <a:spcPct val="0"/>
              </a:spcAft>
              <a:buClr>
                <a:srgbClr val="000000"/>
              </a:buClr>
              <a:buSzPct val="100000"/>
              <a:buFont typeface="Times New Roman" panose="02020603050405020304" pitchFamily="18" charset="0"/>
              <a:buAutoNum type="alphaLcParenR" startAt="5"/>
            </a:pPr>
            <a:r>
              <a:rPr lang="es-ES" sz="2200" smtClean="0">
                <a:solidFill>
                  <a:srgbClr val="000000"/>
                </a:solidFill>
              </a:rPr>
              <a:t>Que solamente existan guías aún no estudiadas e ideas vagamente  </a:t>
            </a:r>
          </a:p>
          <a:p>
            <a:pPr defTabSz="449263" fontAlgn="base">
              <a:spcBef>
                <a:spcPct val="0"/>
              </a:spcBef>
              <a:spcAft>
                <a:spcPct val="0"/>
              </a:spcAft>
              <a:buSzPct val="100000"/>
            </a:pPr>
            <a:r>
              <a:rPr lang="es-ES" sz="2200" smtClean="0">
                <a:solidFill>
                  <a:srgbClr val="000000"/>
                </a:solidFill>
              </a:rPr>
              <a:t>relacionadas con el problema de investigación. </a:t>
            </a:r>
          </a:p>
          <a:p>
            <a:pPr algn="ctr" defTabSz="449263" fontAlgn="base">
              <a:spcBef>
                <a:spcPct val="0"/>
              </a:spcBef>
              <a:spcAft>
                <a:spcPct val="0"/>
              </a:spcAft>
              <a:buSzPct val="100000"/>
            </a:pPr>
            <a:r>
              <a:rPr lang="es-ES" sz="2200" b="1" smtClean="0">
                <a:solidFill>
                  <a:srgbClr val="000000"/>
                </a:solidFill>
              </a:rPr>
              <a:t>                   Al construir el marco teórico debemos centrarnos en el problema de  investigación.</a:t>
            </a:r>
          </a:p>
        </p:txBody>
      </p:sp>
      <p:sp>
        <p:nvSpPr>
          <p:cNvPr id="17409" name="Text Box 1"/>
          <p:cNvSpPr txBox="1">
            <a:spLocks noChangeArrowheads="1"/>
          </p:cNvSpPr>
          <p:nvPr/>
        </p:nvSpPr>
        <p:spPr bwMode="auto">
          <a:xfrm>
            <a:off x="1835150" y="287338"/>
            <a:ext cx="4824413" cy="838200"/>
          </a:xfrm>
          <a:prstGeom prst="rect">
            <a:avLst/>
          </a:prstGeom>
          <a:solidFill>
            <a:srgbClr val="FFFFFF"/>
          </a:solidFill>
          <a:ln w="25560" cap="flat">
            <a:solidFill>
              <a:srgbClr val="B58B80"/>
            </a:solidFill>
            <a:miter lim="800000"/>
            <a:headEnd/>
            <a:tailEnd/>
          </a:ln>
          <a:effectLst/>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MARCO TEÓRICO</a:t>
            </a:r>
          </a:p>
        </p:txBody>
      </p:sp>
      <p:sp>
        <p:nvSpPr>
          <p:cNvPr id="29700" name="AutoShape 6">
            <a:hlinkClick r:id="rId3" action="ppaction://hlinksldjump"/>
          </p:cNvPr>
          <p:cNvSpPr>
            <a:spLocks noChangeArrowheads="1"/>
          </p:cNvSpPr>
          <p:nvPr/>
        </p:nvSpPr>
        <p:spPr bwMode="auto">
          <a:xfrm>
            <a:off x="8027988" y="6092825"/>
            <a:ext cx="647700" cy="358775"/>
          </a:xfrm>
          <a:prstGeom prst="rightArrow">
            <a:avLst>
              <a:gd name="adj1" fmla="val 50000"/>
              <a:gd name="adj2" fmla="val 45133"/>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36453257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9550"/>
            <a:ext cx="8423275" cy="667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 Box 2"/>
          <p:cNvSpPr txBox="1">
            <a:spLocks noChangeArrowheads="1"/>
          </p:cNvSpPr>
          <p:nvPr/>
        </p:nvSpPr>
        <p:spPr bwMode="auto">
          <a:xfrm>
            <a:off x="500063" y="3408363"/>
            <a:ext cx="8072437" cy="3836987"/>
          </a:xfrm>
          <a:prstGeom prst="rect">
            <a:avLst/>
          </a:prstGeom>
          <a:noFill/>
          <a:ln w="9525" cap="flat">
            <a:noFill/>
            <a:round/>
            <a:headEnd/>
            <a:tailEnd/>
          </a:ln>
          <a:effectLst/>
        </p:spPr>
        <p:txBody>
          <a:bodyPr lIns="90000" tIns="46800" rIns="90000" bIns="46800">
            <a:spAutoFit/>
          </a:bodyPr>
          <a:lstStyle>
            <a:lvl1pPr marL="336550" indent="-336550">
              <a:lnSpc>
                <a:spcPct val="90000"/>
              </a:lnSpc>
              <a:spcBef>
                <a:spcPts val="750"/>
              </a:spcBef>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300">
                <a:solidFill>
                  <a:schemeClr val="tx1"/>
                </a:solidFill>
                <a:latin typeface="Calibri" panose="020F0502020204030204" pitchFamily="34" charset="0"/>
              </a:defRPr>
            </a:lvl9pPr>
          </a:lstStyle>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400" smtClean="0">
                <a:solidFill>
                  <a:srgbClr val="000000"/>
                </a:solidFill>
                <a:latin typeface="Franklin Gothic Book" panose="020B0503020102020204" pitchFamily="34" charset="0"/>
              </a:rPr>
              <a:t>Expresar el problema nítidamente a través de </a:t>
            </a:r>
            <a:r>
              <a:rPr lang="es-ES" sz="2400" smtClean="0">
                <a:solidFill>
                  <a:srgbClr val="000000"/>
                </a:solidFill>
                <a:effectLst>
                  <a:outerShdw blurRad="38100" dist="38100" dir="2700000" algn="tl">
                    <a:srgbClr val="C0C0C0"/>
                  </a:outerShdw>
                </a:effectLst>
                <a:latin typeface="Franklin Gothic Book" panose="020B0503020102020204" pitchFamily="34" charset="0"/>
              </a:rPr>
              <a:t>preguntas  e  hipótesis.</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400" smtClean="0">
                <a:solidFill>
                  <a:srgbClr val="000000"/>
                </a:solidFill>
                <a:latin typeface="Franklin Gothic Book" panose="020B0503020102020204" pitchFamily="34" charset="0"/>
              </a:rPr>
              <a:t>Fundamentar la necesidad de encararlo (</a:t>
            </a:r>
            <a:r>
              <a:rPr lang="es-ES" sz="2400" smtClean="0">
                <a:solidFill>
                  <a:srgbClr val="000000"/>
                </a:solidFill>
                <a:effectLst>
                  <a:outerShdw blurRad="38100" dist="38100" dir="2700000" algn="tl">
                    <a:srgbClr val="C0C0C0"/>
                  </a:outerShdw>
                </a:effectLst>
                <a:latin typeface="Franklin Gothic Book" panose="020B0503020102020204" pitchFamily="34" charset="0"/>
              </a:rPr>
              <a:t>beneficios esperados</a:t>
            </a:r>
            <a:r>
              <a:rPr lang="es-ES" sz="2400" smtClean="0">
                <a:solidFill>
                  <a:srgbClr val="000000"/>
                </a:solidFill>
                <a:latin typeface="Franklin Gothic Book" panose="020B0503020102020204" pitchFamily="34" charset="0"/>
              </a:rPr>
              <a:t>).</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400" smtClean="0">
                <a:solidFill>
                  <a:srgbClr val="000000"/>
                </a:solidFill>
                <a:latin typeface="Franklin Gothic Book" panose="020B0503020102020204" pitchFamily="34" charset="0"/>
              </a:rPr>
              <a:t>Exponer tanto el marco teórico en que se inscribe como los antecedentes en que reposa.</a:t>
            </a:r>
          </a:p>
          <a:p>
            <a:pPr defTabSz="449263" fontAlgn="base">
              <a:lnSpc>
                <a:spcPct val="100000"/>
              </a:lnSpc>
              <a:spcBef>
                <a:spcPct val="0"/>
              </a:spcBef>
              <a:spcAft>
                <a:spcPct val="0"/>
              </a:spcAft>
              <a:buFontTx/>
              <a:buNone/>
              <a:defRPr/>
            </a:pPr>
            <a:r>
              <a:rPr lang="es-ES" sz="2400" smtClean="0">
                <a:solidFill>
                  <a:srgbClr val="000000"/>
                </a:solidFill>
                <a:latin typeface="Franklin Gothic Book" panose="020B0503020102020204" pitchFamily="34" charset="0"/>
              </a:rPr>
              <a:t>Para completar el análisis de la formulación del problema se formulan los </a:t>
            </a:r>
            <a:r>
              <a:rPr lang="es-ES" sz="2400" smtClean="0">
                <a:solidFill>
                  <a:srgbClr val="000000"/>
                </a:solidFill>
                <a:effectLst>
                  <a:outerShdw blurRad="38100" dist="38100" dir="2700000" algn="tl">
                    <a:srgbClr val="C0C0C0"/>
                  </a:outerShdw>
                </a:effectLst>
                <a:latin typeface="Franklin Gothic Book" panose="020B0503020102020204" pitchFamily="34" charset="0"/>
              </a:rPr>
              <a:t>objetivos</a:t>
            </a:r>
            <a:r>
              <a:rPr lang="es-ES" sz="2400" smtClean="0">
                <a:solidFill>
                  <a:srgbClr val="000000"/>
                </a:solidFill>
                <a:latin typeface="Franklin Gothic Book" panose="020B0503020102020204" pitchFamily="34" charset="0"/>
              </a:rPr>
              <a:t> de la investigación.</a:t>
            </a:r>
          </a:p>
          <a:p>
            <a:pPr defTabSz="449263" fontAlgn="base">
              <a:lnSpc>
                <a:spcPct val="100000"/>
              </a:lnSpc>
              <a:spcBef>
                <a:spcPct val="0"/>
              </a:spcBef>
              <a:spcAft>
                <a:spcPct val="0"/>
              </a:spcAft>
              <a:buFontTx/>
              <a:buNone/>
              <a:defRPr/>
            </a:pPr>
            <a:endParaRPr lang="es-ES" sz="1800" b="1" u="sng" smtClean="0">
              <a:solidFill>
                <a:srgbClr val="000000"/>
              </a:solidFill>
              <a:effectLst>
                <a:outerShdw blurRad="38100" dist="38100" dir="2700000" algn="tl">
                  <a:srgbClr val="C0C0C0"/>
                </a:outerShdw>
              </a:effectLst>
              <a:latin typeface="Franklin Gothic Book" panose="020B0503020102020204" pitchFamily="34" charset="0"/>
            </a:endParaRPr>
          </a:p>
          <a:p>
            <a:pPr defTabSz="449263" fontAlgn="base">
              <a:lnSpc>
                <a:spcPct val="100000"/>
              </a:lnSpc>
              <a:spcBef>
                <a:spcPct val="0"/>
              </a:spcBef>
              <a:spcAft>
                <a:spcPct val="0"/>
              </a:spcAft>
              <a:buFontTx/>
              <a:buNone/>
              <a:defRPr/>
            </a:pPr>
            <a:endParaRPr lang="es-ES" sz="1800" u="sng" smtClean="0">
              <a:solidFill>
                <a:srgbClr val="000000"/>
              </a:solidFill>
              <a:effectLst>
                <a:outerShdw blurRad="38100" dist="38100" dir="2700000" algn="tl">
                  <a:srgbClr val="C0C0C0"/>
                </a:outerShdw>
              </a:effectLst>
              <a:latin typeface="Franklin Gothic Book" panose="020B0503020102020204" pitchFamily="34" charset="0"/>
            </a:endParaRPr>
          </a:p>
          <a:p>
            <a:pPr defTabSz="449263" fontAlgn="base">
              <a:lnSpc>
                <a:spcPct val="100000"/>
              </a:lnSpc>
              <a:spcBef>
                <a:spcPct val="0"/>
              </a:spcBef>
              <a:spcAft>
                <a:spcPct val="0"/>
              </a:spcAft>
              <a:buFontTx/>
              <a:buNone/>
              <a:defRPr/>
            </a:pPr>
            <a:endParaRPr lang="es-ES" sz="1800" u="sng" smtClean="0">
              <a:solidFill>
                <a:srgbClr val="000000"/>
              </a:solidFill>
              <a:effectLst>
                <a:outerShdw blurRad="38100" dist="38100" dir="2700000" algn="tl">
                  <a:srgbClr val="C0C0C0"/>
                </a:outerShdw>
              </a:effectLst>
              <a:latin typeface="Franklin Gothic Book" panose="020B0503020102020204" pitchFamily="34" charset="0"/>
            </a:endParaRPr>
          </a:p>
        </p:txBody>
      </p:sp>
    </p:spTree>
    <p:extLst>
      <p:ext uri="{BB962C8B-B14F-4D97-AF65-F5344CB8AC3E}">
        <p14:creationId xmlns:p14="http://schemas.microsoft.com/office/powerpoint/2010/main" val="29993703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15888"/>
            <a:ext cx="33162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7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650" y="2488977"/>
            <a:ext cx="6273800"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796" name="Rectangle 3"/>
          <p:cNvSpPr>
            <a:spLocks noChangeArrowheads="1"/>
          </p:cNvSpPr>
          <p:nvPr/>
        </p:nvSpPr>
        <p:spPr bwMode="auto">
          <a:xfrm>
            <a:off x="4140200" y="188913"/>
            <a:ext cx="3527425" cy="1292225"/>
          </a:xfrm>
          <a:prstGeom prst="rect">
            <a:avLst/>
          </a:prstGeom>
          <a:gradFill rotWithShape="0">
            <a:gsLst>
              <a:gs pos="0">
                <a:srgbClr val="F3E0DB"/>
              </a:gs>
              <a:gs pos="100000">
                <a:srgbClr val="D89787"/>
              </a:gs>
            </a:gsLst>
            <a:lin ang="5400000" scaled="1"/>
          </a:gradFill>
          <a:ln w="10080" cap="sq">
            <a:solidFill>
              <a:srgbClr val="B58B80"/>
            </a:solidFill>
            <a:miter lim="800000"/>
            <a:headEnd/>
            <a:tailEnd/>
          </a:ln>
          <a:effectLst>
            <a:outerShdw dist="50760" dir="5400000" algn="ctr" rotWithShape="0">
              <a:srgbClr val="4E3B30">
                <a:alpha val="60022"/>
              </a:srgbClr>
            </a:outerShdw>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just" defTabSz="449263" fontAlgn="base">
              <a:spcBef>
                <a:spcPct val="0"/>
              </a:spcBef>
              <a:spcAft>
                <a:spcPct val="0"/>
              </a:spcAft>
              <a:buSzPct val="100000"/>
            </a:pPr>
            <a:r>
              <a:rPr lang="es-ES" sz="2600" smtClean="0">
                <a:solidFill>
                  <a:srgbClr val="000000"/>
                </a:solidFill>
                <a:latin typeface="Franklin Gothic Book" pitchFamily="34" charset="0"/>
              </a:rPr>
              <a:t>Duda o laguna del conocimiento, que se concreta a través de</a:t>
            </a:r>
          </a:p>
        </p:txBody>
      </p:sp>
      <p:pic>
        <p:nvPicPr>
          <p:cNvPr id="3379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11175"/>
            <a:ext cx="6826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80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1662634"/>
            <a:ext cx="647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80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1788493"/>
            <a:ext cx="6477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803"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3755504"/>
            <a:ext cx="755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2216325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08" y="500042"/>
            <a:ext cx="5072098" cy="785818"/>
          </a:xfrm>
          <a:ln/>
        </p:spPr>
        <p:style>
          <a:lnRef idx="2">
            <a:schemeClr val="accent2"/>
          </a:lnRef>
          <a:fillRef idx="1">
            <a:schemeClr val="lt1"/>
          </a:fillRef>
          <a:effectRef idx="0">
            <a:schemeClr val="accent2"/>
          </a:effectRef>
          <a:fontRef idx="minor">
            <a:schemeClr val="dk1"/>
          </a:fontRef>
        </p:style>
        <p:txBody>
          <a:bodyPr/>
          <a:lstStyle/>
          <a:p>
            <a:r>
              <a:rPr lang="es-ES" b="1" dirty="0" smtClean="0">
                <a:effectLst>
                  <a:outerShdw blurRad="38100" dist="38100" dir="2700000" algn="tl">
                    <a:srgbClr val="000000">
                      <a:alpha val="43137"/>
                    </a:srgbClr>
                  </a:outerShdw>
                </a:effectLst>
              </a:rPr>
              <a:t>Objetivo:</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ln w="63500"/>
        </p:spPr>
        <p:style>
          <a:lnRef idx="2">
            <a:schemeClr val="accent2"/>
          </a:lnRef>
          <a:fillRef idx="1">
            <a:schemeClr val="lt1"/>
          </a:fillRef>
          <a:effectRef idx="0">
            <a:schemeClr val="accent2"/>
          </a:effectRef>
          <a:fontRef idx="minor">
            <a:schemeClr val="dk1"/>
          </a:fontRef>
        </p:style>
        <p:txBody>
          <a:bodyPr>
            <a:normAutofit/>
          </a:bodyPr>
          <a:lstStyle/>
          <a:p>
            <a:pPr lvl="0"/>
            <a:endParaRPr lang="es-ES" b="1" dirty="0" smtClean="0"/>
          </a:p>
          <a:p>
            <a:pPr algn="just"/>
            <a:r>
              <a:rPr lang="es-ES" b="1" dirty="0" smtClean="0">
                <a:solidFill>
                  <a:srgbClr val="FF0000"/>
                </a:solidFill>
              </a:rPr>
              <a:t>Caracterizar</a:t>
            </a:r>
            <a:r>
              <a:rPr lang="es-ES" b="1" dirty="0" smtClean="0"/>
              <a:t> el  método científico según sus diferentes manifestaciones para su aplicación en el proceso de investigación científica en las ciencias médicas.</a:t>
            </a:r>
          </a:p>
          <a:p>
            <a:pPr lvl="0">
              <a:buNone/>
            </a:pPr>
            <a:endParaRPr lang="es-ES" b="1" dirty="0" smtClean="0"/>
          </a:p>
          <a:p>
            <a:pPr>
              <a:buNone/>
            </a:pPr>
            <a:endParaRPr lang="es-ES" dirty="0"/>
          </a:p>
          <a:p>
            <a:pPr>
              <a:buNone/>
            </a:pPr>
            <a:endParaRPr lang="es-ES" dirty="0"/>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50825" y="1554163"/>
            <a:ext cx="8642350" cy="4525962"/>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9pPr>
          </a:lstStyle>
          <a:p>
            <a:pPr algn="just" defTabSz="449263" fontAlgn="base">
              <a:spcBef>
                <a:spcPts val="750"/>
              </a:spcBef>
              <a:spcAft>
                <a:spcPct val="0"/>
              </a:spcAft>
              <a:buClr>
                <a:srgbClr val="F0A22E"/>
              </a:buClr>
              <a:buSzPct val="70000"/>
              <a:buFont typeface="Arial" panose="020B0604020202020204" pitchFamily="34" charset="0"/>
              <a:buNone/>
            </a:pPr>
            <a:r>
              <a:rPr lang="es-ES" sz="2800" smtClean="0">
                <a:solidFill>
                  <a:srgbClr val="000000"/>
                </a:solidFill>
              </a:rPr>
              <a:t>   Son los  fines alcanzables, es decir, constituyen la aspiración, el propósito, el resultado a alcanzar con la investigación. Pueden verse como una forma especial de plasmar las hipótesis y sus consecuencias contrastables. </a:t>
            </a:r>
          </a:p>
          <a:p>
            <a:pPr algn="just" defTabSz="449263" fontAlgn="base">
              <a:spcBef>
                <a:spcPts val="750"/>
              </a:spcBef>
              <a:spcAft>
                <a:spcPct val="0"/>
              </a:spcAft>
              <a:buSzPct val="70000"/>
            </a:pPr>
            <a:r>
              <a:rPr lang="es-ES" sz="2800" smtClean="0">
                <a:solidFill>
                  <a:srgbClr val="000000"/>
                </a:solidFill>
              </a:rPr>
              <a:t>   Se valen de verbos de acción como  por ejemplo: </a:t>
            </a:r>
            <a:r>
              <a:rPr lang="es-ES" sz="2800" i="1" smtClean="0">
                <a:solidFill>
                  <a:srgbClr val="000000"/>
                </a:solidFill>
              </a:rPr>
              <a:t>determinar</a:t>
            </a:r>
            <a:r>
              <a:rPr lang="es-ES" sz="2800" smtClean="0">
                <a:solidFill>
                  <a:srgbClr val="000000"/>
                </a:solidFill>
              </a:rPr>
              <a:t>, </a:t>
            </a:r>
            <a:r>
              <a:rPr lang="es-ES" sz="2800" i="1" smtClean="0">
                <a:solidFill>
                  <a:srgbClr val="000000"/>
                </a:solidFill>
              </a:rPr>
              <a:t>comparar</a:t>
            </a:r>
            <a:r>
              <a:rPr lang="es-ES" sz="2800" smtClean="0">
                <a:solidFill>
                  <a:srgbClr val="000000"/>
                </a:solidFill>
              </a:rPr>
              <a:t>, </a:t>
            </a:r>
            <a:r>
              <a:rPr lang="es-ES" sz="2800" i="1" smtClean="0">
                <a:solidFill>
                  <a:srgbClr val="000000"/>
                </a:solidFill>
              </a:rPr>
              <a:t>evaluar</a:t>
            </a:r>
            <a:r>
              <a:rPr lang="es-ES" sz="2800" smtClean="0">
                <a:solidFill>
                  <a:srgbClr val="000000"/>
                </a:solidFill>
              </a:rPr>
              <a:t>, </a:t>
            </a:r>
            <a:r>
              <a:rPr lang="es-ES" sz="2800" i="1" smtClean="0">
                <a:solidFill>
                  <a:srgbClr val="000000"/>
                </a:solidFill>
              </a:rPr>
              <a:t>precisar</a:t>
            </a:r>
            <a:r>
              <a:rPr lang="es-ES" sz="2800" smtClean="0">
                <a:solidFill>
                  <a:srgbClr val="000000"/>
                </a:solidFill>
              </a:rPr>
              <a:t>, </a:t>
            </a:r>
            <a:r>
              <a:rPr lang="es-ES" sz="2800" i="1" smtClean="0">
                <a:solidFill>
                  <a:srgbClr val="000000"/>
                </a:solidFill>
              </a:rPr>
              <a:t>verificar</a:t>
            </a:r>
            <a:r>
              <a:rPr lang="es-ES" sz="2800" smtClean="0">
                <a:solidFill>
                  <a:srgbClr val="000000"/>
                </a:solidFill>
              </a:rPr>
              <a:t>, </a:t>
            </a:r>
            <a:r>
              <a:rPr lang="es-ES" sz="2800" i="1" smtClean="0">
                <a:solidFill>
                  <a:srgbClr val="000000"/>
                </a:solidFill>
              </a:rPr>
              <a:t>calcular</a:t>
            </a:r>
            <a:r>
              <a:rPr lang="es-ES" sz="2800" smtClean="0">
                <a:solidFill>
                  <a:srgbClr val="000000"/>
                </a:solidFill>
              </a:rPr>
              <a:t>, </a:t>
            </a:r>
            <a:r>
              <a:rPr lang="es-ES" sz="2800" i="1" smtClean="0">
                <a:solidFill>
                  <a:srgbClr val="000000"/>
                </a:solidFill>
              </a:rPr>
              <a:t>identificar</a:t>
            </a:r>
            <a:r>
              <a:rPr lang="es-ES" sz="2800" smtClean="0">
                <a:solidFill>
                  <a:srgbClr val="000000"/>
                </a:solidFill>
              </a:rPr>
              <a:t>, </a:t>
            </a:r>
            <a:r>
              <a:rPr lang="es-ES" sz="2800" i="1" smtClean="0">
                <a:solidFill>
                  <a:srgbClr val="000000"/>
                </a:solidFill>
              </a:rPr>
              <a:t>describir</a:t>
            </a:r>
            <a:r>
              <a:rPr lang="es-ES" sz="2800" smtClean="0">
                <a:solidFill>
                  <a:srgbClr val="000000"/>
                </a:solidFill>
              </a:rPr>
              <a:t>, </a:t>
            </a:r>
            <a:r>
              <a:rPr lang="es-ES" sz="2800" i="1" smtClean="0">
                <a:solidFill>
                  <a:srgbClr val="000000"/>
                </a:solidFill>
              </a:rPr>
              <a:t>caracterizar</a:t>
            </a:r>
            <a:r>
              <a:rPr lang="es-ES" sz="2800" smtClean="0">
                <a:solidFill>
                  <a:srgbClr val="000000"/>
                </a:solidFill>
              </a:rPr>
              <a:t> y </a:t>
            </a:r>
            <a:r>
              <a:rPr lang="es-ES" sz="2800" i="1" smtClean="0">
                <a:solidFill>
                  <a:srgbClr val="000000"/>
                </a:solidFill>
              </a:rPr>
              <a:t>establecer.</a:t>
            </a:r>
          </a:p>
          <a:p>
            <a:pPr defTabSz="449263" fontAlgn="base">
              <a:spcBef>
                <a:spcPts val="750"/>
              </a:spcBef>
              <a:spcAft>
                <a:spcPct val="0"/>
              </a:spcAft>
              <a:buSzPct val="70000"/>
            </a:pPr>
            <a:endParaRPr lang="es-ES" sz="2800" i="1" smtClean="0">
              <a:solidFill>
                <a:srgbClr val="000000"/>
              </a:solidFill>
            </a:endParaRPr>
          </a:p>
        </p:txBody>
      </p:sp>
      <p:sp>
        <p:nvSpPr>
          <p:cNvPr id="17409" name="Text Box 1"/>
          <p:cNvSpPr txBox="1">
            <a:spLocks noChangeArrowheads="1"/>
          </p:cNvSpPr>
          <p:nvPr/>
        </p:nvSpPr>
        <p:spPr bwMode="auto">
          <a:xfrm>
            <a:off x="611188" y="260350"/>
            <a:ext cx="7200900" cy="838200"/>
          </a:xfrm>
          <a:prstGeom prst="rect">
            <a:avLst/>
          </a:prstGeom>
          <a:solidFill>
            <a:srgbClr val="FFFFFF"/>
          </a:solidFill>
          <a:ln w="25527">
            <a:solidFill>
              <a:srgbClr val="993300"/>
            </a:solidFill>
            <a:miter lim="800000"/>
            <a:headEnd/>
            <a:tailEnd/>
          </a:ln>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FORMULACIÓN DE OBJETIVOS</a:t>
            </a:r>
          </a:p>
        </p:txBody>
      </p:sp>
    </p:spTree>
    <p:extLst>
      <p:ext uri="{BB962C8B-B14F-4D97-AF65-F5344CB8AC3E}">
        <p14:creationId xmlns:p14="http://schemas.microsoft.com/office/powerpoint/2010/main" val="10729787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15900" y="1511300"/>
            <a:ext cx="8667750" cy="4895850"/>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9pPr>
          </a:lstStyle>
          <a:p>
            <a:pPr algn="just" defTabSz="449263" fontAlgn="base">
              <a:lnSpc>
                <a:spcPct val="80000"/>
              </a:lnSpc>
              <a:spcBef>
                <a:spcPts val="550"/>
              </a:spcBef>
              <a:spcAft>
                <a:spcPct val="0"/>
              </a:spcAft>
              <a:buSzPct val="70000"/>
            </a:pPr>
            <a:r>
              <a:rPr lang="es-ES" sz="2800" smtClean="0">
                <a:solidFill>
                  <a:srgbClr val="000000"/>
                </a:solidFill>
                <a:latin typeface="Times New Roman" panose="02020603050405020304" pitchFamily="18" charset="0"/>
              </a:rPr>
              <a:t>  </a:t>
            </a:r>
            <a:r>
              <a:rPr lang="es-ES" sz="2800" smtClean="0">
                <a:solidFill>
                  <a:srgbClr val="000000"/>
                </a:solidFill>
                <a:latin typeface="Oarial" charset="0"/>
              </a:rPr>
              <a:t>  En nuestro medio se ha popularizado</a:t>
            </a:r>
            <a:r>
              <a:rPr lang="es-ES" sz="2800" b="1" smtClean="0">
                <a:solidFill>
                  <a:srgbClr val="000000"/>
                </a:solidFill>
                <a:latin typeface="Oarial" charset="0"/>
              </a:rPr>
              <a:t> </a:t>
            </a:r>
            <a:r>
              <a:rPr lang="es-ES" sz="2800" smtClean="0">
                <a:solidFill>
                  <a:srgbClr val="000000"/>
                </a:solidFill>
                <a:latin typeface="Oarial" charset="0"/>
              </a:rPr>
              <a:t>la práctica de </a:t>
            </a:r>
            <a:r>
              <a:rPr lang="es-ES" sz="2800" b="1" i="1" smtClean="0">
                <a:solidFill>
                  <a:srgbClr val="000000"/>
                </a:solidFill>
                <a:latin typeface="Oarial" charset="0"/>
              </a:rPr>
              <a:t>definir objetivos generales y objetivos específicos</a:t>
            </a:r>
            <a:r>
              <a:rPr lang="es-ES" sz="2800" smtClean="0">
                <a:solidFill>
                  <a:srgbClr val="000000"/>
                </a:solidFill>
                <a:latin typeface="Oarial" charset="0"/>
              </a:rPr>
              <a:t>.  </a:t>
            </a:r>
          </a:p>
          <a:p>
            <a:pPr algn="just" defTabSz="449263" fontAlgn="base">
              <a:lnSpc>
                <a:spcPct val="80000"/>
              </a:lnSpc>
              <a:spcBef>
                <a:spcPts val="550"/>
              </a:spcBef>
              <a:spcAft>
                <a:spcPct val="0"/>
              </a:spcAft>
              <a:buSzPct val="70000"/>
            </a:pPr>
            <a:endParaRPr lang="es-ES" sz="2800" b="1" smtClean="0">
              <a:solidFill>
                <a:srgbClr val="000000"/>
              </a:solidFill>
              <a:latin typeface="Oarial" charset="0"/>
            </a:endParaRPr>
          </a:p>
          <a:p>
            <a:pPr algn="just" defTabSz="449263" fontAlgn="base">
              <a:lnSpc>
                <a:spcPct val="80000"/>
              </a:lnSpc>
              <a:spcBef>
                <a:spcPts val="550"/>
              </a:spcBef>
              <a:spcAft>
                <a:spcPct val="0"/>
              </a:spcAft>
              <a:buClr>
                <a:srgbClr val="F0A22E"/>
              </a:buClr>
              <a:buSzPct val="70000"/>
              <a:buFont typeface="Arial" panose="020B0604020202020204" pitchFamily="34" charset="0"/>
              <a:buNone/>
            </a:pPr>
            <a:r>
              <a:rPr lang="es-ES" sz="2800" b="1" smtClean="0">
                <a:solidFill>
                  <a:srgbClr val="000000"/>
                </a:solidFill>
                <a:latin typeface="Oarial" charset="0"/>
              </a:rPr>
              <a:t>    Objetivos Generales:</a:t>
            </a:r>
            <a:r>
              <a:rPr lang="es-ES" sz="2800" smtClean="0">
                <a:solidFill>
                  <a:srgbClr val="000000"/>
                </a:solidFill>
                <a:latin typeface="Oarial" charset="0"/>
              </a:rPr>
              <a:t> Nacen directamente del problema y la parte de éste que se pretende solucionar, responden a la pregunta: ¿</a:t>
            </a:r>
            <a:r>
              <a:rPr lang="es-ES" sz="2800" u="sng" smtClean="0">
                <a:solidFill>
                  <a:srgbClr val="000000"/>
                </a:solidFill>
                <a:latin typeface="Oarial" charset="0"/>
              </a:rPr>
              <a:t>Para qué se investiga</a:t>
            </a:r>
            <a:r>
              <a:rPr lang="es-ES" sz="2800" smtClean="0">
                <a:solidFill>
                  <a:srgbClr val="000000"/>
                </a:solidFill>
                <a:latin typeface="Oarial" charset="0"/>
              </a:rPr>
              <a:t>? ¿</a:t>
            </a:r>
            <a:r>
              <a:rPr lang="es-ES" sz="2800" u="sng" smtClean="0">
                <a:solidFill>
                  <a:srgbClr val="000000"/>
                </a:solidFill>
                <a:latin typeface="Oarial" charset="0"/>
              </a:rPr>
              <a:t>Qué se quiere conocer</a:t>
            </a:r>
            <a:r>
              <a:rPr lang="es-ES" sz="2800" smtClean="0">
                <a:solidFill>
                  <a:srgbClr val="000000"/>
                </a:solidFill>
                <a:latin typeface="Oarial" charset="0"/>
              </a:rPr>
              <a:t>?</a:t>
            </a:r>
          </a:p>
          <a:p>
            <a:pPr algn="just" defTabSz="449263" fontAlgn="base">
              <a:lnSpc>
                <a:spcPct val="80000"/>
              </a:lnSpc>
              <a:spcBef>
                <a:spcPts val="550"/>
              </a:spcBef>
              <a:spcAft>
                <a:spcPct val="0"/>
              </a:spcAft>
              <a:buSzPct val="70000"/>
            </a:pPr>
            <a:r>
              <a:rPr lang="es-ES" sz="2800" smtClean="0">
                <a:solidFill>
                  <a:srgbClr val="000000"/>
                </a:solidFill>
                <a:latin typeface="Oarial" charset="0"/>
              </a:rPr>
              <a:t>  </a:t>
            </a:r>
          </a:p>
          <a:p>
            <a:pPr algn="just" defTabSz="449263" fontAlgn="base">
              <a:lnSpc>
                <a:spcPct val="80000"/>
              </a:lnSpc>
              <a:spcBef>
                <a:spcPts val="550"/>
              </a:spcBef>
              <a:spcAft>
                <a:spcPct val="0"/>
              </a:spcAft>
              <a:buClr>
                <a:srgbClr val="F0A22E"/>
              </a:buClr>
              <a:buSzPct val="70000"/>
              <a:buFont typeface="Arial" panose="020B0604020202020204" pitchFamily="34" charset="0"/>
              <a:buNone/>
            </a:pPr>
            <a:r>
              <a:rPr lang="es-ES" sz="2800" b="1" smtClean="0">
                <a:solidFill>
                  <a:srgbClr val="000000"/>
                </a:solidFill>
                <a:latin typeface="Oarial" charset="0"/>
              </a:rPr>
              <a:t>    Objetivos Específicos:</a:t>
            </a:r>
            <a:r>
              <a:rPr lang="es-ES" sz="2800" smtClean="0">
                <a:solidFill>
                  <a:srgbClr val="000000"/>
                </a:solidFill>
                <a:latin typeface="Oarial" charset="0"/>
              </a:rPr>
              <a:t> Sintetizan la forma o pasos que se realizarán para alcanzar los objetivos generales. </a:t>
            </a:r>
          </a:p>
          <a:p>
            <a:pPr defTabSz="449263" fontAlgn="base">
              <a:lnSpc>
                <a:spcPct val="80000"/>
              </a:lnSpc>
              <a:spcBef>
                <a:spcPts val="550"/>
              </a:spcBef>
              <a:spcAft>
                <a:spcPct val="0"/>
              </a:spcAft>
              <a:buSzPct val="70000"/>
            </a:pPr>
            <a:r>
              <a:rPr lang="es-ES" sz="2200" b="1" i="1" smtClean="0">
                <a:solidFill>
                  <a:srgbClr val="000000"/>
                </a:solidFill>
                <a:latin typeface="Oarial" charset="0"/>
              </a:rPr>
              <a:t>                                                              </a:t>
            </a:r>
          </a:p>
          <a:p>
            <a:pPr defTabSz="449263" fontAlgn="base">
              <a:lnSpc>
                <a:spcPct val="80000"/>
              </a:lnSpc>
              <a:spcBef>
                <a:spcPts val="550"/>
              </a:spcBef>
              <a:spcAft>
                <a:spcPct val="0"/>
              </a:spcAft>
              <a:buSzPct val="70000"/>
            </a:pPr>
            <a:endParaRPr lang="es-ES" sz="2200" smtClean="0">
              <a:solidFill>
                <a:srgbClr val="000000"/>
              </a:solidFill>
              <a:latin typeface="Times New Roman" panose="02020603050405020304" pitchFamily="18" charset="0"/>
            </a:endParaRPr>
          </a:p>
          <a:p>
            <a:pPr defTabSz="449263" fontAlgn="base">
              <a:lnSpc>
                <a:spcPct val="80000"/>
              </a:lnSpc>
              <a:spcBef>
                <a:spcPts val="550"/>
              </a:spcBef>
              <a:spcAft>
                <a:spcPct val="0"/>
              </a:spcAft>
              <a:buSzPct val="70000"/>
            </a:pPr>
            <a:endParaRPr lang="es-ES" sz="2200" smtClean="0">
              <a:solidFill>
                <a:srgbClr val="000000"/>
              </a:solidFill>
              <a:latin typeface="Times New Roman" panose="02020603050405020304" pitchFamily="18" charset="0"/>
            </a:endParaRPr>
          </a:p>
        </p:txBody>
      </p:sp>
      <p:sp>
        <p:nvSpPr>
          <p:cNvPr id="17409" name="Text Box 1"/>
          <p:cNvSpPr txBox="1">
            <a:spLocks noChangeArrowheads="1"/>
          </p:cNvSpPr>
          <p:nvPr/>
        </p:nvSpPr>
        <p:spPr bwMode="auto">
          <a:xfrm>
            <a:off x="611188" y="260350"/>
            <a:ext cx="7200900" cy="838200"/>
          </a:xfrm>
          <a:prstGeom prst="rect">
            <a:avLst/>
          </a:prstGeom>
          <a:solidFill>
            <a:srgbClr val="FFFFFF"/>
          </a:solidFill>
          <a:ln w="25527">
            <a:solidFill>
              <a:srgbClr val="993300"/>
            </a:solidFill>
            <a:miter lim="800000"/>
            <a:headEnd/>
            <a:tailEnd/>
          </a:ln>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FORMULACIÓN DE OBJETIVOS</a:t>
            </a:r>
          </a:p>
        </p:txBody>
      </p:sp>
    </p:spTree>
    <p:extLst>
      <p:ext uri="{BB962C8B-B14F-4D97-AF65-F5344CB8AC3E}">
        <p14:creationId xmlns:p14="http://schemas.microsoft.com/office/powerpoint/2010/main" val="8817924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46088" y="1484313"/>
            <a:ext cx="8229600" cy="4600575"/>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9pPr>
          </a:lstStyle>
          <a:p>
            <a:pPr defTabSz="449263" fontAlgn="base">
              <a:lnSpc>
                <a:spcPct val="80000"/>
              </a:lnSpc>
              <a:spcBef>
                <a:spcPts val="550"/>
              </a:spcBef>
              <a:spcAft>
                <a:spcPct val="0"/>
              </a:spcAft>
              <a:buSzPct val="70000"/>
            </a:pPr>
            <a:r>
              <a:rPr lang="es-ES" sz="2200" smtClean="0">
                <a:solidFill>
                  <a:srgbClr val="000000"/>
                </a:solidFill>
                <a:latin typeface="Times New Roman" panose="02020603050405020304" pitchFamily="18" charset="0"/>
              </a:rPr>
              <a:t>   </a:t>
            </a:r>
            <a:r>
              <a:rPr lang="es-ES" sz="2200" b="1" i="1" smtClean="0">
                <a:solidFill>
                  <a:srgbClr val="000000"/>
                </a:solidFill>
                <a:latin typeface="Times New Roman" panose="02020603050405020304" pitchFamily="18" charset="0"/>
              </a:rPr>
              <a:t>  </a:t>
            </a:r>
            <a:r>
              <a:rPr lang="es-ES" sz="2800" b="1" i="1" smtClean="0">
                <a:solidFill>
                  <a:srgbClr val="000000"/>
                </a:solidFill>
              </a:rPr>
              <a:t>Objetivo General: </a:t>
            </a:r>
          </a:p>
          <a:p>
            <a:pPr defTabSz="449263" fontAlgn="base">
              <a:lnSpc>
                <a:spcPct val="80000"/>
              </a:lnSpc>
              <a:spcBef>
                <a:spcPts val="550"/>
              </a:spcBef>
              <a:spcAft>
                <a:spcPct val="0"/>
              </a:spcAft>
              <a:buSzPct val="70000"/>
            </a:pPr>
            <a:r>
              <a:rPr lang="es-ES" sz="2800" smtClean="0">
                <a:solidFill>
                  <a:srgbClr val="000000"/>
                </a:solidFill>
              </a:rPr>
              <a:t>    Determinar el nivel de atención brindado por el equipo de salud y la familia al adulto mayor en el área de salud.</a:t>
            </a:r>
          </a:p>
          <a:p>
            <a:pPr defTabSz="449263" fontAlgn="base">
              <a:lnSpc>
                <a:spcPct val="80000"/>
              </a:lnSpc>
              <a:spcBef>
                <a:spcPts val="550"/>
              </a:spcBef>
              <a:spcAft>
                <a:spcPct val="0"/>
              </a:spcAft>
              <a:buSzPct val="70000"/>
            </a:pPr>
            <a:endParaRPr lang="es-ES" sz="2800" smtClean="0">
              <a:solidFill>
                <a:srgbClr val="000000"/>
              </a:solidFill>
            </a:endParaRPr>
          </a:p>
          <a:p>
            <a:pPr defTabSz="449263" fontAlgn="base">
              <a:lnSpc>
                <a:spcPct val="80000"/>
              </a:lnSpc>
              <a:spcBef>
                <a:spcPts val="550"/>
              </a:spcBef>
              <a:spcAft>
                <a:spcPct val="0"/>
              </a:spcAft>
              <a:buSzPct val="70000"/>
            </a:pPr>
            <a:r>
              <a:rPr lang="es-ES" sz="2800" b="1" i="1" smtClean="0">
                <a:solidFill>
                  <a:srgbClr val="000000"/>
                </a:solidFill>
              </a:rPr>
              <a:t>   Objetivos específicos:</a:t>
            </a:r>
          </a:p>
          <a:p>
            <a:pPr defTabSz="449263" fontAlgn="base">
              <a:lnSpc>
                <a:spcPct val="80000"/>
              </a:lnSpc>
              <a:spcBef>
                <a:spcPts val="550"/>
              </a:spcBef>
              <a:spcAft>
                <a:spcPct val="0"/>
              </a:spcAft>
              <a:buClr>
                <a:srgbClr val="F0A22E"/>
              </a:buClr>
              <a:buSzPct val="70000"/>
              <a:buFont typeface="Wingdings" panose="05000000000000000000" pitchFamily="2" charset="2"/>
              <a:buChar char=""/>
            </a:pPr>
            <a:r>
              <a:rPr lang="es-ES" sz="2800" smtClean="0">
                <a:solidFill>
                  <a:srgbClr val="000000"/>
                </a:solidFill>
              </a:rPr>
              <a:t>Determinar el nivel de preparación que posee la familia y el equipo de salud sobre el manejo del adulto mayor.</a:t>
            </a:r>
          </a:p>
          <a:p>
            <a:pPr defTabSz="449263" fontAlgn="base">
              <a:lnSpc>
                <a:spcPct val="80000"/>
              </a:lnSpc>
              <a:spcBef>
                <a:spcPts val="550"/>
              </a:spcBef>
              <a:spcAft>
                <a:spcPct val="0"/>
              </a:spcAft>
              <a:buClr>
                <a:srgbClr val="F0A22E"/>
              </a:buClr>
              <a:buSzPct val="70000"/>
              <a:buFont typeface="Wingdings" panose="05000000000000000000" pitchFamily="2" charset="2"/>
              <a:buChar char=""/>
            </a:pPr>
            <a:r>
              <a:rPr lang="es-ES" sz="2800" smtClean="0">
                <a:solidFill>
                  <a:srgbClr val="000000"/>
                </a:solidFill>
              </a:rPr>
              <a:t>Precisar el grado de satisfacción del adulto mayor con la atención brindada por el equipo de salud y su familia</a:t>
            </a:r>
            <a:r>
              <a:rPr lang="es-ES" sz="2400" smtClean="0">
                <a:solidFill>
                  <a:srgbClr val="000000"/>
                </a:solidFill>
              </a:rPr>
              <a:t>.  </a:t>
            </a:r>
          </a:p>
          <a:p>
            <a:pPr defTabSz="449263" fontAlgn="base">
              <a:lnSpc>
                <a:spcPct val="80000"/>
              </a:lnSpc>
              <a:spcBef>
                <a:spcPts val="550"/>
              </a:spcBef>
              <a:spcAft>
                <a:spcPct val="0"/>
              </a:spcAft>
              <a:buSzPct val="70000"/>
            </a:pPr>
            <a:endParaRPr lang="es-ES" sz="2400" smtClean="0">
              <a:solidFill>
                <a:srgbClr val="000000"/>
              </a:solidFill>
            </a:endParaRPr>
          </a:p>
          <a:p>
            <a:pPr defTabSz="449263" fontAlgn="base">
              <a:lnSpc>
                <a:spcPct val="80000"/>
              </a:lnSpc>
              <a:spcBef>
                <a:spcPts val="550"/>
              </a:spcBef>
              <a:spcAft>
                <a:spcPct val="0"/>
              </a:spcAft>
              <a:buSzPct val="70000"/>
            </a:pPr>
            <a:endParaRPr lang="es-ES" sz="2400" smtClean="0">
              <a:solidFill>
                <a:srgbClr val="000000"/>
              </a:solidFill>
            </a:endParaRPr>
          </a:p>
        </p:txBody>
      </p:sp>
      <p:sp>
        <p:nvSpPr>
          <p:cNvPr id="17409" name="Text Box 1"/>
          <p:cNvSpPr txBox="1">
            <a:spLocks noChangeArrowheads="1"/>
          </p:cNvSpPr>
          <p:nvPr/>
        </p:nvSpPr>
        <p:spPr bwMode="auto">
          <a:xfrm>
            <a:off x="611188" y="260350"/>
            <a:ext cx="7200900" cy="838200"/>
          </a:xfrm>
          <a:prstGeom prst="rect">
            <a:avLst/>
          </a:prstGeom>
          <a:solidFill>
            <a:srgbClr val="FFFFFF"/>
          </a:solidFill>
          <a:ln w="25527">
            <a:solidFill>
              <a:srgbClr val="993300"/>
            </a:solidFill>
            <a:miter lim="800000"/>
            <a:headEnd/>
            <a:tailEnd/>
          </a:ln>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FORMULACIÓN DE OBJETIVOS</a:t>
            </a:r>
          </a:p>
        </p:txBody>
      </p:sp>
    </p:spTree>
    <p:extLst>
      <p:ext uri="{BB962C8B-B14F-4D97-AF65-F5344CB8AC3E}">
        <p14:creationId xmlns:p14="http://schemas.microsoft.com/office/powerpoint/2010/main" val="16764701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 y="1492250"/>
            <a:ext cx="8472488" cy="4916488"/>
          </a:xfrm>
          <a:prstGeom prst="rect">
            <a:avLst/>
          </a:prstGeom>
          <a:noFill/>
          <a:ln w="25527">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9pPr>
          </a:lstStyle>
          <a:p>
            <a:pPr defTabSz="449263" fontAlgn="base">
              <a:lnSpc>
                <a:spcPct val="80000"/>
              </a:lnSpc>
              <a:spcBef>
                <a:spcPts val="375"/>
              </a:spcBef>
              <a:spcAft>
                <a:spcPct val="0"/>
              </a:spcAft>
              <a:buSzPct val="70000"/>
            </a:pPr>
            <a:r>
              <a:rPr lang="es-ES" sz="2400" b="1" smtClean="0">
                <a:solidFill>
                  <a:srgbClr val="000000"/>
                </a:solidFill>
                <a:latin typeface="Times New Roman" panose="02020603050405020304" pitchFamily="18" charset="0"/>
              </a:rPr>
              <a:t>    Confundir los objetivos con el método o incluir un procedimiento mismo. </a:t>
            </a:r>
          </a:p>
          <a:p>
            <a:pPr defTabSz="449263" fontAlgn="base">
              <a:lnSpc>
                <a:spcPct val="80000"/>
              </a:lnSpc>
              <a:spcBef>
                <a:spcPts val="350"/>
              </a:spcBef>
              <a:spcAft>
                <a:spcPct val="0"/>
              </a:spcAft>
              <a:buSzPct val="70000"/>
            </a:pPr>
            <a:r>
              <a:rPr lang="es-ES" sz="2400" smtClean="0">
                <a:solidFill>
                  <a:srgbClr val="000000"/>
                </a:solidFill>
                <a:latin typeface="Times New Roman" panose="02020603050405020304" pitchFamily="18" charset="0"/>
              </a:rPr>
              <a:t>        </a:t>
            </a:r>
            <a:r>
              <a:rPr lang="es-ES" sz="2400" b="1" smtClean="0">
                <a:solidFill>
                  <a:srgbClr val="000000"/>
                </a:solidFill>
                <a:latin typeface="Times New Roman" panose="02020603050405020304" pitchFamily="18" charset="0"/>
              </a:rPr>
              <a:t>ejemplo: </a:t>
            </a:r>
            <a:r>
              <a:rPr lang="es-ES" sz="2400" smtClean="0">
                <a:solidFill>
                  <a:srgbClr val="000000"/>
                </a:solidFill>
                <a:latin typeface="Times New Roman" panose="02020603050405020304" pitchFamily="18" charset="0"/>
              </a:rPr>
              <a:t>Estimar la prevalencia del asma bronquial mediante una encuesta por muestreo.</a:t>
            </a:r>
          </a:p>
          <a:p>
            <a:pPr defTabSz="449263" fontAlgn="base">
              <a:lnSpc>
                <a:spcPct val="80000"/>
              </a:lnSpc>
              <a:spcBef>
                <a:spcPts val="350"/>
              </a:spcBef>
              <a:spcAft>
                <a:spcPct val="0"/>
              </a:spcAft>
              <a:buSzPct val="70000"/>
            </a:pPr>
            <a:endParaRPr lang="es-ES" sz="2400" smtClean="0">
              <a:solidFill>
                <a:srgbClr val="000000"/>
              </a:solidFill>
              <a:latin typeface="Times New Roman" panose="02020603050405020304" pitchFamily="18" charset="0"/>
            </a:endParaRPr>
          </a:p>
          <a:p>
            <a:pPr defTabSz="449263" fontAlgn="base">
              <a:lnSpc>
                <a:spcPct val="80000"/>
              </a:lnSpc>
              <a:spcBef>
                <a:spcPts val="375"/>
              </a:spcBef>
              <a:spcAft>
                <a:spcPct val="0"/>
              </a:spcAft>
              <a:buSzPct val="70000"/>
            </a:pPr>
            <a:r>
              <a:rPr lang="es-ES" sz="2400" b="1" smtClean="0">
                <a:solidFill>
                  <a:srgbClr val="000000"/>
                </a:solidFill>
                <a:latin typeface="Times New Roman" panose="02020603050405020304" pitchFamily="18" charset="0"/>
              </a:rPr>
              <a:t>    Confundir los objetivos con acciones asistenciales. </a:t>
            </a:r>
          </a:p>
          <a:p>
            <a:pPr defTabSz="449263" fontAlgn="base">
              <a:lnSpc>
                <a:spcPct val="80000"/>
              </a:lnSpc>
              <a:spcBef>
                <a:spcPts val="350"/>
              </a:spcBef>
              <a:spcAft>
                <a:spcPct val="0"/>
              </a:spcAft>
              <a:buSzPct val="70000"/>
            </a:pPr>
            <a:r>
              <a:rPr lang="es-ES" sz="2400" b="1" smtClean="0">
                <a:solidFill>
                  <a:srgbClr val="000000"/>
                </a:solidFill>
                <a:latin typeface="Times New Roman" panose="02020603050405020304" pitchFamily="18" charset="0"/>
              </a:rPr>
              <a:t>         ejemplo: </a:t>
            </a:r>
            <a:r>
              <a:rPr lang="es-ES" sz="2400" smtClean="0">
                <a:solidFill>
                  <a:srgbClr val="000000"/>
                </a:solidFill>
                <a:latin typeface="Times New Roman" panose="02020603050405020304" pitchFamily="18" charset="0"/>
              </a:rPr>
              <a:t>Seguir durante el embarazo a un grupo de mujeres para identificar la aparición de diabetes gestacional.</a:t>
            </a:r>
          </a:p>
          <a:p>
            <a:pPr defTabSz="449263" fontAlgn="base">
              <a:lnSpc>
                <a:spcPct val="80000"/>
              </a:lnSpc>
              <a:spcBef>
                <a:spcPts val="350"/>
              </a:spcBef>
              <a:spcAft>
                <a:spcPct val="0"/>
              </a:spcAft>
              <a:buSzPct val="70000"/>
            </a:pPr>
            <a:endParaRPr lang="es-ES" sz="2400" smtClean="0">
              <a:solidFill>
                <a:srgbClr val="000000"/>
              </a:solidFill>
              <a:latin typeface="Times New Roman" panose="02020603050405020304" pitchFamily="18" charset="0"/>
            </a:endParaRPr>
          </a:p>
          <a:p>
            <a:pPr defTabSz="449263" fontAlgn="base">
              <a:lnSpc>
                <a:spcPct val="80000"/>
              </a:lnSpc>
              <a:spcBef>
                <a:spcPts val="375"/>
              </a:spcBef>
              <a:spcAft>
                <a:spcPct val="0"/>
              </a:spcAft>
              <a:buSzPct val="70000"/>
            </a:pPr>
            <a:r>
              <a:rPr lang="es-ES" sz="2400" b="1" smtClean="0">
                <a:solidFill>
                  <a:srgbClr val="000000"/>
                </a:solidFill>
                <a:latin typeface="Times New Roman" panose="02020603050405020304" pitchFamily="18" charset="0"/>
              </a:rPr>
              <a:t>   Confundir los objetivos con beneficios esperados.</a:t>
            </a:r>
          </a:p>
          <a:p>
            <a:pPr defTabSz="449263" fontAlgn="base">
              <a:lnSpc>
                <a:spcPct val="80000"/>
              </a:lnSpc>
              <a:spcBef>
                <a:spcPts val="350"/>
              </a:spcBef>
              <a:spcAft>
                <a:spcPct val="0"/>
              </a:spcAft>
              <a:buSzPct val="70000"/>
            </a:pPr>
            <a:r>
              <a:rPr lang="es-ES" sz="2400" b="1" smtClean="0">
                <a:solidFill>
                  <a:srgbClr val="000000"/>
                </a:solidFill>
                <a:latin typeface="Times New Roman" panose="02020603050405020304" pitchFamily="18" charset="0"/>
              </a:rPr>
              <a:t>        ejemplo: </a:t>
            </a:r>
            <a:r>
              <a:rPr lang="es-ES" sz="2400" smtClean="0">
                <a:solidFill>
                  <a:srgbClr val="000000"/>
                </a:solidFill>
                <a:latin typeface="Times New Roman" panose="02020603050405020304" pitchFamily="18" charset="0"/>
              </a:rPr>
              <a:t>Disminuir la mortalidad infantil en Villa Clara. (</a:t>
            </a:r>
            <a:r>
              <a:rPr lang="es-ES" sz="2400" i="1" smtClean="0">
                <a:solidFill>
                  <a:srgbClr val="000000"/>
                </a:solidFill>
                <a:latin typeface="Times New Roman" panose="02020603050405020304" pitchFamily="18" charset="0"/>
              </a:rPr>
              <a:t>Hay que recordar que los objetivos son los fines alcanzables en términos de conocimiento y que la aplicación práctica de este conocimiento es un beneficio esperado).</a:t>
            </a:r>
          </a:p>
          <a:p>
            <a:pPr defTabSz="449263" fontAlgn="base">
              <a:lnSpc>
                <a:spcPct val="80000"/>
              </a:lnSpc>
              <a:spcBef>
                <a:spcPts val="375"/>
              </a:spcBef>
              <a:spcAft>
                <a:spcPct val="0"/>
              </a:spcAft>
              <a:buSzPct val="70000"/>
            </a:pPr>
            <a:endParaRPr lang="es-ES" sz="1500" b="1" smtClean="0">
              <a:solidFill>
                <a:srgbClr val="000000"/>
              </a:solidFill>
              <a:latin typeface="Times New Roman" panose="02020603050405020304" pitchFamily="18" charset="0"/>
            </a:endParaRPr>
          </a:p>
          <a:p>
            <a:pPr defTabSz="449263" fontAlgn="base">
              <a:lnSpc>
                <a:spcPct val="80000"/>
              </a:lnSpc>
              <a:spcBef>
                <a:spcPts val="375"/>
              </a:spcBef>
              <a:spcAft>
                <a:spcPct val="0"/>
              </a:spcAft>
              <a:buSzPct val="70000"/>
            </a:pPr>
            <a:endParaRPr lang="es-ES" sz="1500" b="1" smtClean="0">
              <a:solidFill>
                <a:srgbClr val="000000"/>
              </a:solidFill>
              <a:latin typeface="Times New Roman" panose="02020603050405020304" pitchFamily="18" charset="0"/>
            </a:endParaRPr>
          </a:p>
        </p:txBody>
      </p:sp>
      <p:sp>
        <p:nvSpPr>
          <p:cNvPr id="17409" name="Text Box 1"/>
          <p:cNvSpPr txBox="1">
            <a:spLocks noChangeArrowheads="1"/>
          </p:cNvSpPr>
          <p:nvPr/>
        </p:nvSpPr>
        <p:spPr bwMode="auto">
          <a:xfrm>
            <a:off x="2484438" y="333375"/>
            <a:ext cx="3960812" cy="838200"/>
          </a:xfrm>
          <a:prstGeom prst="rect">
            <a:avLst/>
          </a:prstGeom>
          <a:solidFill>
            <a:srgbClr val="FFFFFF"/>
          </a:solidFill>
          <a:ln w="25527">
            <a:solidFill>
              <a:srgbClr val="993300"/>
            </a:solidFill>
            <a:miter lim="800000"/>
            <a:headEnd/>
            <a:tailEnd/>
          </a:ln>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ERRORES </a:t>
            </a:r>
          </a:p>
        </p:txBody>
      </p:sp>
    </p:spTree>
    <p:extLst>
      <p:ext uri="{BB962C8B-B14F-4D97-AF65-F5344CB8AC3E}">
        <p14:creationId xmlns:p14="http://schemas.microsoft.com/office/powerpoint/2010/main" val="22872308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79388" y="1584325"/>
            <a:ext cx="8750300" cy="5059363"/>
          </a:xfrm>
          <a:prstGeom prst="rect">
            <a:avLst/>
          </a:prstGeom>
          <a:noFill/>
          <a:ln w="25527">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9pPr>
          </a:lstStyle>
          <a:p>
            <a:pPr defTabSz="449263" fontAlgn="base">
              <a:lnSpc>
                <a:spcPct val="80000"/>
              </a:lnSpc>
              <a:spcBef>
                <a:spcPts val="375"/>
              </a:spcBef>
              <a:spcAft>
                <a:spcPct val="0"/>
              </a:spcAft>
              <a:buSzPct val="70000"/>
            </a:pPr>
            <a:r>
              <a:rPr lang="es-ES" sz="2400" b="1" smtClean="0">
                <a:solidFill>
                  <a:srgbClr val="000000"/>
                </a:solidFill>
                <a:latin typeface="Times New Roman" panose="02020603050405020304" pitchFamily="18" charset="0"/>
              </a:rPr>
              <a:t>     Utilización de palabras que no expresan correctamente lo que debe ser un objetivo.  </a:t>
            </a:r>
          </a:p>
          <a:p>
            <a:pPr defTabSz="449263" fontAlgn="base">
              <a:lnSpc>
                <a:spcPct val="80000"/>
              </a:lnSpc>
              <a:spcBef>
                <a:spcPts val="350"/>
              </a:spcBef>
              <a:spcAft>
                <a:spcPct val="0"/>
              </a:spcAft>
              <a:buSzPct val="70000"/>
            </a:pPr>
            <a:r>
              <a:rPr lang="es-ES" sz="2400" b="1" smtClean="0">
                <a:solidFill>
                  <a:srgbClr val="000000"/>
                </a:solidFill>
                <a:latin typeface="Times New Roman" panose="02020603050405020304" pitchFamily="18" charset="0"/>
              </a:rPr>
              <a:t>    Ejemplo: </a:t>
            </a:r>
            <a:r>
              <a:rPr lang="es-ES" sz="2400" smtClean="0">
                <a:solidFill>
                  <a:srgbClr val="000000"/>
                </a:solidFill>
                <a:latin typeface="Times New Roman" panose="02020603050405020304" pitchFamily="18" charset="0"/>
              </a:rPr>
              <a:t>Correlacionar la ganancia de peso durante el embarazo con el peso del recién nacido.  (Debió ser: Determinar la correlación entre la ganancia  …)</a:t>
            </a:r>
          </a:p>
          <a:p>
            <a:pPr defTabSz="449263" fontAlgn="base">
              <a:lnSpc>
                <a:spcPct val="80000"/>
              </a:lnSpc>
              <a:spcBef>
                <a:spcPts val="375"/>
              </a:spcBef>
              <a:spcAft>
                <a:spcPct val="0"/>
              </a:spcAft>
              <a:buSzPct val="70000"/>
            </a:pPr>
            <a:endParaRPr lang="es-ES" sz="2400" b="1" smtClean="0">
              <a:solidFill>
                <a:srgbClr val="000000"/>
              </a:solidFill>
              <a:latin typeface="Times New Roman" panose="02020603050405020304" pitchFamily="18" charset="0"/>
            </a:endParaRPr>
          </a:p>
          <a:p>
            <a:pPr defTabSz="449263" fontAlgn="base">
              <a:lnSpc>
                <a:spcPct val="80000"/>
              </a:lnSpc>
              <a:spcBef>
                <a:spcPts val="375"/>
              </a:spcBef>
              <a:spcAft>
                <a:spcPct val="0"/>
              </a:spcAft>
              <a:buSzPct val="70000"/>
            </a:pPr>
            <a:r>
              <a:rPr lang="es-ES" sz="2400" b="1" smtClean="0">
                <a:solidFill>
                  <a:srgbClr val="000000"/>
                </a:solidFill>
                <a:latin typeface="Times New Roman" panose="02020603050405020304" pitchFamily="18" charset="0"/>
              </a:rPr>
              <a:t>    Deficiente redacción. </a:t>
            </a:r>
          </a:p>
          <a:p>
            <a:pPr algn="just" defTabSz="449263" fontAlgn="base">
              <a:lnSpc>
                <a:spcPct val="80000"/>
              </a:lnSpc>
              <a:spcBef>
                <a:spcPts val="375"/>
              </a:spcBef>
              <a:spcAft>
                <a:spcPct val="0"/>
              </a:spcAft>
              <a:buSzPct val="70000"/>
            </a:pPr>
            <a:r>
              <a:rPr lang="es-ES" sz="2400" b="1" smtClean="0">
                <a:solidFill>
                  <a:srgbClr val="000000"/>
                </a:solidFill>
                <a:latin typeface="Times New Roman" panose="02020603050405020304" pitchFamily="18" charset="0"/>
              </a:rPr>
              <a:t>    Ejemplo 1: </a:t>
            </a:r>
            <a:r>
              <a:rPr lang="es-ES" sz="2400" smtClean="0">
                <a:solidFill>
                  <a:srgbClr val="000000"/>
                </a:solidFill>
                <a:latin typeface="Times New Roman" panose="02020603050405020304" pitchFamily="18" charset="0"/>
              </a:rPr>
              <a:t>«El propósito de nuestro estudio radica en el conocimiento de los tumores del sistema nervioso central en el marco de una comunidad ». Este objetivo se expresa en términos demasiado vagos. Debería especificar si se refiere, por ejemplo, a su epidemiología, las características clínicas, el pronóstico o los factores de riesgo.</a:t>
            </a:r>
          </a:p>
          <a:p>
            <a:pPr defTabSz="449263" fontAlgn="base">
              <a:lnSpc>
                <a:spcPct val="80000"/>
              </a:lnSpc>
              <a:spcBef>
                <a:spcPts val="375"/>
              </a:spcBef>
              <a:spcAft>
                <a:spcPct val="0"/>
              </a:spcAft>
              <a:buSzPct val="70000"/>
            </a:pPr>
            <a:endParaRPr lang="es-ES" sz="2400" smtClean="0">
              <a:solidFill>
                <a:srgbClr val="000000"/>
              </a:solidFill>
              <a:latin typeface="Times New Roman" panose="02020603050405020304" pitchFamily="18" charset="0"/>
            </a:endParaRPr>
          </a:p>
          <a:p>
            <a:pPr defTabSz="449263" fontAlgn="base">
              <a:lnSpc>
                <a:spcPct val="80000"/>
              </a:lnSpc>
              <a:spcBef>
                <a:spcPts val="375"/>
              </a:spcBef>
              <a:spcAft>
                <a:spcPct val="0"/>
              </a:spcAft>
              <a:buSzPct val="70000"/>
            </a:pPr>
            <a:endParaRPr lang="es-ES" sz="2400" smtClean="0">
              <a:solidFill>
                <a:srgbClr val="000000"/>
              </a:solidFill>
              <a:latin typeface="Times New Roman" panose="02020603050405020304" pitchFamily="18" charset="0"/>
            </a:endParaRPr>
          </a:p>
        </p:txBody>
      </p:sp>
      <p:sp>
        <p:nvSpPr>
          <p:cNvPr id="17409" name="Text Box 1"/>
          <p:cNvSpPr txBox="1">
            <a:spLocks noChangeArrowheads="1"/>
          </p:cNvSpPr>
          <p:nvPr/>
        </p:nvSpPr>
        <p:spPr bwMode="auto">
          <a:xfrm>
            <a:off x="2484438" y="333375"/>
            <a:ext cx="3960812" cy="838200"/>
          </a:xfrm>
          <a:prstGeom prst="rect">
            <a:avLst/>
          </a:prstGeom>
          <a:solidFill>
            <a:srgbClr val="FFFFFF"/>
          </a:solidFill>
          <a:ln w="25527">
            <a:solidFill>
              <a:srgbClr val="993300"/>
            </a:solidFill>
            <a:miter lim="800000"/>
            <a:headEnd/>
            <a:tailEnd/>
          </a:ln>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ERRORES </a:t>
            </a:r>
          </a:p>
        </p:txBody>
      </p:sp>
      <p:sp>
        <p:nvSpPr>
          <p:cNvPr id="44036" name="AutoShape 5">
            <a:hlinkClick r:id="rId3" action="ppaction://hlinksldjump"/>
          </p:cNvPr>
          <p:cNvSpPr>
            <a:spLocks noChangeArrowheads="1"/>
          </p:cNvSpPr>
          <p:nvPr/>
        </p:nvSpPr>
        <p:spPr bwMode="auto">
          <a:xfrm>
            <a:off x="7596188" y="6092825"/>
            <a:ext cx="647700" cy="358775"/>
          </a:xfrm>
          <a:prstGeom prst="rightArrow">
            <a:avLst>
              <a:gd name="adj1" fmla="val 50000"/>
              <a:gd name="adj2" fmla="val 45133"/>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38222669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31800" y="1708150"/>
            <a:ext cx="8229600" cy="4772025"/>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9pPr>
          </a:lstStyle>
          <a:p>
            <a:pPr algn="just" defTabSz="449263" fontAlgn="base">
              <a:lnSpc>
                <a:spcPct val="80000"/>
              </a:lnSpc>
              <a:spcBef>
                <a:spcPts val="500"/>
              </a:spcBef>
              <a:spcAft>
                <a:spcPct val="0"/>
              </a:spcAft>
              <a:buSzPct val="70000"/>
            </a:pPr>
            <a:r>
              <a:rPr lang="es-ES" sz="2600" smtClean="0">
                <a:solidFill>
                  <a:srgbClr val="000000"/>
                </a:solidFill>
                <a:latin typeface="Times New Roman" panose="02020603050405020304" pitchFamily="18" charset="0"/>
              </a:rPr>
              <a:t>    Conjetura o suposición que explica tentativamente las causas, características,  efectos o propiedades y leyes de determinado fenómeno en una ciencia dada,  basándose en un mínimo de hechos observados. </a:t>
            </a:r>
          </a:p>
          <a:p>
            <a:pPr defTabSz="449263" fontAlgn="base">
              <a:lnSpc>
                <a:spcPct val="80000"/>
              </a:lnSpc>
              <a:spcBef>
                <a:spcPts val="500"/>
              </a:spcBef>
              <a:spcAft>
                <a:spcPct val="0"/>
              </a:spcAft>
              <a:buSzPct val="70000"/>
            </a:pPr>
            <a:r>
              <a:rPr lang="es-ES" sz="2600" smtClean="0">
                <a:solidFill>
                  <a:srgbClr val="000000"/>
                </a:solidFill>
                <a:latin typeface="Times New Roman" panose="02020603050405020304" pitchFamily="18" charset="0"/>
              </a:rPr>
              <a:t>    Deben cumplir ciertos requisitos  para que puedan ser abordadas en un trabajo de investigación:</a:t>
            </a:r>
          </a:p>
          <a:p>
            <a:pPr algn="just" defTabSz="449263" fontAlgn="base">
              <a:lnSpc>
                <a:spcPct val="80000"/>
              </a:lnSpc>
              <a:spcBef>
                <a:spcPts val="325"/>
              </a:spcBef>
              <a:spcAft>
                <a:spcPct val="0"/>
              </a:spcAft>
              <a:buSzPct val="70000"/>
            </a:pPr>
            <a:endParaRPr lang="es-ES" sz="2600" smtClean="0">
              <a:solidFill>
                <a:srgbClr val="000000"/>
              </a:solidFill>
              <a:latin typeface="Times New Roman" panose="02020603050405020304" pitchFamily="18" charset="0"/>
            </a:endParaRPr>
          </a:p>
          <a:p>
            <a:pPr defTabSz="449263" fontAlgn="base">
              <a:lnSpc>
                <a:spcPct val="80000"/>
              </a:lnSpc>
              <a:spcBef>
                <a:spcPts val="500"/>
              </a:spcBef>
              <a:spcAft>
                <a:spcPct val="0"/>
              </a:spcAft>
              <a:buClr>
                <a:srgbClr val="F0A22E"/>
              </a:buClr>
              <a:buSzPct val="70000"/>
              <a:buFont typeface="Arial" panose="020B0604020202020204" pitchFamily="34" charset="0"/>
              <a:buChar char="•"/>
            </a:pPr>
            <a:r>
              <a:rPr lang="es-ES" sz="2800" b="1" i="1" smtClean="0">
                <a:solidFill>
                  <a:srgbClr val="000000"/>
                </a:solidFill>
                <a:latin typeface="Times New Roman" panose="02020603050405020304" pitchFamily="18" charset="0"/>
              </a:rPr>
              <a:t>Especificidad</a:t>
            </a:r>
          </a:p>
          <a:p>
            <a:pPr defTabSz="449263" fontAlgn="base">
              <a:lnSpc>
                <a:spcPct val="80000"/>
              </a:lnSpc>
              <a:spcBef>
                <a:spcPts val="500"/>
              </a:spcBef>
              <a:spcAft>
                <a:spcPct val="0"/>
              </a:spcAft>
              <a:buSzPct val="70000"/>
            </a:pPr>
            <a:endParaRPr lang="es-ES" sz="2800" smtClean="0">
              <a:solidFill>
                <a:srgbClr val="000000"/>
              </a:solidFill>
              <a:latin typeface="Times New Roman" panose="02020603050405020304" pitchFamily="18" charset="0"/>
            </a:endParaRPr>
          </a:p>
          <a:p>
            <a:pPr defTabSz="449263" fontAlgn="base">
              <a:lnSpc>
                <a:spcPct val="80000"/>
              </a:lnSpc>
              <a:spcBef>
                <a:spcPts val="500"/>
              </a:spcBef>
              <a:spcAft>
                <a:spcPct val="0"/>
              </a:spcAft>
              <a:buClr>
                <a:srgbClr val="F0A22E"/>
              </a:buClr>
              <a:buSzPct val="70000"/>
              <a:buFont typeface="Arial" panose="020B0604020202020204" pitchFamily="34" charset="0"/>
              <a:buChar char="•"/>
            </a:pPr>
            <a:r>
              <a:rPr lang="es-ES" sz="2800" b="1" i="1" smtClean="0">
                <a:solidFill>
                  <a:srgbClr val="000000"/>
                </a:solidFill>
                <a:latin typeface="Times New Roman" panose="02020603050405020304" pitchFamily="18" charset="0"/>
              </a:rPr>
              <a:t>Contrastabilidad Empírica</a:t>
            </a:r>
          </a:p>
          <a:p>
            <a:pPr defTabSz="449263" fontAlgn="base">
              <a:lnSpc>
                <a:spcPct val="80000"/>
              </a:lnSpc>
              <a:spcBef>
                <a:spcPts val="500"/>
              </a:spcBef>
              <a:spcAft>
                <a:spcPct val="0"/>
              </a:spcAft>
              <a:buSzPct val="70000"/>
            </a:pPr>
            <a:endParaRPr lang="es-ES" sz="2800" smtClean="0">
              <a:solidFill>
                <a:srgbClr val="000000"/>
              </a:solidFill>
              <a:latin typeface="Times New Roman" panose="02020603050405020304" pitchFamily="18" charset="0"/>
            </a:endParaRPr>
          </a:p>
          <a:p>
            <a:pPr defTabSz="449263" fontAlgn="base">
              <a:lnSpc>
                <a:spcPct val="80000"/>
              </a:lnSpc>
              <a:spcBef>
                <a:spcPts val="500"/>
              </a:spcBef>
              <a:spcAft>
                <a:spcPct val="0"/>
              </a:spcAft>
              <a:buClr>
                <a:srgbClr val="F0A22E"/>
              </a:buClr>
              <a:buSzPct val="70000"/>
              <a:buFont typeface="Arial" panose="020B0604020202020204" pitchFamily="34" charset="0"/>
              <a:buChar char="•"/>
            </a:pPr>
            <a:r>
              <a:rPr lang="es-ES" sz="2800" b="1" i="1" smtClean="0">
                <a:solidFill>
                  <a:srgbClr val="000000"/>
                </a:solidFill>
                <a:latin typeface="Times New Roman" panose="02020603050405020304" pitchFamily="18" charset="0"/>
              </a:rPr>
              <a:t>Fundamentación científica</a:t>
            </a:r>
          </a:p>
        </p:txBody>
      </p:sp>
      <p:sp>
        <p:nvSpPr>
          <p:cNvPr id="29697" name="Text Box 1"/>
          <p:cNvSpPr txBox="1">
            <a:spLocks noChangeArrowheads="1"/>
          </p:cNvSpPr>
          <p:nvPr/>
        </p:nvSpPr>
        <p:spPr bwMode="auto">
          <a:xfrm>
            <a:off x="2124075" y="274638"/>
            <a:ext cx="4895850" cy="796925"/>
          </a:xfrm>
          <a:prstGeom prst="rect">
            <a:avLst/>
          </a:prstGeom>
          <a:solidFill>
            <a:srgbClr val="FFFFFF"/>
          </a:solidFill>
          <a:ln w="25400">
            <a:solidFill>
              <a:srgbClr val="993300"/>
            </a:solidFill>
            <a:miter lim="800000"/>
            <a:headEnd/>
            <a:tailEnd/>
          </a:ln>
          <a:effectLst>
            <a:outerShdw dist="50760" dir="5400000" algn="ctr" rotWithShape="0">
              <a:srgbClr val="4E3B30">
                <a:alpha val="60022"/>
              </a:srgbClr>
            </a:outerShdw>
          </a:effectLst>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smtClean="0">
                <a:solidFill>
                  <a:srgbClr val="000000"/>
                </a:solidFill>
                <a:effectLst>
                  <a:outerShdw blurRad="38100" dist="38100" dir="2700000" algn="tl">
                    <a:srgbClr val="C0C0C0"/>
                  </a:outerShdw>
                </a:effectLst>
                <a:latin typeface="Franklin Gothic Book" panose="020B0503020102020204" pitchFamily="34" charset="0"/>
              </a:rPr>
              <a:t>HIPÓTESIS</a:t>
            </a:r>
          </a:p>
        </p:txBody>
      </p:sp>
    </p:spTree>
    <p:extLst>
      <p:ext uri="{BB962C8B-B14F-4D97-AF65-F5344CB8AC3E}">
        <p14:creationId xmlns:p14="http://schemas.microsoft.com/office/powerpoint/2010/main" val="1758375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2124075" y="274638"/>
            <a:ext cx="4895850" cy="796925"/>
          </a:xfrm>
          <a:prstGeom prst="rect">
            <a:avLst/>
          </a:prstGeom>
          <a:solidFill>
            <a:srgbClr val="FFFFFF"/>
          </a:solidFill>
          <a:ln w="25400">
            <a:solidFill>
              <a:srgbClr val="993300"/>
            </a:solidFill>
            <a:miter lim="800000"/>
            <a:headEnd/>
            <a:tailEnd/>
          </a:ln>
          <a:effectLst>
            <a:outerShdw dist="50760" dir="5400000" algn="ctr" rotWithShape="0">
              <a:srgbClr val="4E3B30">
                <a:alpha val="60022"/>
              </a:srgbClr>
            </a:outerShdw>
          </a:effectLst>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smtClean="0">
                <a:solidFill>
                  <a:srgbClr val="000000"/>
                </a:solidFill>
                <a:effectLst>
                  <a:outerShdw blurRad="38100" dist="38100" dir="2700000" algn="tl">
                    <a:srgbClr val="C0C0C0"/>
                  </a:outerShdw>
                </a:effectLst>
                <a:latin typeface="Franklin Gothic Book" panose="020B0503020102020204" pitchFamily="34" charset="0"/>
              </a:rPr>
              <a:t>HIPÓTESIS</a:t>
            </a:r>
          </a:p>
        </p:txBody>
      </p:sp>
      <p:sp>
        <p:nvSpPr>
          <p:cNvPr id="29698" name="Text Box 2"/>
          <p:cNvSpPr txBox="1">
            <a:spLocks noChangeArrowheads="1"/>
          </p:cNvSpPr>
          <p:nvPr/>
        </p:nvSpPr>
        <p:spPr bwMode="auto">
          <a:xfrm>
            <a:off x="457200" y="1276350"/>
            <a:ext cx="8229600" cy="5275263"/>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36550" algn="just" defTabSz="449263" fontAlgn="base">
              <a:lnSpc>
                <a:spcPct val="80000"/>
              </a:lnSpc>
              <a:spcBef>
                <a:spcPts val="500"/>
              </a:spcBef>
              <a:spcAft>
                <a:spcPct val="0"/>
              </a:spcAft>
              <a:buSzPct val="7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000">
                <a:solidFill>
                  <a:srgbClr val="000000"/>
                </a:solidFill>
                <a:latin typeface="Times New Roman" pitchFamily="16" charset="0"/>
              </a:rPr>
              <a:t>    </a:t>
            </a:r>
          </a:p>
          <a:p>
            <a:pPr marL="336550" indent="-330200" algn="just" defTabSz="449263" fontAlgn="base">
              <a:lnSpc>
                <a:spcPct val="80000"/>
              </a:lnSpc>
              <a:spcBef>
                <a:spcPts val="500"/>
              </a:spcBef>
              <a:spcAft>
                <a:spcPct val="0"/>
              </a:spcAft>
              <a:buClr>
                <a:srgbClr val="F0A22E"/>
              </a:buClr>
              <a:buSzPct val="70000"/>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400" b="1" i="1" u="sng">
                <a:solidFill>
                  <a:srgbClr val="000000"/>
                </a:solidFill>
                <a:latin typeface="Arial" charset="0"/>
              </a:rPr>
              <a:t>Especificidad</a:t>
            </a:r>
            <a:r>
              <a:rPr lang="es-ES" sz="2400" b="1" i="1">
                <a:solidFill>
                  <a:srgbClr val="000000"/>
                </a:solidFill>
                <a:latin typeface="Arial" charset="0"/>
              </a:rPr>
              <a:t>:</a:t>
            </a:r>
            <a:r>
              <a:rPr lang="es-ES" sz="2400" b="1">
                <a:solidFill>
                  <a:srgbClr val="000000"/>
                </a:solidFill>
                <a:latin typeface="Arial" charset="0"/>
              </a:rPr>
              <a:t> </a:t>
            </a:r>
            <a:r>
              <a:rPr lang="es-ES" sz="2400">
                <a:solidFill>
                  <a:srgbClr val="000000"/>
                </a:solidFill>
                <a:latin typeface="Arial" charset="0"/>
              </a:rPr>
              <a:t>No se puede pretender que un trabajo de investigación responda a una pregunta cómo ¿Cuál es la causa de la esclerosis múltiple? podría ser más bien una línea de trabajo de un grupo de investigadores. </a:t>
            </a:r>
          </a:p>
          <a:p>
            <a:pPr marL="341313" indent="-336550" algn="just" defTabSz="449263" fontAlgn="base">
              <a:lnSpc>
                <a:spcPct val="80000"/>
              </a:lnSpc>
              <a:spcBef>
                <a:spcPts val="500"/>
              </a:spcBef>
              <a:spcAft>
                <a:spcPct val="0"/>
              </a:spcAft>
              <a:buSzPct val="7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ES" sz="2400">
              <a:solidFill>
                <a:srgbClr val="000000"/>
              </a:solidFill>
              <a:latin typeface="Arial" charset="0"/>
            </a:endParaRPr>
          </a:p>
          <a:p>
            <a:pPr marL="336550" indent="-330200" algn="just" defTabSz="449263" fontAlgn="base">
              <a:lnSpc>
                <a:spcPct val="80000"/>
              </a:lnSpc>
              <a:spcBef>
                <a:spcPts val="500"/>
              </a:spcBef>
              <a:spcAft>
                <a:spcPct val="0"/>
              </a:spcAft>
              <a:buClr>
                <a:srgbClr val="F0A22E"/>
              </a:buClr>
              <a:buSzPct val="70000"/>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400" b="1" i="1" u="sng">
                <a:solidFill>
                  <a:srgbClr val="000000"/>
                </a:solidFill>
                <a:latin typeface="Arial" charset="0"/>
              </a:rPr>
              <a:t>Contrastabilidad Empírica:</a:t>
            </a:r>
            <a:r>
              <a:rPr lang="es-ES" sz="2400" b="1" u="sng">
                <a:solidFill>
                  <a:srgbClr val="000000"/>
                </a:solidFill>
                <a:latin typeface="Arial" charset="0"/>
              </a:rPr>
              <a:t> </a:t>
            </a:r>
            <a:r>
              <a:rPr lang="es-ES" sz="2400">
                <a:solidFill>
                  <a:srgbClr val="000000"/>
                </a:solidFill>
                <a:latin typeface="Arial" charset="0"/>
              </a:rPr>
              <a:t>Deben permitir  hacer observaciones en la práctica para corroborarlas o sea resolver las hipótesis con datos de la práctica. </a:t>
            </a:r>
          </a:p>
          <a:p>
            <a:pPr marL="341313" indent="-336550" algn="just" defTabSz="449263" fontAlgn="base">
              <a:lnSpc>
                <a:spcPct val="80000"/>
              </a:lnSpc>
              <a:spcBef>
                <a:spcPts val="500"/>
              </a:spcBef>
              <a:spcAft>
                <a:spcPct val="0"/>
              </a:spcAft>
              <a:buSzPct val="7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ES" sz="2400">
              <a:solidFill>
                <a:srgbClr val="000000"/>
              </a:solidFill>
              <a:latin typeface="Arial" charset="0"/>
            </a:endParaRPr>
          </a:p>
          <a:p>
            <a:pPr marL="336550" indent="-330200" algn="just" defTabSz="449263" fontAlgn="base">
              <a:lnSpc>
                <a:spcPct val="80000"/>
              </a:lnSpc>
              <a:spcBef>
                <a:spcPts val="500"/>
              </a:spcBef>
              <a:spcAft>
                <a:spcPct val="0"/>
              </a:spcAft>
              <a:buClr>
                <a:srgbClr val="F0A22E"/>
              </a:buClr>
              <a:buSzPct val="70000"/>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400" b="1" i="1" u="sng">
                <a:solidFill>
                  <a:srgbClr val="000000"/>
                </a:solidFill>
                <a:latin typeface="Arial" charset="0"/>
              </a:rPr>
              <a:t>Fundamentación científica:</a:t>
            </a:r>
            <a:r>
              <a:rPr lang="es-ES" sz="2400" u="sng">
                <a:solidFill>
                  <a:srgbClr val="000000"/>
                </a:solidFill>
                <a:latin typeface="Arial" charset="0"/>
              </a:rPr>
              <a:t> </a:t>
            </a:r>
            <a:r>
              <a:rPr lang="es-ES" sz="2400">
                <a:solidFill>
                  <a:srgbClr val="000000"/>
                </a:solidFill>
                <a:latin typeface="Arial" charset="0"/>
              </a:rPr>
              <a:t>Formular una pregunta o una hipótesis no fundamentada científicamente, constituye una violación de la ética de la investigación. En la medicina clínica someter a prueba (en personas) hipótesis, atenta contra los preceptos de la ética médica. </a:t>
            </a:r>
          </a:p>
          <a:p>
            <a:pPr marL="341313" indent="-336550" algn="just" defTabSz="449263" fontAlgn="base">
              <a:lnSpc>
                <a:spcPct val="80000"/>
              </a:lnSpc>
              <a:spcBef>
                <a:spcPts val="500"/>
              </a:spcBef>
              <a:spcAft>
                <a:spcPct val="0"/>
              </a:spcAft>
              <a:buSzPct val="7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ES" sz="2400">
              <a:solidFill>
                <a:srgbClr val="000000"/>
              </a:solidFill>
              <a:latin typeface="Arial" charset="0"/>
            </a:endParaRPr>
          </a:p>
        </p:txBody>
      </p:sp>
    </p:spTree>
    <p:extLst>
      <p:ext uri="{BB962C8B-B14F-4D97-AF65-F5344CB8AC3E}">
        <p14:creationId xmlns:p14="http://schemas.microsoft.com/office/powerpoint/2010/main" val="18970478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634082"/>
          </a:xfrm>
        </p:spPr>
        <p:style>
          <a:lnRef idx="1">
            <a:schemeClr val="accent1"/>
          </a:lnRef>
          <a:fillRef idx="2">
            <a:schemeClr val="accent1"/>
          </a:fillRef>
          <a:effectRef idx="1">
            <a:schemeClr val="accent1"/>
          </a:effectRef>
          <a:fontRef idx="minor">
            <a:schemeClr val="dk1"/>
          </a:fontRef>
        </p:style>
        <p:txBody>
          <a:bodyPr>
            <a:normAutofit/>
          </a:bodyPr>
          <a:lstStyle/>
          <a:p>
            <a:r>
              <a:rPr lang="es-ES" sz="3200" b="1" dirty="0" smtClean="0">
                <a:effectLst>
                  <a:outerShdw blurRad="38100" dist="38100" dir="2700000" algn="tl">
                    <a:srgbClr val="000000">
                      <a:alpha val="43137"/>
                    </a:srgbClr>
                  </a:outerShdw>
                </a:effectLst>
              </a:rPr>
              <a:t>Estudio independiente</a:t>
            </a:r>
            <a:endParaRPr lang="es-ES" sz="3200" dirty="0"/>
          </a:p>
        </p:txBody>
      </p:sp>
      <p:sp>
        <p:nvSpPr>
          <p:cNvPr id="3" name="2 Marcador de contenido"/>
          <p:cNvSpPr>
            <a:spLocks noGrp="1"/>
          </p:cNvSpPr>
          <p:nvPr>
            <p:ph idx="1"/>
          </p:nvPr>
        </p:nvSpPr>
        <p:spPr>
          <a:xfrm>
            <a:off x="0" y="1096144"/>
            <a:ext cx="9144000" cy="5141168"/>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s-ES" sz="2400" dirty="0" smtClean="0"/>
              <a:t>     </a:t>
            </a:r>
            <a:r>
              <a:rPr lang="es-ES" sz="2400" b="1" u="sng" dirty="0" smtClean="0"/>
              <a:t>Ejercicio 1 </a:t>
            </a:r>
          </a:p>
          <a:p>
            <a:pPr lvl="0">
              <a:buNone/>
            </a:pPr>
            <a:r>
              <a:rPr lang="es-ES" sz="2400" dirty="0" smtClean="0"/>
              <a:t>     Se expone a continuación una situación problémica que puede presentársele en su trabajo diario </a:t>
            </a:r>
            <a:r>
              <a:rPr lang="es-ES" sz="2400" smtClean="0"/>
              <a:t>como </a:t>
            </a:r>
            <a:r>
              <a:rPr lang="es-ES" sz="2400" smtClean="0"/>
              <a:t>enfermero.</a:t>
            </a:r>
            <a:endParaRPr lang="es-ES" sz="2400" dirty="0" smtClean="0"/>
          </a:p>
          <a:p>
            <a:r>
              <a:rPr lang="es-ES" sz="2400" dirty="0" smtClean="0"/>
              <a:t>Identifique las etapas del método científico.</a:t>
            </a:r>
            <a:r>
              <a:rPr lang="es-ES" sz="2400" dirty="0"/>
              <a:t> </a:t>
            </a:r>
            <a:endParaRPr lang="es-ES" sz="2400" dirty="0" smtClean="0"/>
          </a:p>
          <a:p>
            <a:r>
              <a:rPr lang="es-ES" sz="2400" dirty="0" smtClean="0"/>
              <a:t>Diga </a:t>
            </a:r>
            <a:r>
              <a:rPr lang="es-ES" sz="2400" dirty="0"/>
              <a:t>que método se </a:t>
            </a:r>
            <a:r>
              <a:rPr lang="es-ES" sz="2400" dirty="0" smtClean="0"/>
              <a:t>aplica, </a:t>
            </a:r>
            <a:r>
              <a:rPr lang="es-ES" sz="2400" dirty="0"/>
              <a:t>el método clínico o </a:t>
            </a:r>
            <a:r>
              <a:rPr lang="es-ES" sz="2400" dirty="0" smtClean="0"/>
              <a:t>epidemiológico</a:t>
            </a:r>
          </a:p>
          <a:p>
            <a:pPr algn="just">
              <a:buNone/>
            </a:pPr>
            <a:r>
              <a:rPr lang="es-ES" sz="2400" dirty="0" smtClean="0"/>
              <a:t>     Usted se encuentra en su Consultorio de Médico de la Familia y atiende en su área una escuela primaria cercana en la cual se presentan brotes sucesivos de diarreas, en la visita al centro usted descubre contaminación del agua de beber a partir de una rotura en la conductora de los residuales. Usted supone que las rotura de las tuberías es causante de los brotes. Pocos días después de ser reparadas las tuberías y clorada el agua de los tanques cesa los brotes diarreicos y no vuelven a presentarse. </a:t>
            </a:r>
          </a:p>
          <a:p>
            <a:endParaRPr lang="es-E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r>
              <a:rPr lang="es-ES" b="1" dirty="0" smtClean="0">
                <a:effectLst>
                  <a:outerShdw blurRad="38100" dist="38100" dir="2700000" algn="tl">
                    <a:srgbClr val="000000">
                      <a:alpha val="43137"/>
                    </a:srgbClr>
                  </a:outerShdw>
                </a:effectLst>
              </a:rPr>
              <a:t>Estudio independiente</a:t>
            </a:r>
            <a:endParaRPr lang="es-ES" b="1" dirty="0">
              <a:effectLst>
                <a:outerShdw blurRad="38100" dist="38100" dir="2700000" algn="tl">
                  <a:srgbClr val="000000">
                    <a:alpha val="43137"/>
                  </a:srgbClr>
                </a:outerShdw>
              </a:effectLst>
            </a:endParaRPr>
          </a:p>
        </p:txBody>
      </p:sp>
      <p:sp>
        <p:nvSpPr>
          <p:cNvPr id="5" name="4 Marcador de contenido"/>
          <p:cNvSpPr>
            <a:spLocks noGrp="1"/>
          </p:cNvSpPr>
          <p:nvPr>
            <p:ph idx="1"/>
          </p:nvPr>
        </p:nvSpPr>
        <p:spPr>
          <a:xfrm>
            <a:off x="457200" y="1285860"/>
            <a:ext cx="8229600" cy="5357850"/>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es-ES" sz="2800" dirty="0" smtClean="0"/>
              <a:t> </a:t>
            </a:r>
          </a:p>
          <a:p>
            <a:pPr>
              <a:buNone/>
            </a:pPr>
            <a:endParaRPr lang="es-ES" sz="2800" b="1" u="sng" dirty="0"/>
          </a:p>
          <a:p>
            <a:pPr>
              <a:buNone/>
            </a:pPr>
            <a:r>
              <a:rPr lang="es-ES" sz="2800" b="1" u="sng" dirty="0" smtClean="0"/>
              <a:t>Ejercicio 2</a:t>
            </a:r>
            <a:endParaRPr lang="es-ES" sz="2800" u="sng" dirty="0" smtClean="0"/>
          </a:p>
          <a:p>
            <a:r>
              <a:rPr lang="es-ES" sz="2800" dirty="0" smtClean="0"/>
              <a:t>Revise el artículo “</a:t>
            </a:r>
            <a:r>
              <a:rPr lang="es-ES" sz="2800" b="1" dirty="0" smtClean="0"/>
              <a:t>El método clínico, el método epidemiológico y la Epidemiología Clínica”</a:t>
            </a:r>
            <a:r>
              <a:rPr lang="es-ES" sz="2800" dirty="0" smtClean="0"/>
              <a:t>. De su opinión al respecto.</a:t>
            </a:r>
          </a:p>
          <a:p>
            <a:pPr>
              <a:buNone/>
            </a:pPr>
            <a:endParaRPr lang="es-ES"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ES" b="1" dirty="0" smtClean="0">
                <a:effectLst>
                  <a:outerShdw blurRad="38100" dist="38100" dir="2700000" algn="tl">
                    <a:srgbClr val="000000">
                      <a:alpha val="43137"/>
                    </a:srgbClr>
                  </a:outerShdw>
                </a:effectLst>
              </a:rPr>
              <a:t>BIBLIOGRAFIA</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s-ES" b="1" dirty="0"/>
              <a:t>Carpeta Tema I, Metodología de la investigación</a:t>
            </a:r>
            <a:r>
              <a:rPr lang="es-ES" b="1" dirty="0" smtClean="0"/>
              <a:t>.</a:t>
            </a:r>
            <a:r>
              <a:rPr lang="es-ES" dirty="0"/>
              <a:t> </a:t>
            </a:r>
          </a:p>
          <a:p>
            <a:pPr lvl="0"/>
            <a:r>
              <a:rPr lang="es-ES" dirty="0"/>
              <a:t>PDF. El método clínico y epidemiológico.</a:t>
            </a:r>
          </a:p>
          <a:p>
            <a:pPr lvl="0"/>
            <a:r>
              <a:rPr lang="es-ES" dirty="0"/>
              <a:t>PDF. Texto auxiliar (</a:t>
            </a:r>
            <a:r>
              <a:rPr lang="es-ES" dirty="0" err="1"/>
              <a:t>Bayarre</a:t>
            </a:r>
            <a:r>
              <a:rPr lang="es-ES" dirty="0"/>
              <a:t>)</a:t>
            </a:r>
          </a:p>
          <a:p>
            <a:pPr lvl="0"/>
            <a:r>
              <a:rPr lang="es-ES" dirty="0"/>
              <a:t>Doc. Problema científico</a:t>
            </a:r>
            <a:r>
              <a:rPr lang="es-ES" dirty="0" smtClean="0"/>
              <a:t>.</a:t>
            </a:r>
          </a:p>
          <a:p>
            <a:r>
              <a:rPr lang="es-ES" b="1" dirty="0"/>
              <a:t>Libro de texto Informática Médica Tomo II, páginas 183 a la 187</a:t>
            </a:r>
            <a:endParaRPr lang="es-ES" dirty="0"/>
          </a:p>
          <a:p>
            <a:pPr lvl="0"/>
            <a:endParaRPr lang="es-ES" dirty="0"/>
          </a:p>
          <a:p>
            <a:pPr lvl="0"/>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71670" y="357166"/>
            <a:ext cx="4643470" cy="928670"/>
          </a:xfrm>
          <a:ln w="63500"/>
        </p:spPr>
        <p:style>
          <a:lnRef idx="1">
            <a:schemeClr val="accent2"/>
          </a:lnRef>
          <a:fillRef idx="2">
            <a:schemeClr val="accent2"/>
          </a:fillRef>
          <a:effectRef idx="1">
            <a:schemeClr val="accent2"/>
          </a:effectRef>
          <a:fontRef idx="minor">
            <a:schemeClr val="dk1"/>
          </a:fontRef>
        </p:style>
        <p:txBody>
          <a:bodyPr>
            <a:noAutofit/>
          </a:bodyPr>
          <a:lstStyle/>
          <a:p>
            <a:r>
              <a:rPr lang="es-ES" b="1" i="1" dirty="0" smtClean="0"/>
              <a:t/>
            </a:r>
            <a:br>
              <a:rPr lang="es-ES" b="1" i="1" dirty="0" smtClean="0"/>
            </a:br>
            <a:r>
              <a:rPr lang="es-ES" b="1" i="1" dirty="0" smtClean="0">
                <a:effectLst>
                  <a:outerShdw blurRad="38100" dist="38100" dir="2700000" algn="tl">
                    <a:srgbClr val="000000">
                      <a:alpha val="43137"/>
                    </a:srgbClr>
                  </a:outerShdw>
                </a:effectLst>
              </a:rPr>
              <a:t>La </a:t>
            </a:r>
            <a:r>
              <a:rPr lang="es-ES" b="1" i="1" dirty="0">
                <a:effectLst>
                  <a:outerShdw blurRad="38100" dist="38100" dir="2700000" algn="tl">
                    <a:srgbClr val="000000">
                      <a:alpha val="43137"/>
                    </a:srgbClr>
                  </a:outerShdw>
                </a:effectLst>
              </a:rPr>
              <a:t>Ciencia </a:t>
            </a:r>
            <a:r>
              <a:rPr lang="es-ES" dirty="0"/>
              <a:t/>
            </a:r>
            <a:br>
              <a:rPr lang="es-ES" dirty="0"/>
            </a:br>
            <a:endParaRPr lang="es-ES" dirty="0"/>
          </a:p>
        </p:txBody>
      </p:sp>
      <p:sp>
        <p:nvSpPr>
          <p:cNvPr id="3" name="2 Marcador de contenido"/>
          <p:cNvSpPr>
            <a:spLocks noGrp="1"/>
          </p:cNvSpPr>
          <p:nvPr>
            <p:ph idx="1"/>
          </p:nvPr>
        </p:nvSpPr>
        <p:spPr>
          <a:xfrm>
            <a:off x="285720" y="1714488"/>
            <a:ext cx="8358246" cy="4525963"/>
          </a:xfrm>
          <a:ln w="127000"/>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endParaRPr lang="es-ES" b="1" dirty="0" smtClean="0"/>
          </a:p>
          <a:p>
            <a:pPr algn="just"/>
            <a:r>
              <a:rPr lang="es-ES" b="1" dirty="0" smtClean="0"/>
              <a:t>Sistema </a:t>
            </a:r>
            <a:r>
              <a:rPr lang="es-ES" b="1" dirty="0"/>
              <a:t>de conocimientos acerca de la naturaleza, la sociedad y el </a:t>
            </a:r>
            <a:r>
              <a:rPr lang="es-ES" b="1" dirty="0" smtClean="0"/>
              <a:t>pensamiento.</a:t>
            </a:r>
          </a:p>
          <a:p>
            <a:pPr algn="just"/>
            <a:r>
              <a:rPr lang="es-ES" b="1" dirty="0" smtClean="0"/>
              <a:t>Es </a:t>
            </a:r>
            <a:r>
              <a:rPr lang="es-ES" b="1" dirty="0"/>
              <a:t>un instrumento que contribuye a la solución de los problemas que enfrenta el hombre a partir de conceptos, categorías, principios, leyes y teorías que permite explicar un fenómeno o proceso que es objeto del </a:t>
            </a:r>
            <a:r>
              <a:rPr lang="es-ES" b="1" i="1" u="sng" dirty="0">
                <a:effectLst>
                  <a:outerShdw blurRad="38100" dist="38100" dir="2700000" algn="tl">
                    <a:srgbClr val="000000">
                      <a:alpha val="43137"/>
                    </a:srgbClr>
                  </a:outerShdw>
                </a:effectLst>
              </a:rPr>
              <a:t>conocimiento </a:t>
            </a:r>
            <a:r>
              <a:rPr lang="es-ES" b="1" i="1" u="sng" dirty="0" smtClean="0">
                <a:effectLst>
                  <a:outerShdw blurRad="38100" dist="38100" dir="2700000" algn="tl">
                    <a:srgbClr val="000000">
                      <a:alpha val="43137"/>
                    </a:srgbClr>
                  </a:outerShdw>
                </a:effectLst>
              </a:rPr>
              <a:t>científico</a:t>
            </a:r>
            <a:r>
              <a:rPr lang="es-ES" b="1" dirty="0" smtClean="0"/>
              <a:t>.</a:t>
            </a:r>
          </a:p>
          <a:p>
            <a:pPr>
              <a:buNone/>
            </a:pPr>
            <a:endParaRPr lang="es-ES" dirty="0"/>
          </a:p>
          <a:p>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endParaRPr lang="es-ES" dirty="0"/>
          </a:p>
        </p:txBody>
      </p:sp>
      <p:graphicFrame>
        <p:nvGraphicFramePr>
          <p:cNvPr id="7" name="6 Marcador de contenido"/>
          <p:cNvGraphicFramePr>
            <a:graphicFrameLocks noGrp="1"/>
          </p:cNvGraphicFramePr>
          <p:nvPr>
            <p:ph idx="1"/>
          </p:nvPr>
        </p:nvGraphicFramePr>
        <p:xfrm>
          <a:off x="428596" y="285728"/>
          <a:ext cx="8229600" cy="6431280"/>
        </p:xfrm>
        <a:graphic>
          <a:graphicData uri="http://schemas.openxmlformats.org/drawingml/2006/table">
            <a:tbl>
              <a:tblPr firstRow="1" bandRow="1">
                <a:tableStyleId>{5C22544A-7EE6-4342-B048-85BDC9FD1C3A}</a:tableStyleId>
              </a:tblPr>
              <a:tblGrid>
                <a:gridCol w="4114800"/>
                <a:gridCol w="4114800"/>
              </a:tblGrid>
              <a:tr h="390851">
                <a:tc gridSpan="2">
                  <a:txBody>
                    <a:bodyPr/>
                    <a:lstStyle/>
                    <a:p>
                      <a:pPr algn="ctr"/>
                      <a:r>
                        <a:rPr lang="es-ES" sz="3200" b="1" u="none" dirty="0" smtClean="0"/>
                        <a:t>Conocimiento: </a:t>
                      </a:r>
                      <a:endParaRPr lang="es-ES" sz="3200" b="1" u="none" dirty="0"/>
                    </a:p>
                  </a:txBody>
                  <a:tcPr/>
                </a:tc>
                <a:tc hMerge="1">
                  <a:txBody>
                    <a:bodyPr/>
                    <a:lstStyle/>
                    <a:p>
                      <a:endParaRPr lang="es-ES" dirty="0"/>
                    </a:p>
                  </a:txBody>
                  <a:tcPr/>
                </a:tc>
              </a:tr>
              <a:tr h="337040">
                <a:tc>
                  <a:txBody>
                    <a:bodyPr/>
                    <a:lstStyle/>
                    <a:p>
                      <a:pPr algn="ctr"/>
                      <a:r>
                        <a:rPr lang="es-ES" sz="2400" b="1" kern="1200" dirty="0" smtClean="0">
                          <a:solidFill>
                            <a:schemeClr val="dk1"/>
                          </a:solidFill>
                          <a:latin typeface="+mn-lt"/>
                          <a:ea typeface="+mn-ea"/>
                          <a:cs typeface="+mn-cs"/>
                        </a:rPr>
                        <a:t>Común, cotidiano, ordinario</a:t>
                      </a:r>
                      <a:endParaRPr lang="es-ES" sz="2400" dirty="0"/>
                    </a:p>
                  </a:txBody>
                  <a:tcPr/>
                </a:tc>
                <a:tc>
                  <a:txBody>
                    <a:bodyPr/>
                    <a:lstStyle/>
                    <a:p>
                      <a:pPr algn="ctr"/>
                      <a:r>
                        <a:rPr lang="es-ES" sz="2400" b="1" kern="1200" dirty="0" smtClean="0">
                          <a:solidFill>
                            <a:schemeClr val="dk1"/>
                          </a:solidFill>
                          <a:latin typeface="+mn-lt"/>
                          <a:ea typeface="+mn-ea"/>
                          <a:cs typeface="+mn-cs"/>
                        </a:rPr>
                        <a:t>Científico</a:t>
                      </a:r>
                      <a:endParaRPr lang="es-ES" sz="2400" dirty="0"/>
                    </a:p>
                  </a:txBody>
                  <a:tcPr/>
                </a:tc>
              </a:tr>
              <a:tr h="4128744">
                <a:tc>
                  <a:txBody>
                    <a:bodyPr/>
                    <a:lstStyle/>
                    <a:p>
                      <a:pPr marL="457200" lvl="0" indent="-457200" algn="l">
                        <a:buFont typeface="+mj-lt"/>
                        <a:buAutoNum type="arabicPeriod"/>
                      </a:pPr>
                      <a:r>
                        <a:rPr lang="es-ES" sz="2000" b="1" kern="1200" dirty="0" smtClean="0">
                          <a:solidFill>
                            <a:schemeClr val="dk1"/>
                          </a:solidFill>
                          <a:latin typeface="+mn-lt"/>
                          <a:ea typeface="+mn-ea"/>
                          <a:cs typeface="+mn-cs"/>
                        </a:rPr>
                        <a:t>Se deriva de todos los      hombres que participan  en  la práctica social.</a:t>
                      </a:r>
                    </a:p>
                    <a:p>
                      <a:pPr marL="457200" lvl="0" indent="-457200" algn="l">
                        <a:buFont typeface="+mj-lt"/>
                        <a:buAutoNum type="arabicPeriod"/>
                      </a:pPr>
                      <a:r>
                        <a:rPr lang="es-ES" sz="2000" b="1" kern="1200" dirty="0" smtClean="0">
                          <a:solidFill>
                            <a:schemeClr val="dk1"/>
                          </a:solidFill>
                          <a:latin typeface="+mn-lt"/>
                          <a:ea typeface="+mn-ea"/>
                          <a:cs typeface="+mn-cs"/>
                        </a:rPr>
                        <a:t>Usa lenguaje cotidiano.</a:t>
                      </a:r>
                    </a:p>
                    <a:p>
                      <a:pPr marL="457200" lvl="0" indent="-457200" algn="l">
                        <a:buFont typeface="+mj-lt"/>
                        <a:buAutoNum type="arabicPeriod"/>
                      </a:pPr>
                      <a:r>
                        <a:rPr lang="es-ES" sz="2000" b="1" kern="1200" dirty="0" smtClean="0">
                          <a:solidFill>
                            <a:schemeClr val="dk1"/>
                          </a:solidFill>
                          <a:latin typeface="+mn-lt"/>
                          <a:ea typeface="+mn-ea"/>
                          <a:cs typeface="+mn-cs"/>
                        </a:rPr>
                        <a:t>Se basa en la confianza.</a:t>
                      </a:r>
                    </a:p>
                    <a:p>
                      <a:r>
                        <a:rPr lang="es-ES" sz="2000" b="1" kern="1200" dirty="0" smtClean="0">
                          <a:solidFill>
                            <a:schemeClr val="dk1"/>
                          </a:solidFill>
                          <a:latin typeface="+mn-lt"/>
                          <a:ea typeface="+mn-ea"/>
                          <a:cs typeface="+mn-cs"/>
                        </a:rPr>
                        <a:t> </a:t>
                      </a:r>
                    </a:p>
                    <a:p>
                      <a:r>
                        <a:rPr lang="es-ES" sz="2400" b="1" kern="1200" dirty="0" smtClean="0">
                          <a:solidFill>
                            <a:schemeClr val="dk1"/>
                          </a:solidFill>
                          <a:latin typeface="+mn-lt"/>
                          <a:ea typeface="+mn-ea"/>
                          <a:cs typeface="+mn-cs"/>
                        </a:rPr>
                        <a:t>Ejemplos:</a:t>
                      </a:r>
                    </a:p>
                    <a:p>
                      <a:pPr lvl="0">
                        <a:buFont typeface="Wingdings" pitchFamily="2" charset="2"/>
                        <a:buChar char="ü"/>
                      </a:pPr>
                      <a:r>
                        <a:rPr lang="es-ES" sz="2000" b="1" kern="1200" dirty="0" smtClean="0">
                          <a:solidFill>
                            <a:schemeClr val="dk1"/>
                          </a:solidFill>
                          <a:latin typeface="+mn-lt"/>
                          <a:ea typeface="+mn-ea"/>
                          <a:cs typeface="+mn-cs"/>
                        </a:rPr>
                        <a:t>Los nombres de las asignaturas que se imparten en el segundo semestre del segundo año de la carrera de Medicina.</a:t>
                      </a:r>
                    </a:p>
                    <a:p>
                      <a:pPr lvl="0">
                        <a:buFont typeface="Wingdings" pitchFamily="2" charset="2"/>
                        <a:buChar char="ü"/>
                      </a:pPr>
                      <a:r>
                        <a:rPr lang="es-ES" sz="2000" b="1" kern="1200" dirty="0" smtClean="0">
                          <a:solidFill>
                            <a:schemeClr val="dk1"/>
                          </a:solidFill>
                          <a:latin typeface="+mn-lt"/>
                          <a:ea typeface="+mn-ea"/>
                          <a:cs typeface="+mn-cs"/>
                        </a:rPr>
                        <a:t>El horario de las clases.</a:t>
                      </a:r>
                    </a:p>
                    <a:p>
                      <a:pPr lvl="0">
                        <a:buFont typeface="Wingdings" pitchFamily="2" charset="2"/>
                        <a:buChar char="ü"/>
                      </a:pPr>
                      <a:r>
                        <a:rPr lang="es-ES" sz="2000" b="1" kern="1200" dirty="0" smtClean="0">
                          <a:solidFill>
                            <a:schemeClr val="dk1"/>
                          </a:solidFill>
                          <a:latin typeface="+mn-lt"/>
                          <a:ea typeface="+mn-ea"/>
                          <a:cs typeface="+mn-cs"/>
                        </a:rPr>
                        <a:t>Información relacionada con las actividades que realizan los estudiantes con sus profesores guías.</a:t>
                      </a:r>
                    </a:p>
                    <a:p>
                      <a:endParaRPr lang="es-ES" sz="2000" b="1" dirty="0"/>
                    </a:p>
                  </a:txBody>
                  <a:tcPr/>
                </a:tc>
                <a:tc>
                  <a:txBody>
                    <a:bodyPr/>
                    <a:lstStyle/>
                    <a:p>
                      <a:pPr marL="457200" lvl="0" indent="-457200">
                        <a:buFont typeface="+mj-lt"/>
                        <a:buAutoNum type="arabicPeriod"/>
                      </a:pPr>
                      <a:r>
                        <a:rPr lang="es-ES" sz="2000" b="1" kern="1200" dirty="0" smtClean="0">
                          <a:solidFill>
                            <a:schemeClr val="dk1"/>
                          </a:solidFill>
                          <a:latin typeface="+mn-lt"/>
                          <a:ea typeface="+mn-ea"/>
                          <a:cs typeface="+mn-cs"/>
                        </a:rPr>
                        <a:t>Se deriva de grupos de personas especialmente preparadas. </a:t>
                      </a:r>
                    </a:p>
                    <a:p>
                      <a:pPr marL="457200" lvl="0" indent="-457200">
                        <a:buFont typeface="+mj-lt"/>
                        <a:buNone/>
                      </a:pPr>
                      <a:endParaRPr lang="es-ES" sz="2000" b="1" kern="1200" dirty="0" smtClean="0">
                        <a:solidFill>
                          <a:schemeClr val="dk1"/>
                        </a:solidFill>
                        <a:latin typeface="+mn-lt"/>
                        <a:ea typeface="+mn-ea"/>
                        <a:cs typeface="+mn-cs"/>
                      </a:endParaRPr>
                    </a:p>
                    <a:p>
                      <a:pPr marL="457200" lvl="0" indent="-457200">
                        <a:buFont typeface="+mj-lt"/>
                        <a:buNone/>
                      </a:pPr>
                      <a:r>
                        <a:rPr lang="es-ES" sz="2000" b="1" kern="1200" dirty="0" smtClean="0">
                          <a:solidFill>
                            <a:schemeClr val="dk1"/>
                          </a:solidFill>
                          <a:latin typeface="+mn-lt"/>
                          <a:ea typeface="+mn-ea"/>
                          <a:cs typeface="+mn-cs"/>
                        </a:rPr>
                        <a:t>2.</a:t>
                      </a:r>
                      <a:r>
                        <a:rPr lang="es-ES" sz="2000" b="1" kern="1200" baseline="0" dirty="0" smtClean="0">
                          <a:solidFill>
                            <a:schemeClr val="dk1"/>
                          </a:solidFill>
                          <a:latin typeface="+mn-lt"/>
                          <a:ea typeface="+mn-ea"/>
                          <a:cs typeface="+mn-cs"/>
                        </a:rPr>
                        <a:t>     </a:t>
                      </a:r>
                      <a:r>
                        <a:rPr lang="es-ES" sz="2000" b="1" kern="1200" dirty="0" smtClean="0">
                          <a:solidFill>
                            <a:schemeClr val="dk1"/>
                          </a:solidFill>
                          <a:latin typeface="+mn-lt"/>
                          <a:ea typeface="+mn-ea"/>
                          <a:cs typeface="+mn-cs"/>
                        </a:rPr>
                        <a:t>Lenguaje especializado.</a:t>
                      </a:r>
                    </a:p>
                    <a:p>
                      <a:pPr marL="457200" lvl="0" indent="-457200">
                        <a:buFont typeface="+mj-lt"/>
                        <a:buNone/>
                      </a:pPr>
                      <a:r>
                        <a:rPr lang="es-ES" sz="2000" b="1" kern="1200" dirty="0" smtClean="0">
                          <a:solidFill>
                            <a:schemeClr val="dk1"/>
                          </a:solidFill>
                          <a:latin typeface="+mn-lt"/>
                          <a:ea typeface="+mn-ea"/>
                          <a:cs typeface="+mn-cs"/>
                        </a:rPr>
                        <a:t>3.     Se basa en la comprobación.</a:t>
                      </a:r>
                    </a:p>
                    <a:p>
                      <a:r>
                        <a:rPr lang="es-ES" sz="2000" b="1" kern="1200" dirty="0" smtClean="0">
                          <a:solidFill>
                            <a:schemeClr val="dk1"/>
                          </a:solidFill>
                          <a:latin typeface="+mn-lt"/>
                          <a:ea typeface="+mn-ea"/>
                          <a:cs typeface="+mn-cs"/>
                        </a:rPr>
                        <a:t> </a:t>
                      </a:r>
                    </a:p>
                    <a:p>
                      <a:r>
                        <a:rPr lang="es-ES" sz="2400" b="1" kern="1200" dirty="0" smtClean="0">
                          <a:solidFill>
                            <a:schemeClr val="dk1"/>
                          </a:solidFill>
                          <a:latin typeface="+mn-lt"/>
                          <a:ea typeface="+mn-ea"/>
                          <a:cs typeface="+mn-cs"/>
                        </a:rPr>
                        <a:t>Ejemplos:</a:t>
                      </a:r>
                    </a:p>
                    <a:p>
                      <a:pPr lvl="0">
                        <a:buFont typeface="Wingdings" pitchFamily="2" charset="2"/>
                        <a:buChar char="ü"/>
                      </a:pPr>
                      <a:r>
                        <a:rPr lang="es-ES" sz="2000" b="1" kern="1200" dirty="0" smtClean="0">
                          <a:solidFill>
                            <a:schemeClr val="dk1"/>
                          </a:solidFill>
                          <a:latin typeface="+mn-lt"/>
                          <a:ea typeface="+mn-ea"/>
                          <a:cs typeface="+mn-cs"/>
                        </a:rPr>
                        <a:t>La matemática, la física, la química como ciencias particulares.</a:t>
                      </a:r>
                    </a:p>
                    <a:p>
                      <a:pPr lvl="0">
                        <a:buFont typeface="Wingdings" pitchFamily="2" charset="2"/>
                        <a:buChar char="ü"/>
                      </a:pPr>
                      <a:r>
                        <a:rPr lang="es-ES" sz="2000" b="1" kern="1200" dirty="0" smtClean="0">
                          <a:solidFill>
                            <a:schemeClr val="dk1"/>
                          </a:solidFill>
                          <a:latin typeface="+mn-lt"/>
                          <a:ea typeface="+mn-ea"/>
                          <a:cs typeface="+mn-cs"/>
                        </a:rPr>
                        <a:t>Fisiopatología de la hipertensión arterial.</a:t>
                      </a:r>
                    </a:p>
                    <a:p>
                      <a:pPr lvl="0">
                        <a:buFont typeface="Wingdings" pitchFamily="2" charset="2"/>
                        <a:buChar char="ü"/>
                      </a:pPr>
                      <a:r>
                        <a:rPr lang="es-ES" sz="2000" b="1" kern="1200" dirty="0" smtClean="0">
                          <a:solidFill>
                            <a:schemeClr val="dk1"/>
                          </a:solidFill>
                          <a:latin typeface="+mn-lt"/>
                          <a:ea typeface="+mn-ea"/>
                          <a:cs typeface="+mn-cs"/>
                        </a:rPr>
                        <a:t>Cómo ocurre la respiración celular.</a:t>
                      </a:r>
                    </a:p>
                    <a:p>
                      <a:pPr lvl="0">
                        <a:buFont typeface="Wingdings" pitchFamily="2" charset="2"/>
                        <a:buChar char="ü"/>
                      </a:pPr>
                      <a:r>
                        <a:rPr lang="es-ES" sz="2000" b="1" kern="1200" dirty="0" smtClean="0">
                          <a:solidFill>
                            <a:schemeClr val="dk1"/>
                          </a:solidFill>
                          <a:latin typeface="+mn-lt"/>
                          <a:ea typeface="+mn-ea"/>
                          <a:cs typeface="+mn-cs"/>
                        </a:rPr>
                        <a:t>Papel del ADN en la transmisión hereditaria.</a:t>
                      </a:r>
                    </a:p>
                    <a:p>
                      <a:r>
                        <a:rPr lang="es-ES" sz="2000" b="1" kern="1200" dirty="0" smtClean="0">
                          <a:solidFill>
                            <a:schemeClr val="dk1"/>
                          </a:solidFill>
                          <a:latin typeface="+mn-lt"/>
                          <a:ea typeface="+mn-ea"/>
                          <a:cs typeface="+mn-cs"/>
                        </a:rPr>
                        <a:t> </a:t>
                      </a:r>
                    </a:p>
                    <a:p>
                      <a:endParaRPr lang="es-ES" sz="2000" b="1" dirty="0"/>
                    </a:p>
                  </a:txBody>
                  <a:tcPr/>
                </a:tc>
              </a:tr>
              <a:tr h="337040">
                <a:tc>
                  <a:txBody>
                    <a:bodyPr/>
                    <a:lstStyle/>
                    <a:p>
                      <a:endParaRPr lang="es-ES" dirty="0"/>
                    </a:p>
                  </a:txBody>
                  <a:tcPr/>
                </a:tc>
                <a:tc>
                  <a:txBody>
                    <a:bodyPr/>
                    <a:lstStyle/>
                    <a:p>
                      <a:endParaRPr lang="es-E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214282" y="3357562"/>
            <a:ext cx="3429024"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Metodología de la Investigación Científica</a:t>
            </a:r>
            <a:endParaRPr lang="es-ES" sz="2400" b="1" dirty="0"/>
          </a:p>
        </p:txBody>
      </p:sp>
      <p:sp>
        <p:nvSpPr>
          <p:cNvPr id="3" name="2 Elipse"/>
          <p:cNvSpPr/>
          <p:nvPr/>
        </p:nvSpPr>
        <p:spPr>
          <a:xfrm>
            <a:off x="0" y="285728"/>
            <a:ext cx="2786082"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Investigación</a:t>
            </a:r>
          </a:p>
          <a:p>
            <a:pPr algn="ctr"/>
            <a:r>
              <a:rPr lang="es-ES" sz="2400" b="1" dirty="0" smtClean="0"/>
              <a:t> Científica</a:t>
            </a:r>
            <a:endParaRPr lang="es-ES" sz="2400" b="1" dirty="0"/>
          </a:p>
        </p:txBody>
      </p:sp>
      <p:pic>
        <p:nvPicPr>
          <p:cNvPr id="1027" name="Picture 3"/>
          <p:cNvPicPr>
            <a:picLocks noChangeAspect="1" noChangeArrowheads="1"/>
          </p:cNvPicPr>
          <p:nvPr/>
        </p:nvPicPr>
        <p:blipFill>
          <a:blip r:embed="rId2"/>
          <a:srcRect/>
          <a:stretch>
            <a:fillRect/>
          </a:stretch>
        </p:blipFill>
        <p:spPr bwMode="auto">
          <a:xfrm>
            <a:off x="2915816" y="486362"/>
            <a:ext cx="5867400" cy="121444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2428860" y="4714884"/>
            <a:ext cx="6210300" cy="1214446"/>
          </a:xfrm>
          <a:prstGeom prst="rect">
            <a:avLst/>
          </a:prstGeom>
          <a:noFill/>
          <a:ln w="9525">
            <a:noFill/>
            <a:miter lim="800000"/>
            <a:headEnd/>
            <a:tailEnd/>
          </a:ln>
          <a:effectLst/>
        </p:spPr>
      </p:pic>
      <p:sp>
        <p:nvSpPr>
          <p:cNvPr id="8" name="7 Flecha a la derecha con muesca"/>
          <p:cNvSpPr/>
          <p:nvPr/>
        </p:nvSpPr>
        <p:spPr>
          <a:xfrm rot="941294">
            <a:off x="1972164" y="1682983"/>
            <a:ext cx="2500330" cy="66375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4429124" y="2285992"/>
            <a:ext cx="450059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b="1" dirty="0" smtClean="0"/>
              <a:t>Proceso caro </a:t>
            </a:r>
            <a:r>
              <a:rPr lang="es-ES" dirty="0" smtClean="0"/>
              <a:t>desde todos los puntos de vista</a:t>
            </a:r>
            <a:endParaRPr lang="es-ES" dirty="0"/>
          </a:p>
        </p:txBody>
      </p:sp>
      <p:sp>
        <p:nvSpPr>
          <p:cNvPr id="10" name="9 CuadroTexto"/>
          <p:cNvSpPr txBox="1"/>
          <p:nvPr/>
        </p:nvSpPr>
        <p:spPr>
          <a:xfrm>
            <a:off x="5214942" y="3786190"/>
            <a:ext cx="371477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b="1" dirty="0" smtClean="0"/>
              <a:t>Obtener conocimiento con eficiencia</a:t>
            </a:r>
            <a:r>
              <a:rPr lang="es-ES" dirty="0" smtClean="0"/>
              <a:t>,</a:t>
            </a:r>
          </a:p>
          <a:p>
            <a:r>
              <a:rPr lang="es-ES" dirty="0" smtClean="0"/>
              <a:t> al menor costo posible</a:t>
            </a:r>
            <a:endParaRPr lang="es-ES" dirty="0"/>
          </a:p>
        </p:txBody>
      </p:sp>
      <p:sp>
        <p:nvSpPr>
          <p:cNvPr id="11" name="10 Flecha a la derecha con muesca"/>
          <p:cNvSpPr/>
          <p:nvPr/>
        </p:nvSpPr>
        <p:spPr>
          <a:xfrm rot="10800000">
            <a:off x="3658536" y="3817955"/>
            <a:ext cx="1556406" cy="52749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 la derecha con bandas"/>
          <p:cNvSpPr/>
          <p:nvPr/>
        </p:nvSpPr>
        <p:spPr>
          <a:xfrm rot="5400000">
            <a:off x="6250793" y="3036091"/>
            <a:ext cx="1071570" cy="4286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1357298"/>
            <a:ext cx="7715336" cy="2677656"/>
          </a:xfrm>
          <a:prstGeom prst="rect">
            <a:avLst/>
          </a:prstGeom>
          <a:ln w="63500"/>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800" b="1" dirty="0" smtClean="0"/>
              <a:t>Es la forma de abordar la realidad y estudiar los fenómenos de la naturaleza, la sociedad y el pensamiento con el propósito de descubrir la esencia de dichos fenómenos y sus interrelaciones. </a:t>
            </a:r>
          </a:p>
          <a:p>
            <a:pPr algn="ctr"/>
            <a:r>
              <a:rPr lang="es-ES" sz="2800" b="1" dirty="0" smtClean="0">
                <a:effectLst>
                  <a:outerShdw blurRad="38100" dist="38100" dir="2700000" algn="tl">
                    <a:srgbClr val="000000">
                      <a:alpha val="43137"/>
                    </a:srgbClr>
                  </a:outerShdw>
                </a:effectLst>
              </a:rPr>
              <a:t>Da al investigador el camino más corto</a:t>
            </a:r>
          </a:p>
          <a:p>
            <a:pPr algn="ctr"/>
            <a:r>
              <a:rPr lang="es-ES" sz="2800" b="1" dirty="0" smtClean="0">
                <a:effectLst>
                  <a:outerShdw blurRad="38100" dist="38100" dir="2700000" algn="tl">
                    <a:srgbClr val="000000">
                      <a:alpha val="43137"/>
                    </a:srgbClr>
                  </a:outerShdw>
                </a:effectLst>
              </a:rPr>
              <a:t> para el logro de los conocimientos</a:t>
            </a:r>
            <a:endParaRPr lang="es-ES" sz="2800" b="1" dirty="0">
              <a:effectLst>
                <a:outerShdw blurRad="38100" dist="38100" dir="2700000" algn="tl">
                  <a:srgbClr val="000000">
                    <a:alpha val="43137"/>
                  </a:srgbClr>
                </a:outerShdw>
              </a:effectLst>
            </a:endParaRPr>
          </a:p>
        </p:txBody>
      </p:sp>
      <p:sp>
        <p:nvSpPr>
          <p:cNvPr id="3" name="1 Título"/>
          <p:cNvSpPr txBox="1">
            <a:spLocks/>
          </p:cNvSpPr>
          <p:nvPr/>
        </p:nvSpPr>
        <p:spPr>
          <a:xfrm>
            <a:off x="1785918" y="214290"/>
            <a:ext cx="5929354" cy="928670"/>
          </a:xfrm>
          <a:prstGeom prst="rect">
            <a:avLst/>
          </a:prstGeom>
          <a:ln w="63500" cap="flat" cmpd="sng" algn="ctr">
            <a:solidFill>
              <a:schemeClr val="accent2">
                <a:shade val="95000"/>
                <a:satMod val="105000"/>
              </a:schemeClr>
            </a:solidFill>
            <a:prstDash val="solid"/>
          </a:ln>
        </p:spPr>
        <p:style>
          <a:lnRef idx="1">
            <a:schemeClr val="accent2"/>
          </a:lnRef>
          <a:fillRef idx="2">
            <a:schemeClr val="accent2"/>
          </a:fillRef>
          <a:effectRef idx="1">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smtClean="0">
                <a:ln>
                  <a:noFill/>
                </a:ln>
                <a:solidFill>
                  <a:schemeClr val="dk1"/>
                </a:solidFill>
                <a:effectLst>
                  <a:outerShdw blurRad="38100" dist="38100" dir="2700000" algn="tl">
                    <a:srgbClr val="000000">
                      <a:alpha val="43137"/>
                    </a:srgbClr>
                  </a:outerShdw>
                </a:effectLst>
                <a:uLnTx/>
                <a:uFillTx/>
                <a:latin typeface="+mn-lt"/>
                <a:ea typeface="+mn-ea"/>
                <a:cs typeface="+mn-cs"/>
              </a:rPr>
              <a:t>El Método Científico</a:t>
            </a:r>
            <a:endParaRPr kumimoji="0" lang="es-ES" sz="4400" b="1" i="0" u="none"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4" name="3 CuadroTexto"/>
          <p:cNvSpPr txBox="1"/>
          <p:nvPr/>
        </p:nvSpPr>
        <p:spPr>
          <a:xfrm>
            <a:off x="785786" y="4357694"/>
            <a:ext cx="2857520" cy="461665"/>
          </a:xfrm>
          <a:prstGeom prst="rect">
            <a:avLst/>
          </a:prstGeom>
          <a:noFill/>
        </p:spPr>
        <p:txBody>
          <a:bodyPr wrap="square" rtlCol="0">
            <a:spAutoFit/>
          </a:bodyPr>
          <a:lstStyle/>
          <a:p>
            <a:r>
              <a:rPr lang="es-ES" sz="2400" b="1" dirty="0" smtClean="0"/>
              <a:t>Método Universal</a:t>
            </a:r>
            <a:endParaRPr lang="es-ES" sz="2400" b="1" dirty="0"/>
          </a:p>
        </p:txBody>
      </p:sp>
      <p:sp>
        <p:nvSpPr>
          <p:cNvPr id="5" name="4 CuadroTexto"/>
          <p:cNvSpPr txBox="1"/>
          <p:nvPr/>
        </p:nvSpPr>
        <p:spPr>
          <a:xfrm>
            <a:off x="785786" y="4929198"/>
            <a:ext cx="2786082" cy="461665"/>
          </a:xfrm>
          <a:prstGeom prst="rect">
            <a:avLst/>
          </a:prstGeom>
          <a:noFill/>
        </p:spPr>
        <p:txBody>
          <a:bodyPr wrap="square" rtlCol="0">
            <a:spAutoFit/>
          </a:bodyPr>
          <a:lstStyle/>
          <a:p>
            <a:r>
              <a:rPr lang="es-ES" sz="2400" b="1" dirty="0" smtClean="0"/>
              <a:t>Métodos generales</a:t>
            </a:r>
            <a:endParaRPr lang="es-ES" sz="2400" b="1" dirty="0"/>
          </a:p>
        </p:txBody>
      </p:sp>
      <p:sp>
        <p:nvSpPr>
          <p:cNvPr id="6" name="5 CuadroTexto"/>
          <p:cNvSpPr txBox="1"/>
          <p:nvPr/>
        </p:nvSpPr>
        <p:spPr>
          <a:xfrm>
            <a:off x="785786" y="5643578"/>
            <a:ext cx="2928958" cy="461665"/>
          </a:xfrm>
          <a:prstGeom prst="rect">
            <a:avLst/>
          </a:prstGeom>
          <a:noFill/>
        </p:spPr>
        <p:txBody>
          <a:bodyPr wrap="square" rtlCol="0">
            <a:spAutoFit/>
          </a:bodyPr>
          <a:lstStyle/>
          <a:p>
            <a:r>
              <a:rPr lang="es-ES" sz="2400" b="1" dirty="0" smtClean="0"/>
              <a:t>Métodos</a:t>
            </a:r>
            <a:r>
              <a:rPr lang="es-ES" sz="2400" dirty="0" smtClean="0"/>
              <a:t> </a:t>
            </a:r>
            <a:r>
              <a:rPr lang="es-ES" sz="2400" b="1" dirty="0" smtClean="0"/>
              <a:t>Particulares</a:t>
            </a:r>
            <a:endParaRPr lang="es-E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214290"/>
            <a:ext cx="5929354" cy="928670"/>
          </a:xfrm>
          <a:ln w="63500"/>
        </p:spPr>
        <p:style>
          <a:lnRef idx="1">
            <a:schemeClr val="accent2"/>
          </a:lnRef>
          <a:fillRef idx="2">
            <a:schemeClr val="accent2"/>
          </a:fillRef>
          <a:effectRef idx="1">
            <a:schemeClr val="accent2"/>
          </a:effectRef>
          <a:fontRef idx="minor">
            <a:schemeClr val="dk1"/>
          </a:fontRef>
        </p:style>
        <p:txBody>
          <a:bodyPr/>
          <a:lstStyle/>
          <a:p>
            <a:r>
              <a:rPr lang="es-ES" b="1" dirty="0" smtClean="0">
                <a:effectLst>
                  <a:outerShdw blurRad="38100" dist="38100" dir="2700000" algn="tl">
                    <a:srgbClr val="000000">
                      <a:alpha val="43137"/>
                    </a:srgbClr>
                  </a:outerShdw>
                </a:effectLst>
              </a:rPr>
              <a:t>El Método Científico</a:t>
            </a:r>
            <a:endParaRPr lang="es-ES" b="1" dirty="0">
              <a:effectLst>
                <a:outerShdw blurRad="38100" dist="38100" dir="2700000" algn="tl">
                  <a:srgbClr val="000000">
                    <a:alpha val="43137"/>
                  </a:srgbClr>
                </a:outerShdw>
              </a:effectLst>
            </a:endParaRPr>
          </a:p>
        </p:txBody>
      </p:sp>
      <p:graphicFrame>
        <p:nvGraphicFramePr>
          <p:cNvPr id="6" name="5 Diagrama"/>
          <p:cNvGraphicFramePr/>
          <p:nvPr/>
        </p:nvGraphicFramePr>
        <p:xfrm>
          <a:off x="4286216" y="2714620"/>
          <a:ext cx="4857784" cy="2960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Flecha curvada hacia la derecha"/>
          <p:cNvSpPr/>
          <p:nvPr/>
        </p:nvSpPr>
        <p:spPr>
          <a:xfrm>
            <a:off x="285720" y="714356"/>
            <a:ext cx="1357322" cy="2643206"/>
          </a:xfrm>
          <a:prstGeom prst="curvedRightArrow">
            <a:avLst>
              <a:gd name="adj1" fmla="val 25000"/>
              <a:gd name="adj2" fmla="val 50000"/>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solidFill>
                <a:schemeClr val="tx1"/>
              </a:solidFill>
            </a:endParaRPr>
          </a:p>
        </p:txBody>
      </p:sp>
      <p:sp>
        <p:nvSpPr>
          <p:cNvPr id="8" name="1 Título"/>
          <p:cNvSpPr txBox="1">
            <a:spLocks/>
          </p:cNvSpPr>
          <p:nvPr/>
        </p:nvSpPr>
        <p:spPr>
          <a:xfrm>
            <a:off x="1643042" y="2571744"/>
            <a:ext cx="2500330" cy="928670"/>
          </a:xfrm>
          <a:prstGeom prst="rect">
            <a:avLst/>
          </a:prstGeom>
          <a:ln w="63500" cap="flat" cmpd="sng" algn="ctr">
            <a:solidFill>
              <a:schemeClr val="accent2">
                <a:shade val="95000"/>
                <a:satMod val="105000"/>
              </a:schemeClr>
            </a:solid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Etapas</a:t>
            </a:r>
            <a:endParaRPr kumimoji="0" lang="es-ES" sz="4400" b="1" i="0" u="none"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9" name="8 CuadroTexto"/>
          <p:cNvSpPr txBox="1"/>
          <p:nvPr/>
        </p:nvSpPr>
        <p:spPr>
          <a:xfrm>
            <a:off x="785786" y="5929330"/>
            <a:ext cx="578647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Ejemplo a partir de los métodos clínico y epidemiológico</a:t>
            </a:r>
            <a:endParaRPr lang="es-ES" b="1" dirty="0"/>
          </a:p>
        </p:txBody>
      </p:sp>
      <p:sp>
        <p:nvSpPr>
          <p:cNvPr id="10" name="9 Flecha a la derecha con bandas"/>
          <p:cNvSpPr/>
          <p:nvPr/>
        </p:nvSpPr>
        <p:spPr>
          <a:xfrm>
            <a:off x="6643702" y="6000768"/>
            <a:ext cx="2500298" cy="285752"/>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0166" y="214290"/>
            <a:ext cx="7358082" cy="928670"/>
          </a:xfrm>
          <a:ln w="63500"/>
        </p:spPr>
        <p:style>
          <a:lnRef idx="2">
            <a:schemeClr val="accent2"/>
          </a:lnRef>
          <a:fillRef idx="1">
            <a:schemeClr val="lt1"/>
          </a:fillRef>
          <a:effectRef idx="0">
            <a:schemeClr val="accent2"/>
          </a:effectRef>
          <a:fontRef idx="minor">
            <a:schemeClr val="dk1"/>
          </a:fontRef>
        </p:style>
        <p:txBody>
          <a:bodyPr>
            <a:noAutofit/>
          </a:bodyPr>
          <a:lstStyle/>
          <a:p>
            <a:r>
              <a:rPr lang="es-ES" sz="2800" b="1" u="sng" dirty="0" smtClean="0">
                <a:effectLst>
                  <a:outerShdw blurRad="38100" dist="38100" dir="2700000" algn="tl">
                    <a:srgbClr val="000000">
                      <a:alpha val="43137"/>
                    </a:srgbClr>
                  </a:outerShdw>
                </a:effectLst>
              </a:rPr>
              <a:t>1ra etapa  </a:t>
            </a:r>
            <a:r>
              <a:rPr lang="es-ES" sz="2800" b="1" dirty="0" smtClean="0">
                <a:effectLst>
                  <a:outerShdw blurRad="38100" dist="38100" dir="2700000" algn="tl">
                    <a:srgbClr val="000000">
                      <a:alpha val="43137"/>
                    </a:srgbClr>
                  </a:outerShdw>
                </a:effectLst>
              </a:rPr>
              <a:t>Delimitación del problema (Observación)</a:t>
            </a:r>
            <a:endParaRPr lang="es-ES" sz="2800" b="1" dirty="0">
              <a:effectLst>
                <a:outerShdw blurRad="38100" dist="38100" dir="2700000" algn="tl">
                  <a:srgbClr val="000000">
                    <a:alpha val="43137"/>
                  </a:srgbClr>
                </a:outerShdw>
              </a:effectLst>
            </a:endParaRPr>
          </a:p>
        </p:txBody>
      </p:sp>
      <p:sp>
        <p:nvSpPr>
          <p:cNvPr id="4" name="3 CuadroTexto"/>
          <p:cNvSpPr txBox="1"/>
          <p:nvPr/>
        </p:nvSpPr>
        <p:spPr>
          <a:xfrm>
            <a:off x="785786" y="1357298"/>
            <a:ext cx="8143932" cy="1261884"/>
          </a:xfrm>
          <a:prstGeom prst="rect">
            <a:avLst/>
          </a:prstGeom>
          <a:ln w="63500"/>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400" b="1" dirty="0" smtClean="0"/>
              <a:t>Captación por nuestros sentidos de todo lo que podemos conocer acerca del hecho científico objeto de nuestro estudio.  </a:t>
            </a:r>
          </a:p>
          <a:p>
            <a:pPr algn="just"/>
            <a:endParaRPr lang="es-ES" sz="2800" b="1" dirty="0"/>
          </a:p>
        </p:txBody>
      </p:sp>
      <p:graphicFrame>
        <p:nvGraphicFramePr>
          <p:cNvPr id="6" name="5 Diagrama"/>
          <p:cNvGraphicFramePr/>
          <p:nvPr/>
        </p:nvGraphicFramePr>
        <p:xfrm>
          <a:off x="1785918" y="2714620"/>
          <a:ext cx="7072362" cy="207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Flecha curvada hacia la derecha"/>
          <p:cNvSpPr/>
          <p:nvPr/>
        </p:nvSpPr>
        <p:spPr>
          <a:xfrm rot="21025666">
            <a:off x="283063" y="285951"/>
            <a:ext cx="1357322" cy="3825690"/>
          </a:xfrm>
          <a:prstGeom prst="curvedRightArrow">
            <a:avLst>
              <a:gd name="adj1" fmla="val 25000"/>
              <a:gd name="adj2" fmla="val 87961"/>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solidFill>
                <a:schemeClr val="tx1"/>
              </a:solidFill>
            </a:endParaRPr>
          </a:p>
        </p:txBody>
      </p:sp>
      <p:sp>
        <p:nvSpPr>
          <p:cNvPr id="9" name="8 Llamada de flecha hacia abajo"/>
          <p:cNvSpPr/>
          <p:nvPr/>
        </p:nvSpPr>
        <p:spPr>
          <a:xfrm>
            <a:off x="571472" y="4929198"/>
            <a:ext cx="3357586" cy="1214446"/>
          </a:xfrm>
          <a:prstGeom prst="downArrowCallout">
            <a:avLst/>
          </a:prstGeom>
          <a:ln w="63500"/>
        </p:spPr>
        <p:style>
          <a:lnRef idx="2">
            <a:schemeClr val="accent2"/>
          </a:lnRef>
          <a:fillRef idx="1">
            <a:schemeClr val="lt1"/>
          </a:fillRef>
          <a:effectRef idx="0">
            <a:schemeClr val="accent2"/>
          </a:effectRef>
          <a:fontRef idx="minor">
            <a:schemeClr val="dk1"/>
          </a:fontRef>
        </p:style>
        <p:txBody>
          <a:bodyPr rtlCol="0" anchor="ctr" anchorCtr="1"/>
          <a:lstStyle/>
          <a:p>
            <a:pPr algn="ctr"/>
            <a:r>
              <a:rPr lang="es-ES" sz="2400" b="1" dirty="0" smtClean="0"/>
              <a:t>Método Clínico</a:t>
            </a:r>
          </a:p>
          <a:p>
            <a:pPr algn="ctr"/>
            <a:r>
              <a:rPr lang="es-ES" b="1" dirty="0" smtClean="0"/>
              <a:t>Entrevista médica, examen físico</a:t>
            </a:r>
            <a:endParaRPr lang="es-ES" b="1" dirty="0"/>
          </a:p>
        </p:txBody>
      </p:sp>
      <p:sp>
        <p:nvSpPr>
          <p:cNvPr id="10" name="9 Llamada de flecha hacia abajo"/>
          <p:cNvSpPr/>
          <p:nvPr/>
        </p:nvSpPr>
        <p:spPr>
          <a:xfrm>
            <a:off x="4857752" y="4929198"/>
            <a:ext cx="3357586" cy="1143008"/>
          </a:xfrm>
          <a:prstGeom prst="downArrowCallout">
            <a:avLst/>
          </a:prstGeom>
          <a:ln w="63500"/>
        </p:spPr>
        <p:style>
          <a:lnRef idx="2">
            <a:schemeClr val="accent2"/>
          </a:lnRef>
          <a:fillRef idx="1">
            <a:schemeClr val="lt1"/>
          </a:fillRef>
          <a:effectRef idx="0">
            <a:schemeClr val="accent2"/>
          </a:effectRef>
          <a:fontRef idx="minor">
            <a:schemeClr val="dk1"/>
          </a:fontRef>
        </p:style>
        <p:txBody>
          <a:bodyPr rtlCol="0" anchor="b" anchorCtr="0"/>
          <a:lstStyle/>
          <a:p>
            <a:pPr algn="ctr"/>
            <a:endParaRPr lang="es-ES" dirty="0" smtClean="0"/>
          </a:p>
          <a:p>
            <a:pPr algn="ctr"/>
            <a:r>
              <a:rPr lang="es-ES" sz="2400" b="1" dirty="0" smtClean="0"/>
              <a:t>Método Epidemiológico</a:t>
            </a:r>
          </a:p>
          <a:p>
            <a:pPr algn="ctr"/>
            <a:r>
              <a:rPr lang="es-ES" b="1" dirty="0" smtClean="0"/>
              <a:t>Inspección del área</a:t>
            </a:r>
            <a:endParaRPr lang="es-ES" b="1" dirty="0"/>
          </a:p>
        </p:txBody>
      </p:sp>
      <p:sp>
        <p:nvSpPr>
          <p:cNvPr id="11" name="10 CuadroTexto"/>
          <p:cNvSpPr txBox="1"/>
          <p:nvPr/>
        </p:nvSpPr>
        <p:spPr>
          <a:xfrm>
            <a:off x="1285852" y="6215082"/>
            <a:ext cx="2071702"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b="1" dirty="0" smtClean="0"/>
              <a:t>Historia Clínica</a:t>
            </a:r>
            <a:endParaRPr lang="es-ES" sz="2000" b="1" dirty="0"/>
          </a:p>
        </p:txBody>
      </p:sp>
      <p:sp>
        <p:nvSpPr>
          <p:cNvPr id="12" name="11 CuadroTexto"/>
          <p:cNvSpPr txBox="1"/>
          <p:nvPr/>
        </p:nvSpPr>
        <p:spPr>
          <a:xfrm>
            <a:off x="5214942" y="6143644"/>
            <a:ext cx="307183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000" b="1" dirty="0" smtClean="0"/>
              <a:t>Historia de salud familiar</a:t>
            </a:r>
            <a:endParaRPr lang="es-E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214290"/>
            <a:ext cx="6858048" cy="642942"/>
          </a:xfrm>
          <a:ln w="63500"/>
        </p:spPr>
        <p:style>
          <a:lnRef idx="2">
            <a:schemeClr val="accent2"/>
          </a:lnRef>
          <a:fillRef idx="1">
            <a:schemeClr val="lt1"/>
          </a:fillRef>
          <a:effectRef idx="0">
            <a:schemeClr val="accent2"/>
          </a:effectRef>
          <a:fontRef idx="minor">
            <a:schemeClr val="dk1"/>
          </a:fontRef>
        </p:style>
        <p:txBody>
          <a:bodyPr>
            <a:noAutofit/>
          </a:bodyPr>
          <a:lstStyle/>
          <a:p>
            <a:r>
              <a:rPr lang="es-ES" sz="2800" b="1" u="sng" dirty="0" smtClean="0">
                <a:effectLst>
                  <a:outerShdw blurRad="38100" dist="38100" dir="2700000" algn="tl">
                    <a:srgbClr val="000000">
                      <a:alpha val="43137"/>
                    </a:srgbClr>
                  </a:outerShdw>
                </a:effectLst>
              </a:rPr>
              <a:t>2da Etapa</a:t>
            </a:r>
            <a:r>
              <a:rPr lang="es-ES" sz="2800" b="1" dirty="0" smtClean="0">
                <a:effectLst>
                  <a:outerShdw blurRad="38100" dist="38100" dir="2700000" algn="tl">
                    <a:srgbClr val="000000">
                      <a:alpha val="43137"/>
                    </a:srgbClr>
                  </a:outerShdw>
                </a:effectLst>
              </a:rPr>
              <a:t>  Formulación de Hipótesis</a:t>
            </a:r>
            <a:endParaRPr lang="es-ES" sz="2800" b="1" dirty="0">
              <a:effectLst>
                <a:outerShdw blurRad="38100" dist="38100" dir="2700000" algn="tl">
                  <a:srgbClr val="000000">
                    <a:alpha val="43137"/>
                  </a:srgbClr>
                </a:outerShdw>
              </a:effectLst>
            </a:endParaRPr>
          </a:p>
        </p:txBody>
      </p:sp>
      <p:sp>
        <p:nvSpPr>
          <p:cNvPr id="4" name="3 CuadroTexto"/>
          <p:cNvSpPr txBox="1"/>
          <p:nvPr/>
        </p:nvSpPr>
        <p:spPr>
          <a:xfrm>
            <a:off x="785786" y="1071546"/>
            <a:ext cx="8143932" cy="3108543"/>
          </a:xfrm>
          <a:prstGeom prst="rect">
            <a:avLst/>
          </a:prstGeom>
          <a:ln w="63500"/>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800" b="1" dirty="0" smtClean="0"/>
              <a:t>En esta etapa se plantean determinadas interrogantes, hacemos suposiciones e intentamos explicar en forma más o menos fundamentada las relaciones existentes entre los hechos y procesos observados en la etapa anterior, es decir, de los “problemas” encontrados. </a:t>
            </a:r>
          </a:p>
          <a:p>
            <a:pPr algn="just"/>
            <a:endParaRPr lang="es-ES" sz="2800" b="1" dirty="0"/>
          </a:p>
        </p:txBody>
      </p:sp>
      <p:sp>
        <p:nvSpPr>
          <p:cNvPr id="9" name="8 Llamada de flecha hacia abajo"/>
          <p:cNvSpPr/>
          <p:nvPr/>
        </p:nvSpPr>
        <p:spPr>
          <a:xfrm>
            <a:off x="857224" y="4357694"/>
            <a:ext cx="3357586" cy="1214446"/>
          </a:xfrm>
          <a:prstGeom prst="downArrowCallout">
            <a:avLst/>
          </a:prstGeom>
          <a:ln w="63500"/>
        </p:spPr>
        <p:style>
          <a:lnRef idx="2">
            <a:schemeClr val="accent2"/>
          </a:lnRef>
          <a:fillRef idx="1">
            <a:schemeClr val="lt1"/>
          </a:fillRef>
          <a:effectRef idx="0">
            <a:schemeClr val="accent2"/>
          </a:effectRef>
          <a:fontRef idx="minor">
            <a:schemeClr val="dk1"/>
          </a:fontRef>
        </p:style>
        <p:txBody>
          <a:bodyPr rtlCol="0" anchor="ctr" anchorCtr="1"/>
          <a:lstStyle/>
          <a:p>
            <a:pPr algn="ctr"/>
            <a:r>
              <a:rPr lang="es-ES" sz="2400" b="1" dirty="0" smtClean="0"/>
              <a:t>Método Clínico</a:t>
            </a:r>
          </a:p>
        </p:txBody>
      </p:sp>
      <p:sp>
        <p:nvSpPr>
          <p:cNvPr id="10" name="9 Llamada de flecha hacia abajo"/>
          <p:cNvSpPr/>
          <p:nvPr/>
        </p:nvSpPr>
        <p:spPr>
          <a:xfrm>
            <a:off x="5072066" y="4357694"/>
            <a:ext cx="3357586" cy="1143008"/>
          </a:xfrm>
          <a:prstGeom prst="downArrowCallout">
            <a:avLst/>
          </a:prstGeom>
          <a:ln w="63500"/>
        </p:spPr>
        <p:style>
          <a:lnRef idx="2">
            <a:schemeClr val="accent2"/>
          </a:lnRef>
          <a:fillRef idx="1">
            <a:schemeClr val="lt1"/>
          </a:fillRef>
          <a:effectRef idx="0">
            <a:schemeClr val="accent2"/>
          </a:effectRef>
          <a:fontRef idx="minor">
            <a:schemeClr val="dk1"/>
          </a:fontRef>
        </p:style>
        <p:txBody>
          <a:bodyPr rtlCol="0" anchor="b" anchorCtr="0">
            <a:normAutofit/>
          </a:bodyPr>
          <a:lstStyle/>
          <a:p>
            <a:pPr algn="ctr"/>
            <a:r>
              <a:rPr lang="es-ES" sz="2400" b="1" dirty="0" smtClean="0"/>
              <a:t>Método  Epidemiológico</a:t>
            </a:r>
          </a:p>
          <a:p>
            <a:pPr algn="ctr"/>
            <a:endParaRPr lang="es-ES" dirty="0" smtClean="0"/>
          </a:p>
        </p:txBody>
      </p:sp>
      <p:sp>
        <p:nvSpPr>
          <p:cNvPr id="11" name="10 CuadroTexto"/>
          <p:cNvSpPr txBox="1"/>
          <p:nvPr/>
        </p:nvSpPr>
        <p:spPr>
          <a:xfrm>
            <a:off x="928662" y="5715016"/>
            <a:ext cx="3143272" cy="400110"/>
          </a:xfrm>
          <a:prstGeom prst="rect">
            <a:avLst/>
          </a:prstGeom>
          <a:ln w="635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b="1" dirty="0" smtClean="0"/>
              <a:t>Diagnóstico presuntivo</a:t>
            </a:r>
            <a:endParaRPr lang="es-ES" sz="2000" b="1" dirty="0"/>
          </a:p>
        </p:txBody>
      </p:sp>
      <p:sp>
        <p:nvSpPr>
          <p:cNvPr id="12" name="11 CuadroTexto"/>
          <p:cNvSpPr txBox="1"/>
          <p:nvPr/>
        </p:nvSpPr>
        <p:spPr>
          <a:xfrm>
            <a:off x="5000628" y="5715016"/>
            <a:ext cx="3643338" cy="707886"/>
          </a:xfrm>
          <a:prstGeom prst="rect">
            <a:avLst/>
          </a:prstGeom>
          <a:ln w="63500"/>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000" b="1" dirty="0" smtClean="0"/>
              <a:t>Problemas de Salud o posibles causas de una enfermedad</a:t>
            </a:r>
            <a:endParaRPr lang="es-E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1804</Words>
  <Application>Microsoft Office PowerPoint</Application>
  <PresentationFormat>Presentación en pantalla (4:3)</PresentationFormat>
  <Paragraphs>219</Paragraphs>
  <Slides>29</Slides>
  <Notes>16</Notes>
  <HiddenSlides>0</HiddenSlides>
  <MMClips>0</MMClips>
  <ScaleCrop>false</ScaleCrop>
  <HeadingPairs>
    <vt:vector size="4" baseType="variant">
      <vt:variant>
        <vt:lpstr>Tema</vt:lpstr>
      </vt:variant>
      <vt:variant>
        <vt:i4>2</vt:i4>
      </vt:variant>
      <vt:variant>
        <vt:lpstr>Títulos de diapositiva</vt:lpstr>
      </vt:variant>
      <vt:variant>
        <vt:i4>29</vt:i4>
      </vt:variant>
    </vt:vector>
  </HeadingPairs>
  <TitlesOfParts>
    <vt:vector size="31" baseType="lpstr">
      <vt:lpstr>Tema de Office</vt:lpstr>
      <vt:lpstr>1_Tema de Office</vt:lpstr>
      <vt:lpstr>Conferencia No. 1  El  Método científico en las ciencias de la salud. </vt:lpstr>
      <vt:lpstr>Objetivo:</vt:lpstr>
      <vt:lpstr> La Ciencia  </vt:lpstr>
      <vt:lpstr> </vt:lpstr>
      <vt:lpstr>Presentación de PowerPoint</vt:lpstr>
      <vt:lpstr>Presentación de PowerPoint</vt:lpstr>
      <vt:lpstr>El Método Científico</vt:lpstr>
      <vt:lpstr>1ra etapa  Delimitación del problema (Observación)</vt:lpstr>
      <vt:lpstr>2da Etapa  Formulación de Hipótesis</vt:lpstr>
      <vt:lpstr>3ra Etapa  Comprobación de  Hipótesis</vt:lpstr>
      <vt:lpstr>  En el siguiente planteamiento identifique las etapas del Método Científico.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 independiente</vt:lpstr>
      <vt:lpstr>Estudio independiente</vt:lpstr>
      <vt:lpstr>BIBLIOGRAFIA</vt:lpstr>
    </vt:vector>
  </TitlesOfParts>
  <Company>TLR-SERVICE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Conferencia No. 1 El  Método científico en las ciencias de la salud.</dc:title>
  <dc:creator>ABE Y DANY</dc:creator>
  <cp:lastModifiedBy>Filial de Ciencias Médicas "Lidia Doce Sánchez"</cp:lastModifiedBy>
  <cp:revision>117</cp:revision>
  <dcterms:created xsi:type="dcterms:W3CDTF">2015-11-08T11:20:53Z</dcterms:created>
  <dcterms:modified xsi:type="dcterms:W3CDTF">2019-09-12T19:20:07Z</dcterms:modified>
</cp:coreProperties>
</file>