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8" r:id="rId6"/>
    <p:sldId id="281" r:id="rId7"/>
    <p:sldId id="287" r:id="rId8"/>
    <p:sldId id="288" r:id="rId9"/>
    <p:sldId id="284" r:id="rId10"/>
    <p:sldId id="285" r:id="rId11"/>
    <p:sldId id="286" r:id="rId12"/>
    <p:sldId id="269" r:id="rId13"/>
    <p:sldId id="271" r:id="rId14"/>
    <p:sldId id="276" r:id="rId15"/>
    <p:sldId id="280" r:id="rId16"/>
    <p:sldId id="273" r:id="rId17"/>
    <p:sldId id="289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958-7F40-4650-AD33-3DCC6E5ABCDC}" type="datetimeFigureOut">
              <a:rPr lang="es-ES" smtClean="0"/>
              <a:t>01/12/2021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E1A3-50CA-40CB-967D-BCE8424E15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03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3AA42-3CE7-437A-8007-9CDD1BCA225C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s-E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es-ES" b="1" smtClean="0">
                <a:solidFill>
                  <a:srgbClr val="FFFF00"/>
                </a:solidFill>
                <a:latin typeface="Arial" panose="020B0604020202020204" pitchFamily="34" charset="0"/>
              </a:rPr>
              <a:t>SUMARIO</a:t>
            </a:r>
          </a:p>
          <a:p>
            <a:pPr eaLnBrk="1" hangingPunct="1"/>
            <a:r>
              <a:rPr lang="es-ES_tradnl" altLang="es-ES" smtClean="0">
                <a:solidFill>
                  <a:schemeClr val="bg1"/>
                </a:solidFill>
                <a:latin typeface="Arial" panose="020B0604020202020204" pitchFamily="34" charset="0"/>
              </a:rPr>
              <a:t>Concepto de vía de administración y formas farmacéuticas. Clasificación. Características. Ventajas y Desventajas.</a:t>
            </a:r>
          </a:p>
          <a:p>
            <a:pPr eaLnBrk="1" hangingPunct="1"/>
            <a:endParaRPr lang="es-ES_tradnl" altLang="es-ES" b="1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s-ES_tradnl" altLang="es-ES" b="1" smtClean="0">
                <a:solidFill>
                  <a:srgbClr val="FFFF00"/>
                </a:solidFill>
                <a:latin typeface="Arial" panose="020B0604020202020204" pitchFamily="34" charset="0"/>
              </a:rPr>
              <a:t>OBJETIVOS.</a:t>
            </a:r>
          </a:p>
          <a:p>
            <a:pPr eaLnBrk="1" hangingPunct="1"/>
            <a:r>
              <a:rPr lang="es-ES_tradnl" altLang="es-ES" smtClean="0">
                <a:solidFill>
                  <a:schemeClr val="bg1"/>
                </a:solidFill>
                <a:latin typeface="Arial" panose="020B0604020202020204" pitchFamily="34" charset="0"/>
              </a:rPr>
              <a:t>Aplicar los conocimientos sobre las vías de administración y su relación con las formas farmacéuticas a situaciones clínicas especificas.</a:t>
            </a:r>
          </a:p>
          <a:p>
            <a:pPr eaLnBrk="1" hangingPunct="1"/>
            <a:endParaRPr lang="es-ES" altLang="es-ES" smtClean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8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2209800"/>
            <a:ext cx="9550400" cy="1143000"/>
          </a:xfrm>
        </p:spPr>
        <p:txBody>
          <a:bodyPr lIns="63186" tIns="31593" rIns="63186" bIns="31593"/>
          <a:lstStyle>
            <a:lvl1pPr>
              <a:defRPr sz="31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8534400" cy="1066800"/>
          </a:xfrm>
        </p:spPr>
        <p:txBody>
          <a:bodyPr lIns="63186" tIns="31593" rIns="63186" bIns="31593"/>
          <a:lstStyle>
            <a:lvl1pPr marL="0" indent="0" algn="ctr">
              <a:buFontTx/>
              <a:buNone/>
              <a:defRPr b="1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2540000" cy="381000"/>
          </a:xfrm>
        </p:spPr>
        <p:txBody>
          <a:bodyPr lIns="63186" tIns="31593" rIns="63186" bIns="31593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096000"/>
            <a:ext cx="3860800" cy="381000"/>
          </a:xfrm>
        </p:spPr>
        <p:txBody>
          <a:bodyPr lIns="63186" tIns="31593" rIns="63186" bIns="31593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096000"/>
            <a:ext cx="2540000" cy="381000"/>
          </a:xfrm>
        </p:spPr>
        <p:txBody>
          <a:bodyPr lIns="63186" tIns="31593" rIns="63186" bIns="31593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A8FF25-B6C1-44F8-9FDD-A4B43F82CB27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0190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27E8C-D716-4AC0-B81B-0DCC63E76CF6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1966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321800" y="1295401"/>
            <a:ext cx="2565400" cy="49514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5600" y="1295401"/>
            <a:ext cx="7493000" cy="49514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E1139E-74AE-4885-AB8E-BBB33461C017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2457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5600" y="1295400"/>
            <a:ext cx="10261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625600" y="2286001"/>
            <a:ext cx="10261600" cy="3960813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3FAA3-F511-4DAB-B2DA-7CFE6A437EC1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399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35A2B3-7D7C-4BF4-882C-97E12CFF1CE5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1901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D65F9-C30B-40A4-B851-D32C74D5D88E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0266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5600" y="2286001"/>
            <a:ext cx="50292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58000" y="2286001"/>
            <a:ext cx="50292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D2B1C-8F4B-4443-A9C1-CC9FF07F534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68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71DB6-6C0C-471E-B600-4D1F7E10ADF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7355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0B8A72-C34B-46FB-AE51-894A3DBBB8B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70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ECF66-82A6-4DED-94C0-3935E0460494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2843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6FECBB-AD1E-4379-914B-64543D5CA460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3126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9267B-22BA-4A3C-B858-1517F63CDC62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3818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1295400"/>
            <a:ext cx="1026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192" tIns="31597" rIns="63192" bIns="31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2286001"/>
            <a:ext cx="102616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192" tIns="31597" rIns="63192" bIns="31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324600"/>
            <a:ext cx="254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192" tIns="31597" rIns="63192" bIns="315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5085" y="6324600"/>
            <a:ext cx="386291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192" tIns="31597" rIns="63192" bIns="315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srgbClr val="FFFFFF"/>
              </a:solidFill>
            </a:endParaRP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5085" y="6324600"/>
            <a:ext cx="254211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192" tIns="31597" rIns="63192" bIns="315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9A0E13-E7CE-4FA5-94FD-BF56595FDA73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073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/>
  </p:transition>
  <p:txStyles>
    <p:titleStyle>
      <a:lvl1pPr algn="l" defTabSz="6318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6318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defTabSz="6318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defTabSz="6318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defTabSz="6318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defTabSz="6318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defTabSz="6318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defTabSz="6318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defTabSz="6318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36538" indent="-236538" algn="l" defTabSz="63182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96850" algn="l" defTabSz="6318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790575" indent="-158750" algn="l" defTabSz="631825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06488" indent="-158750" algn="l" defTabSz="631825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22400" indent="-158750" algn="l" defTabSz="631825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879600" indent="-158750" algn="l" defTabSz="63182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36800" indent="-158750" algn="l" defTabSz="63182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794000" indent="-158750" algn="l" defTabSz="63182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51200" indent="-158750" algn="l" defTabSz="63182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79651" y="765176"/>
            <a:ext cx="77755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2400" b="1" dirty="0">
                <a:solidFill>
                  <a:srgbClr val="FFFFFF"/>
                </a:solidFill>
              </a:rPr>
              <a:t>FACULTAD DE CIENCIAS MÉDICAS SAGUA LA GRANDE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endParaRPr lang="es-ES" altLang="es-ES" sz="3600" b="1" u="sng" dirty="0">
              <a:solidFill>
                <a:srgbClr val="FFFF00"/>
              </a:solidFill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1524000" y="2060576"/>
            <a:ext cx="91440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631825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31825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31825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3182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31825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31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31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31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31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endParaRPr lang="es-ES_tradnl" altLang="es-ES" sz="1700" b="1" dirty="0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s-ES" altLang="es-ES" sz="4000" dirty="0">
                <a:solidFill>
                  <a:srgbClr val="FFFFFF"/>
                </a:solidFill>
                <a:cs typeface="Times New Roman" panose="02020603050405020304" pitchFamily="18" charset="0"/>
              </a:rPr>
              <a:t>Generalidades de   Farmacognosia </a:t>
            </a:r>
            <a:endParaRPr lang="es-MX" altLang="es-ES" sz="4000" b="1" u="sng" dirty="0">
              <a:solidFill>
                <a:srgbClr val="FFFF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endParaRPr lang="es-ES" altLang="es-ES" sz="4000" b="1" u="sng" dirty="0">
              <a:solidFill>
                <a:srgbClr val="FFFF00"/>
              </a:solidFill>
            </a:endParaRPr>
          </a:p>
          <a:p>
            <a:pPr lvl="1" algn="just" fontAlgn="base" hangingPunct="0">
              <a:spcBef>
                <a:spcPct val="0"/>
              </a:spcBef>
              <a:spcAft>
                <a:spcPct val="0"/>
              </a:spcAft>
              <a:buFont typeface="Arial Black" panose="020B0A04020102020204" pitchFamily="34" charset="0"/>
              <a:buAutoNum type="arabicPeriod"/>
            </a:pPr>
            <a:r>
              <a:rPr lang="es-ES_tradnl" altLang="es-ES" sz="3200" b="1" dirty="0">
                <a:solidFill>
                  <a:srgbClr val="FFFFFF"/>
                </a:solidFill>
              </a:rPr>
              <a:t>Tema 1.</a:t>
            </a:r>
            <a:r>
              <a:rPr lang="es-ES_tradnl" altLang="es-ES" sz="3200" dirty="0">
                <a:solidFill>
                  <a:srgbClr val="FFFFFF"/>
                </a:solidFill>
              </a:rPr>
              <a:t> </a:t>
            </a:r>
            <a:r>
              <a:rPr lang="es-ES" altLang="es-ES" sz="3200" b="1" dirty="0">
                <a:solidFill>
                  <a:srgbClr val="FFFFFF"/>
                </a:solidFill>
                <a:cs typeface="Times New Roman" panose="02020603050405020304" pitchFamily="18" charset="0"/>
              </a:rPr>
              <a:t>Generalidades	</a:t>
            </a:r>
            <a:endParaRPr lang="es-ES_tradnl" altLang="es-ES" sz="3200" b="1" dirty="0">
              <a:solidFill>
                <a:srgbClr val="FFFFFF"/>
              </a:solidFill>
            </a:endParaRPr>
          </a:p>
          <a:p>
            <a:pPr algn="ctr" fontAlgn="base">
              <a:spcAft>
                <a:spcPct val="0"/>
              </a:spcAft>
              <a:buNone/>
            </a:pPr>
            <a:endParaRPr lang="es-ES_tradnl" altLang="es-ES" sz="17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06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477" y="589936"/>
            <a:ext cx="115975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dirty="0" smtClean="0"/>
          </a:p>
          <a:p>
            <a:r>
              <a:rPr lang="es-ES" sz="3200" dirty="0" smtClean="0"/>
              <a:t>Cultivos </a:t>
            </a:r>
            <a:r>
              <a:rPr lang="es-ES" sz="3200" dirty="0"/>
              <a:t>para bebidas medicinales y aromáticas. Son especies cultivadas para obtener de ellas órganos vegetales que posteriormente se utilizan en infusiones, siendo la infusión un tipo de bebida obtenida a partir de la introducción de órganos vegetales en agua hirviendo. Es un grupo altamente variable en cuanto al ciclo de cultivo y al nivel de producción. Ejemplo: té, café, manzanilla, </a:t>
            </a:r>
            <a:r>
              <a:rPr lang="es-ES" sz="3200" dirty="0" err="1"/>
              <a:t>malojillo</a:t>
            </a:r>
            <a:r>
              <a:rPr lang="es-ES" sz="3200" dirty="0"/>
              <a:t>, menta, etc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37729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7703" y="899652"/>
            <a:ext cx="103372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Cultivos </a:t>
            </a:r>
            <a:r>
              <a:rPr lang="es-ES" sz="2800" dirty="0"/>
              <a:t>tropicales tradicionales. Como el café, cacao, caña de azúcar y tabaco. Estos cuatro cultivos no tienen cosas en común, es más bien, una categoría de cultivos que no se pueden clasificar en las anteriores categorías. El café podría clasificarse en Frutales o cultivos para bebidas medicinales y aromáticas, mientras el cacao podría encontrarse en Frutales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/>
              <a:t>Pastos</a:t>
            </a:r>
            <a:r>
              <a:rPr lang="es-ES" sz="2800" dirty="0"/>
              <a:t>. Este tipo de cultivo es mayoritariamente de ciclo largo, utilizado para alimentar al ganado mediante el consumo de sus hojas</a:t>
            </a:r>
          </a:p>
        </p:txBody>
      </p:sp>
    </p:spTree>
    <p:extLst>
      <p:ext uri="{BB962C8B-B14F-4D97-AF65-F5344CB8AC3E}">
        <p14:creationId xmlns:p14="http://schemas.microsoft.com/office/powerpoint/2010/main" val="20716159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83" y="2658276"/>
            <a:ext cx="11526982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método más común para plantar semillas es enterrándolas. Las semillas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plantan separadas siempre por la misma distancia en cada fila. Después de plantar las semillas, cúbralas aplastando la tierra a su alrededor. Las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plantas</a:t>
            </a: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deben ralearse antes de que alcancen una altura de 2 pulgadas.</a:t>
            </a: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Cualquier área es adecuada, basta disponer de unos metros cuadrados de tierra, puede ser un terreno, jardín y hasta balcones y azoteas o patios cementados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donde</a:t>
            </a: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en diversos recipientes se cultiven </a:t>
            </a:r>
            <a:r>
              <a:rPr lang="es-E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plantas medicinales</a:t>
            </a:r>
            <a:r>
              <a:rPr lang="es-E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que proporcionen tener durante todo el año al alcance la medicina natural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Para plantar</a:t>
            </a:r>
            <a:endParaRPr lang="es-ES" dirty="0">
              <a:latin typeface="+mn-lt"/>
            </a:endParaRPr>
          </a:p>
        </p:txBody>
      </p:sp>
      <p:sp>
        <p:nvSpPr>
          <p:cNvPr id="5" name="Marcador de SmartArt 4"/>
          <p:cNvSpPr>
            <a:spLocks noGrp="1"/>
          </p:cNvSpPr>
          <p:nvPr>
            <p:ph type="dgm" idx="1"/>
          </p:nvPr>
        </p:nvSpPr>
        <p:spPr>
          <a:xfrm>
            <a:off x="96983" y="1295400"/>
            <a:ext cx="11790217" cy="5271655"/>
          </a:xfrm>
        </p:spPr>
      </p:sp>
    </p:spTree>
    <p:extLst>
      <p:ext uri="{BB962C8B-B14F-4D97-AF65-F5344CB8AC3E}">
        <p14:creationId xmlns:p14="http://schemas.microsoft.com/office/powerpoint/2010/main" val="26838193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smtClean="0"/>
              <a:t>secado</a:t>
            </a:r>
            <a:endParaRPr lang="es-ES" sz="3200" dirty="0"/>
          </a:p>
        </p:txBody>
      </p:sp>
      <p:sp>
        <p:nvSpPr>
          <p:cNvPr id="3" name="Marcador de SmartArt 2"/>
          <p:cNvSpPr>
            <a:spLocks noGrp="1"/>
          </p:cNvSpPr>
          <p:nvPr>
            <p:ph type="dgm" idx="1"/>
          </p:nvPr>
        </p:nvSpPr>
        <p:spPr/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2286000"/>
            <a:ext cx="10261600" cy="39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12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25600" y="1295399"/>
            <a:ext cx="10261600" cy="283325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Secado de hierbas frescas</a:t>
            </a:r>
            <a:r>
              <a:rPr lang="es-E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>
              <a:latin typeface="+mn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8981" y="2734900"/>
            <a:ext cx="9822873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Cortar las </a:t>
            </a:r>
            <a:r>
              <a:rPr lang="es-E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hierbas</a:t>
            </a: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con ayuda de una podadera y colocarlas en un cesto en posición horizontal.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Retirar las malas </a:t>
            </a:r>
            <a:r>
              <a:rPr lang="es-E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hierbas</a:t>
            </a: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y las hojas estropeadas.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Anudar las </a:t>
            </a:r>
            <a:r>
              <a:rPr lang="es-E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hierbas</a:t>
            </a: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en ramilletes atados por la base.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Colgarlas boca abajo y dejarlas </a:t>
            </a:r>
            <a:r>
              <a:rPr lang="es-E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secar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97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8909" y="1129146"/>
            <a:ext cx="10261600" cy="3692236"/>
          </a:xfrm>
        </p:spPr>
        <p:txBody>
          <a:bodyPr/>
          <a:lstStyle/>
          <a:p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secado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E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plantas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medicinales </a:t>
            </a:r>
            <a:r>
              <a:rPr lang="es-E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puede </a:t>
            </a:r>
            <a:r>
              <a:rPr lang="es-E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realizar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diferentes maneras, </a:t>
            </a:r>
            <a:r>
              <a:rPr lang="es-E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como es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forma natural al aire libre o al sol, y también a la sombra o al abrigo, y artificialmente con aire caliente por medio de secadores y/o estufas</a:t>
            </a: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33540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8206" y="619432"/>
            <a:ext cx="10948667" cy="3962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ALMACENAR</a:t>
            </a: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es-ES" sz="3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E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drogas vegetales</a:t>
            </a:r>
            <a:r>
              <a:rPr lang="es-ES" sz="3200" dirty="0">
                <a:ea typeface="Calibri" panose="020F0502020204030204" pitchFamily="34" charset="0"/>
                <a:cs typeface="Times New Roman" panose="02020603050405020304" pitchFamily="18" charset="0"/>
              </a:rPr>
              <a:t> deberán almacenarse en áreas separadas. El área de </a:t>
            </a:r>
            <a:r>
              <a:rPr lang="es-E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almacenamiento</a:t>
            </a:r>
            <a:r>
              <a:rPr lang="es-ES" sz="3200" dirty="0">
                <a:ea typeface="Calibri" panose="020F0502020204030204" pitchFamily="34" charset="0"/>
                <a:cs typeface="Times New Roman" panose="02020603050405020304" pitchFamily="18" charset="0"/>
              </a:rPr>
              <a:t> deberá </a:t>
            </a:r>
            <a:r>
              <a:rPr lang="es-E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estar </a:t>
            </a:r>
            <a:r>
              <a:rPr lang="es-ES" sz="3200" dirty="0">
                <a:ea typeface="Calibri" panose="020F0502020204030204" pitchFamily="34" charset="0"/>
                <a:cs typeface="Times New Roman" panose="02020603050405020304" pitchFamily="18" charset="0"/>
              </a:rPr>
              <a:t>equipada de manera que esté protegido frente a la entrada de insectos y otros animales, </a:t>
            </a:r>
            <a:r>
              <a:rPr lang="es-E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especialmente </a:t>
            </a:r>
            <a:r>
              <a:rPr lang="es-ES" sz="3200" dirty="0">
                <a:ea typeface="Calibri" panose="020F0502020204030204" pitchFamily="34" charset="0"/>
                <a:cs typeface="Times New Roman" panose="02020603050405020304" pitchFamily="18" charset="0"/>
              </a:rPr>
              <a:t>roedores.</a:t>
            </a: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52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295400"/>
            <a:ext cx="11887200" cy="3822290"/>
          </a:xfrm>
        </p:spPr>
        <p:txBody>
          <a:bodyPr/>
          <a:lstStyle/>
          <a:p>
            <a:pPr marL="685800" lvl="0" defTabSz="9144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s-ES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b="1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control de calidad</a:t>
            </a:r>
            <a:r>
              <a:rPr lang="es-ES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de las </a:t>
            </a:r>
            <a:r>
              <a:rPr lang="es-ES" b="1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drogas vegetales</a:t>
            </a:r>
            <a:r>
              <a:rPr lang="es-ES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incluye la determinación de la contaminación microbiológica presente; para su disminución se han desarrollado métodos de lavado y desinfección físico-químicos aprobados por la Organización Mundial de la Salud (OMS).</a:t>
            </a:r>
            <a:br>
              <a:rPr lang="es-ES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63947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3961" y="836614"/>
            <a:ext cx="1085481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400" dirty="0" smtClean="0">
                <a:solidFill>
                  <a:srgbClr val="FFFFFF"/>
                </a:solidFill>
              </a:rPr>
              <a:t>Sumario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MX" sz="4400" dirty="0">
              <a:solidFill>
                <a:srgbClr val="FFFFFF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457200" algn="l"/>
              </a:tabLst>
            </a:pPr>
            <a:r>
              <a:rPr lang="es-E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Cultivos de plantas medicinales, tipos y ventajas. Recolección, métodos y modos. Limpieza. Preparación para el secado, secado diferentes métodos. Embalaje, almacenamiento y conservación</a:t>
            </a:r>
            <a:r>
              <a:rPr lang="es-ES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+mj-lt"/>
              <a:buAutoNum type="arabicPeriod"/>
              <a:tabLst>
                <a:tab pos="457200" algn="l"/>
              </a:tabLst>
            </a:pPr>
            <a:endParaRPr lang="es-E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+mj-lt"/>
              <a:buAutoNum type="arabicPeriod"/>
              <a:tabLst>
                <a:tab pos="457200" algn="l"/>
              </a:tabLst>
            </a:pPr>
            <a:endParaRPr lang="es-ES" dirty="0">
              <a:latin typeface="+mn-lt"/>
              <a:ea typeface="Times New Roman" panose="02020603050405020304" pitchFamily="18" charset="0"/>
            </a:endParaRPr>
          </a:p>
          <a:p>
            <a:pPr lvl="1" algn="just">
              <a:buFont typeface="+mj-lt"/>
              <a:buAutoNum type="arabicPeriod"/>
              <a:tabLst>
                <a:tab pos="457200" algn="l"/>
              </a:tabLst>
            </a:pPr>
            <a:r>
              <a:rPr lang="es-E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Especificaciones de calidad de las drogas crudas. Alteraciones o adulteración y falsificación de las drogas crudas. </a:t>
            </a:r>
            <a:endParaRPr lang="es-ES" sz="2800" dirty="0">
              <a:latin typeface="+mn-lt"/>
              <a:ea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MX" sz="2800" dirty="0">
              <a:solidFill>
                <a:srgbClr val="FFFFFF"/>
              </a:solidFill>
              <a:latin typeface="Arial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5702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9750" y="1295400"/>
            <a:ext cx="8629650" cy="3848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defRPr/>
            </a:pPr>
            <a:endParaRPr lang="es-MX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1427018"/>
            <a:ext cx="8629649" cy="371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56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554182"/>
            <a:ext cx="11887200" cy="6303817"/>
          </a:xfrm>
        </p:spPr>
        <p:txBody>
          <a:bodyPr/>
          <a:lstStyle/>
          <a:p>
            <a:pPr marL="6858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kern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Cultivo de plantas medicinales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400" kern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400" kern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kern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kern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cultivo de las plantas medicinales, la producción agroecológica se debe desarrollar sobre la base de prácticas agrícolas que eviten la contaminación del medio ambiente y que no sólo reporten beneficios al suelo, sino que también permitan que este proporcione las condiciones necesarias para el buen desarrollo de las plantas</a:t>
            </a:r>
            <a: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66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1891" y="1308291"/>
            <a:ext cx="10834254" cy="53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Pasos para cultivar plantas </a:t>
            </a:r>
            <a:r>
              <a:rPr lang="es-E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medicinales</a:t>
            </a: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ea typeface="Calibri" panose="020F0502020204030204" pitchFamily="34" charset="0"/>
                <a:cs typeface="Times New Roman" panose="02020603050405020304" pitchFamily="18" charset="0"/>
              </a:rPr>
              <a:t>Necesitan sol. El suelo, ya sea un huerto en tierra o macetero, debe ser rico en materia orgánica y con buen drenaje. Usa abonos naturales como humus. Controla las plagas manualmente o con productos orgánicos, sin insecticidas tóxicos.</a:t>
            </a: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Clima: Zonas tropicales, con alta radiación solar y de moderada a alta humedad relativa, altitudes de hasta 3000 msnm. Suelo: Se cultiva en suelos areno-arcillosos, arcillosos y bien drenada, soportando escasa materia orgánica.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613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618" y="3290501"/>
            <a:ext cx="9923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ea typeface="Times New Roman" panose="02020603050405020304" pitchFamily="18" charset="0"/>
              </a:rPr>
              <a:t>Diferentes </a:t>
            </a:r>
            <a:r>
              <a:rPr lang="es-ES" sz="3200" dirty="0">
                <a:ea typeface="Times New Roman" panose="02020603050405020304" pitchFamily="18" charset="0"/>
              </a:rPr>
              <a:t>tipos de cultivos existentes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553619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4967" y="1802145"/>
            <a:ext cx="11724967" cy="4747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Cereales</a:t>
            </a:r>
            <a:r>
              <a:rPr lang="es-ES" sz="24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Son cultivos pertenecientes a la familia </a:t>
            </a:r>
            <a:r>
              <a:rPr lang="es-ES" sz="2400" i="1" dirty="0" err="1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Poaceae</a:t>
            </a:r>
            <a:r>
              <a:rPr lang="es-ES" sz="24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 Gramíneas que normalmente se explotan en grandes extensiones y cuyos granos se caracterizan por su alto contenido en carbohidratos. Generalmente ese tipo de cultivo tiene un uso agroindustrial. Ejemplos: maíz, arroz o sorgo</a:t>
            </a:r>
            <a:r>
              <a:rPr lang="es-ES" sz="2400" dirty="0" smtClean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s-ES" sz="2400" dirty="0">
              <a:solidFill>
                <a:srgbClr val="FFFF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rgbClr val="FFFFFF"/>
                </a:solidFill>
                <a:ea typeface="Times New Roman" panose="02020603050405020304" pitchFamily="18" charset="0"/>
              </a:rPr>
              <a:t>Leguminosas</a:t>
            </a:r>
            <a:r>
              <a:rPr lang="es-ES" sz="2400" dirty="0">
                <a:solidFill>
                  <a:srgbClr val="FFFFFF"/>
                </a:solidFill>
                <a:ea typeface="Times New Roman" panose="02020603050405020304" pitchFamily="18" charset="0"/>
              </a:rPr>
              <a:t>. Este tipo de cultivos pertenecen a la familia </a:t>
            </a:r>
            <a:r>
              <a:rPr lang="es-ES" sz="2400" i="1" dirty="0" err="1">
                <a:solidFill>
                  <a:srgbClr val="FFFFFF"/>
                </a:solidFill>
                <a:ea typeface="Times New Roman" panose="02020603050405020304" pitchFamily="18" charset="0"/>
              </a:rPr>
              <a:t>Fabaceae</a:t>
            </a:r>
            <a:r>
              <a:rPr lang="es-ES" sz="2400" dirty="0">
                <a:solidFill>
                  <a:srgbClr val="FFFFFF"/>
                </a:solidFill>
                <a:ea typeface="Times New Roman" panose="02020603050405020304" pitchFamily="18" charset="0"/>
              </a:rPr>
              <a:t> o </a:t>
            </a:r>
            <a:r>
              <a:rPr lang="es-ES" sz="2400" i="1" dirty="0" err="1">
                <a:solidFill>
                  <a:srgbClr val="FFFFFF"/>
                </a:solidFill>
                <a:ea typeface="Times New Roman" panose="02020603050405020304" pitchFamily="18" charset="0"/>
              </a:rPr>
              <a:t>Leguminosae</a:t>
            </a:r>
            <a:r>
              <a:rPr lang="es-ES" sz="2400" dirty="0">
                <a:solidFill>
                  <a:srgbClr val="FFFFFF"/>
                </a:solidFill>
                <a:ea typeface="Times New Roman" panose="02020603050405020304" pitchFamily="18" charset="0"/>
              </a:rPr>
              <a:t> que normalmente se explotan en grandes extensiones y cuyos granos se caracterizan por su alto contenido en proteínas. Generalmente se usan para consumo directo (no sufren un procesamiento agroindustrial). Ejemplos: caraota, frijol, quinchoncho</a:t>
            </a:r>
            <a:endParaRPr lang="es-ES" sz="2400" dirty="0">
              <a:solidFill>
                <a:srgbClr val="FFFFFF"/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s-ES" sz="2400" dirty="0">
              <a:solidFill>
                <a:srgbClr val="FFFF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55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723" y="2772697"/>
            <a:ext cx="11636477" cy="324463"/>
          </a:xfrm>
        </p:spPr>
        <p:txBody>
          <a:bodyPr/>
          <a:lstStyle/>
          <a:p>
            <a:pPr marL="342900" lvl="0" indent="-342900" defTabSz="9144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Oleaginosas</a:t>
            </a:r>
            <a:r>
              <a:rPr lang="es-ES" sz="2400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. Son cultivos mayoritariamente de ciclo corto, pertenecientes a varias familias taxonómicas que normalmente se explotan en grandes extensiones y de cuyos granos se extrae aceites. Este tipo tiene un uso exclusivamente agroindustrial. Ejemplos de ciclo corto: soja, girasol, ajonjolí; de ciclo largo: palma aceitera</a:t>
            </a:r>
            <a:r>
              <a:rPr lang="es-ES" sz="2400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s-ES" sz="2400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kern="1200" dirty="0" smtClean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Hortalizas</a:t>
            </a:r>
            <a:r>
              <a:rPr lang="es-ES" sz="2400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. Este tipo de cultivo es mayoritariamente de ciclo corto, perteneciente a muchas familias taxonómicas, generalmente explotados en pequeñas superficies y que se comercializan para el consumo fresco de alguno de sus órganos (raíz, tallo, hoja, inflorescencia, fruto) que presentan un alto contenido de vitaminas, minerales y fibra. Ejemplos: tomate, pimentón, lechuga, zanahoria, brócoli</a:t>
            </a:r>
            <a:br>
              <a:rPr lang="es-ES" sz="2400" kern="1200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400" kern="1200" dirty="0">
                <a:solidFill>
                  <a:srgbClr val="FFFFF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750550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255" y="889844"/>
            <a:ext cx="1184563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Frutales</a:t>
            </a:r>
            <a:r>
              <a:rPr lang="es-ES" sz="2400" dirty="0"/>
              <a:t>. Son cultivos mayoritariamente de ciclo largo, pertenecientes a muchas familias taxonómicas, generalmente explotados en grandes superficies y que se comercializan para el consumo fresco de sus frutos con alto contenido de vitaminas, minerales y fibra. Algunas especies de este tipo se utilizan para producción agroindustrial. Ejemplos: naranja, mango, aguacate, parchita, cambur, piña</a:t>
            </a:r>
            <a:r>
              <a:rPr lang="es-ES" sz="2400" dirty="0" smtClean="0"/>
              <a:t>.</a:t>
            </a:r>
          </a:p>
          <a:p>
            <a:pPr marL="457200" indent="-457200">
              <a:buAutoNum type="arabicPeriod" startAt="5"/>
            </a:pPr>
            <a:endParaRPr lang="es-ES" sz="2400" dirty="0"/>
          </a:p>
          <a:p>
            <a:r>
              <a:rPr lang="es-ES" sz="2400" dirty="0" smtClean="0"/>
              <a:t>Ornamentales</a:t>
            </a:r>
            <a:r>
              <a:rPr lang="es-ES" sz="2400" dirty="0"/>
              <a:t>. Este tipo de cultivos se utilizan para la decoración y no son comercializados para la alimentación. Algunas son de ciclo corto y otras de ciclo largo. Mientras algunas se comercializan por sus flores, otras lo hacen por su follaje</a:t>
            </a:r>
            <a:r>
              <a:rPr lang="es-ES" sz="2400" dirty="0" smtClean="0"/>
              <a:t>. </a:t>
            </a:r>
          </a:p>
          <a:p>
            <a:pPr marL="457200" indent="-457200">
              <a:buAutoNum type="arabicPeriod" startAt="6"/>
            </a:pPr>
            <a:endParaRPr lang="es-ES" sz="2400" dirty="0" smtClean="0"/>
          </a:p>
          <a:p>
            <a:r>
              <a:rPr lang="es-ES" sz="2400" dirty="0" smtClean="0"/>
              <a:t>Raíces </a:t>
            </a:r>
            <a:r>
              <a:rPr lang="es-ES" sz="2400" dirty="0"/>
              <a:t>y tubérculos. Son cultivos mayoritariamente de ciclo corto, algunos de agricultura intensiva y extensiva, que se comercializan para el consumo de sus raíces y tallos de alto contenido de carbohidratos. Ejemplos: papa, yuca, ocumo, ñame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6273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01072119">
  <a:themeElements>
    <a:clrScheme name="01072119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0107211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72119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854</Words>
  <Application>Microsoft Office PowerPoint</Application>
  <PresentationFormat>Panorámica</PresentationFormat>
  <Paragraphs>57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01072119</vt:lpstr>
      <vt:lpstr>Presentación de PowerPoint</vt:lpstr>
      <vt:lpstr>Presentación de PowerPoint</vt:lpstr>
      <vt:lpstr>Presentación de PowerPoint</vt:lpstr>
      <vt:lpstr>Cultivo de plantas medicinales  En el cultivo de las plantas medicinales, la producción agroecológica se debe desarrollar sobre la base de prácticas agrícolas que eviten la contaminación del medio ambiente y que no sólo reporten beneficios al suelo, sino que también permitan que este proporcione las condiciones necesarias para el buen desarrollo de las plantas </vt:lpstr>
      <vt:lpstr>Presentación de PowerPoint</vt:lpstr>
      <vt:lpstr>Presentación de PowerPoint</vt:lpstr>
      <vt:lpstr>Presentación de PowerPoint</vt:lpstr>
      <vt:lpstr>    Oleaginosas. Son cultivos mayoritariamente de ciclo corto, pertenecientes a varias familias taxonómicas que normalmente se explotan en grandes extensiones y de cuyos granos se extrae aceites. Este tipo tiene un uso exclusivamente agroindustrial. Ejemplos de ciclo corto: soja, girasol, ajonjolí; de ciclo largo: palma aceitera.   Hortalizas. Este tipo de cultivo es mayoritariamente de ciclo corto, perteneciente a muchas familias taxonómicas, generalmente explotados en pequeñas superficies y que se comercializan para el consumo fresco de alguno de sus órganos (raíz, tallo, hoja, inflorescencia, fruto) que presentan un alto contenido de vitaminas, minerales y fibra. Ejemplos: tomate, pimentón, lechuga, zanahoria, brócoli  </vt:lpstr>
      <vt:lpstr>Presentación de PowerPoint</vt:lpstr>
      <vt:lpstr>Presentación de PowerPoint</vt:lpstr>
      <vt:lpstr>Presentación de PowerPoint</vt:lpstr>
      <vt:lpstr>Para plantar</vt:lpstr>
      <vt:lpstr>secado</vt:lpstr>
      <vt:lpstr>Secado de hierbas frescas </vt:lpstr>
      <vt:lpstr>El secado de plantas medicinales se puede realizar de diferentes maneras, como es de forma natural al aire libre o al sol, y también a la sombra o al abrigo, y artificialmente con aire caliente por medio de secadores y/o estufas</vt:lpstr>
      <vt:lpstr>Presentación de PowerPoint</vt:lpstr>
      <vt:lpstr>El control de calidad de las drogas vegetales incluye la determinación de la contaminación microbiológica presente; para su disminución se han desarrollado métodos de lavado y desinfección físico-químicos aprobados por la Organización Mundial de la Salud (OMS).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</dc:creator>
  <cp:lastModifiedBy>ti</cp:lastModifiedBy>
  <cp:revision>50</cp:revision>
  <dcterms:created xsi:type="dcterms:W3CDTF">2021-11-22T17:10:06Z</dcterms:created>
  <dcterms:modified xsi:type="dcterms:W3CDTF">2021-12-01T23:04:04Z</dcterms:modified>
</cp:coreProperties>
</file>