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  <p:sldId id="261" r:id="rId4"/>
    <p:sldId id="273" r:id="rId5"/>
    <p:sldId id="263" r:id="rId6"/>
    <p:sldId id="264" r:id="rId7"/>
    <p:sldId id="256" r:id="rId8"/>
    <p:sldId id="257" r:id="rId9"/>
    <p:sldId id="274" r:id="rId10"/>
    <p:sldId id="258" r:id="rId11"/>
    <p:sldId id="275" r:id="rId12"/>
    <p:sldId id="259" r:id="rId13"/>
    <p:sldId id="266" r:id="rId14"/>
    <p:sldId id="265" r:id="rId15"/>
    <p:sldId id="267" r:id="rId16"/>
    <p:sldId id="268" r:id="rId17"/>
    <p:sldId id="269" r:id="rId18"/>
    <p:sldId id="270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ED05-F7F7-495E-BE49-29411B0B37D3}" type="datetimeFigureOut">
              <a:rPr lang="es-ES" smtClean="0"/>
              <a:pPr/>
              <a:t>11/01/2022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8D37-F7FB-41C3-8E00-22E5FCCF34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714375" y="571500"/>
            <a:ext cx="7772400" cy="1500188"/>
          </a:xfrm>
        </p:spPr>
        <p:txBody>
          <a:bodyPr/>
          <a:lstStyle/>
          <a:p>
            <a:pPr eaLnBrk="1" hangingPunct="1"/>
            <a:r>
              <a:rPr lang="es-ES" sz="3200" b="1" smtClean="0">
                <a:latin typeface="Arial" charset="0"/>
                <a:cs typeface="Arial" charset="0"/>
              </a:rPr>
              <a:t>FACULTAD DE CIENCIAS MÉDICA DE SAGUA LA GRANDE.</a:t>
            </a:r>
          </a:p>
        </p:txBody>
      </p:sp>
      <p:sp>
        <p:nvSpPr>
          <p:cNvPr id="2051" name="2 Subtítulo"/>
          <p:cNvSpPr>
            <a:spLocks noGrp="1"/>
          </p:cNvSpPr>
          <p:nvPr>
            <p:ph type="subTitle" idx="1"/>
          </p:nvPr>
        </p:nvSpPr>
        <p:spPr>
          <a:xfrm>
            <a:off x="285750" y="2071688"/>
            <a:ext cx="8858250" cy="4357687"/>
          </a:xfrm>
        </p:spPr>
        <p:txBody>
          <a:bodyPr/>
          <a:lstStyle/>
          <a:p>
            <a:pPr algn="l" eaLnBrk="1" hangingPunct="1"/>
            <a:r>
              <a:rPr lang="es-ES" b="1" smtClean="0">
                <a:solidFill>
                  <a:schemeClr val="tx1"/>
                </a:solidFill>
                <a:latin typeface="Arial" charset="0"/>
                <a:cs typeface="Arial" charset="0"/>
              </a:rPr>
              <a:t>Carrera de Medicina.</a:t>
            </a:r>
          </a:p>
          <a:p>
            <a:pPr algn="l" eaLnBrk="1" hangingPunct="1"/>
            <a:r>
              <a:rPr lang="es-ES" b="1" smtClean="0">
                <a:solidFill>
                  <a:schemeClr val="tx1"/>
                </a:solidFill>
                <a:latin typeface="Arial" charset="0"/>
                <a:cs typeface="Arial" charset="0"/>
              </a:rPr>
              <a:t>Año: 5</a:t>
            </a:r>
            <a:r>
              <a:rPr lang="es-ES" b="1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to</a:t>
            </a:r>
          </a:p>
          <a:p>
            <a:pPr algn="l" eaLnBrk="1" hangingPunct="1"/>
            <a:r>
              <a:rPr lang="es-ES" b="1" smtClean="0">
                <a:solidFill>
                  <a:schemeClr val="tx1"/>
                </a:solidFill>
                <a:latin typeface="Arial" charset="0"/>
                <a:cs typeface="Arial" charset="0"/>
              </a:rPr>
              <a:t>Asignatura: Oftalmología.</a:t>
            </a:r>
          </a:p>
          <a:p>
            <a:pPr algn="l" eaLnBrk="1" hangingPunct="1"/>
            <a:r>
              <a:rPr lang="es-ES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Profesor</a:t>
            </a:r>
            <a:r>
              <a:rPr lang="es-ES" sz="1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: Dra. Liz Pérez  Carballido.</a:t>
            </a:r>
          </a:p>
          <a:p>
            <a:pPr algn="l" eaLnBrk="1" hangingPunct="1"/>
            <a:r>
              <a:rPr lang="es-ES" sz="1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	       </a:t>
            </a:r>
            <a:r>
              <a:rPr lang="es-ES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Esp. 1</a:t>
            </a:r>
            <a:r>
              <a:rPr lang="es-ES" sz="1800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er</a:t>
            </a:r>
            <a:r>
              <a:rPr lang="es-ES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 Grado en Oftalmología  y MGI. Profesor Asistente. </a:t>
            </a:r>
          </a:p>
          <a:p>
            <a:pPr algn="l" eaLnBrk="1" hangingPunct="1"/>
            <a:r>
              <a:rPr lang="es-ES" sz="1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	       Dra. Lilian I. Sosa Martínez.</a:t>
            </a:r>
          </a:p>
          <a:p>
            <a:pPr algn="l" eaLnBrk="1" hangingPunct="1"/>
            <a:r>
              <a:rPr lang="es-ES" sz="1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	       </a:t>
            </a:r>
            <a:r>
              <a:rPr lang="es-ES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Esp. 1</a:t>
            </a:r>
            <a:r>
              <a:rPr lang="es-ES" sz="1800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er</a:t>
            </a:r>
            <a:r>
              <a:rPr lang="es-ES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 y 2</a:t>
            </a:r>
            <a:r>
              <a:rPr lang="es-ES" sz="1800" baseline="30000" smtClean="0">
                <a:solidFill>
                  <a:schemeClr val="tx1"/>
                </a:solidFill>
                <a:latin typeface="Arial" charset="0"/>
                <a:cs typeface="Arial" charset="0"/>
              </a:rPr>
              <a:t>do</a:t>
            </a:r>
            <a:r>
              <a:rPr lang="es-ES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 Grado en MGI. Máster en Longevidad Satisfactoria.</a:t>
            </a:r>
          </a:p>
          <a:p>
            <a:pPr algn="l" eaLnBrk="1" hangingPunct="1"/>
            <a:r>
              <a:rPr lang="es-ES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	       Profesor Auxiliar.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    Clasificación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De acuerdo con la dirección de la desviación: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Horizontales:</a:t>
            </a:r>
          </a:p>
          <a:p>
            <a:pPr marL="811213" indent="-811213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Convergentes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esodesviaciones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                                                                </a:t>
            </a:r>
          </a:p>
          <a:p>
            <a:pPr marL="811213" indent="-811213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Divergentes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exodesviaciones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Verticales:</a:t>
            </a:r>
          </a:p>
          <a:p>
            <a:pPr marL="811213" indent="-811213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Hiperdesviación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hacia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arriba.                                                                 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Hipodesviación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hacia abajo.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Torsionales</a:t>
            </a:r>
            <a:r>
              <a:rPr lang="es-ES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Combinadas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 acuerdo con el estado de la fusión: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Forias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desviación latente, en la que el control de la fusión está siempre presente.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-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Tropía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desviación manifiesta, en la que el control de la fusión no está presente.</a:t>
            </a:r>
          </a:p>
          <a:p>
            <a:endParaRPr lang="es-ES" sz="2400" dirty="0" smtClean="0"/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De acuerdo con la fijación:</a:t>
            </a:r>
          </a:p>
          <a:p>
            <a:pPr marL="442913" indent="-442913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- Alternante: existe una alternancia espontánea de la fijación de un ojo a otro.                                            </a:t>
            </a:r>
          </a:p>
          <a:p>
            <a:pPr marL="442913" indent="-442913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   - Monocular: hay una preferencia definitiva para fijar por un solo ojo.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9024" y="377280"/>
            <a:ext cx="8784976" cy="6480720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acuerdo con la edad de inicio:</a:t>
            </a: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Congénitos: cuando la desviación ocurre en los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	primeros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6 meses de la vida.</a:t>
            </a:r>
          </a:p>
          <a:p>
            <a:pPr marL="530225" indent="-530225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Adquiridos: cuando el inicio de la desviación se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	presenta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después de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los 6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meses de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edad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0225" indent="-530225"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530225" indent="-530225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Existen diferentes tipos de estrabismos:</a:t>
            </a:r>
          </a:p>
          <a:p>
            <a:pPr marL="530225" indent="-530225"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Monoculares </a:t>
            </a:r>
          </a:p>
          <a:p>
            <a:pPr marL="530225" indent="-530225"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Binocular </a:t>
            </a:r>
          </a:p>
          <a:p>
            <a:pPr marL="530225" indent="-530225"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 Alternantes</a:t>
            </a:r>
          </a:p>
          <a:p>
            <a:pPr marL="530225" indent="-530225" algn="just">
              <a:buNone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530225" indent="-530225" algn="just">
              <a:buNone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 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530225" indent="-530225">
              <a:buNone/>
            </a:pPr>
            <a:endParaRPr lang="es-ES" sz="1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0225" indent="-530225">
              <a:buNone/>
            </a:pPr>
            <a:endParaRPr lang="es-ES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30225" indent="-530225">
              <a:buNone/>
            </a:pPr>
            <a:endParaRPr lang="es-ES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8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42938"/>
            <a:ext cx="4638675" cy="55626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642938"/>
            <a:ext cx="4638675" cy="55626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8" y="642938"/>
            <a:ext cx="5072084" cy="55626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08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357166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i="1" dirty="0">
                <a:latin typeface="Arial" pitchFamily="34" charset="0"/>
                <a:cs typeface="Arial" pitchFamily="34" charset="0"/>
              </a:rPr>
              <a:t>Cuadro clínico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similares entre todos los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estrabismos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desviación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, diplopía y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confusión.</a:t>
            </a:r>
          </a:p>
          <a:p>
            <a:pPr mar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u="sng" dirty="0" smtClean="0">
                <a:latin typeface="Arial" pitchFamily="34" charset="0"/>
                <a:cs typeface="Arial" pitchFamily="34" charset="0"/>
              </a:rPr>
              <a:t>Síntomas </a:t>
            </a:r>
            <a:r>
              <a:rPr lang="es-ES" sz="2400" u="sng" dirty="0">
                <a:latin typeface="Arial" pitchFamily="34" charset="0"/>
                <a:cs typeface="Arial" pitchFamily="34" charset="0"/>
              </a:rPr>
              <a:t>y signos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particulares como son: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 Movimientos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oculares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limitados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 Agudeza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visual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disminuida</a:t>
            </a:r>
          </a:p>
          <a:p>
            <a:pPr marL="627063" indent="-627063" algn="just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- Tortícolis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en las parálisis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musculares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723900" indent="-72390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Alteraciones de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refracción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Cierre o guiño de un ojo, y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fotofobia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Síntomas astenópicos en las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heteróforias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Esotropía congénita.</a:t>
            </a:r>
          </a:p>
          <a:p>
            <a:pPr marL="723900" indent="-192088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09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9024" y="285728"/>
            <a:ext cx="8784976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i="1" dirty="0">
                <a:latin typeface="Arial" pitchFamily="34" charset="0"/>
                <a:cs typeface="Arial" pitchFamily="34" charset="0"/>
              </a:rPr>
              <a:t>Diagnóstico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diagnóstico del estrabismo se hace evidente con solo examinar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al paciente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con una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luz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en posición primaria de la mirada.</a:t>
            </a:r>
          </a:p>
          <a:p>
            <a:pPr marL="0" indent="0" algn="just">
              <a:buNone/>
            </a:pP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Cover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test. 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Cover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uncover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test. </a:t>
            </a:r>
          </a:p>
          <a:p>
            <a:pPr mar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Cover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test alternante o test de oclusión alternante.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46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Exámenes basados en el reflejo corneal. Cuando el niño no coopera, o en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el caso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una fijación excéntrica, podemos utilizar los exámenes basados en el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reflejo corneal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Método </a:t>
            </a:r>
            <a:r>
              <a:rPr lang="es-ES" sz="2400" i="1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400" i="1" dirty="0" err="1">
                <a:latin typeface="Arial" pitchFamily="34" charset="0"/>
                <a:cs typeface="Arial" pitchFamily="34" charset="0"/>
              </a:rPr>
              <a:t>Hirschberg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Se calcula que cada milímetro de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desplazamiento del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reflejo luminoso sobre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córnea.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15°, cuando el reflejo se sitúa en el borde pupilar.</a:t>
            </a:r>
          </a:p>
          <a:p>
            <a:pPr marL="0" indent="0" algn="just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- 30°, cuando el reflejo se sitúa entre el borde pupilar y el limbo.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- 45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°, cuando el reflejo se observa en el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limbo</a:t>
            </a:r>
          </a:p>
          <a:p>
            <a:pPr marL="0" indent="0">
              <a:buNone/>
            </a:pPr>
            <a:endParaRPr lang="es-ES" sz="16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3571876"/>
            <a:ext cx="40005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877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Tratamiento</a:t>
            </a:r>
          </a:p>
          <a:p>
            <a:pPr marL="0" indent="0" algn="just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Finalidades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73050" indent="-95250" algn="just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- Buena agudeza visual en cada ojo, con la prevención de la ambliopía.</a:t>
            </a:r>
          </a:p>
          <a:p>
            <a:pPr marL="273050" indent="-95250" algn="just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- Buena apariencia estética: se logra con la modificación 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eliminación del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ángulo de la desviación.</a:t>
            </a:r>
          </a:p>
          <a:p>
            <a:pPr marL="0" indent="273050" algn="just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- Buena visión binocular cuando se logra el equilibrio entre el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sistema  sensorial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y motor.</a:t>
            </a:r>
          </a:p>
          <a:p>
            <a:pPr marL="0" indent="0" algn="just">
              <a:buNone/>
            </a:pP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355600" indent="-177800" algn="just">
              <a:buNone/>
            </a:pPr>
            <a:endParaRPr lang="es-C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8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Procedimientos:</a:t>
            </a:r>
          </a:p>
          <a:p>
            <a:pPr marL="355600" indent="-177800"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Prevención de la ambliopía con el diagnóstico precoz del estrabismo </a:t>
            </a:r>
          </a:p>
          <a:p>
            <a:pPr marL="355600" indent="-177800"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Ocluir el ojo sano para forzar el uso del ojo desviado.</a:t>
            </a:r>
          </a:p>
          <a:p>
            <a:pPr marL="355600" indent="-17780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- Corrección óptica adecuada del defecto de refracción</a:t>
            </a:r>
          </a:p>
          <a:p>
            <a:pPr marL="355600" indent="-17780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- Ejercicios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ortópticos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binoculares</a:t>
            </a:r>
          </a:p>
          <a:p>
            <a:pPr marL="355600" indent="-177800" algn="just">
              <a:buFontTx/>
              <a:buChar char="-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Cirugía.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800" smtClean="0">
                <a:latin typeface="Arial" pitchFamily="34" charset="0"/>
                <a:cs typeface="Arial" pitchFamily="34" charset="0"/>
              </a:rPr>
              <a:t>Conclusiones. </a:t>
            </a:r>
          </a:p>
        </p:txBody>
      </p:sp>
      <p:sp>
        <p:nvSpPr>
          <p:cNvPr id="36867" name="2 Marcador de contenido"/>
          <p:cNvSpPr>
            <a:spLocks noGrp="1"/>
          </p:cNvSpPr>
          <p:nvPr>
            <p:ph idx="1"/>
          </p:nvPr>
        </p:nvSpPr>
        <p:spPr>
          <a:xfrm>
            <a:off x="357188" y="1357313"/>
            <a:ext cx="8229600" cy="4525962"/>
          </a:xfrm>
        </p:spPr>
        <p:txBody>
          <a:bodyPr/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En la conferencia se abordo las alteraciones de la posición de los globos oculares, dentro de ellas el estrabismo su etiología, clasificación y la conducta por ser las más frecuentes.  </a:t>
            </a:r>
          </a:p>
        </p:txBody>
      </p:sp>
      <p:pic>
        <p:nvPicPr>
          <p:cNvPr id="5" name="Picture 6" descr="C:\Users\dr\Desktop\Greeney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3929063"/>
            <a:ext cx="3929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572560" cy="564360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CU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ema: </a:t>
            </a:r>
            <a:r>
              <a:rPr lang="es-E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Alteraciones de la posición de los globos oculares.</a:t>
            </a:r>
            <a:endParaRPr lang="es-ES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CU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umario:</a:t>
            </a:r>
            <a:endParaRPr lang="es-ES" sz="9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Estrabismo</a:t>
            </a:r>
            <a:r>
              <a:rPr lang="es-ES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concepto. Etiología. Cuadro clínico. Diagnóstico presuntivo. Conducta a seguir. Pronóstico. Remisión al especialista de Oftalmología. </a:t>
            </a:r>
          </a:p>
          <a:p>
            <a:pPr algn="l"/>
            <a:r>
              <a:rPr lang="es-ES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Ambliopía:</a:t>
            </a:r>
            <a:r>
              <a:rPr lang="es-E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concepto. Desarrollo de la visión.</a:t>
            </a:r>
          </a:p>
          <a:p>
            <a:pPr algn="l"/>
            <a:r>
              <a:rPr lang="es-ES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Exoftalmía:</a:t>
            </a:r>
            <a:r>
              <a:rPr lang="es-E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concepto. Etiología. Cuadro clínico. Diagnóstico presuntivo. Conducta a seguir: orienta y remite al especialista de Oftalmología.</a:t>
            </a:r>
          </a:p>
          <a:p>
            <a:pPr algn="l"/>
            <a:r>
              <a:rPr lang="es-ES" sz="9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Enoftalmía</a:t>
            </a:r>
            <a:r>
              <a:rPr lang="es-ES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concepto. Etiología. Cuadro clínico. Diagnóstico presuntivo. Conducta a seguir: orienta y remite al especialista de Oftalmología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pic>
        <p:nvPicPr>
          <p:cNvPr id="4" name="Picture 5" descr="DSC017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929066"/>
            <a:ext cx="3724994" cy="2786082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800" smtClean="0">
                <a:latin typeface="Arial" pitchFamily="34" charset="0"/>
                <a:cs typeface="Arial" pitchFamily="34" charset="0"/>
              </a:rPr>
              <a:t>Pregunta de comprobación</a:t>
            </a:r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A su consulta acude un madre con un niño de 2 años la cual refiere que el niño presenta desviación del ojo derecho hacia arriba. </a:t>
            </a:r>
          </a:p>
          <a:p>
            <a:pPr>
              <a:buFont typeface="Arial" charset="0"/>
              <a:buNone/>
              <a:defRPr/>
            </a:pPr>
            <a:r>
              <a:rPr lang="es-ES" sz="2800" dirty="0" smtClean="0">
                <a:latin typeface="Arial" charset="0"/>
                <a:cs typeface="Arial" charset="0"/>
              </a:rPr>
              <a:t>	Teniendo en cuanta estos elementos:</a:t>
            </a:r>
          </a:p>
          <a:p>
            <a:pPr marL="514350" indent="-514350">
              <a:buFont typeface="Arial" charset="0"/>
              <a:buAutoNum type="alphaLcParenR"/>
              <a:defRPr/>
            </a:pPr>
            <a:r>
              <a:rPr lang="es-ES" sz="2800" dirty="0" smtClean="0">
                <a:latin typeface="Arial" charset="0"/>
                <a:cs typeface="Arial" charset="0"/>
              </a:rPr>
              <a:t>Impresión diagnóstica. </a:t>
            </a:r>
          </a:p>
          <a:p>
            <a:pPr marL="514350" indent="-514350">
              <a:buFont typeface="Arial" charset="0"/>
              <a:buAutoNum type="alphaLcParenR"/>
              <a:defRPr/>
            </a:pPr>
            <a:r>
              <a:rPr lang="es-ES" sz="2800" dirty="0" smtClean="0">
                <a:latin typeface="Arial" charset="0"/>
                <a:cs typeface="Arial" charset="0"/>
              </a:rPr>
              <a:t>Según la posición del ojo se trata de una 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smtClean="0">
                <a:latin typeface="Arial" pitchFamily="34" charset="0"/>
                <a:cs typeface="Arial" pitchFamily="34" charset="0"/>
              </a:rPr>
              <a:t>Trabajo y Estudio independiente.</a:t>
            </a:r>
          </a:p>
        </p:txBody>
      </p:sp>
      <p:sp>
        <p:nvSpPr>
          <p:cNvPr id="38915" name="2 Marcador de contenido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Revisar bibliografía Libro de Oftalmología Cap. 9 pág. 108</a:t>
            </a: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Trabajo independiente: </a:t>
            </a:r>
            <a:r>
              <a:rPr lang="es-CU" sz="2800" dirty="0" smtClean="0">
                <a:latin typeface="Arial" pitchFamily="34" charset="0"/>
                <a:cs typeface="Arial" pitchFamily="34" charset="0"/>
              </a:rPr>
              <a:t>Elaborar un cuadro comparativo resumido con los elementos más significativos de la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Exoftalmía y la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Enoftalmía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VE" sz="2800" dirty="0" err="1" smtClean="0">
                <a:latin typeface="Arial" pitchFamily="34" charset="0"/>
                <a:cs typeface="Arial" pitchFamily="34" charset="0"/>
              </a:rPr>
              <a:t>ntregar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en formato digital.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U" dirty="0" smtClean="0">
                <a:latin typeface="Arial" pitchFamily="34" charset="0"/>
                <a:cs typeface="Arial" pitchFamily="34" charset="0"/>
              </a:rPr>
              <a:t>Bibliografía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85786" y="2143116"/>
            <a:ext cx="67151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177800" algn="just">
              <a:buNone/>
            </a:pPr>
            <a:r>
              <a:rPr lang="es-CU" sz="2800" dirty="0" smtClean="0">
                <a:latin typeface="Arial" pitchFamily="34" charset="0"/>
                <a:cs typeface="Arial" pitchFamily="34" charset="0"/>
              </a:rPr>
              <a:t>Bibliografía:  Libro de texo de Oftalmología capítulo 15. pág. </a:t>
            </a:r>
            <a:r>
              <a:rPr lang="es-CU" sz="2800" smtClean="0">
                <a:latin typeface="Arial" pitchFamily="34" charset="0"/>
                <a:cs typeface="Arial" pitchFamily="34" charset="0"/>
              </a:rPr>
              <a:t>203-220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23116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 smtClean="0"/>
              <a:t>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VISIÓN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BINOCULAR</a:t>
            </a:r>
          </a:p>
          <a:p>
            <a:pPr marL="0" indent="0" algn="just">
              <a:buNone/>
            </a:pPr>
            <a:r>
              <a:rPr lang="es-ES" sz="2600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condiciones normales, los objetos se ven con los dos ojos: ambos fijan </a:t>
            </a:r>
            <a:r>
              <a:rPr lang="es-ES" sz="2600" dirty="0" smtClean="0">
                <a:latin typeface="Arial" pitchFamily="34" charset="0"/>
                <a:cs typeface="Arial" pitchFamily="34" charset="0"/>
              </a:rPr>
              <a:t>simultáneamente el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mismo objeto y forman, cada uno, una imagen de igual </a:t>
            </a:r>
            <a:r>
              <a:rPr lang="es-ES" sz="2600" dirty="0" smtClean="0">
                <a:latin typeface="Arial" pitchFamily="34" charset="0"/>
                <a:cs typeface="Arial" pitchFamily="34" charset="0"/>
              </a:rPr>
              <a:t>tamaño, forma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e intensidad, que se percibe como una imagen única (fusión).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6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Félix\Mis documentos\Docencia\Imágenes (docencia)\Image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714620"/>
            <a:ext cx="4857752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357158" y="3071810"/>
            <a:ext cx="392909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El  ojo es movido por 6 músculos extrínsecos, que son  4 músculos rectos y  2 oblicuos, que tienen su origen en las paredes de la orbita y se insertan en la esclerótica. </a:t>
            </a:r>
          </a:p>
          <a:p>
            <a:endParaRPr lang="es-ES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0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Félix\Mis documentos\Docencia\Imágenes (docencia)\Imagen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35824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357159" y="428604"/>
            <a:ext cx="8286807" cy="6265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Posiciones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de la mirada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31813" indent="-176213"/>
            <a:r>
              <a:rPr lang="es-ES" sz="2400" u="sng" dirty="0">
                <a:latin typeface="Arial" pitchFamily="34" charset="0"/>
                <a:cs typeface="Arial" pitchFamily="34" charset="0"/>
              </a:rPr>
              <a:t>Posición </a:t>
            </a:r>
            <a:r>
              <a:rPr lang="es-ES" sz="2400" u="sng" dirty="0" smtClean="0">
                <a:latin typeface="Arial" pitchFamily="34" charset="0"/>
                <a:cs typeface="Arial" pitchFamily="34" charset="0"/>
              </a:rPr>
              <a:t>primaria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Posición de la mirada adelante, mirando al infinito.</a:t>
            </a:r>
          </a:p>
          <a:p>
            <a:pPr marL="531813" indent="-176213"/>
            <a:r>
              <a:rPr lang="es-ES" sz="2400" u="sng" dirty="0">
                <a:latin typeface="Arial" pitchFamily="34" charset="0"/>
                <a:cs typeface="Arial" pitchFamily="34" charset="0"/>
              </a:rPr>
              <a:t>Posiciones </a:t>
            </a:r>
            <a:r>
              <a:rPr lang="es-ES" sz="2400" u="sng" dirty="0" smtClean="0">
                <a:latin typeface="Arial" pitchFamily="34" charset="0"/>
                <a:cs typeface="Arial" pitchFamily="34" charset="0"/>
              </a:rPr>
              <a:t>secundarias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Son arriba, abajo, derecha e izquierda.</a:t>
            </a:r>
          </a:p>
          <a:p>
            <a:pPr marL="531813" indent="-176213"/>
            <a:r>
              <a:rPr lang="es-ES" sz="2400" u="sng" dirty="0">
                <a:latin typeface="Arial" pitchFamily="34" charset="0"/>
                <a:cs typeface="Arial" pitchFamily="34" charset="0"/>
              </a:rPr>
              <a:t>Posiciones </a:t>
            </a:r>
            <a:r>
              <a:rPr lang="es-ES" sz="2400" u="sng" dirty="0" smtClean="0">
                <a:latin typeface="Arial" pitchFamily="34" charset="0"/>
                <a:cs typeface="Arial" pitchFamily="34" charset="0"/>
              </a:rPr>
              <a:t>terciarias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Son cuatro posiciones oblicuas de la mirada: arriba 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la derecha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, arriba a la izquierda, abajo a la derecha y abajo a la izquierda.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31813" indent="-176213">
              <a:buNone/>
            </a:pPr>
            <a:r>
              <a:rPr lang="es-C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r\Desktop\Eye_i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500570"/>
            <a:ext cx="2667004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83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120680"/>
          </a:xfrm>
        </p:spPr>
        <p:txBody>
          <a:bodyPr/>
          <a:lstStyle/>
          <a:p>
            <a:pPr marL="0" indent="0">
              <a:buNone/>
            </a:pPr>
            <a:endParaRPr lang="es-ES" sz="1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Los globos oculares poseen 3 ejes principales de movimientos.</a:t>
            </a:r>
          </a:p>
          <a:p>
            <a:pPr marL="450850" indent="-177800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450850" indent="-177800"/>
            <a:r>
              <a:rPr lang="es-ES" sz="2400" dirty="0" smtClean="0">
                <a:latin typeface="Arial" pitchFamily="34" charset="0"/>
                <a:cs typeface="Arial" pitchFamily="34" charset="0"/>
              </a:rPr>
              <a:t>Horizontal (Aducción y Abducción)</a:t>
            </a:r>
          </a:p>
          <a:p>
            <a:pPr marL="450850" indent="-177800"/>
            <a:r>
              <a:rPr lang="es-ES" sz="2400" dirty="0" smtClean="0">
                <a:latin typeface="Arial" pitchFamily="34" charset="0"/>
                <a:cs typeface="Arial" pitchFamily="34" charset="0"/>
              </a:rPr>
              <a:t>Vertical (Elevación y Depresión)</a:t>
            </a:r>
          </a:p>
          <a:p>
            <a:pPr marL="450850" indent="-177800"/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Anteroposterior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(Intorsión (rotación hacia adentro) y extorción (rotación hacia afuera)</a:t>
            </a:r>
          </a:p>
          <a:p>
            <a:pPr marL="273050" indent="0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273050" indent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050" name="Picture 2" descr="C:\Users\dr\Desktop\Eye_i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00504"/>
            <a:ext cx="3071834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878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strabismo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400" b="1" i="1" dirty="0">
                <a:latin typeface="Arial" pitchFamily="34" charset="0"/>
                <a:cs typeface="Arial" pitchFamily="34" charset="0"/>
              </a:rPr>
              <a:t>Concepto</a:t>
            </a:r>
          </a:p>
          <a:p>
            <a:pPr marL="0" indent="0" algn="just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Es la pérdida de paralelismo entre ambos ojos, al observar un objeto.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Cuando los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ojos tienen una posición en la que la imagen cae en la fóvea de un ojo, pero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no en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la del otro, este segundo ojo está desviado y, por tanto, se presenta el estrabismo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400" b="1" i="1" dirty="0">
                <a:latin typeface="Arial" pitchFamily="34" charset="0"/>
                <a:cs typeface="Arial" pitchFamily="34" charset="0"/>
              </a:rPr>
              <a:t>Etiología</a:t>
            </a:r>
          </a:p>
          <a:p>
            <a:pPr marL="0" indent="0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i="1" dirty="0" smtClean="0">
                <a:latin typeface="Arial" pitchFamily="34" charset="0"/>
                <a:cs typeface="Arial" pitchFamily="34" charset="0"/>
              </a:rPr>
              <a:t>Refractivas: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Las ametropías son causa frecuente de estrabismo,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sobre todo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las hipermetropías y anisometropías.</a:t>
            </a:r>
          </a:p>
        </p:txBody>
      </p:sp>
    </p:spTree>
    <p:extLst>
      <p:ext uri="{BB962C8B-B14F-4D97-AF65-F5344CB8AC3E}">
        <p14:creationId xmlns="" xmlns:p14="http://schemas.microsoft.com/office/powerpoint/2010/main" val="3959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428604"/>
            <a:ext cx="8821644" cy="6312764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Sensoriales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Cualquier lesión orgánica que impida una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correcta agudeza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visual, puede interferir el adecuado desarrollo del equilibrio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oculomotor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-catarata monocular.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-opacidad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la córnea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monolateral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-foco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coriorretinitis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-un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retinoblastoma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Musculares: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Por anomalías de inserción en los músculos,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-vainas,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-fibrosis,</a:t>
            </a:r>
          </a:p>
          <a:p>
            <a:pPr algn="just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-retracciones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mecánicas y parálisis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oculomotoras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70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1436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Anatómicas. Por anomalías en las órbitas y en las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disostosis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craneofaciales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como en la enfermedad de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Crouzon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y el síndrome de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Apert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entre otras.</a:t>
            </a:r>
          </a:p>
          <a:p>
            <a:pPr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Esenciales o idiopáticas: (60 – 65 %) Son las más frecuentes. Se producen por una afectación del sistema motor ocular de origen desconocido.</a:t>
            </a:r>
          </a:p>
          <a:p>
            <a:pPr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Centrales. Algunas afecciones del sistema nervioso central cursan con un estrabismo, como el síndrome de Down.</a:t>
            </a:r>
          </a:p>
          <a:p>
            <a:pPr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Alteraciones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inervacionales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	-desproporciones o alteraciones en la relación acomodación/convergencia o entre la convergencia /divergencia, pueden presentarse estrabismos.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1000</Words>
  <Application>Microsoft Office PowerPoint</Application>
  <PresentationFormat>Presentación en pantalla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FACULTAD DE CIENCIAS MÉDICA DE SAGUA LA GRANDE.</vt:lpstr>
      <vt:lpstr>Diapositiva 2</vt:lpstr>
      <vt:lpstr>Diapositiva 3</vt:lpstr>
      <vt:lpstr>Diapositiva 4</vt:lpstr>
      <vt:lpstr>Diapositiva 5</vt:lpstr>
      <vt:lpstr>Diapositiva 6</vt:lpstr>
      <vt:lpstr>Estrabismo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Conclusiones. </vt:lpstr>
      <vt:lpstr>Pregunta de comprobación</vt:lpstr>
      <vt:lpstr>Trabajo y Estudio independiente.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Estrabismo</dc:title>
  <dc:creator>Julio</dc:creator>
  <cp:lastModifiedBy>dr</cp:lastModifiedBy>
  <cp:revision>74</cp:revision>
  <dcterms:created xsi:type="dcterms:W3CDTF">2017-10-25T04:43:06Z</dcterms:created>
  <dcterms:modified xsi:type="dcterms:W3CDTF">2022-01-11T23:03:36Z</dcterms:modified>
</cp:coreProperties>
</file>