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305" r:id="rId2"/>
    <p:sldId id="306" r:id="rId3"/>
    <p:sldId id="266" r:id="rId4"/>
    <p:sldId id="307" r:id="rId5"/>
    <p:sldId id="257" r:id="rId6"/>
    <p:sldId id="259" r:id="rId7"/>
    <p:sldId id="279" r:id="rId8"/>
    <p:sldId id="291" r:id="rId9"/>
    <p:sldId id="292" r:id="rId10"/>
    <p:sldId id="293" r:id="rId11"/>
    <p:sldId id="294" r:id="rId12"/>
    <p:sldId id="295" r:id="rId13"/>
    <p:sldId id="296" r:id="rId14"/>
    <p:sldId id="297" r:id="rId15"/>
    <p:sldId id="298" r:id="rId16"/>
    <p:sldId id="299" r:id="rId17"/>
    <p:sldId id="300" r:id="rId18"/>
    <p:sldId id="301" r:id="rId19"/>
    <p:sldId id="303" r:id="rId20"/>
    <p:sldId id="304" r:id="rId21"/>
    <p:sldId id="285" r:id="rId22"/>
    <p:sldId id="286" r:id="rId23"/>
    <p:sldId id="289" r:id="rId24"/>
    <p:sldId id="308" r:id="rId25"/>
    <p:sldId id="30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2141" autoAdjust="0"/>
  </p:normalViewPr>
  <p:slideViewPr>
    <p:cSldViewPr snapToGrid="0">
      <p:cViewPr varScale="1">
        <p:scale>
          <a:sx n="54" d="100"/>
          <a:sy n="54" d="100"/>
        </p:scale>
        <p:origin x="4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5D60C-69CF-4763-8C29-E0371CC1D59D}" type="datetimeFigureOut">
              <a:rPr lang="en-US" smtClean="0"/>
              <a:t>12/17/2021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81BC-5CFB-46AE-B02D-397479B7EC19}" type="slidenum">
              <a:rPr lang="en-US" smtClean="0"/>
              <a:t>‹Nº›</a:t>
            </a:fld>
            <a:endParaRPr lang="en-US"/>
          </a:p>
        </p:txBody>
      </p:sp>
    </p:spTree>
    <p:extLst>
      <p:ext uri="{BB962C8B-B14F-4D97-AF65-F5344CB8AC3E}">
        <p14:creationId xmlns:p14="http://schemas.microsoft.com/office/powerpoint/2010/main" val="761827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a:t>
            </a:fld>
            <a:endParaRPr lang="en-US"/>
          </a:p>
        </p:txBody>
      </p:sp>
    </p:spTree>
    <p:extLst>
      <p:ext uri="{BB962C8B-B14F-4D97-AF65-F5344CB8AC3E}">
        <p14:creationId xmlns:p14="http://schemas.microsoft.com/office/powerpoint/2010/main" val="302884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YORDAN</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11</a:t>
            </a:fld>
            <a:endParaRPr lang="en-US"/>
          </a:p>
        </p:txBody>
      </p:sp>
    </p:spTree>
    <p:extLst>
      <p:ext uri="{BB962C8B-B14F-4D97-AF65-F5344CB8AC3E}">
        <p14:creationId xmlns:p14="http://schemas.microsoft.com/office/powerpoint/2010/main" val="10102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Fracture pattern[edit]</a:t>
            </a:r>
          </a:p>
          <a:p>
            <a:r>
              <a:rPr lang="en-US" dirty="0" smtClean="0"/>
              <a:t>Linear fracture: A fracture that is parallel to the bone's long axis</a:t>
            </a:r>
          </a:p>
          <a:p>
            <a:r>
              <a:rPr lang="en-US" dirty="0" smtClean="0"/>
              <a:t>Transverse fracture: A fracture that is at a right angle to the bone's long axis</a:t>
            </a:r>
          </a:p>
          <a:p>
            <a:r>
              <a:rPr lang="en-US" dirty="0" smtClean="0"/>
              <a:t>Oblique fracture: A fracture that is diagonal to a bone's long axis (more than 30°)</a:t>
            </a:r>
          </a:p>
          <a:p>
            <a:r>
              <a:rPr lang="en-US" dirty="0" smtClean="0"/>
              <a:t>Spiral fracture: A fracture where at least one part of the bone has been twisted</a:t>
            </a:r>
          </a:p>
          <a:p>
            <a:r>
              <a:rPr lang="en-US" dirty="0" smtClean="0"/>
              <a:t>Compression fracture/wedge fracture: usually occurs in the vertebrae, for example when the front portion of a vertebra in the spine collapses due to osteoporosis (a medical condition which causes bones to become brittle and susceptible to fracture, with or without trauma)</a:t>
            </a:r>
          </a:p>
          <a:p>
            <a:r>
              <a:rPr lang="en-US" dirty="0" smtClean="0"/>
              <a:t>Impacted fracture: A fracture caused when bone fragments are driven into each other</a:t>
            </a:r>
          </a:p>
          <a:p>
            <a:r>
              <a:rPr lang="en-US" dirty="0" smtClean="0"/>
              <a:t>Avulsion fracture: A fracture where a fragment of bone is separated from the main mass</a:t>
            </a:r>
          </a:p>
          <a:p>
            <a:r>
              <a:rPr lang="x-none" dirty="0" smtClean="0"/>
              <a:t>YORDAN</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12</a:t>
            </a:fld>
            <a:endParaRPr lang="en-US"/>
          </a:p>
        </p:txBody>
      </p:sp>
    </p:spTree>
    <p:extLst>
      <p:ext uri="{BB962C8B-B14F-4D97-AF65-F5344CB8AC3E}">
        <p14:creationId xmlns:p14="http://schemas.microsoft.com/office/powerpoint/2010/main" val="151418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Incomplete fracture: Is a fracture in which the bone fragments are still partially joined, in such cases, there is a crack in the osseous tissue that does not completely traverse the width of the bone.</a:t>
            </a:r>
          </a:p>
          <a:p>
            <a:r>
              <a:rPr lang="en-US" dirty="0" smtClean="0"/>
              <a:t>Complete fracture: Is a fracture in which bone fragments separate completely.</a:t>
            </a:r>
          </a:p>
          <a:p>
            <a:r>
              <a:rPr lang="en-US" dirty="0" smtClean="0"/>
              <a:t>Comminuted fracture: Is a fracture in which the bone has broken into several pieces</a:t>
            </a:r>
          </a:p>
          <a:p>
            <a:r>
              <a:rPr lang="x-none" dirty="0" smtClean="0"/>
              <a:t>HECTOR</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13</a:t>
            </a:fld>
            <a:endParaRPr lang="en-US"/>
          </a:p>
        </p:txBody>
      </p:sp>
    </p:spTree>
    <p:extLst>
      <p:ext uri="{BB962C8B-B14F-4D97-AF65-F5344CB8AC3E}">
        <p14:creationId xmlns:p14="http://schemas.microsoft.com/office/powerpoint/2010/main" val="361097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anatomical classification may begin with specifying the involved body part, such as the head or arm, followed with more specific localization.</a:t>
            </a:r>
          </a:p>
          <a:p>
            <a:r>
              <a:rPr lang="x-none" dirty="0" smtClean="0"/>
              <a:t>ARMANDO</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14</a:t>
            </a:fld>
            <a:endParaRPr lang="en-US"/>
          </a:p>
        </p:txBody>
      </p:sp>
    </p:spTree>
    <p:extLst>
      <p:ext uri="{BB962C8B-B14F-4D97-AF65-F5344CB8AC3E}">
        <p14:creationId xmlns:p14="http://schemas.microsoft.com/office/powerpoint/2010/main" val="319669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ARMANDO</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15</a:t>
            </a:fld>
            <a:endParaRPr lang="en-US"/>
          </a:p>
        </p:txBody>
      </p:sp>
    </p:spTree>
    <p:extLst>
      <p:ext uri="{BB962C8B-B14F-4D97-AF65-F5344CB8AC3E}">
        <p14:creationId xmlns:p14="http://schemas.microsoft.com/office/powerpoint/2010/main" val="259601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bone fracture may be diagnosed based on the history given and the physical examination performed. Radiographic imaging often is performed to confirm the diagnosis. Under certain circumstances, radiographic examination of the nearby joints is indicated in order to exclude dislocations and fracture-dislocations. In situations where </a:t>
            </a:r>
            <a:r>
              <a:rPr lang="en-US" dirty="0" err="1" smtClean="0"/>
              <a:t>projectional</a:t>
            </a:r>
            <a:r>
              <a:rPr lang="en-US" dirty="0" smtClean="0"/>
              <a:t> radiography alone is insufficient, Computed Tomography (CT) or Magnetic Resonance Imaging (MRI) may be indicated</a:t>
            </a:r>
          </a:p>
          <a:p>
            <a:r>
              <a:rPr lang="x-none" dirty="0" smtClean="0"/>
              <a:t>HECTOR</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16</a:t>
            </a:fld>
            <a:endParaRPr lang="en-US"/>
          </a:p>
        </p:txBody>
      </p:sp>
    </p:spTree>
    <p:extLst>
      <p:ext uri="{BB962C8B-B14F-4D97-AF65-F5344CB8AC3E}">
        <p14:creationId xmlns:p14="http://schemas.microsoft.com/office/powerpoint/2010/main" val="315932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complications of fractures may be classified into three broad groups, depending upon their time of occurrence. These are as follows – </a:t>
            </a:r>
          </a:p>
          <a:p>
            <a:r>
              <a:rPr lang="en-US" dirty="0" smtClean="0"/>
              <a:t>Immediate complications – occurs at the time of the fracture.</a:t>
            </a:r>
          </a:p>
          <a:p>
            <a:r>
              <a:rPr lang="en-US" dirty="0" smtClean="0"/>
              <a:t>Early complications – occurring in the initial few days after the fracture.</a:t>
            </a:r>
          </a:p>
          <a:p>
            <a:r>
              <a:rPr lang="en-US" dirty="0" smtClean="0"/>
              <a:t>Late complications – occurring a long time after the fracture.</a:t>
            </a:r>
          </a:p>
          <a:p>
            <a:r>
              <a:rPr lang="x-none" dirty="0" smtClean="0"/>
              <a:t>LILI</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17</a:t>
            </a:fld>
            <a:endParaRPr lang="en-US"/>
          </a:p>
        </p:txBody>
      </p:sp>
    </p:spTree>
    <p:extLst>
      <p:ext uri="{BB962C8B-B14F-4D97-AF65-F5344CB8AC3E}">
        <p14:creationId xmlns:p14="http://schemas.microsoft.com/office/powerpoint/2010/main" val="155707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LILI</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18</a:t>
            </a:fld>
            <a:endParaRPr lang="en-US"/>
          </a:p>
        </p:txBody>
      </p:sp>
    </p:spTree>
    <p:extLst>
      <p:ext uri="{BB962C8B-B14F-4D97-AF65-F5344CB8AC3E}">
        <p14:creationId xmlns:p14="http://schemas.microsoft.com/office/powerpoint/2010/main" val="1836491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YUDY</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19</a:t>
            </a:fld>
            <a:endParaRPr lang="en-US"/>
          </a:p>
        </p:txBody>
      </p:sp>
    </p:spTree>
    <p:extLst>
      <p:ext uri="{BB962C8B-B14F-4D97-AF65-F5344CB8AC3E}">
        <p14:creationId xmlns:p14="http://schemas.microsoft.com/office/powerpoint/2010/main" val="325120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YUDY</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20</a:t>
            </a:fld>
            <a:endParaRPr lang="en-US"/>
          </a:p>
        </p:txBody>
      </p:sp>
    </p:spTree>
    <p:extLst>
      <p:ext uri="{BB962C8B-B14F-4D97-AF65-F5344CB8AC3E}">
        <p14:creationId xmlns:p14="http://schemas.microsoft.com/office/powerpoint/2010/main" val="238450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a:t>
            </a:fld>
            <a:endParaRPr lang="en-US"/>
          </a:p>
        </p:txBody>
      </p:sp>
    </p:spTree>
    <p:extLst>
      <p:ext uri="{BB962C8B-B14F-4D97-AF65-F5344CB8AC3E}">
        <p14:creationId xmlns:p14="http://schemas.microsoft.com/office/powerpoint/2010/main" val="98931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CARLOS</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21</a:t>
            </a:fld>
            <a:endParaRPr lang="en-US"/>
          </a:p>
        </p:txBody>
      </p:sp>
    </p:spTree>
    <p:extLst>
      <p:ext uri="{BB962C8B-B14F-4D97-AF65-F5344CB8AC3E}">
        <p14:creationId xmlns:p14="http://schemas.microsoft.com/office/powerpoint/2010/main" val="4165091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CARLOS</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22</a:t>
            </a:fld>
            <a:endParaRPr lang="en-US"/>
          </a:p>
        </p:txBody>
      </p:sp>
    </p:spTree>
    <p:extLst>
      <p:ext uri="{BB962C8B-B14F-4D97-AF65-F5344CB8AC3E}">
        <p14:creationId xmlns:p14="http://schemas.microsoft.com/office/powerpoint/2010/main" val="3827592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HECTOR</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23</a:t>
            </a:fld>
            <a:endParaRPr lang="en-US"/>
          </a:p>
        </p:txBody>
      </p:sp>
    </p:spTree>
    <p:extLst>
      <p:ext uri="{BB962C8B-B14F-4D97-AF65-F5344CB8AC3E}">
        <p14:creationId xmlns:p14="http://schemas.microsoft.com/office/powerpoint/2010/main" val="4254631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24</a:t>
            </a:fld>
            <a:endParaRPr lang="en-US"/>
          </a:p>
        </p:txBody>
      </p:sp>
    </p:spTree>
    <p:extLst>
      <p:ext uri="{BB962C8B-B14F-4D97-AF65-F5344CB8AC3E}">
        <p14:creationId xmlns:p14="http://schemas.microsoft.com/office/powerpoint/2010/main" val="1733377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25</a:t>
            </a:fld>
            <a:endParaRPr lang="en-US"/>
          </a:p>
        </p:txBody>
      </p:sp>
    </p:spTree>
    <p:extLst>
      <p:ext uri="{BB962C8B-B14F-4D97-AF65-F5344CB8AC3E}">
        <p14:creationId xmlns:p14="http://schemas.microsoft.com/office/powerpoint/2010/main" val="9272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4</a:t>
            </a:fld>
            <a:endParaRPr lang="en-US"/>
          </a:p>
        </p:txBody>
      </p:sp>
    </p:spTree>
    <p:extLst>
      <p:ext uri="{BB962C8B-B14F-4D97-AF65-F5344CB8AC3E}">
        <p14:creationId xmlns:p14="http://schemas.microsoft.com/office/powerpoint/2010/main" val="342475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Alcides</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5</a:t>
            </a:fld>
            <a:endParaRPr lang="en-US"/>
          </a:p>
        </p:txBody>
      </p:sp>
    </p:spTree>
    <p:extLst>
      <p:ext uri="{BB962C8B-B14F-4D97-AF65-F5344CB8AC3E}">
        <p14:creationId xmlns:p14="http://schemas.microsoft.com/office/powerpoint/2010/main" val="96149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bone fracture may be the result of high force impact or stress, or a minimal trauma injury as a result of certain medical conditions that weaken the bones, such as osteoporosis, osteopenia, bone cancer, or </a:t>
            </a:r>
            <a:r>
              <a:rPr lang="en-US" sz="1200" dirty="0" err="1" smtClean="0"/>
              <a:t>osteogenesis</a:t>
            </a:r>
            <a:r>
              <a:rPr lang="en-US" sz="1200" dirty="0" smtClean="0"/>
              <a:t> </a:t>
            </a:r>
            <a:r>
              <a:rPr lang="en-US" sz="1200" dirty="0" err="1" smtClean="0"/>
              <a:t>imperfecta</a:t>
            </a:r>
            <a:r>
              <a:rPr lang="en-US" sz="1200" dirty="0" smtClean="0"/>
              <a:t>, where the fracture is then properly termed a pathologic fracture.</a:t>
            </a:r>
            <a:endParaRPr lang="x-none" sz="1200" dirty="0" smtClean="0"/>
          </a:p>
          <a:p>
            <a:r>
              <a:rPr lang="x-none" dirty="0" smtClean="0"/>
              <a:t>ALCIDES</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6</a:t>
            </a:fld>
            <a:endParaRPr lang="en-US"/>
          </a:p>
        </p:txBody>
      </p:sp>
    </p:spTree>
    <p:extLst>
      <p:ext uri="{BB962C8B-B14F-4D97-AF65-F5344CB8AC3E}">
        <p14:creationId xmlns:p14="http://schemas.microsoft.com/office/powerpoint/2010/main" val="412015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ALCIDES</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7</a:t>
            </a:fld>
            <a:endParaRPr lang="en-US"/>
          </a:p>
        </p:txBody>
      </p:sp>
    </p:spTree>
    <p:extLst>
      <p:ext uri="{BB962C8B-B14F-4D97-AF65-F5344CB8AC3E}">
        <p14:creationId xmlns:p14="http://schemas.microsoft.com/office/powerpoint/2010/main" val="53161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dirty="0" smtClean="0"/>
              <a:t>YORDAN</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8</a:t>
            </a:fld>
            <a:endParaRPr lang="en-US"/>
          </a:p>
        </p:txBody>
      </p:sp>
    </p:spTree>
    <p:extLst>
      <p:ext uri="{BB962C8B-B14F-4D97-AF65-F5344CB8AC3E}">
        <p14:creationId xmlns:p14="http://schemas.microsoft.com/office/powerpoint/2010/main" val="223743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Mechanism[edit]</a:t>
            </a:r>
          </a:p>
          <a:p>
            <a:r>
              <a:rPr lang="en-US" dirty="0" smtClean="0"/>
              <a:t>Traumatic fracture – This is a fracture due to sustained trauma. e.g., fractures caused by a fall, road traffic accident, fight, etc.</a:t>
            </a:r>
          </a:p>
          <a:p>
            <a:r>
              <a:rPr lang="en-US" dirty="0" smtClean="0"/>
              <a:t>Pathologic fracture – A fracture through a bone that has been made weak by some underlying disease is called pathological fracture. e.g., a fracture through a bone weakened by metastasis. Osteoporosis is the most common cause of pathological fracture.</a:t>
            </a:r>
          </a:p>
          <a:p>
            <a:r>
              <a:rPr lang="en-US" dirty="0" err="1" smtClean="0"/>
              <a:t>Periprosthetic</a:t>
            </a:r>
            <a:r>
              <a:rPr lang="en-US" dirty="0" smtClean="0"/>
              <a:t> fracture – This is a fracture at the point of mechanical weakness at the end of an implant</a:t>
            </a:r>
          </a:p>
          <a:p>
            <a:r>
              <a:rPr lang="x-none" dirty="0" smtClean="0"/>
              <a:t>YORDAN</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9</a:t>
            </a:fld>
            <a:endParaRPr lang="en-US"/>
          </a:p>
        </p:txBody>
      </p:sp>
    </p:spTree>
    <p:extLst>
      <p:ext uri="{BB962C8B-B14F-4D97-AF65-F5344CB8AC3E}">
        <p14:creationId xmlns:p14="http://schemas.microsoft.com/office/powerpoint/2010/main" val="219987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Soft-tissue involvement[edit]</a:t>
            </a:r>
          </a:p>
          <a:p>
            <a:r>
              <a:rPr lang="en-US" dirty="0" smtClean="0"/>
              <a:t>Closed fractures are those in which the overlying skin is intact</a:t>
            </a:r>
          </a:p>
          <a:p>
            <a:r>
              <a:rPr lang="en-US" dirty="0" smtClean="0"/>
              <a:t>Open/compound fractures involve wounds that communicate with the fracture, or where fracture hematoma is exposed, and may thus expose bone to contamination. Open injuries carry a higher risk of infection. </a:t>
            </a:r>
          </a:p>
          <a:p>
            <a:r>
              <a:rPr lang="en-US" dirty="0" smtClean="0"/>
              <a:t>Clean fracture</a:t>
            </a:r>
          </a:p>
          <a:p>
            <a:r>
              <a:rPr lang="en-US" dirty="0" smtClean="0"/>
              <a:t>Contaminated fracture</a:t>
            </a:r>
          </a:p>
          <a:p>
            <a:r>
              <a:rPr lang="x-none" dirty="0" smtClean="0"/>
              <a:t>YORDAN</a:t>
            </a:r>
            <a:endParaRPr lang="en-US" dirty="0"/>
          </a:p>
        </p:txBody>
      </p:sp>
      <p:sp>
        <p:nvSpPr>
          <p:cNvPr id="4" name="Marcador de número de diapositiva 3"/>
          <p:cNvSpPr>
            <a:spLocks noGrp="1"/>
          </p:cNvSpPr>
          <p:nvPr>
            <p:ph type="sldNum" sz="quarter" idx="10"/>
          </p:nvPr>
        </p:nvSpPr>
        <p:spPr/>
        <p:txBody>
          <a:bodyPr/>
          <a:lstStyle/>
          <a:p>
            <a:fld id="{91A881BC-5CFB-46AE-B02D-397479B7EC19}" type="slidenum">
              <a:rPr lang="en-US" smtClean="0"/>
              <a:t>10</a:t>
            </a:fld>
            <a:endParaRPr lang="en-US"/>
          </a:p>
        </p:txBody>
      </p:sp>
    </p:spTree>
    <p:extLst>
      <p:ext uri="{BB962C8B-B14F-4D97-AF65-F5344CB8AC3E}">
        <p14:creationId xmlns:p14="http://schemas.microsoft.com/office/powerpoint/2010/main" val="398538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16426" y="3823745"/>
            <a:ext cx="7766936" cy="1096899"/>
          </a:xfrm>
        </p:spPr>
        <p:txBody>
          <a:bodyPr>
            <a:noAutofit/>
          </a:bodyPr>
          <a:lstStyle/>
          <a:p>
            <a:r>
              <a:rPr lang="es-CU" sz="3200" dirty="0">
                <a:solidFill>
                  <a:schemeClr val="tx1"/>
                </a:solidFill>
              </a:rPr>
              <a:t>Asignaturas : Inglès IX y X</a:t>
            </a:r>
          </a:p>
          <a:p>
            <a:r>
              <a:rPr lang="es-CU" sz="3200" dirty="0">
                <a:solidFill>
                  <a:schemeClr val="tx1"/>
                </a:solidFill>
              </a:rPr>
              <a:t>Carrera: Medicina</a:t>
            </a:r>
          </a:p>
          <a:p>
            <a:r>
              <a:rPr lang="es-CU" sz="3200" dirty="0">
                <a:solidFill>
                  <a:schemeClr val="tx1"/>
                </a:solidFill>
              </a:rPr>
              <a:t>Año: 5to</a:t>
            </a:r>
          </a:p>
          <a:p>
            <a:r>
              <a:rPr lang="es-CU" sz="3200" dirty="0">
                <a:solidFill>
                  <a:schemeClr val="tx1"/>
                </a:solidFill>
              </a:rPr>
              <a:t>Rotación: </a:t>
            </a:r>
            <a:r>
              <a:rPr lang="es-CU" sz="3200" dirty="0" smtClean="0">
                <a:solidFill>
                  <a:schemeClr val="tx1"/>
                </a:solidFill>
              </a:rPr>
              <a:t>Ortopedia</a:t>
            </a:r>
            <a:endParaRPr lang="es-ES" sz="3200" dirty="0">
              <a:solidFill>
                <a:schemeClr val="tx1"/>
              </a:solidFill>
            </a:endParaRPr>
          </a:p>
        </p:txBody>
      </p:sp>
      <p:sp>
        <p:nvSpPr>
          <p:cNvPr id="4" name="Título 3"/>
          <p:cNvSpPr>
            <a:spLocks noGrp="1"/>
          </p:cNvSpPr>
          <p:nvPr>
            <p:ph type="ctrTitle"/>
          </p:nvPr>
        </p:nvSpPr>
        <p:spPr>
          <a:xfrm>
            <a:off x="821267" y="1173611"/>
            <a:ext cx="7766936" cy="1646302"/>
          </a:xfrm>
        </p:spPr>
        <p:txBody>
          <a:bodyPr/>
          <a:lstStyle/>
          <a:p>
            <a:r>
              <a:rPr lang="es-CU" dirty="0"/>
              <a:t>Facultad de Ciencias Médicas De Sagua La Grande</a:t>
            </a:r>
            <a:endParaRPr lang="es-ES" dirty="0"/>
          </a:p>
        </p:txBody>
      </p:sp>
    </p:spTree>
    <p:extLst>
      <p:ext uri="{BB962C8B-B14F-4D97-AF65-F5344CB8AC3E}">
        <p14:creationId xmlns:p14="http://schemas.microsoft.com/office/powerpoint/2010/main" val="34678509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4840" y="1346329"/>
            <a:ext cx="7364730" cy="4031873"/>
          </a:xfrm>
          <a:prstGeom prst="rect">
            <a:avLst/>
          </a:prstGeom>
        </p:spPr>
        <p:txBody>
          <a:bodyPr wrap="square">
            <a:spAutoFit/>
          </a:bodyPr>
          <a:lstStyle/>
          <a:p>
            <a:pPr marL="457200" indent="-457200">
              <a:lnSpc>
                <a:spcPct val="200000"/>
              </a:lnSpc>
              <a:buFont typeface="Wingdings" panose="05000000000000000000" pitchFamily="2" charset="2"/>
              <a:buChar char="q"/>
            </a:pPr>
            <a:r>
              <a:rPr lang="en-US" sz="3200" dirty="0" smtClean="0"/>
              <a:t>Closed fractures </a:t>
            </a:r>
          </a:p>
          <a:p>
            <a:pPr marL="457200" indent="-457200">
              <a:lnSpc>
                <a:spcPct val="200000"/>
              </a:lnSpc>
              <a:buFont typeface="Wingdings" panose="05000000000000000000" pitchFamily="2" charset="2"/>
              <a:buChar char="q"/>
            </a:pPr>
            <a:r>
              <a:rPr lang="en-US" sz="3200" dirty="0" smtClean="0"/>
              <a:t>Open/compound fractures:</a:t>
            </a:r>
          </a:p>
          <a:p>
            <a:pPr marL="457200" indent="-457200" algn="ctr">
              <a:lnSpc>
                <a:spcPct val="200000"/>
              </a:lnSpc>
              <a:buFont typeface="Wingdings" panose="05000000000000000000" pitchFamily="2" charset="2"/>
              <a:buChar char="ü"/>
            </a:pPr>
            <a:r>
              <a:rPr lang="en-US" sz="3200" dirty="0" smtClean="0"/>
              <a:t>Clean fracture</a:t>
            </a:r>
          </a:p>
          <a:p>
            <a:pPr marL="457200" indent="-457200" algn="ctr">
              <a:lnSpc>
                <a:spcPct val="200000"/>
              </a:lnSpc>
              <a:buFont typeface="Wingdings" panose="05000000000000000000" pitchFamily="2" charset="2"/>
              <a:buChar char="ü"/>
            </a:pPr>
            <a:r>
              <a:rPr lang="en-US" sz="3200" dirty="0" smtClean="0"/>
              <a:t>Contaminated fracture</a:t>
            </a:r>
            <a:endParaRPr lang="en-US" sz="3200" dirty="0"/>
          </a:p>
        </p:txBody>
      </p:sp>
      <p:sp>
        <p:nvSpPr>
          <p:cNvPr id="3" name="Rectángulo 2"/>
          <p:cNvSpPr/>
          <p:nvPr/>
        </p:nvSpPr>
        <p:spPr>
          <a:xfrm>
            <a:off x="442786" y="569714"/>
            <a:ext cx="5506636" cy="861774"/>
          </a:xfrm>
          <a:prstGeom prst="rect">
            <a:avLst/>
          </a:prstGeom>
        </p:spPr>
        <p:txBody>
          <a:bodyPr wrap="none">
            <a:spAutoFit/>
          </a:bodyPr>
          <a:lstStyle/>
          <a:p>
            <a:r>
              <a:rPr lang="en-US" sz="5000" b="1" dirty="0">
                <a:solidFill>
                  <a:srgbClr val="002060"/>
                </a:solidFill>
                <a:latin typeface="Monotype Corsiva" panose="03010101010201010101" pitchFamily="66" charset="0"/>
              </a:rPr>
              <a:t>Soft-tissue involvement</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204" y="-8143"/>
            <a:ext cx="4401185" cy="6866143"/>
          </a:xfrm>
          <a:prstGeom prst="rect">
            <a:avLst/>
          </a:prstGeom>
          <a:effectLst>
            <a:glow rad="63500">
              <a:schemeClr val="accent1">
                <a:satMod val="175000"/>
                <a:alpha val="40000"/>
              </a:schemeClr>
            </a:glow>
            <a:softEdge rad="317500"/>
          </a:effectLst>
        </p:spPr>
      </p:pic>
    </p:spTree>
    <p:extLst>
      <p:ext uri="{BB962C8B-B14F-4D97-AF65-F5344CB8AC3E}">
        <p14:creationId xmlns:p14="http://schemas.microsoft.com/office/powerpoint/2010/main" val="346990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1990" y="1373208"/>
            <a:ext cx="6130290" cy="5262979"/>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3200" dirty="0" smtClean="0"/>
              <a:t>Non-displaced</a:t>
            </a:r>
            <a:endParaRPr lang="en-US" sz="3200" dirty="0"/>
          </a:p>
          <a:p>
            <a:pPr marL="457200" indent="-457200">
              <a:lnSpc>
                <a:spcPct val="150000"/>
              </a:lnSpc>
              <a:buFont typeface="Wingdings" panose="05000000000000000000" pitchFamily="2" charset="2"/>
              <a:buChar char="q"/>
            </a:pPr>
            <a:r>
              <a:rPr lang="en-US" sz="3200" dirty="0"/>
              <a:t>Displaced </a:t>
            </a:r>
          </a:p>
          <a:p>
            <a:pPr marL="457200" indent="-457200">
              <a:lnSpc>
                <a:spcPct val="150000"/>
              </a:lnSpc>
              <a:buFont typeface="Wingdings" panose="05000000000000000000" pitchFamily="2" charset="2"/>
              <a:buChar char="q"/>
            </a:pPr>
            <a:r>
              <a:rPr lang="en-US" sz="3200" dirty="0"/>
              <a:t>Translated, or ad latus, </a:t>
            </a:r>
            <a:r>
              <a:rPr lang="en-US" sz="3200" dirty="0" smtClean="0"/>
              <a:t>with </a:t>
            </a:r>
            <a:r>
              <a:rPr lang="en-US" sz="3200" dirty="0"/>
              <a:t>sideways </a:t>
            </a:r>
            <a:r>
              <a:rPr lang="en-US" sz="3200" dirty="0" smtClean="0"/>
              <a:t>displacement</a:t>
            </a:r>
            <a:endParaRPr lang="en-US" sz="3200" dirty="0"/>
          </a:p>
          <a:p>
            <a:pPr marL="457200" indent="-457200">
              <a:lnSpc>
                <a:spcPct val="150000"/>
              </a:lnSpc>
              <a:buFont typeface="Wingdings" panose="05000000000000000000" pitchFamily="2" charset="2"/>
              <a:buChar char="q"/>
            </a:pPr>
            <a:r>
              <a:rPr lang="en-US" sz="3200" dirty="0"/>
              <a:t>Angulated</a:t>
            </a:r>
          </a:p>
          <a:p>
            <a:pPr marL="457200" indent="-457200">
              <a:lnSpc>
                <a:spcPct val="150000"/>
              </a:lnSpc>
              <a:buFont typeface="Wingdings" panose="05000000000000000000" pitchFamily="2" charset="2"/>
              <a:buChar char="q"/>
            </a:pPr>
            <a:r>
              <a:rPr lang="en-US" sz="3200" dirty="0"/>
              <a:t>Rotated</a:t>
            </a:r>
          </a:p>
          <a:p>
            <a:pPr marL="457200" indent="-457200">
              <a:lnSpc>
                <a:spcPct val="150000"/>
              </a:lnSpc>
              <a:buFont typeface="Wingdings" panose="05000000000000000000" pitchFamily="2" charset="2"/>
              <a:buChar char="q"/>
            </a:pPr>
            <a:r>
              <a:rPr lang="en-US" sz="3200" dirty="0"/>
              <a:t>Shortened</a:t>
            </a:r>
          </a:p>
        </p:txBody>
      </p:sp>
      <p:sp>
        <p:nvSpPr>
          <p:cNvPr id="4" name="Rectángulo 3"/>
          <p:cNvSpPr/>
          <p:nvPr/>
        </p:nvSpPr>
        <p:spPr>
          <a:xfrm>
            <a:off x="1168701" y="341114"/>
            <a:ext cx="3249608" cy="861774"/>
          </a:xfrm>
          <a:prstGeom prst="rect">
            <a:avLst/>
          </a:prstGeom>
        </p:spPr>
        <p:txBody>
          <a:bodyPr wrap="none">
            <a:spAutoFit/>
          </a:bodyPr>
          <a:lstStyle/>
          <a:p>
            <a:r>
              <a:rPr lang="en-US" sz="5000" b="1" dirty="0">
                <a:solidFill>
                  <a:srgbClr val="002060"/>
                </a:solidFill>
                <a:latin typeface="Monotype Corsiva" panose="03010101010201010101" pitchFamily="66" charset="0"/>
              </a:rPr>
              <a:t>Displacement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0" y="0"/>
            <a:ext cx="5379720" cy="68580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2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0530" y="1361777"/>
            <a:ext cx="9079230" cy="4855047"/>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3000" dirty="0" smtClean="0"/>
              <a:t>Linear fracture</a:t>
            </a:r>
          </a:p>
          <a:p>
            <a:pPr marL="285750" indent="-285750">
              <a:lnSpc>
                <a:spcPct val="150000"/>
              </a:lnSpc>
              <a:buFont typeface="Wingdings" panose="05000000000000000000" pitchFamily="2" charset="2"/>
              <a:buChar char="q"/>
            </a:pPr>
            <a:r>
              <a:rPr lang="en-US" sz="3000" dirty="0" smtClean="0"/>
              <a:t>Transverse fracture</a:t>
            </a:r>
          </a:p>
          <a:p>
            <a:pPr marL="285750" indent="-285750">
              <a:lnSpc>
                <a:spcPct val="150000"/>
              </a:lnSpc>
              <a:buFont typeface="Wingdings" panose="05000000000000000000" pitchFamily="2" charset="2"/>
              <a:buChar char="q"/>
            </a:pPr>
            <a:r>
              <a:rPr lang="en-US" sz="3000" dirty="0" smtClean="0"/>
              <a:t>Oblique fracture</a:t>
            </a:r>
          </a:p>
          <a:p>
            <a:pPr marL="285750" indent="-285750">
              <a:lnSpc>
                <a:spcPct val="150000"/>
              </a:lnSpc>
              <a:buFont typeface="Wingdings" panose="05000000000000000000" pitchFamily="2" charset="2"/>
              <a:buChar char="q"/>
            </a:pPr>
            <a:r>
              <a:rPr lang="en-US" sz="3000" dirty="0" smtClean="0"/>
              <a:t>Spiral fracture</a:t>
            </a:r>
          </a:p>
          <a:p>
            <a:pPr marL="285750" indent="-285750">
              <a:lnSpc>
                <a:spcPct val="150000"/>
              </a:lnSpc>
              <a:buFont typeface="Wingdings" panose="05000000000000000000" pitchFamily="2" charset="2"/>
              <a:buChar char="q"/>
            </a:pPr>
            <a:r>
              <a:rPr lang="en-US" sz="3000" dirty="0" smtClean="0"/>
              <a:t>Compression </a:t>
            </a:r>
            <a:r>
              <a:rPr lang="en-US" sz="3000" dirty="0"/>
              <a:t>fracture/wedge </a:t>
            </a:r>
            <a:r>
              <a:rPr lang="en-US" sz="3000" dirty="0" smtClean="0"/>
              <a:t>fracture</a:t>
            </a:r>
          </a:p>
          <a:p>
            <a:pPr marL="285750" indent="-285750">
              <a:lnSpc>
                <a:spcPct val="150000"/>
              </a:lnSpc>
              <a:buFont typeface="Wingdings" panose="05000000000000000000" pitchFamily="2" charset="2"/>
              <a:buChar char="q"/>
            </a:pPr>
            <a:r>
              <a:rPr lang="en-US" sz="3000" dirty="0" smtClean="0"/>
              <a:t>Impacted fracture</a:t>
            </a:r>
            <a:endParaRPr lang="en-US" sz="3000" dirty="0"/>
          </a:p>
          <a:p>
            <a:pPr marL="285750" indent="-285750">
              <a:lnSpc>
                <a:spcPct val="150000"/>
              </a:lnSpc>
              <a:buFont typeface="Wingdings" panose="05000000000000000000" pitchFamily="2" charset="2"/>
              <a:buChar char="q"/>
            </a:pPr>
            <a:r>
              <a:rPr lang="en-US" sz="3000" dirty="0"/>
              <a:t>Avulsion </a:t>
            </a:r>
            <a:r>
              <a:rPr lang="en-US" sz="3000" dirty="0" smtClean="0"/>
              <a:t>fracture</a:t>
            </a:r>
            <a:endParaRPr lang="en-US" sz="3000" dirty="0"/>
          </a:p>
        </p:txBody>
      </p:sp>
      <p:sp>
        <p:nvSpPr>
          <p:cNvPr id="3" name="Rectángulo 2"/>
          <p:cNvSpPr/>
          <p:nvPr/>
        </p:nvSpPr>
        <p:spPr>
          <a:xfrm>
            <a:off x="430530" y="375404"/>
            <a:ext cx="3954929" cy="861774"/>
          </a:xfrm>
          <a:prstGeom prst="rect">
            <a:avLst/>
          </a:prstGeom>
        </p:spPr>
        <p:txBody>
          <a:bodyPr wrap="none">
            <a:spAutoFit/>
          </a:bodyPr>
          <a:lstStyle/>
          <a:p>
            <a:r>
              <a:rPr lang="en-US" sz="5000" b="1" dirty="0">
                <a:solidFill>
                  <a:srgbClr val="002060"/>
                </a:solidFill>
                <a:latin typeface="Monotype Corsiva" panose="03010101010201010101" pitchFamily="66" charset="0"/>
              </a:rPr>
              <a:t>Fracture pattern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4746625" cy="68580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04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7720" y="1553409"/>
            <a:ext cx="6096000" cy="3245312"/>
          </a:xfrm>
          <a:prstGeom prst="rect">
            <a:avLst/>
          </a:prstGeom>
        </p:spPr>
        <p:txBody>
          <a:bodyPr>
            <a:spAutoFit/>
          </a:bodyPr>
          <a:lstStyle/>
          <a:p>
            <a:pPr marL="571500" indent="-571500">
              <a:lnSpc>
                <a:spcPct val="200000"/>
              </a:lnSpc>
              <a:buFont typeface="Wingdings" panose="05000000000000000000" pitchFamily="2" charset="2"/>
              <a:buChar char="q"/>
            </a:pPr>
            <a:r>
              <a:rPr lang="en-US" sz="3600" dirty="0" smtClean="0"/>
              <a:t>Incomplete fracture</a:t>
            </a:r>
          </a:p>
          <a:p>
            <a:pPr marL="571500" indent="-571500">
              <a:lnSpc>
                <a:spcPct val="200000"/>
              </a:lnSpc>
              <a:buFont typeface="Wingdings" panose="05000000000000000000" pitchFamily="2" charset="2"/>
              <a:buChar char="q"/>
            </a:pPr>
            <a:r>
              <a:rPr lang="en-US" sz="3600" dirty="0" smtClean="0"/>
              <a:t>Complete fracture</a:t>
            </a:r>
          </a:p>
          <a:p>
            <a:pPr marL="571500" indent="-571500">
              <a:lnSpc>
                <a:spcPct val="200000"/>
              </a:lnSpc>
              <a:buFont typeface="Wingdings" panose="05000000000000000000" pitchFamily="2" charset="2"/>
              <a:buChar char="q"/>
            </a:pPr>
            <a:r>
              <a:rPr lang="en-US" sz="3600" dirty="0" smtClean="0"/>
              <a:t>Comminuted fracture</a:t>
            </a:r>
            <a:endParaRPr lang="en-US" sz="3600" dirty="0"/>
          </a:p>
        </p:txBody>
      </p:sp>
      <p:sp>
        <p:nvSpPr>
          <p:cNvPr id="3" name="Rectángulo 2"/>
          <p:cNvSpPr/>
          <p:nvPr/>
        </p:nvSpPr>
        <p:spPr>
          <a:xfrm>
            <a:off x="595076" y="329684"/>
            <a:ext cx="3079689" cy="1015663"/>
          </a:xfrm>
          <a:prstGeom prst="rect">
            <a:avLst/>
          </a:prstGeom>
        </p:spPr>
        <p:txBody>
          <a:bodyPr wrap="none">
            <a:spAutoFit/>
          </a:bodyPr>
          <a:lstStyle/>
          <a:p>
            <a:r>
              <a:rPr lang="en-US" sz="6000" b="1" dirty="0">
                <a:solidFill>
                  <a:srgbClr val="002060"/>
                </a:solidFill>
                <a:latin typeface="Monotype Corsiva" panose="03010101010201010101" pitchFamily="66" charset="0"/>
              </a:rPr>
              <a:t>Fragments</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886339" y="1857615"/>
            <a:ext cx="6805613" cy="3090384"/>
          </a:xfrm>
          <a:prstGeom prst="rect">
            <a:avLst/>
          </a:prstGeom>
          <a:noFill/>
          <a:ln>
            <a:noFill/>
          </a:ln>
          <a:effectLst>
            <a:glow rad="63500">
              <a:schemeClr val="accent1">
                <a:satMod val="175000"/>
                <a:alpha val="40000"/>
              </a:schemeClr>
            </a:glo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46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9110" y="394960"/>
            <a:ext cx="6096000" cy="861774"/>
          </a:xfrm>
          <a:prstGeom prst="rect">
            <a:avLst/>
          </a:prstGeom>
        </p:spPr>
        <p:txBody>
          <a:bodyPr>
            <a:spAutoFit/>
          </a:bodyPr>
          <a:lstStyle/>
          <a:p>
            <a:r>
              <a:rPr lang="en-US" sz="5000" b="1" dirty="0">
                <a:solidFill>
                  <a:srgbClr val="002060"/>
                </a:solidFill>
                <a:latin typeface="Monotype Corsiva" panose="03010101010201010101" pitchFamily="66" charset="0"/>
              </a:rPr>
              <a:t>Anatomical </a:t>
            </a:r>
            <a:r>
              <a:rPr lang="en-US" sz="5000" b="1" dirty="0" smtClean="0">
                <a:solidFill>
                  <a:srgbClr val="002060"/>
                </a:solidFill>
                <a:latin typeface="Monotype Corsiva" panose="03010101010201010101" pitchFamily="66" charset="0"/>
              </a:rPr>
              <a:t>location</a:t>
            </a:r>
            <a:endParaRPr lang="en-US" sz="5000" b="1" dirty="0">
              <a:solidFill>
                <a:srgbClr val="002060"/>
              </a:solidFill>
              <a:latin typeface="Monotype Corsiva" panose="03010101010201010101" pitchFamily="66" charset="0"/>
            </a:endParaRPr>
          </a:p>
        </p:txBody>
      </p:sp>
      <p:sp>
        <p:nvSpPr>
          <p:cNvPr id="4" name="Rectángulo 3"/>
          <p:cNvSpPr/>
          <p:nvPr/>
        </p:nvSpPr>
        <p:spPr>
          <a:xfrm>
            <a:off x="750570" y="1611064"/>
            <a:ext cx="7170420" cy="4705262"/>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3400" dirty="0" smtClean="0"/>
              <a:t>Skull fracture</a:t>
            </a:r>
          </a:p>
          <a:p>
            <a:pPr marL="457200" indent="-457200">
              <a:lnSpc>
                <a:spcPct val="150000"/>
              </a:lnSpc>
              <a:buFont typeface="Wingdings" panose="05000000000000000000" pitchFamily="2" charset="2"/>
              <a:buChar char="q"/>
            </a:pPr>
            <a:r>
              <a:rPr lang="en-US" sz="3400" dirty="0" smtClean="0"/>
              <a:t>Spinal </a:t>
            </a:r>
            <a:r>
              <a:rPr lang="en-US" sz="3400" dirty="0"/>
              <a:t>fracture </a:t>
            </a:r>
          </a:p>
          <a:p>
            <a:pPr marL="457200" indent="-457200">
              <a:lnSpc>
                <a:spcPct val="150000"/>
              </a:lnSpc>
              <a:buFont typeface="Wingdings" panose="05000000000000000000" pitchFamily="2" charset="2"/>
              <a:buChar char="q"/>
            </a:pPr>
            <a:r>
              <a:rPr lang="en-US" sz="3400" dirty="0" smtClean="0"/>
              <a:t>Rib fracture</a:t>
            </a:r>
          </a:p>
          <a:p>
            <a:pPr marL="457200" indent="-457200">
              <a:lnSpc>
                <a:spcPct val="150000"/>
              </a:lnSpc>
              <a:buFont typeface="Wingdings" panose="05000000000000000000" pitchFamily="2" charset="2"/>
              <a:buChar char="q"/>
            </a:pPr>
            <a:r>
              <a:rPr lang="en-US" sz="3400" dirty="0" smtClean="0"/>
              <a:t>Sternal fracture</a:t>
            </a:r>
          </a:p>
          <a:p>
            <a:pPr marL="457200" indent="-457200">
              <a:lnSpc>
                <a:spcPct val="150000"/>
              </a:lnSpc>
              <a:buFont typeface="Wingdings" panose="05000000000000000000" pitchFamily="2" charset="2"/>
              <a:buChar char="q"/>
            </a:pPr>
            <a:r>
              <a:rPr lang="en-US" sz="3400" dirty="0" smtClean="0"/>
              <a:t>Shoulder fracture</a:t>
            </a:r>
          </a:p>
          <a:p>
            <a:pPr marL="457200" indent="-457200">
              <a:lnSpc>
                <a:spcPct val="150000"/>
              </a:lnSpc>
              <a:buFont typeface="Wingdings" panose="05000000000000000000" pitchFamily="2" charset="2"/>
              <a:buChar char="ü"/>
            </a:pPr>
            <a:endParaRPr lang="en-US" sz="3400"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905" t="347" r="905" b="-869"/>
          <a:stretch/>
        </p:blipFill>
        <p:spPr>
          <a:xfrm>
            <a:off x="6595110" y="242917"/>
            <a:ext cx="2526030" cy="6615083"/>
          </a:xfrm>
          <a:prstGeom prst="rect">
            <a:avLst/>
          </a:prstGeom>
          <a:effectLst>
            <a:softEdge rad="127000"/>
          </a:effectLst>
        </p:spPr>
      </p:pic>
    </p:spTree>
    <p:extLst>
      <p:ext uri="{BB962C8B-B14F-4D97-AF65-F5344CB8AC3E}">
        <p14:creationId xmlns:p14="http://schemas.microsoft.com/office/powerpoint/2010/main" val="81668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7720" y="1513046"/>
            <a:ext cx="6096000" cy="3920432"/>
          </a:xfrm>
          <a:prstGeom prst="rect">
            <a:avLst/>
          </a:prstGeom>
        </p:spPr>
        <p:txBody>
          <a:bodyPr>
            <a:spAutoFit/>
          </a:bodyPr>
          <a:lstStyle/>
          <a:p>
            <a:pPr marL="457200" indent="-457200">
              <a:lnSpc>
                <a:spcPct val="150000"/>
              </a:lnSpc>
              <a:buFont typeface="Wingdings" panose="05000000000000000000" pitchFamily="2" charset="2"/>
              <a:buChar char="q"/>
            </a:pPr>
            <a:r>
              <a:rPr lang="x-none" sz="3400" dirty="0"/>
              <a:t>Arm fracture</a:t>
            </a:r>
          </a:p>
          <a:p>
            <a:pPr marL="457200" indent="-457200">
              <a:lnSpc>
                <a:spcPct val="150000"/>
              </a:lnSpc>
              <a:buFont typeface="Wingdings" panose="05000000000000000000" pitchFamily="2" charset="2"/>
              <a:buChar char="q"/>
            </a:pPr>
            <a:r>
              <a:rPr lang="x-none" sz="3400" dirty="0"/>
              <a:t>Hand fracture</a:t>
            </a:r>
          </a:p>
          <a:p>
            <a:pPr marL="457200" indent="-457200">
              <a:lnSpc>
                <a:spcPct val="150000"/>
              </a:lnSpc>
              <a:buFont typeface="Wingdings" panose="05000000000000000000" pitchFamily="2" charset="2"/>
              <a:buChar char="q"/>
            </a:pPr>
            <a:r>
              <a:rPr lang="x-none" sz="3400" dirty="0"/>
              <a:t>Pelvic fracture</a:t>
            </a:r>
          </a:p>
          <a:p>
            <a:pPr marL="457200" indent="-457200">
              <a:lnSpc>
                <a:spcPct val="150000"/>
              </a:lnSpc>
              <a:buFont typeface="Wingdings" panose="05000000000000000000" pitchFamily="2" charset="2"/>
              <a:buChar char="q"/>
            </a:pPr>
            <a:r>
              <a:rPr lang="x-none" sz="3400" dirty="0"/>
              <a:t>Legs fracture</a:t>
            </a:r>
          </a:p>
          <a:p>
            <a:pPr marL="457200" indent="-457200">
              <a:lnSpc>
                <a:spcPct val="150000"/>
              </a:lnSpc>
              <a:buFont typeface="Wingdings" panose="05000000000000000000" pitchFamily="2" charset="2"/>
              <a:buChar char="q"/>
            </a:pPr>
            <a:r>
              <a:rPr lang="x-none" sz="3400" dirty="0"/>
              <a:t>Foot fracture</a:t>
            </a:r>
            <a:endParaRPr lang="en-US" sz="3400" dirty="0"/>
          </a:p>
        </p:txBody>
      </p:sp>
      <p:sp>
        <p:nvSpPr>
          <p:cNvPr id="3" name="Rectángulo 2"/>
          <p:cNvSpPr/>
          <p:nvPr/>
        </p:nvSpPr>
        <p:spPr>
          <a:xfrm>
            <a:off x="499110" y="394960"/>
            <a:ext cx="6096000" cy="861774"/>
          </a:xfrm>
          <a:prstGeom prst="rect">
            <a:avLst/>
          </a:prstGeom>
        </p:spPr>
        <p:txBody>
          <a:bodyPr>
            <a:spAutoFit/>
          </a:bodyPr>
          <a:lstStyle/>
          <a:p>
            <a:r>
              <a:rPr lang="en-US" sz="5000" b="1" dirty="0">
                <a:solidFill>
                  <a:srgbClr val="002060"/>
                </a:solidFill>
                <a:latin typeface="Monotype Corsiva" panose="03010101010201010101" pitchFamily="66" charset="0"/>
              </a:rPr>
              <a:t>Anatomical </a:t>
            </a:r>
            <a:r>
              <a:rPr lang="en-US" sz="5000" b="1" dirty="0" smtClean="0">
                <a:solidFill>
                  <a:srgbClr val="002060"/>
                </a:solidFill>
                <a:latin typeface="Monotype Corsiva" panose="03010101010201010101" pitchFamily="66" charset="0"/>
              </a:rPr>
              <a:t>location</a:t>
            </a:r>
            <a:endParaRPr lang="en-US" sz="5000" b="1" dirty="0">
              <a:solidFill>
                <a:srgbClr val="002060"/>
              </a:solidFill>
              <a:latin typeface="Monotype Corsiva" panose="03010101010201010101" pitchFamily="66"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110" y="197197"/>
            <a:ext cx="2526030" cy="6580793"/>
          </a:xfrm>
          <a:prstGeom prst="rect">
            <a:avLst/>
          </a:prstGeom>
          <a:effectLst>
            <a:softEdge rad="127000"/>
          </a:effectLst>
        </p:spPr>
      </p:pic>
    </p:spTree>
    <p:extLst>
      <p:ext uri="{BB962C8B-B14F-4D97-AF65-F5344CB8AC3E}">
        <p14:creationId xmlns:p14="http://schemas.microsoft.com/office/powerpoint/2010/main" val="3858330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0646" y="1340971"/>
            <a:ext cx="8888396" cy="4247317"/>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3000" dirty="0"/>
              <a:t>P</a:t>
            </a:r>
            <a:r>
              <a:rPr lang="en-US" sz="3000" dirty="0" smtClean="0"/>
              <a:t>hysical </a:t>
            </a:r>
            <a:r>
              <a:rPr lang="en-US" sz="3000" dirty="0"/>
              <a:t>E</a:t>
            </a:r>
            <a:r>
              <a:rPr lang="en-US" sz="3000" dirty="0" smtClean="0"/>
              <a:t>xamination</a:t>
            </a:r>
          </a:p>
          <a:p>
            <a:pPr marL="457200" indent="-457200">
              <a:lnSpc>
                <a:spcPct val="150000"/>
              </a:lnSpc>
              <a:buFont typeface="Wingdings" panose="05000000000000000000" pitchFamily="2" charset="2"/>
              <a:buChar char="q"/>
            </a:pPr>
            <a:r>
              <a:rPr lang="en-US" sz="3000" dirty="0" smtClean="0"/>
              <a:t>Radiographic Imaging</a:t>
            </a:r>
          </a:p>
          <a:p>
            <a:pPr marL="457200" indent="-457200">
              <a:lnSpc>
                <a:spcPct val="150000"/>
              </a:lnSpc>
              <a:buFont typeface="Wingdings" panose="05000000000000000000" pitchFamily="2" charset="2"/>
              <a:buChar char="q"/>
            </a:pPr>
            <a:r>
              <a:rPr lang="en-US" sz="3000" dirty="0" smtClean="0"/>
              <a:t>In </a:t>
            </a:r>
            <a:r>
              <a:rPr lang="en-US" sz="3000" dirty="0"/>
              <a:t>situations where </a:t>
            </a:r>
            <a:r>
              <a:rPr lang="en-US" sz="3000" dirty="0" err="1"/>
              <a:t>projectional</a:t>
            </a:r>
            <a:r>
              <a:rPr lang="en-US" sz="3000" dirty="0"/>
              <a:t> radiography alone is insufficient, Computed Tomography (CT) or Magnetic Resonance Imaging (MRI) may be indicated</a:t>
            </a:r>
          </a:p>
        </p:txBody>
      </p:sp>
      <p:sp>
        <p:nvSpPr>
          <p:cNvPr id="4" name="Rectángulo 3"/>
          <p:cNvSpPr/>
          <p:nvPr/>
        </p:nvSpPr>
        <p:spPr>
          <a:xfrm>
            <a:off x="439236" y="363974"/>
            <a:ext cx="2428870" cy="861774"/>
          </a:xfrm>
          <a:prstGeom prst="rect">
            <a:avLst/>
          </a:prstGeom>
        </p:spPr>
        <p:txBody>
          <a:bodyPr wrap="none">
            <a:spAutoFit/>
          </a:bodyPr>
          <a:lstStyle/>
          <a:p>
            <a:r>
              <a:rPr lang="en-US" sz="5000" b="1" dirty="0" smtClean="0">
                <a:solidFill>
                  <a:srgbClr val="002060"/>
                </a:solidFill>
                <a:latin typeface="Monotype Corsiva" panose="03010101010201010101" pitchFamily="66" charset="0"/>
              </a:rPr>
              <a:t>Diagnosis</a:t>
            </a:r>
            <a:endParaRPr lang="en-US" sz="5000" b="1" dirty="0">
              <a:solidFill>
                <a:srgbClr val="002060"/>
              </a:solidFill>
              <a:latin typeface="Monotype Corsiva" panose="03010101010201010101" pitchFamily="66" charset="0"/>
            </a:endParaRPr>
          </a:p>
        </p:txBody>
      </p:sp>
      <p:pic>
        <p:nvPicPr>
          <p:cNvPr id="6" name="Picture 2"/>
          <p:cNvPicPr>
            <a:picLocks noChangeAspect="1" noChangeArrowheads="1"/>
          </p:cNvPicPr>
          <p:nvPr/>
        </p:nvPicPr>
        <p:blipFill rotWithShape="1">
          <a:blip r:embed="rId3"/>
          <a:srcRect l="60144"/>
          <a:stretch/>
        </p:blipFill>
        <p:spPr bwMode="auto">
          <a:xfrm flipH="1">
            <a:off x="8983980" y="1"/>
            <a:ext cx="3208020" cy="6858000"/>
          </a:xfrm>
          <a:prstGeom prst="rect">
            <a:avLst/>
          </a:prstGeom>
          <a:noFill/>
          <a:ln w="9525">
            <a:noFill/>
            <a:miter lim="800000"/>
            <a:headEnd/>
            <a:tailEnd/>
          </a:ln>
          <a:effectLst/>
        </p:spPr>
      </p:pic>
      <p:pic>
        <p:nvPicPr>
          <p:cNvPr id="5" name="Imagen 4"/>
          <p:cNvPicPr>
            <a:picLocks noChangeAspect="1"/>
          </p:cNvPicPr>
          <p:nvPr/>
        </p:nvPicPr>
        <p:blipFill>
          <a:blip r:embed="rId4"/>
          <a:stretch>
            <a:fillRect/>
          </a:stretch>
        </p:blipFill>
        <p:spPr>
          <a:xfrm>
            <a:off x="6873240" y="142576"/>
            <a:ext cx="3714750" cy="2046976"/>
          </a:xfrm>
          <a:prstGeom prst="rect">
            <a:avLst/>
          </a:prstGeom>
          <a:effectLst>
            <a:softEdge rad="127000"/>
          </a:effectLst>
        </p:spPr>
      </p:pic>
    </p:spTree>
    <p:extLst>
      <p:ext uri="{BB962C8B-B14F-4D97-AF65-F5344CB8AC3E}">
        <p14:creationId xmlns:p14="http://schemas.microsoft.com/office/powerpoint/2010/main" val="224603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236" y="363974"/>
            <a:ext cx="3365024" cy="861774"/>
          </a:xfrm>
          <a:prstGeom prst="rect">
            <a:avLst/>
          </a:prstGeom>
        </p:spPr>
        <p:txBody>
          <a:bodyPr wrap="none">
            <a:spAutoFit/>
          </a:bodyPr>
          <a:lstStyle/>
          <a:p>
            <a:r>
              <a:rPr lang="x-none" sz="5000" b="1" dirty="0" smtClean="0">
                <a:solidFill>
                  <a:srgbClr val="002060"/>
                </a:solidFill>
                <a:latin typeface="Monotype Corsiva" panose="03010101010201010101" pitchFamily="66" charset="0"/>
              </a:rPr>
              <a:t>Complications</a:t>
            </a:r>
            <a:endParaRPr lang="en-US" sz="5000" b="1" dirty="0">
              <a:solidFill>
                <a:srgbClr val="002060"/>
              </a:solidFill>
              <a:latin typeface="Monotype Corsiva" panose="03010101010201010101" pitchFamily="66" charset="0"/>
            </a:endParaRPr>
          </a:p>
        </p:txBody>
      </p:sp>
      <p:sp>
        <p:nvSpPr>
          <p:cNvPr id="3" name="Rectángulo 2"/>
          <p:cNvSpPr/>
          <p:nvPr/>
        </p:nvSpPr>
        <p:spPr>
          <a:xfrm>
            <a:off x="439236" y="1287304"/>
            <a:ext cx="5973110" cy="707886"/>
          </a:xfrm>
          <a:prstGeom prst="rect">
            <a:avLst/>
          </a:prstGeom>
        </p:spPr>
        <p:txBody>
          <a:bodyPr wrap="none">
            <a:spAutoFit/>
          </a:bodyPr>
          <a:lstStyle/>
          <a:p>
            <a:r>
              <a:rPr lang="en-US" sz="4000" dirty="0">
                <a:solidFill>
                  <a:srgbClr val="FF0000"/>
                </a:solidFill>
              </a:rPr>
              <a:t>Immediate complications</a:t>
            </a:r>
          </a:p>
        </p:txBody>
      </p:sp>
      <p:sp>
        <p:nvSpPr>
          <p:cNvPr id="5" name="Rectángulo 4"/>
          <p:cNvSpPr/>
          <p:nvPr/>
        </p:nvSpPr>
        <p:spPr>
          <a:xfrm>
            <a:off x="556260" y="2216496"/>
            <a:ext cx="6096000" cy="923330"/>
          </a:xfrm>
          <a:prstGeom prst="rect">
            <a:avLst/>
          </a:prstGeom>
        </p:spPr>
        <p:txBody>
          <a:bodyPr>
            <a:spAutoFit/>
          </a:bodyPr>
          <a:lstStyle/>
          <a:p>
            <a:r>
              <a:rPr lang="en-US" sz="3000" dirty="0">
                <a:solidFill>
                  <a:schemeClr val="accent1">
                    <a:lumMod val="75000"/>
                  </a:schemeClr>
                </a:solidFill>
              </a:rPr>
              <a:t>Systemic</a:t>
            </a:r>
            <a:r>
              <a:rPr lang="en-US" dirty="0"/>
              <a:t> </a:t>
            </a:r>
          </a:p>
          <a:p>
            <a:pPr marL="285750" indent="-285750" algn="ctr">
              <a:buFont typeface="Wingdings" panose="05000000000000000000" pitchFamily="2" charset="2"/>
              <a:buChar char="ü"/>
            </a:pPr>
            <a:r>
              <a:rPr lang="en-US" sz="2400" b="1" dirty="0" err="1"/>
              <a:t>Hypovolaemic</a:t>
            </a:r>
            <a:r>
              <a:rPr lang="en-US" sz="2400" b="1" dirty="0"/>
              <a:t> shock</a:t>
            </a:r>
          </a:p>
        </p:txBody>
      </p:sp>
      <p:sp>
        <p:nvSpPr>
          <p:cNvPr id="7" name="Rectángulo 6"/>
          <p:cNvSpPr/>
          <p:nvPr/>
        </p:nvSpPr>
        <p:spPr>
          <a:xfrm>
            <a:off x="756260" y="3673316"/>
            <a:ext cx="6096000" cy="2277547"/>
          </a:xfrm>
          <a:prstGeom prst="rect">
            <a:avLst/>
          </a:prstGeom>
        </p:spPr>
        <p:txBody>
          <a:bodyPr>
            <a:spAutoFit/>
          </a:bodyPr>
          <a:lstStyle/>
          <a:p>
            <a:r>
              <a:rPr lang="en-US" sz="3000" dirty="0">
                <a:solidFill>
                  <a:schemeClr val="accent1">
                    <a:lumMod val="75000"/>
                  </a:schemeClr>
                </a:solidFill>
              </a:rPr>
              <a:t>Local</a:t>
            </a:r>
            <a:r>
              <a:rPr lang="en-US" dirty="0"/>
              <a:t> </a:t>
            </a:r>
          </a:p>
          <a:p>
            <a:pPr marL="285750" indent="-285750" algn="ctr">
              <a:buFont typeface="Wingdings" panose="05000000000000000000" pitchFamily="2" charset="2"/>
              <a:buChar char="ü"/>
            </a:pPr>
            <a:r>
              <a:rPr lang="en-US" sz="2800" b="1" dirty="0"/>
              <a:t>Injury to major vessels</a:t>
            </a:r>
          </a:p>
          <a:p>
            <a:pPr marL="285750" indent="-285750" algn="ctr">
              <a:buFont typeface="Wingdings" panose="05000000000000000000" pitchFamily="2" charset="2"/>
              <a:buChar char="ü"/>
            </a:pPr>
            <a:r>
              <a:rPr lang="en-US" sz="2800" b="1" dirty="0"/>
              <a:t>Injury to muscles and tendons</a:t>
            </a:r>
          </a:p>
          <a:p>
            <a:pPr marL="285750" indent="-285750" algn="ctr">
              <a:buFont typeface="Wingdings" panose="05000000000000000000" pitchFamily="2" charset="2"/>
              <a:buChar char="ü"/>
            </a:pPr>
            <a:r>
              <a:rPr lang="en-US" sz="2800" b="1" dirty="0"/>
              <a:t>Injury to joints</a:t>
            </a:r>
          </a:p>
          <a:p>
            <a:pPr marL="285750" indent="-285750" algn="ctr">
              <a:buFont typeface="Wingdings" panose="05000000000000000000" pitchFamily="2" charset="2"/>
              <a:buChar char="ü"/>
            </a:pPr>
            <a:r>
              <a:rPr lang="en-US" sz="2800" b="1" dirty="0"/>
              <a:t>Injury to viscera</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t="35698" b="34940"/>
          <a:stretch>
            <a:fillRect/>
          </a:stretch>
        </p:blipFill>
        <p:spPr bwMode="auto">
          <a:xfrm rot="5400000">
            <a:off x="4462331" y="2276130"/>
            <a:ext cx="6404282" cy="2253024"/>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799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Chiquy\Mis documentos\Mis imágenes\Image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53224" y="2872442"/>
            <a:ext cx="2767966" cy="2396788"/>
          </a:xfrm>
          <a:prstGeom prst="rect">
            <a:avLst/>
          </a:prstGeom>
        </p:spPr>
      </p:pic>
      <p:sp>
        <p:nvSpPr>
          <p:cNvPr id="2" name="Rectángulo 1"/>
          <p:cNvSpPr/>
          <p:nvPr/>
        </p:nvSpPr>
        <p:spPr>
          <a:xfrm>
            <a:off x="313506" y="185858"/>
            <a:ext cx="4658648" cy="707886"/>
          </a:xfrm>
          <a:prstGeom prst="rect">
            <a:avLst/>
          </a:prstGeom>
        </p:spPr>
        <p:txBody>
          <a:bodyPr wrap="none">
            <a:spAutoFit/>
          </a:bodyPr>
          <a:lstStyle/>
          <a:p>
            <a:r>
              <a:rPr lang="en-US" sz="4000" dirty="0" smtClean="0">
                <a:solidFill>
                  <a:srgbClr val="FF0000"/>
                </a:solidFill>
              </a:rPr>
              <a:t>Early </a:t>
            </a:r>
            <a:r>
              <a:rPr lang="en-US" sz="4000" dirty="0">
                <a:solidFill>
                  <a:srgbClr val="FF0000"/>
                </a:solidFill>
              </a:rPr>
              <a:t>complications</a:t>
            </a:r>
          </a:p>
        </p:txBody>
      </p:sp>
      <p:sp>
        <p:nvSpPr>
          <p:cNvPr id="3" name="Rectángulo 2"/>
          <p:cNvSpPr/>
          <p:nvPr/>
        </p:nvSpPr>
        <p:spPr>
          <a:xfrm>
            <a:off x="550520" y="893744"/>
            <a:ext cx="7176160" cy="3662541"/>
          </a:xfrm>
          <a:prstGeom prst="rect">
            <a:avLst/>
          </a:prstGeom>
        </p:spPr>
        <p:txBody>
          <a:bodyPr wrap="square">
            <a:spAutoFit/>
          </a:bodyPr>
          <a:lstStyle/>
          <a:p>
            <a:r>
              <a:rPr lang="en-US" sz="3600" dirty="0">
                <a:solidFill>
                  <a:srgbClr val="002060"/>
                </a:solidFill>
              </a:rPr>
              <a:t>Systemic</a:t>
            </a:r>
            <a:r>
              <a:rPr lang="en-US" dirty="0"/>
              <a:t> </a:t>
            </a:r>
            <a:endParaRPr lang="en-US" dirty="0" smtClean="0"/>
          </a:p>
          <a:p>
            <a:pPr marL="285750" indent="-285750" algn="ctr">
              <a:buFont typeface="Wingdings" panose="05000000000000000000" pitchFamily="2" charset="2"/>
              <a:buChar char="ü"/>
            </a:pPr>
            <a:r>
              <a:rPr lang="en-US" sz="2800" dirty="0" err="1"/>
              <a:t>Hypovolaemic</a:t>
            </a:r>
            <a:r>
              <a:rPr lang="en-US" sz="2800" dirty="0"/>
              <a:t> shock</a:t>
            </a:r>
          </a:p>
          <a:p>
            <a:pPr marL="285750" indent="-285750" algn="ctr">
              <a:buFont typeface="Wingdings" panose="05000000000000000000" pitchFamily="2" charset="2"/>
              <a:buChar char="ü"/>
            </a:pPr>
            <a:r>
              <a:rPr lang="en-US" sz="2800" dirty="0"/>
              <a:t>ARDS – Adult respiratory distress syndrome</a:t>
            </a:r>
          </a:p>
          <a:p>
            <a:pPr marL="285750" indent="-285750" algn="ctr">
              <a:buFont typeface="Wingdings" panose="05000000000000000000" pitchFamily="2" charset="2"/>
              <a:buChar char="ü"/>
            </a:pPr>
            <a:r>
              <a:rPr lang="en-US" sz="2800" dirty="0"/>
              <a:t>Fat embolism syndrome</a:t>
            </a:r>
          </a:p>
          <a:p>
            <a:pPr marL="285750" indent="-285750" algn="ctr">
              <a:buFont typeface="Wingdings" panose="05000000000000000000" pitchFamily="2" charset="2"/>
              <a:buChar char="ü"/>
            </a:pPr>
            <a:r>
              <a:rPr lang="en-US" sz="2800" dirty="0"/>
              <a:t>Deep vein thrombosis</a:t>
            </a:r>
          </a:p>
          <a:p>
            <a:pPr marL="285750" indent="-285750" algn="ctr">
              <a:buFont typeface="Wingdings" panose="05000000000000000000" pitchFamily="2" charset="2"/>
              <a:buChar char="ü"/>
            </a:pPr>
            <a:r>
              <a:rPr lang="en-US" sz="2800" dirty="0"/>
              <a:t>Pulmonary syndrome</a:t>
            </a:r>
          </a:p>
          <a:p>
            <a:pPr marL="285750" indent="-285750" algn="ctr">
              <a:buFont typeface="Wingdings" panose="05000000000000000000" pitchFamily="2" charset="2"/>
              <a:buChar char="ü"/>
            </a:pPr>
            <a:r>
              <a:rPr lang="en-US" sz="2800" dirty="0"/>
              <a:t>Aseptic traumatic </a:t>
            </a:r>
            <a:r>
              <a:rPr lang="en-US" sz="2800" dirty="0" smtClean="0"/>
              <a:t>fever</a:t>
            </a:r>
            <a:endParaRPr lang="en-US" sz="2800" dirty="0"/>
          </a:p>
        </p:txBody>
      </p:sp>
      <p:sp>
        <p:nvSpPr>
          <p:cNvPr id="6" name="Rectángulo 5"/>
          <p:cNvSpPr/>
          <p:nvPr/>
        </p:nvSpPr>
        <p:spPr>
          <a:xfrm>
            <a:off x="872490" y="4698027"/>
            <a:ext cx="6096000" cy="1569660"/>
          </a:xfrm>
          <a:prstGeom prst="rect">
            <a:avLst/>
          </a:prstGeom>
        </p:spPr>
        <p:txBody>
          <a:bodyPr>
            <a:spAutoFit/>
          </a:bodyPr>
          <a:lstStyle/>
          <a:p>
            <a:r>
              <a:rPr lang="en-US" sz="4000" dirty="0">
                <a:solidFill>
                  <a:srgbClr val="002060"/>
                </a:solidFill>
              </a:rPr>
              <a:t>Local</a:t>
            </a:r>
            <a:r>
              <a:rPr lang="en-US" dirty="0"/>
              <a:t> </a:t>
            </a:r>
          </a:p>
          <a:p>
            <a:pPr marL="285750" indent="-285750" algn="ctr">
              <a:buFont typeface="Wingdings" panose="05000000000000000000" pitchFamily="2" charset="2"/>
              <a:buChar char="ü"/>
            </a:pPr>
            <a:r>
              <a:rPr lang="en-US" sz="2800" dirty="0"/>
              <a:t>Infection</a:t>
            </a:r>
          </a:p>
          <a:p>
            <a:pPr marL="285750" indent="-285750" algn="ctr">
              <a:buFont typeface="Wingdings" panose="05000000000000000000" pitchFamily="2" charset="2"/>
              <a:buChar char="ü"/>
            </a:pPr>
            <a:r>
              <a:rPr lang="en-US" sz="2800" dirty="0"/>
              <a:t>Compartment syndrome</a:t>
            </a:r>
          </a:p>
        </p:txBody>
      </p:sp>
    </p:spTree>
    <p:extLst>
      <p:ext uri="{BB962C8B-B14F-4D97-AF65-F5344CB8AC3E}">
        <p14:creationId xmlns:p14="http://schemas.microsoft.com/office/powerpoint/2010/main" val="272387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0666" y="372904"/>
            <a:ext cx="4525598" cy="707886"/>
          </a:xfrm>
          <a:prstGeom prst="rect">
            <a:avLst/>
          </a:prstGeom>
        </p:spPr>
        <p:txBody>
          <a:bodyPr wrap="none">
            <a:spAutoFit/>
          </a:bodyPr>
          <a:lstStyle/>
          <a:p>
            <a:r>
              <a:rPr lang="en-US" sz="4000" dirty="0" smtClean="0">
                <a:solidFill>
                  <a:srgbClr val="FF0000"/>
                </a:solidFill>
              </a:rPr>
              <a:t>Late complications</a:t>
            </a:r>
            <a:endParaRPr lang="en-US" sz="4000" dirty="0">
              <a:solidFill>
                <a:srgbClr val="FF0000"/>
              </a:solidFill>
            </a:endParaRPr>
          </a:p>
        </p:txBody>
      </p:sp>
      <p:sp>
        <p:nvSpPr>
          <p:cNvPr id="3" name="Rectángulo 2"/>
          <p:cNvSpPr/>
          <p:nvPr/>
        </p:nvSpPr>
        <p:spPr>
          <a:xfrm>
            <a:off x="790550" y="1503700"/>
            <a:ext cx="7176160" cy="4524315"/>
          </a:xfrm>
          <a:prstGeom prst="rect">
            <a:avLst/>
          </a:prstGeom>
        </p:spPr>
        <p:txBody>
          <a:bodyPr wrap="square">
            <a:spAutoFit/>
          </a:bodyPr>
          <a:lstStyle/>
          <a:p>
            <a:pPr marL="571500" indent="-571500">
              <a:buFont typeface="Wingdings" panose="05000000000000000000" pitchFamily="2" charset="2"/>
              <a:buChar char="q"/>
            </a:pPr>
            <a:r>
              <a:rPr lang="en-US" sz="3600" dirty="0">
                <a:solidFill>
                  <a:srgbClr val="002060"/>
                </a:solidFill>
              </a:rPr>
              <a:t>Imperfect union of the fracture </a:t>
            </a:r>
          </a:p>
          <a:p>
            <a:pPr marL="571500" indent="-571500" algn="ctr">
              <a:lnSpc>
                <a:spcPct val="150000"/>
              </a:lnSpc>
              <a:buFont typeface="Wingdings" panose="05000000000000000000" pitchFamily="2" charset="2"/>
              <a:buChar char="ü"/>
            </a:pPr>
            <a:r>
              <a:rPr lang="en-US" sz="3600" dirty="0"/>
              <a:t>Delayed union</a:t>
            </a:r>
          </a:p>
          <a:p>
            <a:pPr marL="571500" indent="-571500" algn="ctr">
              <a:lnSpc>
                <a:spcPct val="150000"/>
              </a:lnSpc>
              <a:buFont typeface="Wingdings" panose="05000000000000000000" pitchFamily="2" charset="2"/>
              <a:buChar char="ü"/>
            </a:pPr>
            <a:r>
              <a:rPr lang="en-US" sz="3600" dirty="0"/>
              <a:t>Non union</a:t>
            </a:r>
          </a:p>
          <a:p>
            <a:pPr marL="571500" indent="-571500" algn="ctr">
              <a:lnSpc>
                <a:spcPct val="150000"/>
              </a:lnSpc>
              <a:buFont typeface="Wingdings" panose="05000000000000000000" pitchFamily="2" charset="2"/>
              <a:buChar char="ü"/>
            </a:pPr>
            <a:r>
              <a:rPr lang="en-US" sz="3600" dirty="0"/>
              <a:t>Mal union</a:t>
            </a:r>
          </a:p>
          <a:p>
            <a:pPr marL="571500" indent="-571500" algn="ctr">
              <a:lnSpc>
                <a:spcPct val="150000"/>
              </a:lnSpc>
              <a:buFont typeface="Wingdings" panose="05000000000000000000" pitchFamily="2" charset="2"/>
              <a:buChar char="ü"/>
            </a:pPr>
            <a:r>
              <a:rPr lang="en-US" sz="3600" dirty="0"/>
              <a:t>Cross union</a:t>
            </a:r>
            <a:endParaRPr lang="en-US" sz="2800" dirty="0"/>
          </a:p>
        </p:txBody>
      </p:sp>
    </p:spTree>
    <p:extLst>
      <p:ext uri="{BB962C8B-B14F-4D97-AF65-F5344CB8AC3E}">
        <p14:creationId xmlns:p14="http://schemas.microsoft.com/office/powerpoint/2010/main" val="180551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98375" y="4050833"/>
            <a:ext cx="7766936" cy="1646302"/>
          </a:xfrm>
        </p:spPr>
        <p:txBody>
          <a:bodyPr/>
          <a:lstStyle/>
          <a:p>
            <a:r>
              <a:rPr lang="es-ES" dirty="0">
                <a:solidFill>
                  <a:schemeClr val="accent1">
                    <a:lumMod val="50000"/>
                  </a:schemeClr>
                </a:solidFill>
                <a:effectLst>
                  <a:outerShdw blurRad="38100" dist="38100" dir="2700000" algn="tl">
                    <a:srgbClr val="000000">
                      <a:alpha val="43137"/>
                    </a:srgbClr>
                  </a:outerShdw>
                </a:effectLst>
                <a:latin typeface="Reem Kufi" pitchFamily="2"/>
              </a:rPr>
              <a:t>Profesora asistente: </a:t>
            </a:r>
            <a:r>
              <a:rPr lang="es-ES" dirty="0" err="1">
                <a:solidFill>
                  <a:schemeClr val="accent1">
                    <a:lumMod val="50000"/>
                  </a:schemeClr>
                </a:solidFill>
                <a:effectLst>
                  <a:outerShdw blurRad="38100" dist="38100" dir="2700000" algn="tl">
                    <a:srgbClr val="000000">
                      <a:alpha val="43137"/>
                    </a:srgbClr>
                  </a:outerShdw>
                </a:effectLst>
                <a:latin typeface="Reem Kufi" pitchFamily="2"/>
              </a:rPr>
              <a:t>Jessie</a:t>
            </a:r>
            <a:r>
              <a:rPr lang="es-ES" dirty="0">
                <a:solidFill>
                  <a:schemeClr val="accent1">
                    <a:lumMod val="50000"/>
                  </a:schemeClr>
                </a:solidFill>
                <a:effectLst>
                  <a:outerShdw blurRad="38100" dist="38100" dir="2700000" algn="tl">
                    <a:srgbClr val="000000">
                      <a:alpha val="43137"/>
                    </a:srgbClr>
                  </a:outerShdw>
                </a:effectLst>
                <a:latin typeface="Reem Kufi" pitchFamily="2"/>
              </a:rPr>
              <a:t> </a:t>
            </a:r>
            <a:r>
              <a:rPr lang="es-ES" dirty="0" err="1">
                <a:solidFill>
                  <a:schemeClr val="accent1">
                    <a:lumMod val="50000"/>
                  </a:schemeClr>
                </a:solidFill>
                <a:effectLst>
                  <a:outerShdw blurRad="38100" dist="38100" dir="2700000" algn="tl">
                    <a:srgbClr val="000000">
                      <a:alpha val="43137"/>
                    </a:srgbClr>
                  </a:outerShdw>
                </a:effectLst>
                <a:latin typeface="Reem Kufi" pitchFamily="2"/>
              </a:rPr>
              <a:t>Sarduy</a:t>
            </a:r>
            <a:r>
              <a:rPr lang="es-ES" dirty="0">
                <a:solidFill>
                  <a:schemeClr val="accent1">
                    <a:lumMod val="50000"/>
                  </a:schemeClr>
                </a:solidFill>
                <a:effectLst>
                  <a:outerShdw blurRad="38100" dist="38100" dir="2700000" algn="tl">
                    <a:srgbClr val="000000">
                      <a:alpha val="43137"/>
                    </a:srgbClr>
                  </a:outerShdw>
                </a:effectLst>
                <a:latin typeface="Reem Kufi" pitchFamily="2"/>
              </a:rPr>
              <a:t> Santana</a:t>
            </a:r>
            <a:br>
              <a:rPr lang="es-ES" dirty="0">
                <a:solidFill>
                  <a:schemeClr val="accent1">
                    <a:lumMod val="50000"/>
                  </a:schemeClr>
                </a:solidFill>
                <a:effectLst>
                  <a:outerShdw blurRad="38100" dist="38100" dir="2700000" algn="tl">
                    <a:srgbClr val="000000">
                      <a:alpha val="43137"/>
                    </a:srgbClr>
                  </a:outerShdw>
                </a:effectLst>
                <a:latin typeface="Reem Kufi" pitchFamily="2"/>
              </a:rPr>
            </a:br>
            <a:r>
              <a:rPr lang="es-CU" dirty="0">
                <a:solidFill>
                  <a:schemeClr val="accent1">
                    <a:lumMod val="50000"/>
                  </a:schemeClr>
                </a:solidFill>
                <a:effectLst>
                  <a:outerShdw blurRad="38100" dist="38100" dir="2700000" algn="tl">
                    <a:srgbClr val="000000">
                      <a:alpha val="43137"/>
                    </a:srgbClr>
                  </a:outerShdw>
                </a:effectLst>
                <a:latin typeface="Reem Kufi" pitchFamily="2"/>
              </a:rPr>
              <a:t>Profesora auxiliar: Elizabeth Finalet Marreos</a:t>
            </a:r>
            <a:endParaRPr lang="es-ES" dirty="0">
              <a:solidFill>
                <a:schemeClr val="accent1">
                  <a:lumMod val="50000"/>
                </a:schemeClr>
              </a:solidFill>
              <a:effectLst>
                <a:outerShdw blurRad="38100" dist="38100" dir="2700000" algn="tl">
                  <a:srgbClr val="000000">
                    <a:alpha val="43137"/>
                  </a:srgbClr>
                </a:outerShdw>
              </a:effectLst>
              <a:latin typeface="Reem Kufi" pitchFamily="2"/>
            </a:endParaRP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16203724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2090" y="1671518"/>
            <a:ext cx="6873240" cy="4031873"/>
          </a:xfrm>
          <a:prstGeom prst="rect">
            <a:avLst/>
          </a:prstGeom>
        </p:spPr>
        <p:txBody>
          <a:bodyPr wrap="square">
            <a:spAutoFit/>
          </a:bodyPr>
          <a:lstStyle/>
          <a:p>
            <a:pPr marL="457200" indent="-457200">
              <a:buFont typeface="Wingdings" panose="05000000000000000000" pitchFamily="2" charset="2"/>
              <a:buChar char="q"/>
            </a:pPr>
            <a:r>
              <a:rPr lang="en-US" sz="3200" dirty="0" smtClean="0"/>
              <a:t>Avascular </a:t>
            </a:r>
            <a:r>
              <a:rPr lang="en-US" sz="3200" dirty="0"/>
              <a:t>necrosis</a:t>
            </a:r>
          </a:p>
          <a:p>
            <a:pPr marL="457200" indent="-457200">
              <a:buFont typeface="Wingdings" panose="05000000000000000000" pitchFamily="2" charset="2"/>
              <a:buChar char="q"/>
            </a:pPr>
            <a:r>
              <a:rPr lang="en-US" sz="3200" dirty="0"/>
              <a:t>Shortening</a:t>
            </a:r>
          </a:p>
          <a:p>
            <a:pPr marL="457200" indent="-457200">
              <a:buFont typeface="Wingdings" panose="05000000000000000000" pitchFamily="2" charset="2"/>
              <a:buChar char="q"/>
            </a:pPr>
            <a:r>
              <a:rPr lang="en-US" sz="3200" dirty="0"/>
              <a:t>Joint stiffness</a:t>
            </a:r>
          </a:p>
          <a:p>
            <a:pPr marL="457200" indent="-457200">
              <a:buFont typeface="Wingdings" panose="05000000000000000000" pitchFamily="2" charset="2"/>
              <a:buChar char="q"/>
            </a:pPr>
            <a:r>
              <a:rPr lang="en-US" sz="3200" dirty="0" err="1"/>
              <a:t>Sudeck's</a:t>
            </a:r>
            <a:r>
              <a:rPr lang="en-US" sz="3200" dirty="0"/>
              <a:t> dystrophy</a:t>
            </a:r>
          </a:p>
          <a:p>
            <a:pPr marL="457200" indent="-457200">
              <a:buFont typeface="Wingdings" panose="05000000000000000000" pitchFamily="2" charset="2"/>
              <a:buChar char="q"/>
            </a:pPr>
            <a:r>
              <a:rPr lang="en-US" sz="3200" dirty="0"/>
              <a:t>Osteomyelitis</a:t>
            </a:r>
          </a:p>
          <a:p>
            <a:pPr marL="457200" indent="-457200">
              <a:buFont typeface="Wingdings" panose="05000000000000000000" pitchFamily="2" charset="2"/>
              <a:buChar char="q"/>
            </a:pPr>
            <a:r>
              <a:rPr lang="en-US" sz="3200" dirty="0" err="1"/>
              <a:t>Ischaemic</a:t>
            </a:r>
            <a:r>
              <a:rPr lang="en-US" sz="3200" dirty="0"/>
              <a:t> contracture</a:t>
            </a:r>
          </a:p>
          <a:p>
            <a:pPr marL="457200" indent="-457200">
              <a:buFont typeface="Wingdings" panose="05000000000000000000" pitchFamily="2" charset="2"/>
              <a:buChar char="q"/>
            </a:pPr>
            <a:r>
              <a:rPr lang="en-US" sz="3200" dirty="0"/>
              <a:t>Myositis </a:t>
            </a:r>
            <a:r>
              <a:rPr lang="en-US" sz="3200" dirty="0" err="1"/>
              <a:t>ossificans</a:t>
            </a:r>
            <a:endParaRPr lang="en-US" sz="3200" dirty="0"/>
          </a:p>
          <a:p>
            <a:pPr marL="457200" indent="-457200">
              <a:buFont typeface="Wingdings" panose="05000000000000000000" pitchFamily="2" charset="2"/>
              <a:buChar char="q"/>
            </a:pPr>
            <a:r>
              <a:rPr lang="en-US" sz="3200" dirty="0"/>
              <a:t>Osteoarthritis</a:t>
            </a:r>
          </a:p>
        </p:txBody>
      </p:sp>
      <p:sp>
        <p:nvSpPr>
          <p:cNvPr id="3" name="Rectángulo 2"/>
          <p:cNvSpPr/>
          <p:nvPr/>
        </p:nvSpPr>
        <p:spPr>
          <a:xfrm>
            <a:off x="533400" y="489704"/>
            <a:ext cx="2149948" cy="861774"/>
          </a:xfrm>
          <a:prstGeom prst="rect">
            <a:avLst/>
          </a:prstGeom>
        </p:spPr>
        <p:txBody>
          <a:bodyPr wrap="none">
            <a:spAutoFit/>
          </a:bodyPr>
          <a:lstStyle/>
          <a:p>
            <a:r>
              <a:rPr lang="en-US" sz="5000" dirty="0">
                <a:solidFill>
                  <a:srgbClr val="002060"/>
                </a:solidFill>
              </a:rPr>
              <a:t>Others</a:t>
            </a:r>
            <a:r>
              <a:rPr lang="en-US" dirty="0">
                <a:solidFill>
                  <a:srgbClr val="002060"/>
                </a:solidFill>
              </a:rPr>
              <a:t> </a:t>
            </a:r>
          </a:p>
        </p:txBody>
      </p:sp>
    </p:spTree>
    <p:extLst>
      <p:ext uri="{BB962C8B-B14F-4D97-AF65-F5344CB8AC3E}">
        <p14:creationId xmlns:p14="http://schemas.microsoft.com/office/powerpoint/2010/main" val="294126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6429" y="514786"/>
            <a:ext cx="7526516" cy="1015663"/>
          </a:xfrm>
          <a:prstGeom prst="rect">
            <a:avLst/>
          </a:prstGeom>
          <a:noFill/>
        </p:spPr>
        <p:txBody>
          <a:bodyPr wrap="square" rtlCol="0">
            <a:spAutoFit/>
          </a:bodyPr>
          <a:lstStyle/>
          <a:p>
            <a:r>
              <a:rPr lang="en-US" sz="6000" b="1" dirty="0" smtClean="0">
                <a:solidFill>
                  <a:srgbClr val="002060"/>
                </a:solidFill>
                <a:latin typeface="Monotype Corsiva" panose="03010101010201010101" pitchFamily="66" charset="0"/>
              </a:rPr>
              <a:t>Treatment</a:t>
            </a:r>
            <a:endParaRPr lang="en-US" sz="6000" b="1" dirty="0">
              <a:solidFill>
                <a:srgbClr val="002060"/>
              </a:solidFill>
              <a:latin typeface="Monotype Corsiva" panose="03010101010201010101" pitchFamily="66" charset="0"/>
            </a:endParaRPr>
          </a:p>
        </p:txBody>
      </p:sp>
      <p:sp>
        <p:nvSpPr>
          <p:cNvPr id="4" name="Rectángulo 3"/>
          <p:cNvSpPr/>
          <p:nvPr/>
        </p:nvSpPr>
        <p:spPr>
          <a:xfrm>
            <a:off x="337598" y="1530449"/>
            <a:ext cx="9492202" cy="1077218"/>
          </a:xfrm>
          <a:prstGeom prst="rect">
            <a:avLst/>
          </a:prstGeom>
        </p:spPr>
        <p:txBody>
          <a:bodyPr wrap="square">
            <a:spAutoFit/>
          </a:bodyPr>
          <a:lstStyle/>
          <a:p>
            <a:r>
              <a:rPr lang="en-US" sz="3200" dirty="0">
                <a:solidFill>
                  <a:srgbClr val="FF0000"/>
                </a:solidFill>
              </a:rPr>
              <a:t>Treatment of bone fractures are broadly classified as surgical or conservative</a:t>
            </a: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30" y="5657850"/>
            <a:ext cx="1532106" cy="1200150"/>
          </a:xfrm>
          <a:prstGeom prst="rect">
            <a:avLst/>
          </a:prstGeom>
        </p:spPr>
      </p:pic>
      <p:sp>
        <p:nvSpPr>
          <p:cNvPr id="8" name="CuadroTexto 7"/>
          <p:cNvSpPr txBox="1"/>
          <p:nvPr/>
        </p:nvSpPr>
        <p:spPr>
          <a:xfrm>
            <a:off x="337598" y="2915444"/>
            <a:ext cx="7526516" cy="707886"/>
          </a:xfrm>
          <a:prstGeom prst="rect">
            <a:avLst/>
          </a:prstGeom>
          <a:noFill/>
        </p:spPr>
        <p:txBody>
          <a:bodyPr wrap="square" rtlCol="0">
            <a:spAutoFit/>
          </a:bodyPr>
          <a:lstStyle/>
          <a:p>
            <a:r>
              <a:rPr lang="en-US" sz="4000" b="1" dirty="0" smtClean="0">
                <a:solidFill>
                  <a:srgbClr val="002060"/>
                </a:solidFill>
                <a:latin typeface="Monotype Corsiva" panose="03010101010201010101" pitchFamily="66" charset="0"/>
              </a:rPr>
              <a:t>Conservative Treatment</a:t>
            </a:r>
            <a:endParaRPr lang="en-US" sz="4000" b="1" dirty="0">
              <a:solidFill>
                <a:srgbClr val="002060"/>
              </a:solidFill>
              <a:latin typeface="Monotype Corsiva" panose="03010101010201010101" pitchFamily="66" charset="0"/>
            </a:endParaRPr>
          </a:p>
        </p:txBody>
      </p:sp>
      <p:sp>
        <p:nvSpPr>
          <p:cNvPr id="9" name="Rectángulo 8"/>
          <p:cNvSpPr/>
          <p:nvPr/>
        </p:nvSpPr>
        <p:spPr>
          <a:xfrm>
            <a:off x="2141406" y="3623330"/>
            <a:ext cx="6873240" cy="3970318"/>
          </a:xfrm>
          <a:prstGeom prst="rect">
            <a:avLst/>
          </a:prstGeom>
        </p:spPr>
        <p:txBody>
          <a:bodyPr wrap="square">
            <a:spAutoFit/>
          </a:bodyPr>
          <a:lstStyle/>
          <a:p>
            <a:pPr marL="457200" indent="-457200">
              <a:lnSpc>
                <a:spcPct val="150000"/>
              </a:lnSpc>
              <a:buFont typeface="Wingdings" panose="05000000000000000000" pitchFamily="2" charset="2"/>
              <a:buChar char="q"/>
            </a:pPr>
            <a:r>
              <a:rPr lang="x-none" sz="3000" dirty="0" smtClean="0"/>
              <a:t>Repose</a:t>
            </a:r>
          </a:p>
          <a:p>
            <a:pPr marL="457200" indent="-457200">
              <a:lnSpc>
                <a:spcPct val="150000"/>
              </a:lnSpc>
              <a:buFont typeface="Wingdings" panose="05000000000000000000" pitchFamily="2" charset="2"/>
              <a:buChar char="q"/>
            </a:pPr>
            <a:r>
              <a:rPr lang="x-none" sz="3000" dirty="0" smtClean="0"/>
              <a:t>Analgesics</a:t>
            </a:r>
          </a:p>
          <a:p>
            <a:pPr marL="457200" indent="-457200">
              <a:lnSpc>
                <a:spcPct val="150000"/>
              </a:lnSpc>
              <a:buFont typeface="Wingdings" panose="05000000000000000000" pitchFamily="2" charset="2"/>
              <a:buChar char="q"/>
            </a:pPr>
            <a:r>
              <a:rPr lang="en-US" sz="3000" dirty="0"/>
              <a:t>A</a:t>
            </a:r>
            <a:r>
              <a:rPr lang="en-US" sz="3000" dirty="0" smtClean="0"/>
              <a:t>nti-inflammatory medications</a:t>
            </a:r>
          </a:p>
          <a:p>
            <a:pPr marL="457200" indent="-457200">
              <a:lnSpc>
                <a:spcPct val="150000"/>
              </a:lnSpc>
              <a:buFont typeface="Wingdings" panose="05000000000000000000" pitchFamily="2" charset="2"/>
              <a:buChar char="q"/>
            </a:pPr>
            <a:r>
              <a:rPr lang="x-none" sz="3000" dirty="0" smtClean="0"/>
              <a:t>Immobilization</a:t>
            </a:r>
          </a:p>
          <a:p>
            <a:pPr marL="457200" indent="-457200">
              <a:buFont typeface="Wingdings" panose="05000000000000000000" pitchFamily="2" charset="2"/>
              <a:buChar char="q"/>
            </a:pPr>
            <a:endParaRPr lang="en-US" sz="2400" dirty="0"/>
          </a:p>
          <a:p>
            <a:pPr marL="457200" indent="-457200">
              <a:buFont typeface="Wingdings" panose="05000000000000000000" pitchFamily="2" charset="2"/>
              <a:buChar char="q"/>
            </a:pPr>
            <a:endParaRPr lang="x-none" sz="2400" dirty="0" smtClean="0"/>
          </a:p>
          <a:p>
            <a:pPr marL="457200" indent="-457200">
              <a:buFont typeface="Wingdings" panose="05000000000000000000" pitchFamily="2" charset="2"/>
              <a:buChar char="q"/>
            </a:pPr>
            <a:endParaRPr lang="en-US" sz="2400" dirty="0"/>
          </a:p>
        </p:txBody>
      </p:sp>
      <p:pic>
        <p:nvPicPr>
          <p:cNvPr id="10" name="19 Marcador de imágenes prediseñadas" descr="prevencion_lesiones_1.jpg"/>
          <p:cNvPicPr>
            <a:picLocks noChangeAspect="1"/>
          </p:cNvPicPr>
          <p:nvPr/>
        </p:nvPicPr>
        <p:blipFill rotWithShape="1">
          <a:blip r:embed="rId4">
            <a:extLst>
              <a:ext uri="{28A0092B-C50C-407E-A947-70E740481C1C}">
                <a14:useLocalDpi xmlns:a14="http://schemas.microsoft.com/office/drawing/2010/main" val="0"/>
              </a:ext>
            </a:extLst>
          </a:blip>
          <a:srcRect l="25295"/>
          <a:stretch/>
        </p:blipFill>
        <p:spPr bwMode="auto">
          <a:xfrm>
            <a:off x="9532620" y="2331720"/>
            <a:ext cx="2373630" cy="452628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92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24940" y="4271695"/>
            <a:ext cx="6096000" cy="369332"/>
          </a:xfrm>
          <a:prstGeom prst="rect">
            <a:avLst/>
          </a:prstGeom>
        </p:spPr>
        <p:txBody>
          <a:bodyPr>
            <a:spAutoFit/>
          </a:bodyPr>
          <a:lstStyle/>
          <a:p>
            <a:r>
              <a:rPr lang="en-US" dirty="0"/>
              <a:t> </a:t>
            </a:r>
          </a:p>
        </p:txBody>
      </p:sp>
      <p:sp>
        <p:nvSpPr>
          <p:cNvPr id="5" name="Rectángulo 4"/>
          <p:cNvSpPr/>
          <p:nvPr/>
        </p:nvSpPr>
        <p:spPr>
          <a:xfrm>
            <a:off x="4861527" y="3244334"/>
            <a:ext cx="269626" cy="369332"/>
          </a:xfrm>
          <a:prstGeom prst="rect">
            <a:avLst/>
          </a:prstGeom>
        </p:spPr>
        <p:txBody>
          <a:bodyPr wrap="none">
            <a:spAutoFit/>
          </a:bodyPr>
          <a:lstStyle/>
          <a:p>
            <a:r>
              <a:rPr lang="en-US" dirty="0" smtClean="0"/>
              <a:t>.</a:t>
            </a:r>
            <a:endParaRPr lang="en-US" dirty="0"/>
          </a:p>
        </p:txBody>
      </p:sp>
      <p:sp>
        <p:nvSpPr>
          <p:cNvPr id="7" name="Rectángulo 6"/>
          <p:cNvSpPr/>
          <p:nvPr/>
        </p:nvSpPr>
        <p:spPr>
          <a:xfrm>
            <a:off x="434887" y="1487492"/>
            <a:ext cx="7086053" cy="2862322"/>
          </a:xfrm>
          <a:prstGeom prst="rect">
            <a:avLst/>
          </a:prstGeom>
        </p:spPr>
        <p:txBody>
          <a:bodyPr wrap="square">
            <a:spAutoFit/>
          </a:bodyPr>
          <a:lstStyle/>
          <a:p>
            <a:r>
              <a:rPr lang="en-US" sz="3600" dirty="0" smtClean="0"/>
              <a:t>Usually </a:t>
            </a:r>
            <a:r>
              <a:rPr lang="en-US" sz="3600" dirty="0"/>
              <a:t>surgery is performed only if conservative treatment has failed, is very likely to fail, or likely to result in a poor functional outcome</a:t>
            </a:r>
          </a:p>
        </p:txBody>
      </p:sp>
      <p:sp>
        <p:nvSpPr>
          <p:cNvPr id="11" name="CuadroTexto 10"/>
          <p:cNvSpPr txBox="1"/>
          <p:nvPr/>
        </p:nvSpPr>
        <p:spPr>
          <a:xfrm>
            <a:off x="200438" y="427866"/>
            <a:ext cx="7526516" cy="707886"/>
          </a:xfrm>
          <a:prstGeom prst="rect">
            <a:avLst/>
          </a:prstGeom>
          <a:noFill/>
        </p:spPr>
        <p:txBody>
          <a:bodyPr wrap="square" rtlCol="0">
            <a:spAutoFit/>
          </a:bodyPr>
          <a:lstStyle/>
          <a:p>
            <a:r>
              <a:rPr lang="en-US" sz="4000" b="1" dirty="0" smtClean="0">
                <a:solidFill>
                  <a:srgbClr val="002060"/>
                </a:solidFill>
                <a:latin typeface="Monotype Corsiva" panose="03010101010201010101" pitchFamily="66" charset="0"/>
              </a:rPr>
              <a:t>Surgical Treatment</a:t>
            </a:r>
            <a:endParaRPr lang="en-US" sz="4000" b="1" dirty="0">
              <a:solidFill>
                <a:srgbClr val="002060"/>
              </a:solidFill>
              <a:latin typeface="Monotype Corsiva" panose="03010101010201010101" pitchFamily="66" charset="0"/>
            </a:endParaRPr>
          </a:p>
        </p:txBody>
      </p:sp>
      <p:pic>
        <p:nvPicPr>
          <p:cNvPr id="12" name="Picture 4" descr="Mvc-01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225" y="148590"/>
            <a:ext cx="3857625" cy="6602387"/>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71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9289" y="571936"/>
            <a:ext cx="7526516" cy="1015663"/>
          </a:xfrm>
          <a:prstGeom prst="rect">
            <a:avLst/>
          </a:prstGeom>
          <a:noFill/>
        </p:spPr>
        <p:txBody>
          <a:bodyPr wrap="square" rtlCol="0">
            <a:spAutoFit/>
          </a:bodyPr>
          <a:lstStyle/>
          <a:p>
            <a:r>
              <a:rPr lang="en-US" sz="6000" b="1" dirty="0" smtClean="0">
                <a:solidFill>
                  <a:srgbClr val="002060"/>
                </a:solidFill>
                <a:latin typeface="Monotype Corsiva" panose="03010101010201010101" pitchFamily="66" charset="0"/>
              </a:rPr>
              <a:t>Prognosis</a:t>
            </a:r>
            <a:endParaRPr lang="en-US" sz="6000" b="1" dirty="0">
              <a:solidFill>
                <a:srgbClr val="002060"/>
              </a:solidFill>
              <a:latin typeface="Monotype Corsiva" panose="03010101010201010101" pitchFamily="66" charset="0"/>
            </a:endParaRPr>
          </a:p>
        </p:txBody>
      </p:sp>
      <p:sp>
        <p:nvSpPr>
          <p:cNvPr id="3" name="Rectángulo 2"/>
          <p:cNvSpPr/>
          <p:nvPr/>
        </p:nvSpPr>
        <p:spPr>
          <a:xfrm>
            <a:off x="361950" y="1787366"/>
            <a:ext cx="8782050" cy="1107996"/>
          </a:xfrm>
          <a:prstGeom prst="rect">
            <a:avLst/>
          </a:prstGeom>
        </p:spPr>
        <p:txBody>
          <a:bodyPr wrap="square">
            <a:spAutoFit/>
          </a:bodyPr>
          <a:lstStyle/>
          <a:p>
            <a:r>
              <a:rPr lang="en-US" sz="3400" dirty="0" smtClean="0"/>
              <a:t>The prognosis is </a:t>
            </a:r>
            <a:r>
              <a:rPr lang="en-US" sz="3800" dirty="0" smtClean="0">
                <a:solidFill>
                  <a:srgbClr val="FF0000"/>
                </a:solidFill>
              </a:rPr>
              <a:t>Reserved</a:t>
            </a:r>
          </a:p>
          <a:p>
            <a:endParaRPr lang="en-US" sz="2800" dirty="0" smtClean="0"/>
          </a:p>
        </p:txBody>
      </p:sp>
      <p:sp>
        <p:nvSpPr>
          <p:cNvPr id="4" name="Rectángulo 3"/>
          <p:cNvSpPr/>
          <p:nvPr/>
        </p:nvSpPr>
        <p:spPr>
          <a:xfrm>
            <a:off x="529288" y="2826999"/>
            <a:ext cx="7163102" cy="1661993"/>
          </a:xfrm>
          <a:prstGeom prst="rect">
            <a:avLst/>
          </a:prstGeom>
        </p:spPr>
        <p:txBody>
          <a:bodyPr wrap="square">
            <a:spAutoFit/>
          </a:bodyPr>
          <a:lstStyle/>
          <a:p>
            <a:r>
              <a:rPr lang="en-US" sz="3400" dirty="0"/>
              <a:t>Typically people get </a:t>
            </a:r>
            <a:r>
              <a:rPr lang="en-US" sz="3400" dirty="0" smtClean="0"/>
              <a:t>better on weeks or months but complications are very frequent</a:t>
            </a:r>
            <a:endParaRPr lang="en-US" sz="3400" dirty="0"/>
          </a:p>
        </p:txBody>
      </p:sp>
      <p:pic>
        <p:nvPicPr>
          <p:cNvPr id="5" name="Picture 6" descr="PE01806_"/>
          <p:cNvPicPr>
            <a:picLocks noChangeAspect="1" noChangeArrowheads="1"/>
          </p:cNvPicPr>
          <p:nvPr/>
        </p:nvPicPr>
        <p:blipFill>
          <a:blip r:embed="rId3"/>
          <a:srcRect/>
          <a:stretch>
            <a:fillRect/>
          </a:stretch>
        </p:blipFill>
        <p:spPr bwMode="auto">
          <a:xfrm flipH="1">
            <a:off x="6800850" y="2826999"/>
            <a:ext cx="2205990" cy="3612965"/>
          </a:xfrm>
          <a:prstGeom prst="rect">
            <a:avLst/>
          </a:prstGeom>
          <a:noFill/>
          <a:ln w="9525">
            <a:noFill/>
            <a:miter lim="800000"/>
            <a:headEnd/>
            <a:tailEnd/>
          </a:ln>
        </p:spPr>
      </p:pic>
    </p:spTree>
    <p:extLst>
      <p:ext uri="{BB962C8B-B14F-4D97-AF65-F5344CB8AC3E}">
        <p14:creationId xmlns:p14="http://schemas.microsoft.com/office/powerpoint/2010/main" val="293281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72168" y="0"/>
            <a:ext cx="6036733" cy="1646302"/>
          </a:xfrm>
        </p:spPr>
        <p:txBody>
          <a:bodyPr/>
          <a:lstStyle/>
          <a:p>
            <a:r>
              <a:rPr lang="es-CU" dirty="0" smtClean="0"/>
              <a:t>EXERCISES:</a:t>
            </a:r>
            <a:endParaRPr lang="es-ES" dirty="0"/>
          </a:p>
        </p:txBody>
      </p:sp>
      <p:sp>
        <p:nvSpPr>
          <p:cNvPr id="3" name="Subtítulo 2"/>
          <p:cNvSpPr>
            <a:spLocks noGrp="1"/>
          </p:cNvSpPr>
          <p:nvPr>
            <p:ph type="subTitle" idx="1"/>
          </p:nvPr>
        </p:nvSpPr>
        <p:spPr>
          <a:xfrm>
            <a:off x="597877" y="1646302"/>
            <a:ext cx="8883685" cy="4402806"/>
          </a:xfrm>
        </p:spPr>
        <p:txBody>
          <a:bodyPr>
            <a:noAutofit/>
          </a:bodyPr>
          <a:lstStyle/>
          <a:p>
            <a:r>
              <a:rPr lang="en-US" sz="2000" dirty="0">
                <a:latin typeface="Arial" panose="020B0604020202020204" pitchFamily="34" charset="0"/>
                <a:cs typeface="Arial" panose="020B0604020202020204" pitchFamily="34" charset="0"/>
              </a:rPr>
              <a:t>You have been selected to give a health talk to the senior population of your community. You</a:t>
            </a:r>
          </a:p>
          <a:p>
            <a:r>
              <a:rPr lang="en-US" sz="2000" dirty="0">
                <a:latin typeface="Arial" panose="020B0604020202020204" pitchFamily="34" charset="0"/>
                <a:cs typeface="Arial" panose="020B0604020202020204" pitchFamily="34" charset="0"/>
              </a:rPr>
              <a:t>may wish to have some written notes as a guide.</a:t>
            </a:r>
          </a:p>
          <a:p>
            <a:r>
              <a:rPr lang="en-US" sz="2000" dirty="0">
                <a:latin typeface="Arial" panose="020B0604020202020204" pitchFamily="34" charset="0"/>
                <a:cs typeface="Arial" panose="020B0604020202020204" pitchFamily="34" charset="0"/>
              </a:rPr>
              <a:t>Work in groups to write an essay in which you may include some of the following issues, e.g.</a:t>
            </a:r>
          </a:p>
          <a:p>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What</a:t>
            </a:r>
            <a:r>
              <a:rPr lang="es-ES" sz="2000" dirty="0">
                <a:latin typeface="Arial" panose="020B0604020202020204" pitchFamily="34" charset="0"/>
                <a:cs typeface="Arial" panose="020B0604020202020204" pitchFamily="34" charset="0"/>
              </a:rPr>
              <a:t> a fracture </a:t>
            </a:r>
            <a:r>
              <a:rPr lang="es-ES" sz="2000" dirty="0" err="1">
                <a:latin typeface="Arial" panose="020B0604020202020204" pitchFamily="34" charset="0"/>
                <a:cs typeface="Arial" panose="020B0604020202020204" pitchFamily="34" charset="0"/>
              </a:rPr>
              <a:t>is</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Risk</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for</a:t>
            </a:r>
            <a:r>
              <a:rPr lang="es-ES" sz="2000" dirty="0">
                <a:latin typeface="Arial" panose="020B0604020202020204" pitchFamily="34" charset="0"/>
                <a:cs typeface="Arial" panose="020B0604020202020204" pitchFamily="34" charset="0"/>
              </a:rPr>
              <a:t> fractures</a:t>
            </a:r>
          </a:p>
          <a:p>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Forms</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avoid</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them</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Most</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common</a:t>
            </a:r>
            <a:r>
              <a:rPr lang="es-ES" sz="2000" dirty="0">
                <a:latin typeface="Arial" panose="020B0604020202020204" pitchFamily="34" charset="0"/>
                <a:cs typeface="Arial" panose="020B0604020202020204" pitchFamily="34" charset="0"/>
              </a:rPr>
              <a:t> fractures</a:t>
            </a:r>
          </a:p>
          <a:p>
            <a:r>
              <a:rPr lang="en-US" sz="2000" dirty="0">
                <a:latin typeface="Arial" panose="020B0604020202020204" pitchFamily="34" charset="0"/>
                <a:cs typeface="Arial" panose="020B0604020202020204" pitchFamily="34" charset="0"/>
              </a:rPr>
              <a:t>Feel free to add any other relevant aspect.</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2938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806" y="-127650"/>
            <a:ext cx="7766936" cy="1646302"/>
          </a:xfrm>
        </p:spPr>
        <p:txBody>
          <a:bodyPr/>
          <a:lstStyle/>
          <a:p>
            <a:r>
              <a:rPr lang="es-CU" dirty="0"/>
              <a:t>Bibliografia</a:t>
            </a:r>
            <a:endParaRPr lang="es-ES" dirty="0"/>
          </a:p>
        </p:txBody>
      </p:sp>
      <p:sp>
        <p:nvSpPr>
          <p:cNvPr id="3" name="Subtítulo 2"/>
          <p:cNvSpPr>
            <a:spLocks noGrp="1"/>
          </p:cNvSpPr>
          <p:nvPr>
            <p:ph type="subTitle" idx="1"/>
          </p:nvPr>
        </p:nvSpPr>
        <p:spPr>
          <a:xfrm>
            <a:off x="1049868" y="2274787"/>
            <a:ext cx="8990948" cy="2297213"/>
          </a:xfrm>
        </p:spPr>
        <p:txBody>
          <a:bodyPr>
            <a:normAutofit/>
          </a:bodyPr>
          <a:lstStyle/>
          <a:p>
            <a:r>
              <a:rPr lang="es-CU" sz="2800" dirty="0"/>
              <a:t>English through Medicine II Students and teachers book</a:t>
            </a:r>
          </a:p>
          <a:p>
            <a:r>
              <a:rPr lang="es-CU" sz="2800" dirty="0"/>
              <a:t>Bedside </a:t>
            </a:r>
            <a:r>
              <a:rPr lang="es-CU" sz="2800" dirty="0">
                <a:latin typeface="Arial" panose="020B0604020202020204" pitchFamily="34" charset="0"/>
                <a:cs typeface="Arial" panose="020B0604020202020204" pitchFamily="34" charset="0"/>
              </a:rPr>
              <a:t>English</a:t>
            </a:r>
            <a:r>
              <a:rPr lang="es-CU" sz="2800" dirty="0"/>
              <a:t> </a:t>
            </a:r>
            <a:endParaRPr lang="es-ES" sz="2800" dirty="0"/>
          </a:p>
          <a:p>
            <a:endParaRPr lang="es-ES" sz="2800" dirty="0"/>
          </a:p>
        </p:txBody>
      </p:sp>
    </p:spTree>
    <p:extLst>
      <p:ext uri="{BB962C8B-B14F-4D97-AF65-F5344CB8AC3E}">
        <p14:creationId xmlns:p14="http://schemas.microsoft.com/office/powerpoint/2010/main" val="7942390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63447"/>
          <a:stretch/>
        </p:blipFill>
        <p:spPr>
          <a:xfrm>
            <a:off x="6852285" y="3523653"/>
            <a:ext cx="2800350" cy="3193971"/>
          </a:xfrm>
          <a:prstGeom prst="rect">
            <a:avLst/>
          </a:prstGeom>
          <a:effectLst>
            <a:softEdge rad="127000"/>
          </a:effectLst>
        </p:spPr>
      </p:pic>
      <p:sp>
        <p:nvSpPr>
          <p:cNvPr id="3" name="Rectángulo 2"/>
          <p:cNvSpPr/>
          <p:nvPr/>
        </p:nvSpPr>
        <p:spPr>
          <a:xfrm>
            <a:off x="80010" y="372725"/>
            <a:ext cx="9978390" cy="3000821"/>
          </a:xfrm>
          <a:prstGeom prst="rect">
            <a:avLst/>
          </a:prstGeom>
          <a:noFill/>
        </p:spPr>
        <p:txBody>
          <a:bodyPr wrap="square" lIns="91440" tIns="45720" rIns="91440" bIns="45720">
            <a:spAutoFit/>
          </a:bodyPr>
          <a:lstStyle/>
          <a:p>
            <a:pPr algn="ctr"/>
            <a:r>
              <a:rPr lang="es-ES" sz="13500" b="1" cap="none" spc="0" dirty="0" err="1" smtClean="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Bone</a:t>
            </a:r>
            <a:r>
              <a:rPr lang="es-ES" sz="13500" b="1" cap="none" spc="0" dirty="0" smtClean="0">
                <a:ln w="0"/>
                <a:solidFill>
                  <a:schemeClr val="tx1"/>
                </a:solidFill>
                <a:effectLst>
                  <a:outerShdw blurRad="38100" dist="19050" dir="2700000" algn="tl" rotWithShape="0">
                    <a:schemeClr val="dk1">
                      <a:alpha val="40000"/>
                    </a:schemeClr>
                  </a:outerShdw>
                </a:effectLst>
                <a:latin typeface="Monotype Corsiva" panose="03010101010201010101" pitchFamily="66" charset="0"/>
              </a:rPr>
              <a:t> Fracture</a:t>
            </a:r>
          </a:p>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56298"/>
          <a:stretch/>
        </p:blipFill>
        <p:spPr>
          <a:xfrm>
            <a:off x="460913" y="3523654"/>
            <a:ext cx="3348039" cy="3193971"/>
          </a:xfrm>
          <a:prstGeom prst="rect">
            <a:avLst/>
          </a:prstGeom>
          <a:effectLst>
            <a:softEdge rad="127000"/>
          </a:effectLst>
        </p:spPr>
      </p:pic>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43933" t="688" r="35925" b="6084"/>
          <a:stretch/>
        </p:blipFill>
        <p:spPr>
          <a:xfrm>
            <a:off x="4377690" y="3523653"/>
            <a:ext cx="1980627" cy="3193971"/>
          </a:xfrm>
          <a:prstGeom prst="rect">
            <a:avLst/>
          </a:prstGeom>
          <a:effectLst>
            <a:softEdge rad="127000"/>
          </a:effectLst>
        </p:spPr>
      </p:pic>
    </p:spTree>
    <p:extLst>
      <p:ext uri="{BB962C8B-B14F-4D97-AF65-F5344CB8AC3E}">
        <p14:creationId xmlns:p14="http://schemas.microsoft.com/office/powerpoint/2010/main" val="353580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06006" y="681241"/>
            <a:ext cx="4665133" cy="1646302"/>
          </a:xfrm>
        </p:spPr>
        <p:txBody>
          <a:bodyPr/>
          <a:lstStyle/>
          <a:p>
            <a:r>
              <a:rPr lang="es-ES" dirty="0"/>
              <a:t>O</a:t>
            </a:r>
            <a:r>
              <a:rPr lang="es-CU" dirty="0"/>
              <a:t>bjectives:</a:t>
            </a:r>
            <a:endParaRPr lang="es-ES" dirty="0"/>
          </a:p>
        </p:txBody>
      </p:sp>
      <p:sp>
        <p:nvSpPr>
          <p:cNvPr id="3" name="Subtítulo 2"/>
          <p:cNvSpPr>
            <a:spLocks noGrp="1"/>
          </p:cNvSpPr>
          <p:nvPr>
            <p:ph type="subTitle" idx="1"/>
          </p:nvPr>
        </p:nvSpPr>
        <p:spPr>
          <a:xfrm>
            <a:off x="961093" y="4103588"/>
            <a:ext cx="8465111" cy="1096899"/>
          </a:xfrm>
        </p:spPr>
        <p:txBody>
          <a:bodyPr>
            <a:normAutofit/>
          </a:bodyPr>
          <a:lstStyle/>
          <a:p>
            <a:r>
              <a:rPr lang="es-CU" sz="2400" dirty="0">
                <a:solidFill>
                  <a:schemeClr val="tx1"/>
                </a:solidFill>
                <a:latin typeface="Algerian" panose="04020705040A02060702" pitchFamily="82" charset="0"/>
              </a:rPr>
              <a:t>To describe the main features of </a:t>
            </a:r>
            <a:r>
              <a:rPr lang="es-CU" sz="2400" dirty="0" smtClean="0">
                <a:solidFill>
                  <a:schemeClr val="tx1"/>
                </a:solidFill>
                <a:latin typeface="Algerian" panose="04020705040A02060702" pitchFamily="82" charset="0"/>
              </a:rPr>
              <a:t>Bones fractures</a:t>
            </a:r>
            <a:endParaRPr lang="es-ES" sz="2400" dirty="0">
              <a:solidFill>
                <a:schemeClr val="tx1"/>
              </a:solidFill>
              <a:latin typeface="Algerian" panose="04020705040A02060702" pitchFamily="82" charset="0"/>
            </a:endParaRPr>
          </a:p>
          <a:p>
            <a:endParaRPr lang="es-ES" sz="2400" dirty="0">
              <a:latin typeface="Algerian" panose="04020705040A02060702" pitchFamily="82" charset="0"/>
            </a:endParaRPr>
          </a:p>
        </p:txBody>
      </p:sp>
    </p:spTree>
    <p:extLst>
      <p:ext uri="{BB962C8B-B14F-4D97-AF65-F5344CB8AC3E}">
        <p14:creationId xmlns:p14="http://schemas.microsoft.com/office/powerpoint/2010/main" val="2818382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0608" y="1581374"/>
            <a:ext cx="9155156" cy="2282318"/>
          </a:xfrm>
        </p:spPr>
        <p:txBody>
          <a:bodyPr>
            <a:noAutofit/>
          </a:bodyPr>
          <a:lstStyle/>
          <a:p>
            <a:pPr algn="just"/>
            <a:r>
              <a:rPr lang="en-US" sz="4000" dirty="0">
                <a:solidFill>
                  <a:schemeClr val="tx1"/>
                </a:solidFill>
                <a:latin typeface="+mj-lt"/>
              </a:rPr>
              <a:t>A bone </a:t>
            </a:r>
            <a:r>
              <a:rPr lang="en-US" sz="4000" dirty="0" smtClean="0">
                <a:solidFill>
                  <a:schemeClr val="tx1"/>
                </a:solidFill>
                <a:latin typeface="+mj-lt"/>
              </a:rPr>
              <a:t>fracture is </a:t>
            </a:r>
            <a:r>
              <a:rPr lang="en-US" sz="4000" dirty="0">
                <a:solidFill>
                  <a:schemeClr val="tx1"/>
                </a:solidFill>
                <a:latin typeface="+mj-lt"/>
              </a:rPr>
              <a:t>a medical condition in which there is a partial or complete break in the continuity of the bone.</a:t>
            </a:r>
            <a:endParaRPr lang="es-ES" sz="4000" dirty="0">
              <a:solidFill>
                <a:schemeClr val="tx1"/>
              </a:solidFill>
              <a:latin typeface="+mj-lt"/>
            </a:endParaRPr>
          </a:p>
        </p:txBody>
      </p:sp>
      <p:sp>
        <p:nvSpPr>
          <p:cNvPr id="6" name="Título 1"/>
          <p:cNvSpPr txBox="1">
            <a:spLocks/>
          </p:cNvSpPr>
          <p:nvPr/>
        </p:nvSpPr>
        <p:spPr>
          <a:xfrm>
            <a:off x="-247426" y="437694"/>
            <a:ext cx="4088403" cy="114368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6000" b="1" dirty="0" err="1" smtClean="0">
                <a:solidFill>
                  <a:srgbClr val="002060"/>
                </a:solidFill>
                <a:latin typeface="Monotype Corsiva" panose="03010101010201010101" pitchFamily="66" charset="0"/>
              </a:rPr>
              <a:t>Definition</a:t>
            </a:r>
            <a:endParaRPr lang="es-ES" sz="6000" dirty="0">
              <a:solidFill>
                <a:srgbClr val="002060"/>
              </a:solidFill>
              <a:latin typeface="Monotype Corsiva" panose="03010101010201010101" pitchFamily="66" charset="0"/>
            </a:endParaRPr>
          </a:p>
        </p:txBody>
      </p:sp>
      <p:pic>
        <p:nvPicPr>
          <p:cNvPr id="5" name="Picture 4" descr="PHTO0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067" y="4158824"/>
            <a:ext cx="4396172" cy="252772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382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018" y="428227"/>
            <a:ext cx="8596668" cy="767379"/>
          </a:xfrm>
        </p:spPr>
        <p:txBody>
          <a:bodyPr>
            <a:noAutofit/>
          </a:bodyPr>
          <a:lstStyle/>
          <a:p>
            <a:r>
              <a:rPr lang="es-ES" sz="6000" dirty="0" smtClean="0">
                <a:solidFill>
                  <a:srgbClr val="002060"/>
                </a:solidFill>
              </a:rPr>
              <a:t>Causes</a:t>
            </a:r>
            <a:endParaRPr lang="es-ES" sz="6000" dirty="0">
              <a:solidFill>
                <a:srgbClr val="002060"/>
              </a:solidFill>
            </a:endParaRPr>
          </a:p>
        </p:txBody>
      </p:sp>
      <p:sp>
        <p:nvSpPr>
          <p:cNvPr id="16" name="Rectángulo 15"/>
          <p:cNvSpPr/>
          <p:nvPr/>
        </p:nvSpPr>
        <p:spPr>
          <a:xfrm>
            <a:off x="570998" y="1647387"/>
            <a:ext cx="9441682" cy="4247317"/>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3000" dirty="0" smtClean="0"/>
              <a:t>Traumas</a:t>
            </a:r>
          </a:p>
          <a:p>
            <a:pPr marL="457200" indent="-457200">
              <a:lnSpc>
                <a:spcPct val="150000"/>
              </a:lnSpc>
              <a:buFont typeface="Wingdings" panose="05000000000000000000" pitchFamily="2" charset="2"/>
              <a:buChar char="q"/>
            </a:pPr>
            <a:r>
              <a:rPr lang="en-US" sz="3000" dirty="0" smtClean="0"/>
              <a:t>Stress</a:t>
            </a:r>
          </a:p>
          <a:p>
            <a:pPr marL="457200" indent="-457200">
              <a:lnSpc>
                <a:spcPct val="150000"/>
              </a:lnSpc>
              <a:buFont typeface="Wingdings" panose="05000000000000000000" pitchFamily="2" charset="2"/>
              <a:buChar char="q"/>
            </a:pPr>
            <a:r>
              <a:rPr lang="en-US" sz="3000" dirty="0"/>
              <a:t>O</a:t>
            </a:r>
            <a:r>
              <a:rPr lang="en-US" sz="3000" dirty="0" smtClean="0"/>
              <a:t>steoporosis</a:t>
            </a:r>
          </a:p>
          <a:p>
            <a:pPr marL="457200" indent="-457200">
              <a:lnSpc>
                <a:spcPct val="150000"/>
              </a:lnSpc>
              <a:buFont typeface="Wingdings" panose="05000000000000000000" pitchFamily="2" charset="2"/>
              <a:buChar char="q"/>
            </a:pPr>
            <a:r>
              <a:rPr lang="en-US" sz="3000" dirty="0"/>
              <a:t>O</a:t>
            </a:r>
            <a:r>
              <a:rPr lang="en-US" sz="3000" dirty="0" smtClean="0"/>
              <a:t>steopenia</a:t>
            </a:r>
          </a:p>
          <a:p>
            <a:pPr marL="457200" indent="-457200">
              <a:lnSpc>
                <a:spcPct val="150000"/>
              </a:lnSpc>
              <a:buFont typeface="Wingdings" panose="05000000000000000000" pitchFamily="2" charset="2"/>
              <a:buChar char="q"/>
            </a:pPr>
            <a:r>
              <a:rPr lang="en-US" sz="3000" dirty="0"/>
              <a:t>B</a:t>
            </a:r>
            <a:r>
              <a:rPr lang="en-US" sz="3000" dirty="0" smtClean="0"/>
              <a:t>one </a:t>
            </a:r>
            <a:r>
              <a:rPr lang="en-US" sz="3000" dirty="0"/>
              <a:t>C</a:t>
            </a:r>
            <a:r>
              <a:rPr lang="en-US" sz="3000" dirty="0" smtClean="0"/>
              <a:t>ancer</a:t>
            </a:r>
          </a:p>
          <a:p>
            <a:pPr marL="457200" indent="-457200">
              <a:lnSpc>
                <a:spcPct val="150000"/>
              </a:lnSpc>
              <a:buFont typeface="Wingdings" panose="05000000000000000000" pitchFamily="2" charset="2"/>
              <a:buChar char="q"/>
            </a:pPr>
            <a:r>
              <a:rPr lang="en-US" sz="3000" dirty="0" err="1"/>
              <a:t>O</a:t>
            </a:r>
            <a:r>
              <a:rPr lang="en-US" sz="3000" dirty="0" err="1" smtClean="0"/>
              <a:t>steogenesis</a:t>
            </a:r>
            <a:r>
              <a:rPr lang="en-US" sz="3000" dirty="0" smtClean="0"/>
              <a:t> </a:t>
            </a:r>
            <a:r>
              <a:rPr lang="en-US" sz="3000" dirty="0" err="1"/>
              <a:t>I</a:t>
            </a:r>
            <a:r>
              <a:rPr lang="en-US" sz="3000" dirty="0" err="1" smtClean="0"/>
              <a:t>mperfecta</a:t>
            </a:r>
            <a:endParaRPr lang="x-none" sz="3000"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366" y="1346200"/>
            <a:ext cx="4572000" cy="34163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flipH="1">
            <a:off x="7117080" y="1096686"/>
            <a:ext cx="1388976" cy="159480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657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5822" y="387675"/>
            <a:ext cx="5745484" cy="1015663"/>
          </a:xfrm>
          <a:prstGeom prst="rect">
            <a:avLst/>
          </a:prstGeom>
        </p:spPr>
        <p:txBody>
          <a:bodyPr wrap="none">
            <a:spAutoFit/>
          </a:bodyPr>
          <a:lstStyle/>
          <a:p>
            <a:r>
              <a:rPr lang="en-US" sz="6000" b="1" dirty="0">
                <a:solidFill>
                  <a:srgbClr val="002060"/>
                </a:solidFill>
                <a:latin typeface="Monotype Corsiva" panose="03010101010201010101" pitchFamily="66" charset="0"/>
              </a:rPr>
              <a:t>Signs and </a:t>
            </a:r>
            <a:r>
              <a:rPr lang="en-US" sz="6000" b="1" dirty="0" smtClean="0">
                <a:solidFill>
                  <a:srgbClr val="002060"/>
                </a:solidFill>
                <a:latin typeface="Monotype Corsiva" panose="03010101010201010101" pitchFamily="66" charset="0"/>
              </a:rPr>
              <a:t>Symptoms</a:t>
            </a:r>
            <a:endParaRPr lang="en-US" sz="6000" b="1" dirty="0">
              <a:solidFill>
                <a:srgbClr val="002060"/>
              </a:solidFill>
              <a:latin typeface="Monotype Corsiva" panose="03010101010201010101" pitchFamily="66" charset="0"/>
            </a:endParaRPr>
          </a:p>
        </p:txBody>
      </p:sp>
      <p:sp>
        <p:nvSpPr>
          <p:cNvPr id="8" name="Rectángulo 7"/>
          <p:cNvSpPr/>
          <p:nvPr/>
        </p:nvSpPr>
        <p:spPr>
          <a:xfrm>
            <a:off x="305822" y="1403338"/>
            <a:ext cx="9695428" cy="5262979"/>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2800" dirty="0" smtClean="0"/>
              <a:t>Pain</a:t>
            </a:r>
          </a:p>
          <a:p>
            <a:pPr marL="285750" indent="-285750">
              <a:lnSpc>
                <a:spcPct val="150000"/>
              </a:lnSpc>
              <a:buFont typeface="Wingdings" panose="05000000000000000000" pitchFamily="2" charset="2"/>
              <a:buChar char="q"/>
            </a:pPr>
            <a:r>
              <a:rPr lang="en-US" sz="2800" dirty="0" smtClean="0"/>
              <a:t>Edema of nearby soft tissues</a:t>
            </a:r>
          </a:p>
          <a:p>
            <a:pPr marL="285750" indent="-285750">
              <a:lnSpc>
                <a:spcPct val="150000"/>
              </a:lnSpc>
              <a:buFont typeface="Wingdings" panose="05000000000000000000" pitchFamily="2" charset="2"/>
              <a:buChar char="q"/>
            </a:pPr>
            <a:r>
              <a:rPr lang="x-none" sz="2800" dirty="0" smtClean="0"/>
              <a:t>Severe Funcional Impairment</a:t>
            </a:r>
            <a:endParaRPr lang="en-US" sz="2800" dirty="0" smtClean="0"/>
          </a:p>
          <a:p>
            <a:pPr marL="285750" indent="-285750">
              <a:lnSpc>
                <a:spcPct val="150000"/>
              </a:lnSpc>
              <a:buFont typeface="Wingdings" panose="05000000000000000000" pitchFamily="2" charset="2"/>
              <a:buChar char="q"/>
            </a:pPr>
            <a:r>
              <a:rPr lang="en-US" sz="2800" dirty="0" smtClean="0"/>
              <a:t>Involuntary muscle spasms trying to hold bone fragments in place.</a:t>
            </a:r>
          </a:p>
          <a:p>
            <a:pPr marL="285750" indent="-285750">
              <a:lnSpc>
                <a:spcPct val="150000"/>
              </a:lnSpc>
              <a:buFont typeface="Wingdings" panose="05000000000000000000" pitchFamily="2" charset="2"/>
              <a:buChar char="q"/>
            </a:pPr>
            <a:r>
              <a:rPr lang="en-US" sz="2800" dirty="0" smtClean="0"/>
              <a:t>Hematoma on the fracture site.</a:t>
            </a:r>
          </a:p>
          <a:p>
            <a:pPr marL="285750" indent="-285750">
              <a:lnSpc>
                <a:spcPct val="150000"/>
              </a:lnSpc>
              <a:buFont typeface="Wingdings" panose="05000000000000000000" pitchFamily="2" charset="2"/>
              <a:buChar char="q"/>
            </a:pPr>
            <a:r>
              <a:rPr lang="en-US" sz="2800" dirty="0" smtClean="0"/>
              <a:t>Damage to adjacent structures such as nerves, muscles or blood vessels</a:t>
            </a:r>
            <a:endParaRPr lang="en-US" sz="2800" dirty="0"/>
          </a:p>
        </p:txBody>
      </p:sp>
      <p:pic>
        <p:nvPicPr>
          <p:cNvPr id="4" name="Picture 10" descr="fint012"/>
          <p:cNvPicPr>
            <a:picLocks noChangeAspect="1" noChangeArrowheads="1"/>
          </p:cNvPicPr>
          <p:nvPr/>
        </p:nvPicPr>
        <p:blipFill rotWithShape="1">
          <a:blip r:embed="rId3">
            <a:extLst>
              <a:ext uri="{28A0092B-C50C-407E-A947-70E740481C1C}">
                <a14:useLocalDpi xmlns:a14="http://schemas.microsoft.com/office/drawing/2010/main" val="0"/>
              </a:ext>
            </a:extLst>
          </a:blip>
          <a:srcRect l="9224" t="8870" r="1810" b="11647"/>
          <a:stretch/>
        </p:blipFill>
        <p:spPr bwMode="auto">
          <a:xfrm>
            <a:off x="8630019" y="82228"/>
            <a:ext cx="3104147" cy="154305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D:\Chiquy\Cirugía de Mano\Imagénes\Rx.Mano\Fractura-falange-proximal-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019" y="1625278"/>
            <a:ext cx="3104147" cy="1544798"/>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543" y="216355"/>
            <a:ext cx="1540097" cy="281784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49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x-none" sz="6000" b="1" dirty="0" smtClean="0">
                <a:solidFill>
                  <a:srgbClr val="002060"/>
                </a:solidFill>
                <a:latin typeface="Monotype Corsiva" panose="03010101010201010101" pitchFamily="66" charset="0"/>
              </a:rPr>
              <a:t>Classification</a:t>
            </a:r>
            <a:endParaRPr lang="en-US" sz="6000" b="1" dirty="0">
              <a:solidFill>
                <a:srgbClr val="002060"/>
              </a:solidFill>
              <a:latin typeface="Monotype Corsiva" panose="03010101010201010101" pitchFamily="66" charset="0"/>
            </a:endParaRPr>
          </a:p>
        </p:txBody>
      </p:sp>
      <p:sp>
        <p:nvSpPr>
          <p:cNvPr id="15" name="Rectángulo 14"/>
          <p:cNvSpPr/>
          <p:nvPr/>
        </p:nvSpPr>
        <p:spPr>
          <a:xfrm>
            <a:off x="677334" y="1993542"/>
            <a:ext cx="8192346" cy="3413499"/>
          </a:xfrm>
          <a:prstGeom prst="rect">
            <a:avLst/>
          </a:prstGeom>
        </p:spPr>
        <p:txBody>
          <a:bodyPr wrap="square">
            <a:spAutoFit/>
          </a:bodyPr>
          <a:lstStyle/>
          <a:p>
            <a:pPr>
              <a:lnSpc>
                <a:spcPct val="150000"/>
              </a:lnSpc>
            </a:pPr>
            <a:r>
              <a:rPr lang="en-US" sz="5000" dirty="0"/>
              <a:t>In orthopedic medicine, fractures are classified in various ways</a:t>
            </a:r>
          </a:p>
        </p:txBody>
      </p:sp>
      <p:pic>
        <p:nvPicPr>
          <p:cNvPr id="5" name="Picture 3" descr="D:\Chiquy\Imagénes\bancoimagenes\01-Hombro\Images\Fractura-cuello-quirúrg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680" y="1587"/>
            <a:ext cx="3322320" cy="685641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7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7548" y="1767900"/>
            <a:ext cx="6399062" cy="3785652"/>
          </a:xfrm>
          <a:prstGeom prst="rect">
            <a:avLst/>
          </a:prstGeom>
        </p:spPr>
        <p:txBody>
          <a:bodyPr wrap="square">
            <a:spAutoFit/>
          </a:bodyPr>
          <a:lstStyle/>
          <a:p>
            <a:pPr marL="457200" indent="-457200">
              <a:lnSpc>
                <a:spcPct val="250000"/>
              </a:lnSpc>
              <a:buFont typeface="Wingdings" panose="05000000000000000000" pitchFamily="2" charset="2"/>
              <a:buChar char="q"/>
            </a:pPr>
            <a:r>
              <a:rPr lang="en-US" sz="3200" dirty="0" smtClean="0"/>
              <a:t>Traumatic </a:t>
            </a:r>
            <a:r>
              <a:rPr lang="en-US" sz="3200" dirty="0"/>
              <a:t>fracture </a:t>
            </a:r>
          </a:p>
          <a:p>
            <a:pPr marL="457200" indent="-457200">
              <a:lnSpc>
                <a:spcPct val="250000"/>
              </a:lnSpc>
              <a:buFont typeface="Wingdings" panose="05000000000000000000" pitchFamily="2" charset="2"/>
              <a:buChar char="q"/>
            </a:pPr>
            <a:r>
              <a:rPr lang="en-US" sz="3200" dirty="0"/>
              <a:t>Pathologic fracture </a:t>
            </a:r>
          </a:p>
          <a:p>
            <a:pPr marL="457200" indent="-457200">
              <a:lnSpc>
                <a:spcPct val="250000"/>
              </a:lnSpc>
              <a:buFont typeface="Wingdings" panose="05000000000000000000" pitchFamily="2" charset="2"/>
              <a:buChar char="q"/>
            </a:pPr>
            <a:r>
              <a:rPr lang="en-US" sz="3200" dirty="0" err="1"/>
              <a:t>Periprosthetic</a:t>
            </a:r>
            <a:r>
              <a:rPr lang="en-US" sz="3200" dirty="0"/>
              <a:t> fracture </a:t>
            </a:r>
          </a:p>
        </p:txBody>
      </p:sp>
      <p:sp>
        <p:nvSpPr>
          <p:cNvPr id="4" name="Rectángulo 3"/>
          <p:cNvSpPr/>
          <p:nvPr/>
        </p:nvSpPr>
        <p:spPr>
          <a:xfrm>
            <a:off x="310348" y="813793"/>
            <a:ext cx="3071675" cy="954107"/>
          </a:xfrm>
          <a:prstGeom prst="rect">
            <a:avLst/>
          </a:prstGeom>
        </p:spPr>
        <p:txBody>
          <a:bodyPr wrap="none">
            <a:spAutoFit/>
          </a:bodyPr>
          <a:lstStyle/>
          <a:p>
            <a:r>
              <a:rPr lang="en-US" sz="5600" b="1" dirty="0" smtClean="0">
                <a:solidFill>
                  <a:srgbClr val="002060"/>
                </a:solidFill>
                <a:latin typeface="Monotype Corsiva" panose="03010101010201010101" pitchFamily="66" charset="0"/>
              </a:rPr>
              <a:t>Mechanism</a:t>
            </a:r>
            <a:endParaRPr lang="en-US" sz="5600" b="1" dirty="0">
              <a:solidFill>
                <a:srgbClr val="002060"/>
              </a:solidFill>
              <a:latin typeface="Monotype Corsiva" panose="03010101010201010101" pitchFamily="66"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835" y="0"/>
            <a:ext cx="4776455" cy="6858000"/>
          </a:xfrm>
          <a:prstGeom prst="rect">
            <a:avLst/>
          </a:prstGeom>
          <a:effectLst>
            <a:glow rad="63500">
              <a:schemeClr val="accent3">
                <a:satMod val="175000"/>
                <a:alpha val="40000"/>
              </a:schemeClr>
            </a:glow>
            <a:softEdge rad="317500"/>
          </a:effectLst>
        </p:spPr>
      </p:pic>
    </p:spTree>
    <p:extLst>
      <p:ext uri="{BB962C8B-B14F-4D97-AF65-F5344CB8AC3E}">
        <p14:creationId xmlns:p14="http://schemas.microsoft.com/office/powerpoint/2010/main" val="92813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824</TotalTime>
  <Words>1075</Words>
  <Application>Microsoft Office PowerPoint</Application>
  <PresentationFormat>Panorámica</PresentationFormat>
  <Paragraphs>203</Paragraphs>
  <Slides>25</Slides>
  <Notes>24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Algerian</vt:lpstr>
      <vt:lpstr>Arial</vt:lpstr>
      <vt:lpstr>Calibri</vt:lpstr>
      <vt:lpstr>Monotype Corsiva</vt:lpstr>
      <vt:lpstr>Reem Kufi</vt:lpstr>
      <vt:lpstr>Trebuchet MS</vt:lpstr>
      <vt:lpstr>Wingdings</vt:lpstr>
      <vt:lpstr>Wingdings 3</vt:lpstr>
      <vt:lpstr>Faceta</vt:lpstr>
      <vt:lpstr>Facultad de Ciencias Médicas De Sagua La Grande</vt:lpstr>
      <vt:lpstr>Profesora asistente: Jessie Sarduy Santana Profesora auxiliar: Elizabeth Finalet Marreos</vt:lpstr>
      <vt:lpstr>Presentación de PowerPoint</vt:lpstr>
      <vt:lpstr>Objectives:</vt:lpstr>
      <vt:lpstr>Presentación de PowerPoint</vt:lpstr>
      <vt:lpstr>Causes</vt:lpstr>
      <vt:lpstr>Presentación de PowerPoint</vt:lpstr>
      <vt:lpstr>Classification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EXERCISES:</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YORDAN</dc:creator>
  <cp:lastModifiedBy>FCMSAGUA</cp:lastModifiedBy>
  <cp:revision>92</cp:revision>
  <dcterms:created xsi:type="dcterms:W3CDTF">2017-11-01T13:17:29Z</dcterms:created>
  <dcterms:modified xsi:type="dcterms:W3CDTF">2021-12-17T16:49:57Z</dcterms:modified>
</cp:coreProperties>
</file>