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56" r:id="rId3"/>
    <p:sldId id="264" r:id="rId4"/>
    <p:sldId id="263" r:id="rId5"/>
    <p:sldId id="257" r:id="rId6"/>
    <p:sldId id="258" r:id="rId7"/>
    <p:sldId id="259" r:id="rId8"/>
    <p:sldId id="260" r:id="rId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511A692-2678-47D1-9A31-BA8D4FA8B308}" type="datetimeFigureOut">
              <a:rPr lang="es-ES" smtClean="0"/>
              <a:t>12/12/2021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E57B3BC-0A1B-47A0-8F79-77A8A8D0B62F}" type="slidenum">
              <a:rPr lang="es-ES" smtClean="0"/>
              <a:t>‹Nº›</a:t>
            </a:fld>
            <a:endParaRPr lang="es-ES"/>
          </a:p>
        </p:txBody>
      </p:sp>
    </p:spTree>
    <p:extLst>
      <p:ext uri="{BB962C8B-B14F-4D97-AF65-F5344CB8AC3E}">
        <p14:creationId xmlns:p14="http://schemas.microsoft.com/office/powerpoint/2010/main" val="784755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511A692-2678-47D1-9A31-BA8D4FA8B308}" type="datetimeFigureOut">
              <a:rPr lang="es-ES" smtClean="0"/>
              <a:t>12/12/2021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E57B3BC-0A1B-47A0-8F79-77A8A8D0B62F}" type="slidenum">
              <a:rPr lang="es-ES" smtClean="0"/>
              <a:t>‹Nº›</a:t>
            </a:fld>
            <a:endParaRPr lang="es-ES"/>
          </a:p>
        </p:txBody>
      </p:sp>
    </p:spTree>
    <p:extLst>
      <p:ext uri="{BB962C8B-B14F-4D97-AF65-F5344CB8AC3E}">
        <p14:creationId xmlns:p14="http://schemas.microsoft.com/office/powerpoint/2010/main" val="1038251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511A692-2678-47D1-9A31-BA8D4FA8B308}" type="datetimeFigureOut">
              <a:rPr lang="es-ES" smtClean="0"/>
              <a:t>12/12/2021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E57B3BC-0A1B-47A0-8F79-77A8A8D0B62F}" type="slidenum">
              <a:rPr lang="es-ES" smtClean="0"/>
              <a:t>‹Nº›</a:t>
            </a:fld>
            <a:endParaRPr lang="es-E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4006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511A692-2678-47D1-9A31-BA8D4FA8B308}" type="datetimeFigureOut">
              <a:rPr lang="es-ES" smtClean="0"/>
              <a:t>12/12/2021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E57B3BC-0A1B-47A0-8F79-77A8A8D0B62F}" type="slidenum">
              <a:rPr lang="es-ES" smtClean="0"/>
              <a:t>‹Nº›</a:t>
            </a:fld>
            <a:endParaRPr lang="es-ES"/>
          </a:p>
        </p:txBody>
      </p:sp>
    </p:spTree>
    <p:extLst>
      <p:ext uri="{BB962C8B-B14F-4D97-AF65-F5344CB8AC3E}">
        <p14:creationId xmlns:p14="http://schemas.microsoft.com/office/powerpoint/2010/main" val="9913683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511A692-2678-47D1-9A31-BA8D4FA8B308}" type="datetimeFigureOut">
              <a:rPr lang="es-ES" smtClean="0"/>
              <a:t>12/12/2021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E57B3BC-0A1B-47A0-8F79-77A8A8D0B62F}"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15278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511A692-2678-47D1-9A31-BA8D4FA8B308}" type="datetimeFigureOut">
              <a:rPr lang="es-ES" smtClean="0"/>
              <a:t>12/12/2021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E57B3BC-0A1B-47A0-8F79-77A8A8D0B62F}" type="slidenum">
              <a:rPr lang="es-ES" smtClean="0"/>
              <a:t>‹Nº›</a:t>
            </a:fld>
            <a:endParaRPr lang="es-ES"/>
          </a:p>
        </p:txBody>
      </p:sp>
    </p:spTree>
    <p:extLst>
      <p:ext uri="{BB962C8B-B14F-4D97-AF65-F5344CB8AC3E}">
        <p14:creationId xmlns:p14="http://schemas.microsoft.com/office/powerpoint/2010/main" val="2821557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511A692-2678-47D1-9A31-BA8D4FA8B308}" type="datetimeFigureOut">
              <a:rPr lang="es-ES" smtClean="0"/>
              <a:t>12/12/2021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E57B3BC-0A1B-47A0-8F79-77A8A8D0B62F}" type="slidenum">
              <a:rPr lang="es-ES" smtClean="0"/>
              <a:t>‹Nº›</a:t>
            </a:fld>
            <a:endParaRPr lang="es-ES"/>
          </a:p>
        </p:txBody>
      </p:sp>
    </p:spTree>
    <p:extLst>
      <p:ext uri="{BB962C8B-B14F-4D97-AF65-F5344CB8AC3E}">
        <p14:creationId xmlns:p14="http://schemas.microsoft.com/office/powerpoint/2010/main" val="9208452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511A692-2678-47D1-9A31-BA8D4FA8B308}" type="datetimeFigureOut">
              <a:rPr lang="es-ES" smtClean="0"/>
              <a:t>12/12/2021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E57B3BC-0A1B-47A0-8F79-77A8A8D0B62F}" type="slidenum">
              <a:rPr lang="es-ES" smtClean="0"/>
              <a:t>‹Nº›</a:t>
            </a:fld>
            <a:endParaRPr lang="es-ES"/>
          </a:p>
        </p:txBody>
      </p:sp>
    </p:spTree>
    <p:extLst>
      <p:ext uri="{BB962C8B-B14F-4D97-AF65-F5344CB8AC3E}">
        <p14:creationId xmlns:p14="http://schemas.microsoft.com/office/powerpoint/2010/main" val="1994691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511A692-2678-47D1-9A31-BA8D4FA8B308}" type="datetimeFigureOut">
              <a:rPr lang="es-ES" smtClean="0"/>
              <a:t>12/12/2021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E57B3BC-0A1B-47A0-8F79-77A8A8D0B62F}" type="slidenum">
              <a:rPr lang="es-ES" smtClean="0"/>
              <a:t>‹Nº›</a:t>
            </a:fld>
            <a:endParaRPr lang="es-ES"/>
          </a:p>
        </p:txBody>
      </p:sp>
    </p:spTree>
    <p:extLst>
      <p:ext uri="{BB962C8B-B14F-4D97-AF65-F5344CB8AC3E}">
        <p14:creationId xmlns:p14="http://schemas.microsoft.com/office/powerpoint/2010/main" val="236244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511A692-2678-47D1-9A31-BA8D4FA8B308}" type="datetimeFigureOut">
              <a:rPr lang="es-ES" smtClean="0"/>
              <a:t>12/12/2021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E57B3BC-0A1B-47A0-8F79-77A8A8D0B62F}" type="slidenum">
              <a:rPr lang="es-ES" smtClean="0"/>
              <a:t>‹Nº›</a:t>
            </a:fld>
            <a:endParaRPr lang="es-ES"/>
          </a:p>
        </p:txBody>
      </p:sp>
    </p:spTree>
    <p:extLst>
      <p:ext uri="{BB962C8B-B14F-4D97-AF65-F5344CB8AC3E}">
        <p14:creationId xmlns:p14="http://schemas.microsoft.com/office/powerpoint/2010/main" val="4004727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511A692-2678-47D1-9A31-BA8D4FA8B308}" type="datetimeFigureOut">
              <a:rPr lang="es-ES" smtClean="0"/>
              <a:t>12/12/2021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E57B3BC-0A1B-47A0-8F79-77A8A8D0B62F}" type="slidenum">
              <a:rPr lang="es-ES" smtClean="0"/>
              <a:t>‹Nº›</a:t>
            </a:fld>
            <a:endParaRPr lang="es-ES"/>
          </a:p>
        </p:txBody>
      </p:sp>
    </p:spTree>
    <p:extLst>
      <p:ext uri="{BB962C8B-B14F-4D97-AF65-F5344CB8AC3E}">
        <p14:creationId xmlns:p14="http://schemas.microsoft.com/office/powerpoint/2010/main" val="2454018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511A692-2678-47D1-9A31-BA8D4FA8B308}" type="datetimeFigureOut">
              <a:rPr lang="es-ES" smtClean="0"/>
              <a:t>12/12/2021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E57B3BC-0A1B-47A0-8F79-77A8A8D0B62F}" type="slidenum">
              <a:rPr lang="es-ES" smtClean="0"/>
              <a:t>‹Nº›</a:t>
            </a:fld>
            <a:endParaRPr lang="es-ES"/>
          </a:p>
        </p:txBody>
      </p:sp>
    </p:spTree>
    <p:extLst>
      <p:ext uri="{BB962C8B-B14F-4D97-AF65-F5344CB8AC3E}">
        <p14:creationId xmlns:p14="http://schemas.microsoft.com/office/powerpoint/2010/main" val="4281289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511A692-2678-47D1-9A31-BA8D4FA8B308}" type="datetimeFigureOut">
              <a:rPr lang="es-ES" smtClean="0"/>
              <a:t>12/12/2021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E57B3BC-0A1B-47A0-8F79-77A8A8D0B62F}" type="slidenum">
              <a:rPr lang="es-ES" smtClean="0"/>
              <a:t>‹Nº›</a:t>
            </a:fld>
            <a:endParaRPr lang="es-ES"/>
          </a:p>
        </p:txBody>
      </p:sp>
    </p:spTree>
    <p:extLst>
      <p:ext uri="{BB962C8B-B14F-4D97-AF65-F5344CB8AC3E}">
        <p14:creationId xmlns:p14="http://schemas.microsoft.com/office/powerpoint/2010/main" val="3241012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11A692-2678-47D1-9A31-BA8D4FA8B308}" type="datetimeFigureOut">
              <a:rPr lang="es-ES" smtClean="0"/>
              <a:t>12/12/2021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E57B3BC-0A1B-47A0-8F79-77A8A8D0B62F}" type="slidenum">
              <a:rPr lang="es-ES" smtClean="0"/>
              <a:t>‹Nº›</a:t>
            </a:fld>
            <a:endParaRPr lang="es-ES"/>
          </a:p>
        </p:txBody>
      </p:sp>
    </p:spTree>
    <p:extLst>
      <p:ext uri="{BB962C8B-B14F-4D97-AF65-F5344CB8AC3E}">
        <p14:creationId xmlns:p14="http://schemas.microsoft.com/office/powerpoint/2010/main" val="1570178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511A692-2678-47D1-9A31-BA8D4FA8B308}" type="datetimeFigureOut">
              <a:rPr lang="es-ES" smtClean="0"/>
              <a:t>12/12/2021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E57B3BC-0A1B-47A0-8F79-77A8A8D0B62F}" type="slidenum">
              <a:rPr lang="es-ES" smtClean="0"/>
              <a:t>‹Nº›</a:t>
            </a:fld>
            <a:endParaRPr lang="es-ES"/>
          </a:p>
        </p:txBody>
      </p:sp>
    </p:spTree>
    <p:extLst>
      <p:ext uri="{BB962C8B-B14F-4D97-AF65-F5344CB8AC3E}">
        <p14:creationId xmlns:p14="http://schemas.microsoft.com/office/powerpoint/2010/main" val="364619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511A692-2678-47D1-9A31-BA8D4FA8B308}" type="datetimeFigureOut">
              <a:rPr lang="es-ES" smtClean="0"/>
              <a:t>12/12/2021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E57B3BC-0A1B-47A0-8F79-77A8A8D0B62F}" type="slidenum">
              <a:rPr lang="es-ES" smtClean="0"/>
              <a:t>‹Nº›</a:t>
            </a:fld>
            <a:endParaRPr lang="es-ES"/>
          </a:p>
        </p:txBody>
      </p:sp>
    </p:spTree>
    <p:extLst>
      <p:ext uri="{BB962C8B-B14F-4D97-AF65-F5344CB8AC3E}">
        <p14:creationId xmlns:p14="http://schemas.microsoft.com/office/powerpoint/2010/main" val="422382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11A692-2678-47D1-9A31-BA8D4FA8B308}" type="datetimeFigureOut">
              <a:rPr lang="es-ES" smtClean="0"/>
              <a:t>12/12/2021</a:t>
            </a:fld>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E57B3BC-0A1B-47A0-8F79-77A8A8D0B62F}" type="slidenum">
              <a:rPr lang="es-ES" smtClean="0"/>
              <a:t>‹Nº›</a:t>
            </a:fld>
            <a:endParaRPr lang="es-ES"/>
          </a:p>
        </p:txBody>
      </p:sp>
    </p:spTree>
    <p:extLst>
      <p:ext uri="{BB962C8B-B14F-4D97-AF65-F5344CB8AC3E}">
        <p14:creationId xmlns:p14="http://schemas.microsoft.com/office/powerpoint/2010/main" val="30896836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elizabetfm@infomed.c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615" y="609600"/>
            <a:ext cx="8755387" cy="1601337"/>
          </a:xfrm>
        </p:spPr>
        <p:txBody>
          <a:bodyPr>
            <a:noAutofit/>
          </a:bodyPr>
          <a:lstStyle/>
          <a:p>
            <a:r>
              <a:rPr lang="es-ES" sz="4000" dirty="0" smtClean="0">
                <a:solidFill>
                  <a:schemeClr val="tx1"/>
                </a:solidFill>
                <a:latin typeface="Britannic Bold" panose="020B0903060703020204" pitchFamily="34" charset="0"/>
              </a:rPr>
              <a:t>Facultad de Ciencias Medicas de                  Sagua la grande</a:t>
            </a:r>
            <a:endParaRPr lang="es-ES" sz="4000" dirty="0">
              <a:solidFill>
                <a:schemeClr val="tx1"/>
              </a:solidFill>
              <a:latin typeface="Britannic Bold" panose="020B0903060703020204" pitchFamily="34" charset="0"/>
            </a:endParaRPr>
          </a:p>
        </p:txBody>
      </p:sp>
      <p:sp>
        <p:nvSpPr>
          <p:cNvPr id="3" name="Marcador de contenido 2"/>
          <p:cNvSpPr>
            <a:spLocks noGrp="1"/>
          </p:cNvSpPr>
          <p:nvPr>
            <p:ph idx="1"/>
          </p:nvPr>
        </p:nvSpPr>
        <p:spPr>
          <a:xfrm>
            <a:off x="518615" y="1951631"/>
            <a:ext cx="8509727" cy="4558352"/>
          </a:xfrm>
        </p:spPr>
        <p:txBody>
          <a:bodyPr>
            <a:normAutofit fontScale="92500" lnSpcReduction="10000"/>
          </a:bodyPr>
          <a:lstStyle/>
          <a:p>
            <a:pPr marL="0" indent="0">
              <a:buNone/>
            </a:pPr>
            <a:r>
              <a:rPr lang="es-ES" sz="4200" b="1" cap="all" dirty="0">
                <a:ln w="6350">
                  <a:noFill/>
                </a:ln>
                <a:solidFill>
                  <a:schemeClr val="accent2">
                    <a:lumMod val="75000"/>
                  </a:schemeClr>
                </a:solidFill>
                <a:latin typeface="Britannic Bold" panose="020B0903060703020204" pitchFamily="34" charset="0"/>
              </a:rPr>
              <a:t>Departamento de Idiomas</a:t>
            </a:r>
            <a:br>
              <a:rPr lang="es-ES" sz="4200" b="1" cap="all" dirty="0">
                <a:ln w="6350">
                  <a:noFill/>
                </a:ln>
                <a:solidFill>
                  <a:schemeClr val="accent2">
                    <a:lumMod val="75000"/>
                  </a:schemeClr>
                </a:solidFill>
                <a:latin typeface="Britannic Bold" panose="020B0903060703020204" pitchFamily="34" charset="0"/>
              </a:rPr>
            </a:br>
            <a:r>
              <a:rPr lang="es-ES" sz="4200" b="1" cap="all" dirty="0" smtClean="0">
                <a:ln w="6350">
                  <a:noFill/>
                </a:ln>
                <a:solidFill>
                  <a:schemeClr val="accent2">
                    <a:lumMod val="75000"/>
                  </a:schemeClr>
                </a:solidFill>
                <a:latin typeface="Britannic Bold" panose="020B0903060703020204" pitchFamily="34" charset="0"/>
              </a:rPr>
              <a:t>Asignatura: Ingles IX-X</a:t>
            </a:r>
          </a:p>
          <a:p>
            <a:pPr marL="0" lvl="0" indent="0" defTabSz="914400" fontAlgn="base">
              <a:spcBef>
                <a:spcPct val="0"/>
              </a:spcBef>
              <a:spcAft>
                <a:spcPct val="0"/>
              </a:spcAft>
              <a:buClrTx/>
              <a:buSzTx/>
              <a:buNone/>
              <a:defRPr/>
            </a:pPr>
            <a:r>
              <a:rPr lang="es-ES" sz="4300" b="1" u="sng" dirty="0">
                <a:solidFill>
                  <a:schemeClr val="accent2">
                    <a:lumMod val="75000"/>
                  </a:schemeClr>
                </a:solidFill>
                <a:latin typeface="Britannic Bold" panose="020B0903060703020204" pitchFamily="34" charset="0"/>
              </a:rPr>
              <a:t>Professors: </a:t>
            </a:r>
          </a:p>
          <a:p>
            <a:pPr marL="0" lvl="0" indent="0" algn="just" defTabSz="914400" fontAlgn="base">
              <a:spcBef>
                <a:spcPct val="0"/>
              </a:spcBef>
              <a:spcAft>
                <a:spcPct val="0"/>
              </a:spcAft>
              <a:buClrTx/>
              <a:buSzTx/>
              <a:buNone/>
              <a:defRPr/>
            </a:pPr>
            <a:r>
              <a:rPr lang="es-ES" sz="2400" b="1" dirty="0">
                <a:solidFill>
                  <a:srgbClr val="CEB966"/>
                </a:solidFill>
                <a:effectLst>
                  <a:outerShdw blurRad="38100" dist="38100" dir="2700000" algn="tl">
                    <a:srgbClr val="000000">
                      <a:alpha val="43137"/>
                    </a:srgbClr>
                  </a:outerShdw>
                </a:effectLst>
                <a:latin typeface="Lucida Sans"/>
              </a:rPr>
              <a:t> </a:t>
            </a:r>
            <a:r>
              <a:rPr lang="es-ES" sz="2400" dirty="0">
                <a:solidFill>
                  <a:schemeClr val="accent2">
                    <a:lumMod val="75000"/>
                  </a:schemeClr>
                </a:solidFill>
                <a:latin typeface="Britannic Bold" panose="020B0903060703020204" pitchFamily="34" charset="0"/>
              </a:rPr>
              <a:t>Lic. Jessie Sarduy Santana. </a:t>
            </a:r>
          </a:p>
          <a:p>
            <a:pPr marL="0" lvl="0" indent="0" defTabSz="914400" eaLnBrk="0" fontAlgn="base" hangingPunct="0">
              <a:lnSpc>
                <a:spcPct val="115000"/>
              </a:lnSpc>
              <a:spcBef>
                <a:spcPct val="20000"/>
              </a:spcBef>
              <a:spcAft>
                <a:spcPts val="1000"/>
              </a:spcAft>
              <a:buClr>
                <a:srgbClr val="000000"/>
              </a:buClr>
              <a:buSzPct val="65000"/>
              <a:buNone/>
              <a:defRPr/>
            </a:pPr>
            <a:r>
              <a:rPr lang="es-ES" sz="2400" dirty="0">
                <a:solidFill>
                  <a:schemeClr val="accent2">
                    <a:lumMod val="75000"/>
                  </a:schemeClr>
                </a:solidFill>
                <a:latin typeface="Britannic Bold" panose="020B0903060703020204" pitchFamily="34" charset="0"/>
              </a:rPr>
              <a:t>Assistant Professor. jessiess</a:t>
            </a:r>
            <a:r>
              <a:rPr lang="es-ES" sz="2400" dirty="0">
                <a:solidFill>
                  <a:schemeClr val="accent2">
                    <a:lumMod val="75000"/>
                  </a:schemeClr>
                </a:solidFill>
                <a:latin typeface="Britannic Bold" panose="020B0903060703020204" pitchFamily="34" charset="0"/>
                <a:ea typeface="Calibri" panose="020F0502020204030204" pitchFamily="34" charset="0"/>
                <a:cs typeface="Times New Roman" panose="02020603050405020304" pitchFamily="18" charset="0"/>
              </a:rPr>
              <a:t>@infomed.cu </a:t>
            </a:r>
            <a:endParaRPr lang="es-ES" sz="2400" dirty="0" smtClean="0">
              <a:solidFill>
                <a:schemeClr val="accent2">
                  <a:lumMod val="75000"/>
                </a:schemeClr>
              </a:solidFill>
              <a:latin typeface="Britannic Bold" panose="020B0903060703020204" pitchFamily="34" charset="0"/>
              <a:ea typeface="Calibri" panose="020F0502020204030204" pitchFamily="34" charset="0"/>
              <a:cs typeface="Times New Roman" panose="02020603050405020304" pitchFamily="18" charset="0"/>
            </a:endParaRPr>
          </a:p>
          <a:p>
            <a:pPr marL="0" lvl="0" indent="0" defTabSz="914400" eaLnBrk="0" fontAlgn="base" hangingPunct="0">
              <a:lnSpc>
                <a:spcPct val="115000"/>
              </a:lnSpc>
              <a:spcBef>
                <a:spcPct val="20000"/>
              </a:spcBef>
              <a:spcAft>
                <a:spcPts val="1000"/>
              </a:spcAft>
              <a:buClr>
                <a:srgbClr val="000000"/>
              </a:buClr>
              <a:buSzPct val="65000"/>
              <a:buNone/>
              <a:defRPr/>
            </a:pPr>
            <a:r>
              <a:rPr lang="es-ES" sz="2400" dirty="0" smtClean="0">
                <a:solidFill>
                  <a:schemeClr val="accent2">
                    <a:lumMod val="75000"/>
                  </a:schemeClr>
                </a:solidFill>
                <a:latin typeface="Britannic Bold" panose="020B0903060703020204" pitchFamily="34" charset="0"/>
                <a:ea typeface="Calibri" panose="020F0502020204030204" pitchFamily="34" charset="0"/>
                <a:cs typeface="Times New Roman" panose="02020603050405020304" pitchFamily="18" charset="0"/>
              </a:rPr>
              <a:t>Cell </a:t>
            </a:r>
            <a:r>
              <a:rPr lang="es-ES" sz="2400" dirty="0">
                <a:solidFill>
                  <a:schemeClr val="accent2">
                    <a:lumMod val="75000"/>
                  </a:schemeClr>
                </a:solidFill>
                <a:latin typeface="Britannic Bold" panose="020B0903060703020204" pitchFamily="34" charset="0"/>
                <a:ea typeface="Calibri" panose="020F0502020204030204" pitchFamily="34" charset="0"/>
                <a:cs typeface="Times New Roman" panose="02020603050405020304" pitchFamily="18" charset="0"/>
              </a:rPr>
              <a:t>phone :54250473 </a:t>
            </a:r>
          </a:p>
          <a:p>
            <a:pPr marL="0" lvl="0" indent="0" defTabSz="914400" eaLnBrk="0" fontAlgn="base" hangingPunct="0">
              <a:lnSpc>
                <a:spcPct val="115000"/>
              </a:lnSpc>
              <a:spcBef>
                <a:spcPct val="20000"/>
              </a:spcBef>
              <a:spcAft>
                <a:spcPts val="1000"/>
              </a:spcAft>
              <a:buClr>
                <a:srgbClr val="000000"/>
              </a:buClr>
              <a:buSzPct val="65000"/>
              <a:buNone/>
              <a:defRPr/>
            </a:pPr>
            <a:r>
              <a:rPr lang="es-ES" sz="2400" dirty="0">
                <a:solidFill>
                  <a:schemeClr val="accent2">
                    <a:lumMod val="75000"/>
                  </a:schemeClr>
                </a:solidFill>
                <a:latin typeface="Britannic Bold" panose="020B0903060703020204" pitchFamily="34" charset="0"/>
              </a:rPr>
              <a:t>Lic. Elizabeth Finalet Marreros. Auxilliary Professor. </a:t>
            </a:r>
            <a:r>
              <a:rPr lang="es-ES" sz="2400" dirty="0" smtClean="0">
                <a:solidFill>
                  <a:schemeClr val="accent2">
                    <a:lumMod val="75000"/>
                  </a:schemeClr>
                </a:solidFill>
                <a:latin typeface="Britannic Bold" panose="020B0903060703020204" pitchFamily="34" charset="0"/>
                <a:hlinkClick r:id="rId2"/>
              </a:rPr>
              <a:t>elizabetfm</a:t>
            </a:r>
            <a:r>
              <a:rPr lang="es-ES" sz="2400" dirty="0" smtClean="0">
                <a:solidFill>
                  <a:schemeClr val="accent2">
                    <a:lumMod val="75000"/>
                  </a:schemeClr>
                </a:solidFill>
                <a:latin typeface="Britannic Bold" panose="020B0903060703020204" pitchFamily="34" charset="0"/>
                <a:ea typeface="Calibri" panose="020F0502020204030204" pitchFamily="34" charset="0"/>
                <a:cs typeface="Times New Roman" panose="02020603050405020304" pitchFamily="18" charset="0"/>
                <a:hlinkClick r:id="rId2"/>
              </a:rPr>
              <a:t>@infomed.cu</a:t>
            </a:r>
            <a:r>
              <a:rPr lang="es-ES" sz="2400" dirty="0" smtClean="0">
                <a:solidFill>
                  <a:schemeClr val="accent2">
                    <a:lumMod val="75000"/>
                  </a:schemeClr>
                </a:solidFill>
                <a:latin typeface="Britannic Bold" panose="020B0903060703020204" pitchFamily="34" charset="0"/>
                <a:ea typeface="Calibri" panose="020F0502020204030204" pitchFamily="34" charset="0"/>
                <a:cs typeface="Times New Roman" panose="02020603050405020304" pitchFamily="18" charset="0"/>
              </a:rPr>
              <a:t>.</a:t>
            </a:r>
          </a:p>
          <a:p>
            <a:pPr marL="0" lvl="0" indent="0" defTabSz="914400" eaLnBrk="0" fontAlgn="base" hangingPunct="0">
              <a:lnSpc>
                <a:spcPct val="115000"/>
              </a:lnSpc>
              <a:spcBef>
                <a:spcPct val="20000"/>
              </a:spcBef>
              <a:spcAft>
                <a:spcPts val="1000"/>
              </a:spcAft>
              <a:buClr>
                <a:srgbClr val="000000"/>
              </a:buClr>
              <a:buSzPct val="65000"/>
              <a:buNone/>
              <a:defRPr/>
            </a:pPr>
            <a:r>
              <a:rPr lang="es-ES" sz="2400" dirty="0" smtClean="0">
                <a:solidFill>
                  <a:schemeClr val="accent2">
                    <a:lumMod val="75000"/>
                  </a:schemeClr>
                </a:solidFill>
                <a:latin typeface="Britannic Bold" panose="020B0903060703020204" pitchFamily="34" charset="0"/>
                <a:ea typeface="Calibri" panose="020F0502020204030204" pitchFamily="34" charset="0"/>
                <a:cs typeface="Times New Roman" panose="02020603050405020304" pitchFamily="18" charset="0"/>
              </a:rPr>
              <a:t> Cell </a:t>
            </a:r>
            <a:r>
              <a:rPr lang="es-ES" sz="2400" dirty="0">
                <a:solidFill>
                  <a:schemeClr val="accent2">
                    <a:lumMod val="75000"/>
                  </a:schemeClr>
                </a:solidFill>
                <a:latin typeface="Britannic Bold" panose="020B0903060703020204" pitchFamily="34" charset="0"/>
                <a:ea typeface="Calibri" panose="020F0502020204030204" pitchFamily="34" charset="0"/>
                <a:cs typeface="Times New Roman" panose="02020603050405020304" pitchFamily="18" charset="0"/>
              </a:rPr>
              <a:t>phone: 59289393</a:t>
            </a:r>
          </a:p>
          <a:p>
            <a:endParaRPr lang="es-ES" dirty="0"/>
          </a:p>
        </p:txBody>
      </p:sp>
    </p:spTree>
    <p:extLst>
      <p:ext uri="{BB962C8B-B14F-4D97-AF65-F5344CB8AC3E}">
        <p14:creationId xmlns:p14="http://schemas.microsoft.com/office/powerpoint/2010/main" val="2604797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34838" y="0"/>
            <a:ext cx="10748623" cy="3684896"/>
          </a:xfrm>
        </p:spPr>
        <p:txBody>
          <a:bodyPr/>
          <a:lstStyle/>
          <a:p>
            <a:pPr algn="ctr"/>
            <a:r>
              <a:rPr lang="en-US" sz="7200" dirty="0">
                <a:solidFill>
                  <a:schemeClr val="accent2">
                    <a:lumMod val="75000"/>
                  </a:schemeClr>
                </a:solidFill>
                <a:latin typeface="Bodoni MT Black" panose="02070A03080606020203" pitchFamily="18" charset="0"/>
                <a:ea typeface="+mn-ea"/>
                <a:cs typeface="Arial" panose="020B0604020202020204" pitchFamily="34" charset="0"/>
              </a:rPr>
              <a:t>Benign Prostatic Hyperplasia</a:t>
            </a:r>
            <a:endParaRPr lang="es-ES" sz="7200" dirty="0">
              <a:solidFill>
                <a:schemeClr val="accent2">
                  <a:lumMod val="75000"/>
                </a:schemeClr>
              </a:solidFill>
              <a:latin typeface="Bodoni MT Black" panose="02070A03080606020203" pitchFamily="18" charset="0"/>
            </a:endParaRPr>
          </a:p>
        </p:txBody>
      </p:sp>
      <p:sp>
        <p:nvSpPr>
          <p:cNvPr id="3" name="Subtítulo 2"/>
          <p:cNvSpPr>
            <a:spLocks noGrp="1"/>
          </p:cNvSpPr>
          <p:nvPr>
            <p:ph type="subTitle" idx="1"/>
          </p:nvPr>
        </p:nvSpPr>
        <p:spPr>
          <a:xfrm>
            <a:off x="1394647" y="4271750"/>
            <a:ext cx="8264730" cy="1544725"/>
          </a:xfrm>
        </p:spPr>
        <p:txBody>
          <a:bodyPr>
            <a:normAutofit lnSpcReduction="10000"/>
          </a:bodyPr>
          <a:lstStyle/>
          <a:p>
            <a:pPr algn="ctr"/>
            <a:r>
              <a:rPr lang="es-ES" sz="3200" dirty="0" smtClean="0">
                <a:solidFill>
                  <a:schemeClr val="accent2">
                    <a:lumMod val="75000"/>
                  </a:schemeClr>
                </a:solidFill>
                <a:latin typeface="Bodoni MT Black" panose="02070A03080606020203" pitchFamily="18" charset="0"/>
                <a:cs typeface="Arial" panose="020B0604020202020204" pitchFamily="34" charset="0"/>
              </a:rPr>
              <a:t>Objective: To describe different features of Benign Prostatic Hyperplasia </a:t>
            </a:r>
            <a:endParaRPr lang="es-ES" sz="3200" dirty="0">
              <a:solidFill>
                <a:schemeClr val="accent2">
                  <a:lumMod val="75000"/>
                </a:schemeClr>
              </a:solidFill>
              <a:latin typeface="Bodoni MT Black" panose="02070A03080606020203" pitchFamily="18" charset="0"/>
              <a:cs typeface="Arial" panose="020B0604020202020204" pitchFamily="34" charset="0"/>
            </a:endParaRPr>
          </a:p>
        </p:txBody>
      </p:sp>
    </p:spTree>
    <p:extLst>
      <p:ext uri="{BB962C8B-B14F-4D97-AF65-F5344CB8AC3E}">
        <p14:creationId xmlns:p14="http://schemas.microsoft.com/office/powerpoint/2010/main" val="38364616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68037" y="166255"/>
            <a:ext cx="8705966" cy="803563"/>
          </a:xfrm>
        </p:spPr>
        <p:txBody>
          <a:bodyPr/>
          <a:lstStyle/>
          <a:p>
            <a:r>
              <a:rPr lang="es-ES" dirty="0" smtClean="0">
                <a:solidFill>
                  <a:schemeClr val="accent2">
                    <a:lumMod val="75000"/>
                  </a:schemeClr>
                </a:solidFill>
                <a:latin typeface="Britannic Bold" pitchFamily="34" charset="0"/>
              </a:rPr>
              <a:t>Prostate gland</a:t>
            </a:r>
            <a:endParaRPr lang="es-ES" dirty="0">
              <a:solidFill>
                <a:schemeClr val="accent2">
                  <a:lumMod val="75000"/>
                </a:schemeClr>
              </a:solidFill>
              <a:latin typeface="Britannic Bold" pitchFamily="34" charset="0"/>
            </a:endParaRPr>
          </a:p>
        </p:txBody>
      </p:sp>
      <p:sp>
        <p:nvSpPr>
          <p:cNvPr id="3" name="2 Marcador de contenido"/>
          <p:cNvSpPr>
            <a:spLocks noGrp="1"/>
          </p:cNvSpPr>
          <p:nvPr>
            <p:ph idx="1"/>
          </p:nvPr>
        </p:nvSpPr>
        <p:spPr>
          <a:xfrm>
            <a:off x="526473" y="678873"/>
            <a:ext cx="8761384" cy="5583382"/>
          </a:xfrm>
        </p:spPr>
        <p:txBody>
          <a:bodyPr>
            <a:noAutofit/>
          </a:bodyPr>
          <a:lstStyle/>
          <a:p>
            <a:pPr marL="0" indent="0">
              <a:buNone/>
            </a:pPr>
            <a:endParaRPr lang="es-ES" sz="2000" b="1" dirty="0">
              <a:solidFill>
                <a:srgbClr val="333399"/>
              </a:solidFill>
              <a:latin typeface="Arial"/>
            </a:endParaRPr>
          </a:p>
          <a:p>
            <a:pPr>
              <a:lnSpc>
                <a:spcPct val="150000"/>
              </a:lnSpc>
            </a:pPr>
            <a:r>
              <a:rPr lang="en-GB" b="1" i="1" dirty="0">
                <a:solidFill>
                  <a:schemeClr val="tx1"/>
                </a:solidFill>
                <a:effectLst>
                  <a:outerShdw blurRad="38100" dist="38100" dir="2700000" algn="tl">
                    <a:srgbClr val="000000">
                      <a:alpha val="43137"/>
                    </a:srgbClr>
                  </a:outerShdw>
                </a:effectLst>
                <a:latin typeface="Arial"/>
                <a:ea typeface="Times New Roman"/>
              </a:rPr>
              <a:t>The prostate is a gland about the size of a walnut that is only present in men. It is located just below the bladder and surrounds the urethra, the tube through which urine flows from the bladder and out through the </a:t>
            </a:r>
            <a:r>
              <a:rPr lang="en-GB" b="1" i="1" dirty="0" smtClean="0">
                <a:solidFill>
                  <a:schemeClr val="tx1"/>
                </a:solidFill>
                <a:effectLst>
                  <a:outerShdw blurRad="38100" dist="38100" dir="2700000" algn="tl">
                    <a:srgbClr val="000000">
                      <a:alpha val="43137"/>
                    </a:srgbClr>
                  </a:outerShdw>
                </a:effectLst>
                <a:latin typeface="Arial"/>
                <a:ea typeface="Times New Roman"/>
              </a:rPr>
              <a:t>penis.</a:t>
            </a:r>
            <a:endParaRPr lang="es-ES" b="1" i="1" dirty="0">
              <a:solidFill>
                <a:schemeClr val="tx1"/>
              </a:solidFill>
              <a:effectLst>
                <a:outerShdw blurRad="38100" dist="38100" dir="2700000" algn="tl">
                  <a:srgbClr val="000000">
                    <a:alpha val="43137"/>
                  </a:srgbClr>
                </a:outerShdw>
              </a:effectLst>
              <a:latin typeface="Arial"/>
              <a:ea typeface="Times New Roman"/>
            </a:endParaRPr>
          </a:p>
          <a:p>
            <a:pPr>
              <a:lnSpc>
                <a:spcPct val="150000"/>
              </a:lnSpc>
            </a:pPr>
            <a:r>
              <a:rPr lang="en-GB" b="1" i="1" dirty="0">
                <a:solidFill>
                  <a:schemeClr val="tx1"/>
                </a:solidFill>
                <a:effectLst>
                  <a:outerShdw blurRad="38100" dist="38100" dir="2700000" algn="tl">
                    <a:srgbClr val="000000">
                      <a:alpha val="43137"/>
                    </a:srgbClr>
                  </a:outerShdw>
                </a:effectLst>
                <a:latin typeface="Arial"/>
                <a:ea typeface="Times New Roman"/>
              </a:rPr>
              <a:t>One of the main functions of the prostate is to produce an important liquefying component of semen, which allows the sperm to move freely. The gland is divided into three zones, peripheral, transitional and central. With BPH, it is the central part where overgrowth of cells takes place.</a:t>
            </a:r>
            <a:endParaRPr lang="es-ES" b="1" i="1" dirty="0">
              <a:solidFill>
                <a:schemeClr val="tx1"/>
              </a:solidFill>
              <a:effectLst>
                <a:outerShdw blurRad="38100" dist="38100" dir="2700000" algn="tl">
                  <a:srgbClr val="000000">
                    <a:alpha val="43137"/>
                  </a:srgbClr>
                </a:outerShdw>
              </a:effectLst>
              <a:latin typeface="Arial"/>
              <a:ea typeface="Times New Roman"/>
            </a:endParaRPr>
          </a:p>
          <a:p>
            <a:pPr>
              <a:lnSpc>
                <a:spcPct val="150000"/>
              </a:lnSpc>
            </a:pPr>
            <a:r>
              <a:rPr lang="en-GB" b="1" i="1" dirty="0">
                <a:solidFill>
                  <a:schemeClr val="tx1"/>
                </a:solidFill>
                <a:effectLst>
                  <a:outerShdw blurRad="38100" dist="38100" dir="2700000" algn="tl">
                    <a:srgbClr val="000000">
                      <a:alpha val="43137"/>
                    </a:srgbClr>
                  </a:outerShdw>
                </a:effectLst>
                <a:latin typeface="Arial" pitchFamily="34" charset="0"/>
                <a:ea typeface="Times New Roman"/>
                <a:cs typeface="Arial" pitchFamily="34" charset="0"/>
              </a:rPr>
              <a:t>BPH is very common, affecting about one third of men over 50. Although it is not prostate cancer, the symptoms of BPH are similar to those of prostate cancer so you should see your doctor if you start to experience problems passing urine. </a:t>
            </a:r>
            <a:endParaRPr lang="es-ES" b="1" i="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2105609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0" y="609600"/>
            <a:ext cx="8512002" cy="789709"/>
          </a:xfrm>
        </p:spPr>
        <p:txBody>
          <a:bodyPr>
            <a:normAutofit/>
          </a:bodyPr>
          <a:lstStyle/>
          <a:p>
            <a:r>
              <a:rPr lang="es-ES" sz="4000" dirty="0" smtClean="0">
                <a:solidFill>
                  <a:schemeClr val="accent2">
                    <a:lumMod val="75000"/>
                  </a:schemeClr>
                </a:solidFill>
                <a:latin typeface="Bodoni MT Black" pitchFamily="18" charset="0"/>
              </a:rPr>
              <a:t>Signs and symptoms</a:t>
            </a:r>
            <a:endParaRPr lang="es-ES" sz="4000" dirty="0">
              <a:solidFill>
                <a:schemeClr val="accent2">
                  <a:lumMod val="75000"/>
                </a:schemeClr>
              </a:solidFill>
              <a:latin typeface="Bodoni MT Black" pitchFamily="18" charset="0"/>
            </a:endParaRPr>
          </a:p>
        </p:txBody>
      </p:sp>
      <p:sp>
        <p:nvSpPr>
          <p:cNvPr id="3" name="2 Marcador de contenido"/>
          <p:cNvSpPr>
            <a:spLocks noGrp="1"/>
          </p:cNvSpPr>
          <p:nvPr>
            <p:ph idx="1"/>
          </p:nvPr>
        </p:nvSpPr>
        <p:spPr>
          <a:xfrm>
            <a:off x="581890" y="1399309"/>
            <a:ext cx="8692111" cy="4642053"/>
          </a:xfrm>
        </p:spPr>
        <p:txBody>
          <a:bodyPr/>
          <a:lstStyle/>
          <a:p>
            <a:pPr>
              <a:lnSpc>
                <a:spcPct val="120000"/>
              </a:lnSpc>
            </a:pPr>
            <a:r>
              <a:rPr lang="en-GB" b="1" u="sng" dirty="0">
                <a:solidFill>
                  <a:schemeClr val="tx1"/>
                </a:solidFill>
                <a:effectLst>
                  <a:outerShdw blurRad="38100" dist="38100" dir="2700000" algn="tl">
                    <a:srgbClr val="000000">
                      <a:alpha val="43137"/>
                    </a:srgbClr>
                  </a:outerShdw>
                </a:effectLst>
                <a:latin typeface="Arial" pitchFamily="34" charset="0"/>
                <a:ea typeface="Times New Roman"/>
                <a:cs typeface="Arial" pitchFamily="34" charset="0"/>
              </a:rPr>
              <a:t>You should seek medical advice if you notice any of the following symptom</a:t>
            </a:r>
            <a:r>
              <a:rPr lang="en-GB" b="1" dirty="0">
                <a:solidFill>
                  <a:schemeClr val="tx1"/>
                </a:solidFill>
                <a:effectLst>
                  <a:outerShdw blurRad="38100" dist="38100" dir="2700000" algn="tl">
                    <a:srgbClr val="000000">
                      <a:alpha val="43137"/>
                    </a:srgbClr>
                  </a:outerShdw>
                </a:effectLst>
                <a:latin typeface="Arial" pitchFamily="34" charset="0"/>
                <a:ea typeface="Times New Roman"/>
                <a:cs typeface="Arial" pitchFamily="34" charset="0"/>
              </a:rPr>
              <a:t>s:</a:t>
            </a:r>
            <a:endParaRPr lang="es-ES" sz="2800" b="1" dirty="0">
              <a:solidFill>
                <a:schemeClr val="tx1"/>
              </a:solidFill>
              <a:effectLst>
                <a:outerShdw blurRad="38100" dist="38100" dir="2700000" algn="tl">
                  <a:srgbClr val="000000">
                    <a:alpha val="43137"/>
                  </a:srgbClr>
                </a:outerShdw>
              </a:effectLst>
              <a:latin typeface="Arial" pitchFamily="34" charset="0"/>
              <a:ea typeface="Times New Roman"/>
              <a:cs typeface="Arial" pitchFamily="34" charset="0"/>
            </a:endParaRPr>
          </a:p>
          <a:p>
            <a:pPr lvl="0">
              <a:lnSpc>
                <a:spcPct val="120000"/>
              </a:lnSpc>
              <a:buSzPts val="1000"/>
              <a:buFont typeface="Symbol"/>
              <a:buChar char=""/>
              <a:tabLst>
                <a:tab pos="457200" algn="l"/>
              </a:tabLst>
            </a:pPr>
            <a:r>
              <a:rPr lang="en-GB" b="1" dirty="0">
                <a:solidFill>
                  <a:schemeClr val="tx1"/>
                </a:solidFill>
                <a:effectLst>
                  <a:outerShdw blurRad="38100" dist="38100" dir="2700000" algn="tl">
                    <a:srgbClr val="000000">
                      <a:alpha val="43137"/>
                    </a:srgbClr>
                  </a:outerShdw>
                </a:effectLst>
                <a:latin typeface="Arial"/>
                <a:ea typeface="Times New Roman"/>
              </a:rPr>
              <a:t>hesitancy (difficulty in starting to pass urine, </a:t>
            </a:r>
            <a:endParaRPr lang="es-ES" sz="2800" b="1" dirty="0">
              <a:solidFill>
                <a:schemeClr val="tx1"/>
              </a:solidFill>
              <a:effectLst>
                <a:outerShdw blurRad="38100" dist="38100" dir="2700000" algn="tl">
                  <a:srgbClr val="000000">
                    <a:alpha val="43137"/>
                  </a:srgbClr>
                </a:outerShdw>
              </a:effectLst>
              <a:latin typeface="Times New Roman"/>
              <a:ea typeface="Times New Roman"/>
            </a:endParaRPr>
          </a:p>
          <a:p>
            <a:pPr lvl="0">
              <a:lnSpc>
                <a:spcPct val="120000"/>
              </a:lnSpc>
              <a:buSzPts val="1000"/>
              <a:buFont typeface="Symbol"/>
              <a:buChar char=""/>
              <a:tabLst>
                <a:tab pos="457200" algn="l"/>
              </a:tabLst>
            </a:pPr>
            <a:r>
              <a:rPr lang="es-ES" b="1" dirty="0">
                <a:solidFill>
                  <a:schemeClr val="tx1"/>
                </a:solidFill>
                <a:effectLst>
                  <a:outerShdw blurRad="38100" dist="38100" dir="2700000" algn="tl">
                    <a:srgbClr val="000000">
                      <a:alpha val="43137"/>
                    </a:srgbClr>
                  </a:outerShdw>
                </a:effectLst>
                <a:latin typeface="Arial"/>
                <a:ea typeface="Times New Roman"/>
              </a:rPr>
              <a:t>a weak stream, </a:t>
            </a:r>
            <a:endParaRPr lang="es-ES" sz="2800" b="1" dirty="0">
              <a:solidFill>
                <a:schemeClr val="tx1"/>
              </a:solidFill>
              <a:effectLst>
                <a:outerShdw blurRad="38100" dist="38100" dir="2700000" algn="tl">
                  <a:srgbClr val="000000">
                    <a:alpha val="43137"/>
                  </a:srgbClr>
                </a:outerShdw>
              </a:effectLst>
              <a:latin typeface="Times New Roman"/>
              <a:ea typeface="Times New Roman"/>
            </a:endParaRPr>
          </a:p>
          <a:p>
            <a:pPr lvl="0">
              <a:lnSpc>
                <a:spcPct val="120000"/>
              </a:lnSpc>
              <a:buSzPts val="1000"/>
              <a:buFont typeface="Symbol"/>
              <a:buChar char=""/>
              <a:tabLst>
                <a:tab pos="457200" algn="l"/>
              </a:tabLst>
            </a:pPr>
            <a:r>
              <a:rPr lang="en-GB" b="1" dirty="0">
                <a:solidFill>
                  <a:schemeClr val="tx1"/>
                </a:solidFill>
                <a:effectLst>
                  <a:outerShdw blurRad="38100" dist="38100" dir="2700000" algn="tl">
                    <a:srgbClr val="000000">
                      <a:alpha val="43137"/>
                    </a:srgbClr>
                  </a:outerShdw>
                </a:effectLst>
                <a:latin typeface="Arial"/>
                <a:ea typeface="Times New Roman"/>
              </a:rPr>
              <a:t>the need to strain to pass urine, </a:t>
            </a:r>
            <a:endParaRPr lang="es-ES" sz="2800" b="1" dirty="0">
              <a:solidFill>
                <a:schemeClr val="tx1"/>
              </a:solidFill>
              <a:effectLst>
                <a:outerShdw blurRad="38100" dist="38100" dir="2700000" algn="tl">
                  <a:srgbClr val="000000">
                    <a:alpha val="43137"/>
                  </a:srgbClr>
                </a:outerShdw>
              </a:effectLst>
              <a:latin typeface="Times New Roman"/>
              <a:ea typeface="Times New Roman"/>
            </a:endParaRPr>
          </a:p>
          <a:p>
            <a:pPr lvl="0">
              <a:lnSpc>
                <a:spcPct val="120000"/>
              </a:lnSpc>
              <a:buSzPts val="1000"/>
              <a:buFont typeface="Symbol"/>
              <a:buChar char=""/>
              <a:tabLst>
                <a:tab pos="457200" algn="l"/>
              </a:tabLst>
            </a:pPr>
            <a:r>
              <a:rPr lang="en-GB" b="1" dirty="0">
                <a:solidFill>
                  <a:schemeClr val="tx1"/>
                </a:solidFill>
                <a:effectLst>
                  <a:outerShdw blurRad="38100" dist="38100" dir="2700000" algn="tl">
                    <a:srgbClr val="000000">
                      <a:alpha val="43137"/>
                    </a:srgbClr>
                  </a:outerShdw>
                </a:effectLst>
                <a:latin typeface="Arial"/>
                <a:ea typeface="Times New Roman"/>
              </a:rPr>
              <a:t>the feeling that your bladder isn't empty after urination, </a:t>
            </a:r>
            <a:endParaRPr lang="es-ES" sz="2800" b="1" dirty="0">
              <a:solidFill>
                <a:schemeClr val="tx1"/>
              </a:solidFill>
              <a:effectLst>
                <a:outerShdw blurRad="38100" dist="38100" dir="2700000" algn="tl">
                  <a:srgbClr val="000000">
                    <a:alpha val="43137"/>
                  </a:srgbClr>
                </a:outerShdw>
              </a:effectLst>
              <a:latin typeface="Times New Roman"/>
              <a:ea typeface="Times New Roman"/>
            </a:endParaRPr>
          </a:p>
          <a:p>
            <a:pPr lvl="0">
              <a:lnSpc>
                <a:spcPct val="120000"/>
              </a:lnSpc>
              <a:buSzPts val="1000"/>
              <a:buFont typeface="Symbol"/>
              <a:buChar char=""/>
              <a:tabLst>
                <a:tab pos="457200" algn="l"/>
              </a:tabLst>
            </a:pPr>
            <a:r>
              <a:rPr lang="en-GB" b="1" dirty="0">
                <a:solidFill>
                  <a:schemeClr val="tx1"/>
                </a:solidFill>
                <a:effectLst>
                  <a:outerShdw blurRad="38100" dist="38100" dir="2700000" algn="tl">
                    <a:srgbClr val="000000">
                      <a:alpha val="43137"/>
                    </a:srgbClr>
                  </a:outerShdw>
                </a:effectLst>
                <a:latin typeface="Arial"/>
                <a:ea typeface="Times New Roman"/>
              </a:rPr>
              <a:t>the need to pass urine urgently, </a:t>
            </a:r>
            <a:endParaRPr lang="es-ES" sz="2800" b="1" dirty="0">
              <a:solidFill>
                <a:schemeClr val="tx1"/>
              </a:solidFill>
              <a:effectLst>
                <a:outerShdw blurRad="38100" dist="38100" dir="2700000" algn="tl">
                  <a:srgbClr val="000000">
                    <a:alpha val="43137"/>
                  </a:srgbClr>
                </a:outerShdw>
              </a:effectLst>
              <a:latin typeface="Times New Roman"/>
              <a:ea typeface="Times New Roman"/>
            </a:endParaRPr>
          </a:p>
          <a:p>
            <a:pPr lvl="0">
              <a:lnSpc>
                <a:spcPct val="120000"/>
              </a:lnSpc>
              <a:buSzPts val="1000"/>
              <a:buFont typeface="Symbol"/>
              <a:buChar char=""/>
              <a:tabLst>
                <a:tab pos="457200" algn="l"/>
              </a:tabLst>
            </a:pPr>
            <a:r>
              <a:rPr lang="en-GB" b="1" dirty="0">
                <a:solidFill>
                  <a:schemeClr val="tx1"/>
                </a:solidFill>
                <a:effectLst>
                  <a:outerShdw blurRad="38100" dist="38100" dir="2700000" algn="tl">
                    <a:srgbClr val="000000">
                      <a:alpha val="43137"/>
                    </a:srgbClr>
                  </a:outerShdw>
                </a:effectLst>
                <a:latin typeface="Arial"/>
                <a:ea typeface="Times New Roman"/>
              </a:rPr>
              <a:t>frequent trips to the toilet, including having to get up several times in the night, </a:t>
            </a:r>
            <a:endParaRPr lang="es-ES" sz="2800" b="1" dirty="0">
              <a:solidFill>
                <a:schemeClr val="tx1"/>
              </a:solidFill>
              <a:effectLst>
                <a:outerShdw blurRad="38100" dist="38100" dir="2700000" algn="tl">
                  <a:srgbClr val="000000">
                    <a:alpha val="43137"/>
                  </a:srgbClr>
                </a:outerShdw>
              </a:effectLst>
              <a:latin typeface="Times New Roman"/>
              <a:ea typeface="Times New Roman"/>
            </a:endParaRPr>
          </a:p>
          <a:p>
            <a:pPr lvl="0">
              <a:lnSpc>
                <a:spcPct val="120000"/>
              </a:lnSpc>
              <a:buSzPts val="1000"/>
              <a:buFont typeface="Symbol"/>
              <a:buChar char=""/>
              <a:tabLst>
                <a:tab pos="457200" algn="l"/>
              </a:tabLst>
            </a:pPr>
            <a:r>
              <a:rPr lang="en-GB" b="1" dirty="0">
                <a:solidFill>
                  <a:schemeClr val="tx1"/>
                </a:solidFill>
                <a:effectLst>
                  <a:outerShdw blurRad="38100" dist="38100" dir="2700000" algn="tl">
                    <a:srgbClr val="000000">
                      <a:alpha val="43137"/>
                    </a:srgbClr>
                  </a:outerShdw>
                </a:effectLst>
                <a:latin typeface="Arial"/>
                <a:ea typeface="Times New Roman"/>
              </a:rPr>
              <a:t>feeling a burning sensation or pain when passing urine. </a:t>
            </a:r>
            <a:endParaRPr lang="es-ES" sz="2800" b="1" dirty="0">
              <a:solidFill>
                <a:schemeClr val="tx1"/>
              </a:solidFill>
              <a:effectLst>
                <a:outerShdw blurRad="38100" dist="38100" dir="2700000" algn="tl">
                  <a:srgbClr val="000000">
                    <a:alpha val="43137"/>
                  </a:srgbClr>
                </a:outerShdw>
              </a:effectLst>
              <a:latin typeface="Times New Roman"/>
              <a:ea typeface="Times New Roman"/>
            </a:endParaRPr>
          </a:p>
          <a:p>
            <a:endParaRPr lang="es-ES"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0033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76400" y="736979"/>
            <a:ext cx="7135091" cy="5008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15175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40327" y="1593274"/>
            <a:ext cx="8870153" cy="4710544"/>
          </a:xfrm>
        </p:spPr>
        <p:txBody>
          <a:bodyPr>
            <a:normAutofit/>
          </a:bodyPr>
          <a:lstStyle/>
          <a:p>
            <a:pPr marL="0" indent="0" algn="just">
              <a:lnSpc>
                <a:spcPct val="107000"/>
              </a:lnSpc>
              <a:spcAft>
                <a:spcPts val="800"/>
              </a:spcAft>
              <a:buNone/>
            </a:pPr>
            <a:r>
              <a:rPr lang="en-US" sz="2400" b="1" dirty="0" smtClean="0">
                <a:solidFill>
                  <a:srgbClr val="0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 </a:t>
            </a:r>
            <a:r>
              <a:rPr lang="en-US" sz="2400" b="1" u="sng" dirty="0" smtClean="0">
                <a:solidFill>
                  <a:srgbClr val="0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Micrograph showing nodular hyperplasia </a:t>
            </a:r>
            <a:r>
              <a:rPr lang="en-US" sz="2400" b="1" dirty="0" smtClean="0">
                <a:solidFill>
                  <a:srgbClr val="0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(left off center) of the prostate from a transurethral resection of the prostate (TURP). Microscopic examination of different types of prostate tissues (stained with </a:t>
            </a:r>
            <a:r>
              <a:rPr lang="en-US" sz="2400" b="1" dirty="0" err="1" smtClean="0">
                <a:solidFill>
                  <a:srgbClr val="0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immunohistochemical</a:t>
            </a:r>
            <a:r>
              <a:rPr lang="en-US" sz="2400" b="1" dirty="0" smtClean="0">
                <a:solidFill>
                  <a:srgbClr val="0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 techniques). </a:t>
            </a:r>
            <a:r>
              <a:rPr lang="en-US" sz="2400" b="1" u="sng" dirty="0" smtClean="0">
                <a:solidFill>
                  <a:srgbClr val="0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Rectal examination </a:t>
            </a:r>
            <a:r>
              <a:rPr lang="en-US" sz="2400" b="1" dirty="0" smtClean="0">
                <a:solidFill>
                  <a:srgbClr val="0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(palpation of the prostate through the rectum) . Often, </a:t>
            </a:r>
            <a:r>
              <a:rPr lang="en-US" sz="2400" b="1" u="sng" dirty="0" smtClean="0">
                <a:solidFill>
                  <a:srgbClr val="0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blood tests </a:t>
            </a:r>
            <a:r>
              <a:rPr lang="en-US" sz="2400" b="1" dirty="0" smtClean="0">
                <a:solidFill>
                  <a:srgbClr val="0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are performed to rule out prostatic malignancy: </a:t>
            </a:r>
            <a:r>
              <a:rPr lang="en-US" sz="2400" b="1" u="sng" dirty="0" smtClean="0">
                <a:solidFill>
                  <a:srgbClr val="0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Elevated prostate specific antigen (PSA) </a:t>
            </a:r>
            <a:r>
              <a:rPr lang="en-US" sz="2400" b="1" dirty="0" smtClean="0">
                <a:solidFill>
                  <a:srgbClr val="0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levels needs further investigations such as reinterpretation of PSA results, in terms of PSA density and PSA free percentage, </a:t>
            </a:r>
            <a:r>
              <a:rPr lang="en-US" sz="2400" b="1" u="sng" dirty="0" smtClean="0">
                <a:solidFill>
                  <a:srgbClr val="0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rectal examination </a:t>
            </a:r>
            <a:r>
              <a:rPr lang="en-US" sz="2400" b="1" dirty="0" smtClean="0">
                <a:solidFill>
                  <a:srgbClr val="0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and </a:t>
            </a:r>
            <a:r>
              <a:rPr lang="en-US" sz="2400" b="1" u="sng" dirty="0" err="1" smtClean="0">
                <a:solidFill>
                  <a:srgbClr val="0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transrectal</a:t>
            </a:r>
            <a:r>
              <a:rPr lang="en-US" sz="2400" b="1" u="sng" dirty="0" smtClean="0">
                <a:solidFill>
                  <a:srgbClr val="0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 ultrasonography.</a:t>
            </a:r>
            <a:r>
              <a:rPr lang="en-US" sz="2400" b="1" dirty="0" smtClean="0">
                <a:solidFill>
                  <a:srgbClr val="0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 </a:t>
            </a:r>
          </a:p>
          <a:p>
            <a:pPr algn="just">
              <a:lnSpc>
                <a:spcPct val="107000"/>
              </a:lnSpc>
              <a:spcAft>
                <a:spcPts val="800"/>
              </a:spcAft>
            </a:pPr>
            <a:endParaRPr lang="en-US" b="1"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algn="just">
              <a:lnSpc>
                <a:spcPct val="107000"/>
              </a:lnSpc>
              <a:spcAft>
                <a:spcPts val="800"/>
              </a:spcAft>
            </a:pPr>
            <a:endParaRPr lang="es-ES" dirty="0"/>
          </a:p>
        </p:txBody>
      </p:sp>
      <p:sp>
        <p:nvSpPr>
          <p:cNvPr id="2" name="1 CuadroTexto"/>
          <p:cNvSpPr txBox="1"/>
          <p:nvPr/>
        </p:nvSpPr>
        <p:spPr>
          <a:xfrm>
            <a:off x="942110" y="720436"/>
            <a:ext cx="4655126" cy="707886"/>
          </a:xfrm>
          <a:prstGeom prst="rect">
            <a:avLst/>
          </a:prstGeom>
          <a:noFill/>
        </p:spPr>
        <p:txBody>
          <a:bodyPr wrap="square" rtlCol="0">
            <a:spAutoFit/>
          </a:bodyPr>
          <a:lstStyle/>
          <a:p>
            <a:r>
              <a:rPr lang="en-US" sz="4000" b="1" dirty="0">
                <a:solidFill>
                  <a:schemeClr val="accent2">
                    <a:lumMod val="75000"/>
                  </a:schemeClr>
                </a:solidFill>
                <a:latin typeface="Britannic Bold" pitchFamily="34" charset="0"/>
                <a:ea typeface="Times New Roman" panose="02020603050405020304" pitchFamily="18" charset="0"/>
                <a:cs typeface="Times New Roman" panose="02020603050405020304" pitchFamily="18" charset="0"/>
              </a:rPr>
              <a:t>Diagnosis</a:t>
            </a:r>
            <a:endParaRPr lang="es-ES" sz="4000" dirty="0">
              <a:solidFill>
                <a:schemeClr val="accent2">
                  <a:lumMod val="75000"/>
                </a:schemeClr>
              </a:solidFill>
              <a:latin typeface="Britannic Bold" pitchFamily="34" charset="0"/>
            </a:endParaRPr>
          </a:p>
        </p:txBody>
      </p:sp>
    </p:spTree>
    <p:extLst>
      <p:ext uri="{BB962C8B-B14F-4D97-AF65-F5344CB8AC3E}">
        <p14:creationId xmlns:p14="http://schemas.microsoft.com/office/powerpoint/2010/main" val="1381314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1828800"/>
            <a:ext cx="8596668" cy="4035142"/>
          </a:xfrm>
        </p:spPr>
        <p:txBody>
          <a:bodyPr/>
          <a:lstStyle/>
          <a:p>
            <a:pPr marL="0" indent="0" algn="just">
              <a:buNone/>
            </a:pPr>
            <a:r>
              <a:rPr lang="en-US"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a:t>
            </a:r>
            <a:r>
              <a:rPr lang="en-US" sz="2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o </a:t>
            </a:r>
            <a:r>
              <a:rPr lang="en-US"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address the symptoms of BPH include decreasing fluid intake before bedtime, moderating the consumption of alcohol and caffeine-containing products, and following a timed voiding schedule. Patients can also attempt to avoid products and medications that may exacerbate symptoms of BPH, including antihistamines, diuretics, and decongestants, opiates, and tricyclic antidepressants, however this should be done with input from a medical professional. </a:t>
            </a:r>
          </a:p>
          <a:p>
            <a:endParaRPr lang="es-ES" b="1" dirty="0">
              <a:effectLst>
                <a:outerShdw blurRad="38100" dist="38100" dir="2700000" algn="tl">
                  <a:srgbClr val="000000">
                    <a:alpha val="43137"/>
                  </a:srgbClr>
                </a:outerShdw>
              </a:effectLst>
            </a:endParaRPr>
          </a:p>
        </p:txBody>
      </p:sp>
      <p:sp>
        <p:nvSpPr>
          <p:cNvPr id="2" name="1 CuadroTexto"/>
          <p:cNvSpPr txBox="1"/>
          <p:nvPr/>
        </p:nvSpPr>
        <p:spPr>
          <a:xfrm>
            <a:off x="1205345" y="1025236"/>
            <a:ext cx="7439891" cy="646331"/>
          </a:xfrm>
          <a:prstGeom prst="rect">
            <a:avLst/>
          </a:prstGeom>
          <a:noFill/>
        </p:spPr>
        <p:txBody>
          <a:bodyPr wrap="square" rtlCol="0">
            <a:spAutoFit/>
          </a:bodyPr>
          <a:lstStyle/>
          <a:p>
            <a:r>
              <a:rPr lang="en-US" sz="3600" dirty="0">
                <a:solidFill>
                  <a:schemeClr val="accent2">
                    <a:lumMod val="75000"/>
                  </a:schemeClr>
                </a:solidFill>
                <a:latin typeface="Britannic Bold" pitchFamily="34" charset="0"/>
                <a:cs typeface="Arial" panose="020B0604020202020204" pitchFamily="34" charset="0"/>
              </a:rPr>
              <a:t>Lifestyle </a:t>
            </a:r>
            <a:r>
              <a:rPr lang="en-US" sz="3600" dirty="0" smtClean="0">
                <a:solidFill>
                  <a:schemeClr val="accent2">
                    <a:lumMod val="75000"/>
                  </a:schemeClr>
                </a:solidFill>
                <a:latin typeface="Britannic Bold" pitchFamily="34" charset="0"/>
                <a:cs typeface="Arial" panose="020B0604020202020204" pitchFamily="34" charset="0"/>
              </a:rPr>
              <a:t>Modifications</a:t>
            </a:r>
            <a:endParaRPr lang="es-ES" sz="3600" dirty="0">
              <a:solidFill>
                <a:schemeClr val="accent2">
                  <a:lumMod val="75000"/>
                </a:schemeClr>
              </a:solidFill>
              <a:latin typeface="Britannic Bold" pitchFamily="34" charset="0"/>
            </a:endParaRPr>
          </a:p>
        </p:txBody>
      </p:sp>
    </p:spTree>
    <p:extLst>
      <p:ext uri="{BB962C8B-B14F-4D97-AF65-F5344CB8AC3E}">
        <p14:creationId xmlns:p14="http://schemas.microsoft.com/office/powerpoint/2010/main" val="27836964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63686" y="1473959"/>
            <a:ext cx="8596668" cy="5384041"/>
          </a:xfrm>
        </p:spPr>
        <p:txBody>
          <a:bodyPr>
            <a:normAutofit/>
          </a:bodyPr>
          <a:lstStyle/>
          <a:p>
            <a:pPr marL="0" indent="0" algn="just">
              <a:buNone/>
            </a:pPr>
            <a:r>
              <a:rPr lang="en-US"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two main medications for management of BPH are alpha blockers and 5α-</a:t>
            </a:r>
            <a:r>
              <a:rPr lang="en-US" sz="2400" b="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reductase</a:t>
            </a:r>
            <a:r>
              <a:rPr lang="en-US"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inhibitors and transurethral resection of prostate (TURP</a:t>
            </a:r>
            <a:r>
              <a:rPr lang="en-US" sz="2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0" indent="0" algn="just">
              <a:buNone/>
            </a:pPr>
            <a:endParaRPr lang="en-US" sz="2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lgn="just">
              <a:buNone/>
            </a:pPr>
            <a:r>
              <a:rPr lang="en-US"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Herbal remedies are a commonly sought treatment for </a:t>
            </a:r>
            <a:r>
              <a:rPr lang="en-US" sz="2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BPH. </a:t>
            </a:r>
            <a:r>
              <a:rPr lang="en-US"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Saw palmetto extract from </a:t>
            </a:r>
            <a:r>
              <a:rPr lang="en-US" sz="2400" b="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Serenoa</a:t>
            </a:r>
            <a:r>
              <a:rPr lang="en-US"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400" b="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repens</a:t>
            </a:r>
            <a:r>
              <a:rPr lang="en-US"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is one of the most commonly used and studied, having showed some promise in early studies</a:t>
            </a:r>
            <a:endParaRPr lang="es-ES"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 name="1 CuadroTexto"/>
          <p:cNvSpPr txBox="1"/>
          <p:nvPr/>
        </p:nvSpPr>
        <p:spPr>
          <a:xfrm>
            <a:off x="2114988" y="889184"/>
            <a:ext cx="3865418" cy="584775"/>
          </a:xfrm>
          <a:prstGeom prst="rect">
            <a:avLst/>
          </a:prstGeom>
          <a:noFill/>
        </p:spPr>
        <p:txBody>
          <a:bodyPr wrap="square" rtlCol="0">
            <a:spAutoFit/>
          </a:bodyPr>
          <a:lstStyle/>
          <a:p>
            <a:r>
              <a:rPr lang="es-ES" sz="3200" dirty="0" smtClean="0">
                <a:solidFill>
                  <a:schemeClr val="accent2">
                    <a:lumMod val="75000"/>
                  </a:schemeClr>
                </a:solidFill>
                <a:latin typeface="Britannic Bold" pitchFamily="34" charset="0"/>
              </a:rPr>
              <a:t>Treatment</a:t>
            </a:r>
            <a:endParaRPr lang="es-ES" sz="3200" dirty="0">
              <a:solidFill>
                <a:schemeClr val="accent2">
                  <a:lumMod val="75000"/>
                </a:schemeClr>
              </a:solidFill>
              <a:latin typeface="Britannic Bold" pitchFamily="34" charset="0"/>
            </a:endParaRPr>
          </a:p>
        </p:txBody>
      </p:sp>
    </p:spTree>
    <p:extLst>
      <p:ext uri="{BB962C8B-B14F-4D97-AF65-F5344CB8AC3E}">
        <p14:creationId xmlns:p14="http://schemas.microsoft.com/office/powerpoint/2010/main" val="51989805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108</TotalTime>
  <Words>480</Words>
  <Application>Microsoft Office PowerPoint</Application>
  <PresentationFormat>Panorámica</PresentationFormat>
  <Paragraphs>32</Paragraphs>
  <Slides>8</Slides>
  <Notes>0</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8</vt:i4>
      </vt:variant>
    </vt:vector>
  </HeadingPairs>
  <TitlesOfParts>
    <vt:vector size="18" baseType="lpstr">
      <vt:lpstr>Arial</vt:lpstr>
      <vt:lpstr>Bodoni MT Black</vt:lpstr>
      <vt:lpstr>Britannic Bold</vt:lpstr>
      <vt:lpstr>Calibri</vt:lpstr>
      <vt:lpstr>Lucida Sans</vt:lpstr>
      <vt:lpstr>Symbol</vt:lpstr>
      <vt:lpstr>Times New Roman</vt:lpstr>
      <vt:lpstr>Trebuchet MS</vt:lpstr>
      <vt:lpstr>Wingdings 3</vt:lpstr>
      <vt:lpstr>Faceta</vt:lpstr>
      <vt:lpstr>Facultad de Ciencias Medicas de                  Sagua la grande</vt:lpstr>
      <vt:lpstr>Benign Prostatic Hyperplasia</vt:lpstr>
      <vt:lpstr>Prostate gland</vt:lpstr>
      <vt:lpstr>Signs and symptoms</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Project Work </dc:title>
  <dc:creator>Jorgito</dc:creator>
  <cp:lastModifiedBy>HUMBERTO</cp:lastModifiedBy>
  <cp:revision>23</cp:revision>
  <dcterms:created xsi:type="dcterms:W3CDTF">2019-05-15T16:05:08Z</dcterms:created>
  <dcterms:modified xsi:type="dcterms:W3CDTF">2021-12-12T21:46:33Z</dcterms:modified>
</cp:coreProperties>
</file>