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18/12/2021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18/12/2021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18/12/2021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18/12/2021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18/12/2021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18/12/2021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18/12/2021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18/12/2021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18/12/2021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18/12/2021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18/12/2021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18/12/2021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mailto:juliancm@infomed.sld.cu"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476672"/>
            <a:ext cx="8784976" cy="4154984"/>
          </a:xfrm>
          <a:prstGeom prst="rect">
            <a:avLst/>
          </a:prstGeom>
          <a:noFill/>
        </p:spPr>
        <p:txBody>
          <a:bodyPr wrap="square" rtlCol="0">
            <a:spAutoFit/>
          </a:bodyPr>
          <a:lstStyle/>
          <a:p>
            <a:pPr algn="ctr"/>
            <a:r>
              <a:rPr lang="es-ES" sz="3200" b="1" dirty="0" smtClean="0">
                <a:latin typeface="Arial" pitchFamily="34" charset="0"/>
                <a:cs typeface="Arial" pitchFamily="34" charset="0"/>
              </a:rPr>
              <a:t>Medical </a:t>
            </a:r>
            <a:r>
              <a:rPr lang="es-ES" sz="3200" b="1" dirty="0" err="1" smtClean="0">
                <a:latin typeface="Arial" pitchFamily="34" charset="0"/>
                <a:cs typeface="Arial" pitchFamily="34" charset="0"/>
              </a:rPr>
              <a:t>Science</a:t>
            </a:r>
            <a:r>
              <a:rPr lang="es-ES" sz="3200" b="1" dirty="0" smtClean="0">
                <a:latin typeface="Arial" pitchFamily="34" charset="0"/>
                <a:cs typeface="Arial" pitchFamily="34" charset="0"/>
              </a:rPr>
              <a:t> </a:t>
            </a:r>
            <a:r>
              <a:rPr lang="es-ES" sz="3200" b="1" dirty="0" err="1" smtClean="0">
                <a:latin typeface="Arial" pitchFamily="34" charset="0"/>
                <a:cs typeface="Arial" pitchFamily="34" charset="0"/>
              </a:rPr>
              <a:t>Faculty</a:t>
            </a:r>
            <a:r>
              <a:rPr lang="es-ES" sz="3200" b="1" dirty="0" smtClean="0">
                <a:latin typeface="Arial" pitchFamily="34" charset="0"/>
                <a:cs typeface="Arial" pitchFamily="34" charset="0"/>
              </a:rPr>
              <a:t> of </a:t>
            </a:r>
            <a:r>
              <a:rPr lang="es-ES" sz="3200" b="1" dirty="0">
                <a:latin typeface="Arial" pitchFamily="34" charset="0"/>
                <a:cs typeface="Arial" pitchFamily="34" charset="0"/>
              </a:rPr>
              <a:t>S</a:t>
            </a:r>
            <a:r>
              <a:rPr lang="es-ES" sz="3200" b="1" dirty="0" smtClean="0">
                <a:latin typeface="Arial" pitchFamily="34" charset="0"/>
                <a:cs typeface="Arial" pitchFamily="34" charset="0"/>
              </a:rPr>
              <a:t>agua la Grande, Villa Clara</a:t>
            </a:r>
          </a:p>
          <a:p>
            <a:endParaRPr lang="es-ES" sz="2400" b="1" dirty="0" smtClean="0">
              <a:latin typeface="Arial" pitchFamily="34" charset="0"/>
              <a:cs typeface="Arial" pitchFamily="34" charset="0"/>
            </a:endParaRPr>
          </a:p>
          <a:p>
            <a:r>
              <a:rPr lang="es-ES" sz="2800" b="1" dirty="0" err="1" smtClean="0">
                <a:latin typeface="Arial" pitchFamily="34" charset="0"/>
                <a:cs typeface="Arial" pitchFamily="34" charset="0"/>
              </a:rPr>
              <a:t>Subject</a:t>
            </a:r>
            <a:r>
              <a:rPr lang="es-ES" sz="2800" b="1" dirty="0" smtClean="0">
                <a:latin typeface="Arial" pitchFamily="34" charset="0"/>
                <a:cs typeface="Arial" pitchFamily="34" charset="0"/>
              </a:rPr>
              <a:t>: English VII and VIII</a:t>
            </a:r>
          </a:p>
          <a:p>
            <a:endParaRPr lang="es-ES" sz="2800" b="1" u="sng" dirty="0">
              <a:latin typeface="Arial" pitchFamily="34" charset="0"/>
              <a:cs typeface="Arial" pitchFamily="34" charset="0"/>
            </a:endParaRPr>
          </a:p>
          <a:p>
            <a:r>
              <a:rPr lang="es-ES" sz="2400" b="1" u="sng" dirty="0" err="1" smtClean="0">
                <a:latin typeface="Arial" pitchFamily="34" charset="0"/>
                <a:cs typeface="Arial" pitchFamily="34" charset="0"/>
              </a:rPr>
              <a:t>Professors</a:t>
            </a:r>
            <a:r>
              <a:rPr lang="es-ES" sz="2400" b="1" u="sng" dirty="0" smtClean="0">
                <a:latin typeface="Arial" pitchFamily="34" charset="0"/>
                <a:cs typeface="Arial" pitchFamily="34" charset="0"/>
              </a:rPr>
              <a:t> </a:t>
            </a:r>
          </a:p>
          <a:p>
            <a:endParaRPr lang="es-ES" sz="2400" b="1" u="sng" dirty="0" smtClean="0">
              <a:latin typeface="Arial" pitchFamily="34" charset="0"/>
              <a:cs typeface="Arial" pitchFamily="34" charset="0"/>
            </a:endParaRPr>
          </a:p>
          <a:p>
            <a:pPr marL="342900" indent="-342900">
              <a:buFont typeface="Wingdings" pitchFamily="2" charset="2"/>
              <a:buChar char="Ø"/>
            </a:pPr>
            <a:r>
              <a:rPr lang="es-ES" sz="2400" b="1" dirty="0" err="1" smtClean="0">
                <a:latin typeface="Arial" pitchFamily="34" charset="0"/>
                <a:cs typeface="Arial" pitchFamily="34" charset="0"/>
              </a:rPr>
              <a:t>MSc.Julian</a:t>
            </a:r>
            <a:r>
              <a:rPr lang="es-ES" sz="2400" b="1" dirty="0" smtClean="0">
                <a:latin typeface="Arial" pitchFamily="34" charset="0"/>
                <a:cs typeface="Arial" pitchFamily="34" charset="0"/>
              </a:rPr>
              <a:t> Cairo </a:t>
            </a:r>
            <a:r>
              <a:rPr lang="es-ES" sz="2400" b="1" dirty="0" err="1" smtClean="0">
                <a:latin typeface="Arial" pitchFamily="34" charset="0"/>
                <a:cs typeface="Arial" pitchFamily="34" charset="0"/>
              </a:rPr>
              <a:t>Molinet</a:t>
            </a:r>
            <a:r>
              <a:rPr lang="es-ES" sz="2400" b="1" dirty="0" smtClean="0">
                <a:latin typeface="Arial" pitchFamily="34" charset="0"/>
                <a:cs typeface="Arial" pitchFamily="34" charset="0"/>
              </a:rPr>
              <a:t>, </a:t>
            </a:r>
            <a:r>
              <a:rPr lang="es-ES" sz="2400" b="1" dirty="0" err="1" smtClean="0">
                <a:latin typeface="Arial" pitchFamily="34" charset="0"/>
                <a:cs typeface="Arial" pitchFamily="34" charset="0"/>
              </a:rPr>
              <a:t>Assistant</a:t>
            </a:r>
            <a:r>
              <a:rPr lang="es-ES" sz="2400" b="1" dirty="0" smtClean="0">
                <a:latin typeface="Arial" pitchFamily="34" charset="0"/>
                <a:cs typeface="Arial" pitchFamily="34" charset="0"/>
              </a:rPr>
              <a:t> </a:t>
            </a:r>
            <a:r>
              <a:rPr lang="es-ES" sz="2400" b="1" dirty="0" err="1" smtClean="0">
                <a:latin typeface="Arial" pitchFamily="34" charset="0"/>
                <a:cs typeface="Arial" pitchFamily="34" charset="0"/>
              </a:rPr>
              <a:t>professor</a:t>
            </a:r>
            <a:endParaRPr lang="es-ES" sz="2400" b="1" dirty="0" smtClean="0">
              <a:latin typeface="Arial" pitchFamily="34" charset="0"/>
              <a:cs typeface="Arial" pitchFamily="34" charset="0"/>
            </a:endParaRPr>
          </a:p>
          <a:p>
            <a:endParaRPr lang="es-ES" sz="2400" b="1" dirty="0" smtClean="0">
              <a:latin typeface="Arial" pitchFamily="34" charset="0"/>
              <a:cs typeface="Arial" pitchFamily="34" charset="0"/>
            </a:endParaRPr>
          </a:p>
          <a:p>
            <a:pPr marL="342900" indent="-342900">
              <a:buFont typeface="Wingdings" pitchFamily="2" charset="2"/>
              <a:buChar char="Ø"/>
            </a:pPr>
            <a:r>
              <a:rPr lang="es-ES" sz="2400" b="1" dirty="0" smtClean="0">
                <a:latin typeface="Arial" pitchFamily="34" charset="0"/>
                <a:cs typeface="Arial" pitchFamily="34" charset="0"/>
              </a:rPr>
              <a:t>BA. Miguel Sánchez Gómez, </a:t>
            </a:r>
            <a:r>
              <a:rPr lang="es-ES" sz="2400" b="1" smtClean="0">
                <a:latin typeface="Arial" pitchFamily="34" charset="0"/>
                <a:cs typeface="Arial" pitchFamily="34" charset="0"/>
              </a:rPr>
              <a:t>Assistant </a:t>
            </a:r>
            <a:r>
              <a:rPr lang="es-ES" sz="2400" b="1" dirty="0" err="1">
                <a:latin typeface="Arial" pitchFamily="34" charset="0"/>
                <a:cs typeface="Arial" pitchFamily="34" charset="0"/>
              </a:rPr>
              <a:t>professor</a:t>
            </a:r>
            <a:endParaRPr lang="es-MX" sz="2400" b="1" dirty="0">
              <a:latin typeface="Arial" pitchFamily="34" charset="0"/>
              <a:cs typeface="Arial" pitchFamily="34" charset="0"/>
            </a:endParaRPr>
          </a:p>
        </p:txBody>
      </p:sp>
    </p:spTree>
    <p:extLst>
      <p:ext uri="{BB962C8B-B14F-4D97-AF65-F5344CB8AC3E}">
        <p14:creationId xmlns:p14="http://schemas.microsoft.com/office/powerpoint/2010/main" val="3524845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915816" y="332656"/>
            <a:ext cx="2661306" cy="523220"/>
          </a:xfrm>
          <a:prstGeom prst="rect">
            <a:avLst/>
          </a:prstGeom>
          <a:noFill/>
        </p:spPr>
        <p:txBody>
          <a:bodyPr wrap="none" rtlCol="0">
            <a:spAutoFit/>
          </a:bodyPr>
          <a:lstStyle/>
          <a:p>
            <a:r>
              <a:rPr lang="es-ES" sz="2800" b="1" dirty="0" err="1" smtClean="0">
                <a:latin typeface="Arial" pitchFamily="34" charset="0"/>
                <a:cs typeface="Arial" pitchFamily="34" charset="0"/>
              </a:rPr>
              <a:t>Complications</a:t>
            </a:r>
            <a:endParaRPr lang="es-MX" sz="2800" b="1" dirty="0">
              <a:latin typeface="Arial" pitchFamily="34" charset="0"/>
              <a:cs typeface="Arial" pitchFamily="34" charset="0"/>
            </a:endParaRPr>
          </a:p>
        </p:txBody>
      </p:sp>
      <p:sp>
        <p:nvSpPr>
          <p:cNvPr id="3" name="2 CuadroTexto"/>
          <p:cNvSpPr txBox="1"/>
          <p:nvPr/>
        </p:nvSpPr>
        <p:spPr>
          <a:xfrm>
            <a:off x="1798004" y="1556791"/>
            <a:ext cx="4320480" cy="4305730"/>
          </a:xfrm>
          <a:prstGeom prst="rect">
            <a:avLst/>
          </a:prstGeom>
          <a:noFill/>
        </p:spPr>
        <p:txBody>
          <a:bodyPr wrap="square" rtlCol="0">
            <a:spAutoFit/>
          </a:bodyPr>
          <a:lstStyle/>
          <a:p>
            <a:pPr marL="342900" indent="-342900">
              <a:lnSpc>
                <a:spcPct val="200000"/>
              </a:lnSpc>
              <a:buFont typeface="Arial" pitchFamily="34" charset="0"/>
              <a:buChar char="•"/>
            </a:pPr>
            <a:r>
              <a:rPr lang="es-ES" sz="2000" dirty="0" err="1" smtClean="0">
                <a:latin typeface="Arial" pitchFamily="34" charset="0"/>
                <a:cs typeface="Arial" pitchFamily="34" charset="0"/>
              </a:rPr>
              <a:t>Stroke</a:t>
            </a:r>
            <a:endParaRPr lang="es-ES" sz="2000" dirty="0" smtClean="0">
              <a:latin typeface="Arial" pitchFamily="34" charset="0"/>
              <a:cs typeface="Arial" pitchFamily="34" charset="0"/>
            </a:endParaRPr>
          </a:p>
          <a:p>
            <a:pPr marL="342900" indent="-342900">
              <a:lnSpc>
                <a:spcPct val="200000"/>
              </a:lnSpc>
              <a:buFont typeface="Arial" pitchFamily="34" charset="0"/>
              <a:buChar char="•"/>
            </a:pPr>
            <a:r>
              <a:rPr lang="es-ES" sz="2000" dirty="0" err="1" smtClean="0">
                <a:latin typeface="Arial" pitchFamily="34" charset="0"/>
                <a:cs typeface="Arial" pitchFamily="34" charset="0"/>
              </a:rPr>
              <a:t>Myocardial</a:t>
            </a:r>
            <a:r>
              <a:rPr lang="es-ES" sz="2000" dirty="0" smtClean="0">
                <a:latin typeface="Arial" pitchFamily="34" charset="0"/>
                <a:cs typeface="Arial" pitchFamily="34" charset="0"/>
              </a:rPr>
              <a:t> </a:t>
            </a:r>
            <a:r>
              <a:rPr lang="es-ES" sz="2000" dirty="0" err="1" smtClean="0">
                <a:latin typeface="Arial" pitchFamily="34" charset="0"/>
                <a:cs typeface="Arial" pitchFamily="34" charset="0"/>
              </a:rPr>
              <a:t>infarction</a:t>
            </a:r>
            <a:endParaRPr lang="es-ES" sz="2000" dirty="0" smtClean="0">
              <a:latin typeface="Arial" pitchFamily="34" charset="0"/>
              <a:cs typeface="Arial" pitchFamily="34" charset="0"/>
            </a:endParaRPr>
          </a:p>
          <a:p>
            <a:pPr marL="342900" indent="-342900">
              <a:lnSpc>
                <a:spcPct val="200000"/>
              </a:lnSpc>
              <a:buFont typeface="Arial" pitchFamily="34" charset="0"/>
              <a:buChar char="•"/>
            </a:pPr>
            <a:r>
              <a:rPr lang="es-ES" sz="2000" dirty="0" err="1" smtClean="0">
                <a:latin typeface="Arial" pitchFamily="34" charset="0"/>
                <a:cs typeface="Arial" pitchFamily="34" charset="0"/>
              </a:rPr>
              <a:t>Aneurysm</a:t>
            </a:r>
            <a:endParaRPr lang="es-ES" sz="2000" dirty="0" smtClean="0">
              <a:latin typeface="Arial" pitchFamily="34" charset="0"/>
              <a:cs typeface="Arial" pitchFamily="34" charset="0"/>
            </a:endParaRPr>
          </a:p>
          <a:p>
            <a:pPr marL="342900" indent="-342900">
              <a:lnSpc>
                <a:spcPct val="200000"/>
              </a:lnSpc>
              <a:buFont typeface="Arial" pitchFamily="34" charset="0"/>
              <a:buChar char="•"/>
            </a:pPr>
            <a:r>
              <a:rPr lang="es-ES" sz="2000" dirty="0" err="1" smtClean="0">
                <a:latin typeface="Arial" pitchFamily="34" charset="0"/>
                <a:cs typeface="Arial" pitchFamily="34" charset="0"/>
              </a:rPr>
              <a:t>Blindness</a:t>
            </a:r>
            <a:endParaRPr lang="es-ES" sz="2000" dirty="0" smtClean="0">
              <a:latin typeface="Arial" pitchFamily="34" charset="0"/>
              <a:cs typeface="Arial" pitchFamily="34" charset="0"/>
            </a:endParaRPr>
          </a:p>
          <a:p>
            <a:pPr marL="342900" indent="-342900">
              <a:lnSpc>
                <a:spcPct val="200000"/>
              </a:lnSpc>
              <a:buFont typeface="Arial" pitchFamily="34" charset="0"/>
              <a:buChar char="•"/>
            </a:pPr>
            <a:r>
              <a:rPr lang="es-ES" sz="2000" dirty="0" smtClean="0">
                <a:latin typeface="Arial" pitchFamily="34" charset="0"/>
                <a:cs typeface="Arial" pitchFamily="34" charset="0"/>
              </a:rPr>
              <a:t>Renal </a:t>
            </a:r>
            <a:r>
              <a:rPr lang="es-ES" sz="2000" dirty="0" err="1" smtClean="0">
                <a:latin typeface="Arial" pitchFamily="34" charset="0"/>
                <a:cs typeface="Arial" pitchFamily="34" charset="0"/>
              </a:rPr>
              <a:t>failure</a:t>
            </a:r>
            <a:endParaRPr lang="es-ES" sz="2000" dirty="0" smtClean="0">
              <a:latin typeface="Arial" pitchFamily="34" charset="0"/>
              <a:cs typeface="Arial" pitchFamily="34" charset="0"/>
            </a:endParaRPr>
          </a:p>
          <a:p>
            <a:pPr marL="342900" indent="-342900">
              <a:lnSpc>
                <a:spcPct val="200000"/>
              </a:lnSpc>
              <a:buFont typeface="Arial" pitchFamily="34" charset="0"/>
              <a:buChar char="•"/>
            </a:pPr>
            <a:r>
              <a:rPr lang="es-ES" sz="2000" dirty="0" err="1" smtClean="0">
                <a:latin typeface="Arial" pitchFamily="34" charset="0"/>
                <a:cs typeface="Arial" pitchFamily="34" charset="0"/>
              </a:rPr>
              <a:t>Heart</a:t>
            </a:r>
            <a:r>
              <a:rPr lang="es-ES" sz="2000" dirty="0" smtClean="0">
                <a:latin typeface="Arial" pitchFamily="34" charset="0"/>
                <a:cs typeface="Arial" pitchFamily="34" charset="0"/>
              </a:rPr>
              <a:t> </a:t>
            </a:r>
            <a:r>
              <a:rPr lang="es-ES" sz="2000" dirty="0" err="1" smtClean="0">
                <a:latin typeface="Arial" pitchFamily="34" charset="0"/>
                <a:cs typeface="Arial" pitchFamily="34" charset="0"/>
              </a:rPr>
              <a:t>failure</a:t>
            </a:r>
            <a:endParaRPr lang="es-ES" sz="2000" dirty="0" smtClean="0">
              <a:latin typeface="Arial" pitchFamily="34" charset="0"/>
              <a:cs typeface="Arial" pitchFamily="34" charset="0"/>
            </a:endParaRPr>
          </a:p>
          <a:p>
            <a:pPr marL="342900" indent="-342900">
              <a:lnSpc>
                <a:spcPct val="200000"/>
              </a:lnSpc>
              <a:buFont typeface="Arial" pitchFamily="34" charset="0"/>
              <a:buChar char="•"/>
            </a:pP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20048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a:spLocks noChangeArrowheads="1"/>
          </p:cNvSpPr>
          <p:nvPr/>
        </p:nvSpPr>
        <p:spPr bwMode="auto">
          <a:xfrm>
            <a:off x="1763687" y="926257"/>
            <a:ext cx="5184799" cy="5000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defTabSz="449263" eaLnBrk="0" hangingPunct="0">
              <a:lnSpc>
                <a:spcPct val="200000"/>
              </a:lnSpc>
              <a:buFont typeface="Wingdings" pitchFamily="2" charset="2"/>
              <a:buChar char="v"/>
            </a:pPr>
            <a:r>
              <a:rPr lang="en-US" b="1" dirty="0">
                <a:latin typeface="Constantia" pitchFamily="18" charset="0"/>
              </a:rPr>
              <a:t>What is </a:t>
            </a:r>
            <a:r>
              <a:rPr lang="en-US" b="1" dirty="0" smtClean="0">
                <a:latin typeface="Constantia" pitchFamily="18" charset="0"/>
              </a:rPr>
              <a:t>Hypertension?</a:t>
            </a:r>
          </a:p>
          <a:p>
            <a:pPr marL="285750" indent="-285750" defTabSz="449263" eaLnBrk="0" hangingPunct="0">
              <a:lnSpc>
                <a:spcPct val="200000"/>
              </a:lnSpc>
              <a:buFont typeface="Wingdings" pitchFamily="2" charset="2"/>
              <a:buChar char="v"/>
            </a:pPr>
            <a:r>
              <a:rPr lang="en-US" b="1" dirty="0" smtClean="0">
                <a:latin typeface="Constantia" pitchFamily="18" charset="0"/>
              </a:rPr>
              <a:t>What is the classification of this condition?</a:t>
            </a:r>
            <a:endParaRPr lang="es-MX" dirty="0">
              <a:latin typeface="Constantia" pitchFamily="18" charset="0"/>
            </a:endParaRPr>
          </a:p>
          <a:p>
            <a:pPr marL="285750" indent="-285750" defTabSz="449263" eaLnBrk="0" hangingPunct="0">
              <a:lnSpc>
                <a:spcPct val="200000"/>
              </a:lnSpc>
              <a:buFont typeface="Wingdings" pitchFamily="2" charset="2"/>
              <a:buChar char="v"/>
            </a:pPr>
            <a:r>
              <a:rPr lang="en-US" b="1" dirty="0">
                <a:latin typeface="Constantia" pitchFamily="18" charset="0"/>
              </a:rPr>
              <a:t>What are the main signs and symptoms?</a:t>
            </a:r>
            <a:endParaRPr lang="es-MX" dirty="0">
              <a:latin typeface="Constantia" pitchFamily="18" charset="0"/>
            </a:endParaRPr>
          </a:p>
          <a:p>
            <a:pPr marL="285750" indent="-285750" defTabSz="449263" eaLnBrk="0" hangingPunct="0">
              <a:lnSpc>
                <a:spcPct val="200000"/>
              </a:lnSpc>
              <a:buFont typeface="Wingdings" pitchFamily="2" charset="2"/>
              <a:buChar char="v"/>
            </a:pPr>
            <a:r>
              <a:rPr lang="en-US" b="1" dirty="0">
                <a:latin typeface="Constantia" pitchFamily="18" charset="0"/>
              </a:rPr>
              <a:t>Who is at risk of this condition?</a:t>
            </a:r>
            <a:endParaRPr lang="es-MX" dirty="0">
              <a:latin typeface="Constantia" pitchFamily="18" charset="0"/>
            </a:endParaRPr>
          </a:p>
          <a:p>
            <a:pPr marL="285750" indent="-285750" defTabSz="449263" eaLnBrk="0" hangingPunct="0">
              <a:lnSpc>
                <a:spcPct val="200000"/>
              </a:lnSpc>
              <a:buFont typeface="Wingdings" pitchFamily="2" charset="2"/>
              <a:buChar char="v"/>
            </a:pPr>
            <a:r>
              <a:rPr lang="en-US" b="1" dirty="0">
                <a:latin typeface="Constantia" pitchFamily="18" charset="0"/>
              </a:rPr>
              <a:t>How is it diagnosed?</a:t>
            </a:r>
            <a:endParaRPr lang="es-MX" dirty="0">
              <a:latin typeface="Constantia" pitchFamily="18" charset="0"/>
            </a:endParaRPr>
          </a:p>
          <a:p>
            <a:pPr marL="285750" indent="-285750" defTabSz="449263" eaLnBrk="0" hangingPunct="0">
              <a:lnSpc>
                <a:spcPct val="200000"/>
              </a:lnSpc>
              <a:buFont typeface="Wingdings" pitchFamily="2" charset="2"/>
              <a:buChar char="v"/>
            </a:pPr>
            <a:r>
              <a:rPr lang="en-US" b="1" dirty="0">
                <a:latin typeface="Constantia" pitchFamily="18" charset="0"/>
              </a:rPr>
              <a:t>What is the differential diagnosis?</a:t>
            </a:r>
            <a:endParaRPr lang="es-MX" dirty="0">
              <a:latin typeface="Constantia" pitchFamily="18" charset="0"/>
            </a:endParaRPr>
          </a:p>
          <a:p>
            <a:pPr marL="285750" indent="-285750" defTabSz="449263" eaLnBrk="0" hangingPunct="0">
              <a:lnSpc>
                <a:spcPct val="200000"/>
              </a:lnSpc>
              <a:buFont typeface="Wingdings" pitchFamily="2" charset="2"/>
              <a:buChar char="v"/>
            </a:pPr>
            <a:r>
              <a:rPr lang="en-US" b="1" dirty="0">
                <a:latin typeface="Constantia" pitchFamily="18" charset="0"/>
              </a:rPr>
              <a:t>What are the possible complications?</a:t>
            </a:r>
            <a:endParaRPr lang="es-MX" dirty="0">
              <a:latin typeface="Constantia" pitchFamily="18" charset="0"/>
            </a:endParaRPr>
          </a:p>
          <a:p>
            <a:pPr marL="285750" indent="-285750" defTabSz="449263" eaLnBrk="0" hangingPunct="0">
              <a:lnSpc>
                <a:spcPct val="200000"/>
              </a:lnSpc>
              <a:buFont typeface="Wingdings" pitchFamily="2" charset="2"/>
              <a:buChar char="v"/>
            </a:pPr>
            <a:r>
              <a:rPr lang="en-US" b="1" dirty="0">
                <a:latin typeface="Constantia" pitchFamily="18" charset="0"/>
              </a:rPr>
              <a:t>What does the treatment include?</a:t>
            </a:r>
            <a:endParaRPr lang="es-MX" dirty="0">
              <a:latin typeface="Constantia" pitchFamily="18" charset="0"/>
            </a:endParaRPr>
          </a:p>
          <a:p>
            <a:pPr marL="285750" indent="-285750" defTabSz="449263" eaLnBrk="0" hangingPunct="0">
              <a:lnSpc>
                <a:spcPct val="200000"/>
              </a:lnSpc>
              <a:buFont typeface="Wingdings" pitchFamily="2" charset="2"/>
              <a:buChar char="v"/>
            </a:pPr>
            <a:r>
              <a:rPr lang="en-US" b="1" dirty="0">
                <a:latin typeface="Constantia" pitchFamily="18" charset="0"/>
              </a:rPr>
              <a:t>What is the prognosis?</a:t>
            </a:r>
            <a:endParaRPr lang="es-MX" dirty="0">
              <a:latin typeface="Constantia" pitchFamily="18" charset="0"/>
            </a:endParaRPr>
          </a:p>
        </p:txBody>
      </p:sp>
      <p:sp>
        <p:nvSpPr>
          <p:cNvPr id="3" name="2 CuadroTexto"/>
          <p:cNvSpPr txBox="1">
            <a:spLocks noChangeArrowheads="1"/>
          </p:cNvSpPr>
          <p:nvPr/>
        </p:nvSpPr>
        <p:spPr bwMode="auto">
          <a:xfrm>
            <a:off x="275262" y="218371"/>
            <a:ext cx="864076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eaLnBrk="0" hangingPunct="0">
              <a:defRPr>
                <a:solidFill>
                  <a:schemeClr val="tx1"/>
                </a:solidFill>
                <a:latin typeface="Arial" charset="0"/>
              </a:defRPr>
            </a:lvl1pPr>
            <a:lvl2pPr marL="742950" indent="-285750" defTabSz="449263" eaLnBrk="0" hangingPunct="0">
              <a:defRPr>
                <a:solidFill>
                  <a:schemeClr val="tx1"/>
                </a:solidFill>
                <a:latin typeface="Arial" charset="0"/>
              </a:defRPr>
            </a:lvl2pPr>
            <a:lvl3pPr marL="1143000" indent="-228600" defTabSz="449263" eaLnBrk="0" hangingPunct="0">
              <a:defRPr>
                <a:solidFill>
                  <a:schemeClr val="tx1"/>
                </a:solidFill>
                <a:latin typeface="Arial" charset="0"/>
              </a:defRPr>
            </a:lvl3pPr>
            <a:lvl4pPr marL="1600200" indent="-228600" defTabSz="449263" eaLnBrk="0" hangingPunct="0">
              <a:defRPr>
                <a:solidFill>
                  <a:schemeClr val="tx1"/>
                </a:solidFill>
                <a:latin typeface="Arial" charset="0"/>
              </a:defRPr>
            </a:lvl4pPr>
            <a:lvl5pPr marL="2057400" indent="-228600" defTabSz="449263" eaLnBrk="0" hangingPunct="0">
              <a:defRPr>
                <a:solidFill>
                  <a:schemeClr val="tx1"/>
                </a:solidFill>
                <a:latin typeface="Arial" charset="0"/>
              </a:defRPr>
            </a:lvl5pPr>
            <a:lvl6pPr marL="2514600" indent="-228600" defTabSz="449263" eaLnBrk="0" fontAlgn="base" hangingPunct="0">
              <a:spcBef>
                <a:spcPct val="0"/>
              </a:spcBef>
              <a:spcAft>
                <a:spcPct val="0"/>
              </a:spcAft>
              <a:defRPr>
                <a:solidFill>
                  <a:schemeClr val="tx1"/>
                </a:solidFill>
                <a:latin typeface="Arial" charset="0"/>
              </a:defRPr>
            </a:lvl6pPr>
            <a:lvl7pPr marL="2971800" indent="-228600" defTabSz="449263" eaLnBrk="0" fontAlgn="base" hangingPunct="0">
              <a:spcBef>
                <a:spcPct val="0"/>
              </a:spcBef>
              <a:spcAft>
                <a:spcPct val="0"/>
              </a:spcAft>
              <a:defRPr>
                <a:solidFill>
                  <a:schemeClr val="tx1"/>
                </a:solidFill>
                <a:latin typeface="Arial" charset="0"/>
              </a:defRPr>
            </a:lvl7pPr>
            <a:lvl8pPr marL="3429000" indent="-228600" defTabSz="449263" eaLnBrk="0" fontAlgn="base" hangingPunct="0">
              <a:spcBef>
                <a:spcPct val="0"/>
              </a:spcBef>
              <a:spcAft>
                <a:spcPct val="0"/>
              </a:spcAft>
              <a:defRPr>
                <a:solidFill>
                  <a:schemeClr val="tx1"/>
                </a:solidFill>
                <a:latin typeface="Arial" charset="0"/>
              </a:defRPr>
            </a:lvl8pPr>
            <a:lvl9pPr marL="3886200" indent="-228600" defTabSz="449263" eaLnBrk="0" fontAlgn="base" hangingPunct="0">
              <a:spcBef>
                <a:spcPct val="0"/>
              </a:spcBef>
              <a:spcAft>
                <a:spcPct val="0"/>
              </a:spcAft>
              <a:defRPr>
                <a:solidFill>
                  <a:schemeClr val="tx1"/>
                </a:solidFill>
                <a:latin typeface="Arial" charset="0"/>
              </a:defRPr>
            </a:lvl9pPr>
          </a:lstStyle>
          <a:p>
            <a:r>
              <a:rPr lang="es-ES" sz="2000" b="1" dirty="0" err="1">
                <a:latin typeface="Constantia" pitchFamily="18" charset="0"/>
              </a:rPr>
              <a:t>After</a:t>
            </a:r>
            <a:r>
              <a:rPr lang="es-ES" sz="2000" b="1" dirty="0">
                <a:latin typeface="Constantia" pitchFamily="18" charset="0"/>
              </a:rPr>
              <a:t> </a:t>
            </a:r>
            <a:r>
              <a:rPr lang="es-ES" sz="2000" b="1" dirty="0" err="1">
                <a:latin typeface="Constantia" pitchFamily="18" charset="0"/>
              </a:rPr>
              <a:t>studying</a:t>
            </a:r>
            <a:r>
              <a:rPr lang="es-ES" sz="2000" b="1" dirty="0">
                <a:latin typeface="Constantia" pitchFamily="18" charset="0"/>
              </a:rPr>
              <a:t> </a:t>
            </a:r>
            <a:r>
              <a:rPr lang="es-ES" sz="2000" b="1" dirty="0" err="1">
                <a:latin typeface="Constantia" pitchFamily="18" charset="0"/>
              </a:rPr>
              <a:t>this</a:t>
            </a:r>
            <a:r>
              <a:rPr lang="es-ES" sz="2000" b="1" dirty="0">
                <a:latin typeface="Constantia" pitchFamily="18" charset="0"/>
              </a:rPr>
              <a:t> </a:t>
            </a:r>
            <a:r>
              <a:rPr lang="es-ES" sz="2000" b="1" dirty="0" err="1">
                <a:latin typeface="Constantia" pitchFamily="18" charset="0"/>
              </a:rPr>
              <a:t>condition</a:t>
            </a:r>
            <a:r>
              <a:rPr lang="es-ES" sz="2000" b="1" dirty="0">
                <a:latin typeface="Constantia" pitchFamily="18" charset="0"/>
              </a:rPr>
              <a:t>, </a:t>
            </a:r>
            <a:r>
              <a:rPr lang="es-ES" sz="2000" b="1" dirty="0" err="1">
                <a:latin typeface="Constantia" pitchFamily="18" charset="0"/>
              </a:rPr>
              <a:t>write</a:t>
            </a:r>
            <a:r>
              <a:rPr lang="es-ES" sz="2000" b="1" dirty="0">
                <a:latin typeface="Constantia" pitchFamily="18" charset="0"/>
              </a:rPr>
              <a:t> a </a:t>
            </a:r>
            <a:r>
              <a:rPr lang="es-ES" sz="2000" b="1" dirty="0" err="1">
                <a:latin typeface="Constantia" pitchFamily="18" charset="0"/>
              </a:rPr>
              <a:t>paragraph</a:t>
            </a:r>
            <a:r>
              <a:rPr lang="es-ES" sz="2000" b="1" dirty="0">
                <a:latin typeface="Constantia" pitchFamily="18" charset="0"/>
              </a:rPr>
              <a:t> </a:t>
            </a:r>
            <a:r>
              <a:rPr lang="es-ES" sz="2000" b="1" dirty="0" err="1">
                <a:latin typeface="Constantia" pitchFamily="18" charset="0"/>
              </a:rPr>
              <a:t>answering</a:t>
            </a:r>
            <a:r>
              <a:rPr lang="es-ES" sz="2000" b="1" dirty="0">
                <a:latin typeface="Constantia" pitchFamily="18" charset="0"/>
              </a:rPr>
              <a:t> </a:t>
            </a:r>
            <a:r>
              <a:rPr lang="es-ES" sz="2000" b="1" dirty="0" err="1">
                <a:latin typeface="Constantia" pitchFamily="18" charset="0"/>
              </a:rPr>
              <a:t>the</a:t>
            </a:r>
            <a:r>
              <a:rPr lang="es-ES" sz="2000" b="1" dirty="0">
                <a:latin typeface="Constantia" pitchFamily="18" charset="0"/>
              </a:rPr>
              <a:t> </a:t>
            </a:r>
            <a:r>
              <a:rPr lang="es-ES" sz="2000" b="1" dirty="0" err="1">
                <a:latin typeface="Constantia" pitchFamily="18" charset="0"/>
              </a:rPr>
              <a:t>following</a:t>
            </a:r>
            <a:r>
              <a:rPr lang="es-ES" sz="2000" b="1" dirty="0">
                <a:latin typeface="Constantia" pitchFamily="18" charset="0"/>
              </a:rPr>
              <a:t> </a:t>
            </a:r>
            <a:r>
              <a:rPr lang="es-ES" sz="2000" b="1" dirty="0" err="1">
                <a:latin typeface="Constantia" pitchFamily="18" charset="0"/>
              </a:rPr>
              <a:t>questions</a:t>
            </a:r>
            <a:r>
              <a:rPr lang="es-ES" sz="2000" b="1" dirty="0">
                <a:latin typeface="Constantia" pitchFamily="18" charset="0"/>
              </a:rPr>
              <a:t>. </a:t>
            </a:r>
            <a:r>
              <a:rPr lang="es-ES" sz="2000" b="1" dirty="0" err="1" smtClean="0">
                <a:latin typeface="Constantia" pitchFamily="18" charset="0"/>
              </a:rPr>
              <a:t>Send</a:t>
            </a:r>
            <a:r>
              <a:rPr lang="es-ES" sz="2000" b="1" dirty="0" smtClean="0">
                <a:latin typeface="Constantia" pitchFamily="18" charset="0"/>
              </a:rPr>
              <a:t> </a:t>
            </a:r>
            <a:r>
              <a:rPr lang="es-ES" sz="2000" b="1" dirty="0" err="1">
                <a:latin typeface="Constantia" pitchFamily="18" charset="0"/>
              </a:rPr>
              <a:t>the</a:t>
            </a:r>
            <a:r>
              <a:rPr lang="es-ES" sz="2000" b="1" dirty="0">
                <a:latin typeface="Constantia" pitchFamily="18" charset="0"/>
              </a:rPr>
              <a:t> </a:t>
            </a:r>
            <a:r>
              <a:rPr lang="es-ES" sz="2000" b="1" dirty="0" err="1">
                <a:latin typeface="Constantia" pitchFamily="18" charset="0"/>
              </a:rPr>
              <a:t>text</a:t>
            </a:r>
            <a:r>
              <a:rPr lang="es-ES" sz="2000" b="1" dirty="0">
                <a:latin typeface="Constantia" pitchFamily="18" charset="0"/>
              </a:rPr>
              <a:t> </a:t>
            </a:r>
            <a:r>
              <a:rPr lang="es-ES" sz="2000" b="1" dirty="0" err="1">
                <a:latin typeface="Constantia" pitchFamily="18" charset="0"/>
              </a:rPr>
              <a:t>to</a:t>
            </a:r>
            <a:r>
              <a:rPr lang="es-ES" sz="2000" b="1" dirty="0">
                <a:latin typeface="Constantia" pitchFamily="18" charset="0"/>
              </a:rPr>
              <a:t>: </a:t>
            </a:r>
            <a:r>
              <a:rPr lang="es-ES" sz="2000" dirty="0">
                <a:latin typeface="Constantia" pitchFamily="18" charset="0"/>
                <a:hlinkClick r:id="rId2"/>
              </a:rPr>
              <a:t>juliancm@infomed.sld.cu</a:t>
            </a:r>
            <a:r>
              <a:rPr lang="es-ES" sz="2000" dirty="0">
                <a:latin typeface="Constantia" pitchFamily="18" charset="0"/>
              </a:rPr>
              <a:t> </a:t>
            </a:r>
            <a:endParaRPr lang="es-MX" sz="2000" dirty="0">
              <a:latin typeface="Constantia" pitchFamily="18" charset="0"/>
            </a:endParaRPr>
          </a:p>
        </p:txBody>
      </p:sp>
      <p:sp>
        <p:nvSpPr>
          <p:cNvPr id="4" name="3 Rectángulo"/>
          <p:cNvSpPr/>
          <p:nvPr/>
        </p:nvSpPr>
        <p:spPr>
          <a:xfrm>
            <a:off x="326026" y="6100847"/>
            <a:ext cx="8563883" cy="369332"/>
          </a:xfrm>
          <a:prstGeom prst="rect">
            <a:avLst/>
          </a:prstGeom>
        </p:spPr>
        <p:txBody>
          <a:bodyPr wrap="none">
            <a:spAutoFit/>
          </a:bodyPr>
          <a:lstStyle/>
          <a:p>
            <a:r>
              <a:rPr lang="es-ES" b="1" dirty="0">
                <a:latin typeface="Constantia" pitchFamily="18" charset="0"/>
              </a:rPr>
              <a:t> ( </a:t>
            </a:r>
            <a:r>
              <a:rPr lang="es-ES" b="1" dirty="0" err="1">
                <a:latin typeface="Constantia" pitchFamily="18" charset="0"/>
              </a:rPr>
              <a:t>See</a:t>
            </a:r>
            <a:r>
              <a:rPr lang="es-ES" b="1" dirty="0">
                <a:latin typeface="Constantia" pitchFamily="18" charset="0"/>
              </a:rPr>
              <a:t> </a:t>
            </a:r>
            <a:r>
              <a:rPr lang="es-ES" b="1" dirty="0" err="1">
                <a:latin typeface="Constantia" pitchFamily="18" charset="0"/>
              </a:rPr>
              <a:t>also</a:t>
            </a:r>
            <a:r>
              <a:rPr lang="es-ES" b="1" dirty="0">
                <a:latin typeface="Constantia" pitchFamily="18" charset="0"/>
              </a:rPr>
              <a:t> </a:t>
            </a:r>
            <a:r>
              <a:rPr lang="es-ES" b="1" dirty="0" err="1">
                <a:latin typeface="Constantia" pitchFamily="18" charset="0"/>
              </a:rPr>
              <a:t>Useful</a:t>
            </a:r>
            <a:r>
              <a:rPr lang="es-ES" b="1" dirty="0">
                <a:latin typeface="Constantia" pitchFamily="18" charset="0"/>
              </a:rPr>
              <a:t> </a:t>
            </a:r>
            <a:r>
              <a:rPr lang="es-ES" b="1" dirty="0" err="1">
                <a:latin typeface="Constantia" pitchFamily="18" charset="0"/>
              </a:rPr>
              <a:t>Phrases</a:t>
            </a:r>
            <a:r>
              <a:rPr lang="es-ES" b="1" dirty="0">
                <a:latin typeface="Constantia" pitchFamily="18" charset="0"/>
              </a:rPr>
              <a:t> </a:t>
            </a:r>
            <a:r>
              <a:rPr lang="es-ES" b="1" dirty="0" err="1" smtClean="0">
                <a:latin typeface="Constantia" pitchFamily="18" charset="0"/>
              </a:rPr>
              <a:t>Document</a:t>
            </a:r>
            <a:r>
              <a:rPr lang="es-ES" b="1" dirty="0" smtClean="0">
                <a:latin typeface="Constantia" pitchFamily="18" charset="0"/>
              </a:rPr>
              <a:t> </a:t>
            </a:r>
            <a:r>
              <a:rPr lang="es-ES" b="1" dirty="0" err="1" smtClean="0">
                <a:latin typeface="Constantia" pitchFamily="18" charset="0"/>
              </a:rPr>
              <a:t>that</a:t>
            </a:r>
            <a:r>
              <a:rPr lang="es-ES" b="1" dirty="0" smtClean="0">
                <a:latin typeface="Constantia" pitchFamily="18" charset="0"/>
              </a:rPr>
              <a:t> comes </a:t>
            </a:r>
            <a:r>
              <a:rPr lang="es-ES" b="1" dirty="0" err="1" smtClean="0">
                <a:latin typeface="Constantia" pitchFamily="18" charset="0"/>
              </a:rPr>
              <a:t>next</a:t>
            </a:r>
            <a:r>
              <a:rPr lang="es-ES" b="1" dirty="0" smtClean="0">
                <a:latin typeface="Constantia" pitchFamily="18" charset="0"/>
              </a:rPr>
              <a:t> </a:t>
            </a:r>
            <a:r>
              <a:rPr lang="es-ES" b="1" dirty="0" err="1" smtClean="0">
                <a:latin typeface="Constantia" pitchFamily="18" charset="0"/>
              </a:rPr>
              <a:t>to</a:t>
            </a:r>
            <a:r>
              <a:rPr lang="es-ES" b="1" dirty="0" smtClean="0">
                <a:latin typeface="Constantia" pitchFamily="18" charset="0"/>
              </a:rPr>
              <a:t> </a:t>
            </a:r>
            <a:r>
              <a:rPr lang="es-ES" b="1" dirty="0" err="1" smtClean="0">
                <a:latin typeface="Constantia" pitchFamily="18" charset="0"/>
              </a:rPr>
              <a:t>provide</a:t>
            </a:r>
            <a:r>
              <a:rPr lang="es-ES" b="1" dirty="0" smtClean="0">
                <a:latin typeface="Constantia" pitchFamily="18" charset="0"/>
              </a:rPr>
              <a:t> </a:t>
            </a:r>
            <a:r>
              <a:rPr lang="es-ES" b="1" dirty="0" err="1" smtClean="0">
                <a:latin typeface="Constantia" pitchFamily="18" charset="0"/>
              </a:rPr>
              <a:t>your</a:t>
            </a:r>
            <a:r>
              <a:rPr lang="es-ES" b="1" dirty="0" smtClean="0">
                <a:latin typeface="Constantia" pitchFamily="18" charset="0"/>
              </a:rPr>
              <a:t> </a:t>
            </a:r>
            <a:r>
              <a:rPr lang="es-ES" b="1" dirty="0" err="1" smtClean="0">
                <a:latin typeface="Constantia" pitchFamily="18" charset="0"/>
              </a:rPr>
              <a:t>answers</a:t>
            </a:r>
            <a:r>
              <a:rPr lang="es-ES" b="1" dirty="0" smtClean="0">
                <a:latin typeface="Constantia" pitchFamily="18" charset="0"/>
              </a:rPr>
              <a:t>)</a:t>
            </a:r>
            <a:endParaRPr lang="es-MX" dirty="0"/>
          </a:p>
        </p:txBody>
      </p:sp>
    </p:spTree>
    <p:extLst>
      <p:ext uri="{BB962C8B-B14F-4D97-AF65-F5344CB8AC3E}">
        <p14:creationId xmlns:p14="http://schemas.microsoft.com/office/powerpoint/2010/main" val="2568179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17693"/>
            <a:ext cx="9144000" cy="6370975"/>
          </a:xfrm>
          <a:prstGeom prst="rect">
            <a:avLst/>
          </a:prstGeom>
        </p:spPr>
        <p:txBody>
          <a:bodyPr wrap="square">
            <a:spAutoFit/>
          </a:bodyPr>
          <a:lstStyle/>
          <a:p>
            <a:r>
              <a:rPr lang="en-US" sz="2400" b="1" dirty="0">
                <a:latin typeface="Arial" pitchFamily="34" charset="0"/>
                <a:cs typeface="Arial" pitchFamily="34" charset="0"/>
              </a:rPr>
              <a:t>Useful phrases to give information about </a:t>
            </a:r>
            <a:r>
              <a:rPr lang="en-US" sz="2400" b="1" dirty="0" smtClean="0">
                <a:latin typeface="Arial" pitchFamily="34" charset="0"/>
                <a:cs typeface="Arial" pitchFamily="34" charset="0"/>
              </a:rPr>
              <a:t>a </a:t>
            </a:r>
            <a:r>
              <a:rPr lang="en-US" sz="2400" b="1" dirty="0">
                <a:latin typeface="Arial" pitchFamily="34" charset="0"/>
                <a:cs typeface="Arial" pitchFamily="34" charset="0"/>
              </a:rPr>
              <a:t>medical condition</a:t>
            </a:r>
            <a:endParaRPr lang="es-MX" sz="2400" dirty="0">
              <a:latin typeface="Arial" pitchFamily="34" charset="0"/>
              <a:cs typeface="Arial" pitchFamily="34" charset="0"/>
            </a:endParaRPr>
          </a:p>
          <a:p>
            <a:r>
              <a:rPr lang="en-US" sz="2400" b="1" dirty="0">
                <a:latin typeface="Arial" pitchFamily="34" charset="0"/>
                <a:cs typeface="Arial" pitchFamily="34" charset="0"/>
              </a:rPr>
              <a:t> </a:t>
            </a:r>
            <a:endParaRPr lang="en-US" sz="2400" b="1" dirty="0" smtClean="0">
              <a:latin typeface="Arial" pitchFamily="34" charset="0"/>
              <a:cs typeface="Arial" pitchFamily="34" charset="0"/>
            </a:endParaRPr>
          </a:p>
          <a:p>
            <a:r>
              <a:rPr lang="en-US" sz="2000" b="1" u="sng" dirty="0" smtClean="0">
                <a:latin typeface="Arial" pitchFamily="34" charset="0"/>
                <a:cs typeface="Arial" pitchFamily="34" charset="0"/>
              </a:rPr>
              <a:t>Concept</a:t>
            </a:r>
            <a:endParaRPr lang="es-MX" sz="2000" dirty="0">
              <a:latin typeface="Arial" pitchFamily="34" charset="0"/>
              <a:cs typeface="Arial" pitchFamily="34" charset="0"/>
            </a:endParaRPr>
          </a:p>
          <a:p>
            <a:r>
              <a:rPr lang="en-US" sz="2000" dirty="0">
                <a:latin typeface="Arial" pitchFamily="34" charset="0"/>
                <a:cs typeface="Arial" pitchFamily="34" charset="0"/>
              </a:rPr>
              <a:t>… is defined/known  as…</a:t>
            </a:r>
            <a:endParaRPr lang="es-MX" sz="2000" dirty="0">
              <a:latin typeface="Arial" pitchFamily="34" charset="0"/>
              <a:cs typeface="Arial" pitchFamily="34" charset="0"/>
            </a:endParaRPr>
          </a:p>
          <a:p>
            <a:r>
              <a:rPr lang="en-US" sz="2000" dirty="0">
                <a:latin typeface="Arial" pitchFamily="34" charset="0"/>
                <a:cs typeface="Arial" pitchFamily="34" charset="0"/>
              </a:rPr>
              <a:t>.. is</a:t>
            </a:r>
            <a:r>
              <a:rPr lang="en-US" sz="2000" dirty="0" smtClean="0">
                <a:latin typeface="Arial" pitchFamily="34" charset="0"/>
                <a:cs typeface="Arial" pitchFamily="34" charset="0"/>
              </a:rPr>
              <a:t>…</a:t>
            </a:r>
          </a:p>
          <a:p>
            <a:endParaRPr lang="es-MX" sz="2000" dirty="0">
              <a:latin typeface="Arial" pitchFamily="34" charset="0"/>
              <a:cs typeface="Arial" pitchFamily="34" charset="0"/>
            </a:endParaRPr>
          </a:p>
          <a:p>
            <a:r>
              <a:rPr lang="en-US" sz="2000" b="1" u="sng" dirty="0">
                <a:latin typeface="Arial" pitchFamily="34" charset="0"/>
                <a:cs typeface="Arial" pitchFamily="34" charset="0"/>
              </a:rPr>
              <a:t>Classification</a:t>
            </a:r>
            <a:endParaRPr lang="es-MX" sz="2000" dirty="0">
              <a:latin typeface="Arial" pitchFamily="34" charset="0"/>
              <a:cs typeface="Arial" pitchFamily="34" charset="0"/>
            </a:endParaRPr>
          </a:p>
          <a:p>
            <a:r>
              <a:rPr lang="en-US" sz="2000" dirty="0">
                <a:latin typeface="Arial" pitchFamily="34" charset="0"/>
                <a:cs typeface="Arial" pitchFamily="34" charset="0"/>
              </a:rPr>
              <a:t>-The classification of …..includes….</a:t>
            </a:r>
            <a:endParaRPr lang="es-MX" sz="2000" dirty="0">
              <a:latin typeface="Arial" pitchFamily="34" charset="0"/>
              <a:cs typeface="Arial" pitchFamily="34" charset="0"/>
            </a:endParaRPr>
          </a:p>
          <a:p>
            <a:r>
              <a:rPr lang="en-US" sz="2000" dirty="0">
                <a:latin typeface="Arial" pitchFamily="34" charset="0"/>
                <a:cs typeface="Arial" pitchFamily="34" charset="0"/>
              </a:rPr>
              <a:t>… is classified into … </a:t>
            </a:r>
            <a:endParaRPr lang="es-MX" sz="2000" dirty="0">
              <a:latin typeface="Arial" pitchFamily="34" charset="0"/>
              <a:cs typeface="Arial" pitchFamily="34" charset="0"/>
            </a:endParaRPr>
          </a:p>
          <a:p>
            <a:r>
              <a:rPr lang="en-US" sz="2000" dirty="0">
                <a:latin typeface="Arial" pitchFamily="34" charset="0"/>
                <a:cs typeface="Arial" pitchFamily="34" charset="0"/>
              </a:rPr>
              <a:t>……is the classification of ..</a:t>
            </a:r>
            <a:endParaRPr lang="es-MX" sz="2000" dirty="0">
              <a:latin typeface="Arial" pitchFamily="34" charset="0"/>
              <a:cs typeface="Arial" pitchFamily="34" charset="0"/>
            </a:endParaRPr>
          </a:p>
          <a:p>
            <a:r>
              <a:rPr lang="en-US" sz="2000" dirty="0">
                <a:latin typeface="Arial" pitchFamily="34" charset="0"/>
                <a:cs typeface="Arial" pitchFamily="34" charset="0"/>
              </a:rPr>
              <a:t>-Signs and Symptoms</a:t>
            </a:r>
            <a:endParaRPr lang="es-MX" sz="2000" dirty="0">
              <a:latin typeface="Arial" pitchFamily="34" charset="0"/>
              <a:cs typeface="Arial" pitchFamily="34" charset="0"/>
            </a:endParaRPr>
          </a:p>
          <a:p>
            <a:r>
              <a:rPr lang="en-US" sz="2000" dirty="0">
                <a:latin typeface="Arial" pitchFamily="34" charset="0"/>
                <a:cs typeface="Arial" pitchFamily="34" charset="0"/>
              </a:rPr>
              <a:t>-The most common signs and symptoms of _____include…..</a:t>
            </a:r>
            <a:endParaRPr lang="es-MX" sz="2000" dirty="0">
              <a:latin typeface="Arial" pitchFamily="34" charset="0"/>
              <a:cs typeface="Arial" pitchFamily="34" charset="0"/>
            </a:endParaRPr>
          </a:p>
          <a:p>
            <a:r>
              <a:rPr lang="en-US" sz="2000" dirty="0">
                <a:latin typeface="Arial" pitchFamily="34" charset="0"/>
                <a:cs typeface="Arial" pitchFamily="34" charset="0"/>
              </a:rPr>
              <a:t>_____,_____,___and_____ are the most common signs and symptoms</a:t>
            </a:r>
            <a:endParaRPr lang="es-MX" sz="2000" dirty="0">
              <a:latin typeface="Arial" pitchFamily="34" charset="0"/>
              <a:cs typeface="Arial" pitchFamily="34" charset="0"/>
            </a:endParaRPr>
          </a:p>
          <a:p>
            <a:endParaRPr lang="en-US" sz="2000" b="1" u="sng" dirty="0" smtClean="0">
              <a:latin typeface="Arial" pitchFamily="34" charset="0"/>
              <a:cs typeface="Arial" pitchFamily="34" charset="0"/>
            </a:endParaRPr>
          </a:p>
          <a:p>
            <a:r>
              <a:rPr lang="en-US" sz="2000" b="1" u="sng" dirty="0" smtClean="0">
                <a:latin typeface="Arial" pitchFamily="34" charset="0"/>
                <a:cs typeface="Arial" pitchFamily="34" charset="0"/>
              </a:rPr>
              <a:t>Risk factors</a:t>
            </a:r>
          </a:p>
          <a:p>
            <a:r>
              <a:rPr lang="en-US" sz="2000" dirty="0" smtClean="0">
                <a:latin typeface="Arial" pitchFamily="34" charset="0"/>
                <a:cs typeface="Arial" pitchFamily="34" charset="0"/>
              </a:rPr>
              <a:t>-</a:t>
            </a:r>
            <a:r>
              <a:rPr lang="en-US" sz="2000" dirty="0">
                <a:latin typeface="Arial" pitchFamily="34" charset="0"/>
                <a:cs typeface="Arial" pitchFamily="34" charset="0"/>
              </a:rPr>
              <a:t>Risk factors for … include … </a:t>
            </a:r>
            <a:endParaRPr lang="es-MX" sz="2000" dirty="0">
              <a:latin typeface="Arial" pitchFamily="34" charset="0"/>
              <a:cs typeface="Arial" pitchFamily="34" charset="0"/>
            </a:endParaRPr>
          </a:p>
          <a:p>
            <a:r>
              <a:rPr lang="en-US" sz="2000" dirty="0">
                <a:latin typeface="Arial" pitchFamily="34" charset="0"/>
                <a:cs typeface="Arial" pitchFamily="34" charset="0"/>
              </a:rPr>
              <a:t>-People with … are at a higher risk for developing… </a:t>
            </a:r>
            <a:endParaRPr lang="es-MX" sz="2000" dirty="0">
              <a:latin typeface="Arial" pitchFamily="34" charset="0"/>
              <a:cs typeface="Arial" pitchFamily="34" charset="0"/>
            </a:endParaRPr>
          </a:p>
          <a:p>
            <a:r>
              <a:rPr lang="en-US" sz="2000" dirty="0">
                <a:latin typeface="Arial" pitchFamily="34" charset="0"/>
                <a:cs typeface="Arial" pitchFamily="34" charset="0"/>
              </a:rPr>
              <a:t>-In patients with a long history of … … is highly probable to suffer …</a:t>
            </a:r>
            <a:endParaRPr lang="es-MX" sz="2000" dirty="0">
              <a:latin typeface="Arial" pitchFamily="34" charset="0"/>
              <a:cs typeface="Arial" pitchFamily="34" charset="0"/>
            </a:endParaRPr>
          </a:p>
          <a:p>
            <a:r>
              <a:rPr lang="en-US" sz="2000" dirty="0">
                <a:latin typeface="Arial" pitchFamily="34" charset="0"/>
                <a:cs typeface="Arial" pitchFamily="34" charset="0"/>
              </a:rPr>
              <a:t> ________, _______, and________ are the main risk factors for developing </a:t>
            </a:r>
            <a:r>
              <a:rPr lang="en-US" sz="2000" dirty="0" smtClean="0">
                <a:latin typeface="Arial" pitchFamily="34" charset="0"/>
                <a:cs typeface="Arial" pitchFamily="34" charset="0"/>
              </a:rPr>
              <a:t>______</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347267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764704"/>
            <a:ext cx="8784976" cy="4555093"/>
          </a:xfrm>
          <a:prstGeom prst="rect">
            <a:avLst/>
          </a:prstGeom>
        </p:spPr>
        <p:txBody>
          <a:bodyPr wrap="square">
            <a:spAutoFit/>
          </a:bodyPr>
          <a:lstStyle/>
          <a:p>
            <a:pPr algn="ctr"/>
            <a:r>
              <a:rPr lang="en-US" sz="2000" b="1" u="sng" dirty="0">
                <a:latin typeface="Arial" pitchFamily="34" charset="0"/>
                <a:cs typeface="Arial" pitchFamily="34" charset="0"/>
              </a:rPr>
              <a:t>Diagnostic procedures/Exams and investigation/Lab </a:t>
            </a:r>
            <a:r>
              <a:rPr lang="en-US" sz="2000" b="1" u="sng" dirty="0" smtClean="0">
                <a:latin typeface="Arial" pitchFamily="34" charset="0"/>
                <a:cs typeface="Arial" pitchFamily="34" charset="0"/>
              </a:rPr>
              <a:t>tests</a:t>
            </a:r>
          </a:p>
          <a:p>
            <a:endParaRPr lang="en-US" sz="2000" b="1" u="sng" dirty="0" smtClean="0">
              <a:latin typeface="Arial" pitchFamily="34" charset="0"/>
              <a:cs typeface="Arial" pitchFamily="34" charset="0"/>
            </a:endParaRPr>
          </a:p>
          <a:p>
            <a:endParaRPr lang="es-MX" sz="2000" dirty="0">
              <a:latin typeface="Arial" pitchFamily="34" charset="0"/>
              <a:cs typeface="Arial" pitchFamily="34" charset="0"/>
            </a:endParaRPr>
          </a:p>
          <a:p>
            <a:pPr marL="342900" lvl="0" indent="-342900">
              <a:lnSpc>
                <a:spcPct val="150000"/>
              </a:lnSpc>
              <a:buFont typeface="Wingdings" pitchFamily="2" charset="2"/>
              <a:buChar char="§"/>
            </a:pPr>
            <a:r>
              <a:rPr lang="en-US" sz="2000" dirty="0">
                <a:latin typeface="Arial" pitchFamily="34" charset="0"/>
                <a:cs typeface="Arial" pitchFamily="34" charset="0"/>
              </a:rPr>
              <a:t>The main diagnostic procedures/Exams and investigation/Lab tests for </a:t>
            </a:r>
            <a:r>
              <a:rPr lang="en-US" sz="2000" dirty="0" smtClean="0">
                <a:latin typeface="Arial" pitchFamily="34" charset="0"/>
                <a:cs typeface="Arial" pitchFamily="34" charset="0"/>
              </a:rPr>
              <a:t>HBP  </a:t>
            </a:r>
            <a:r>
              <a:rPr lang="en-US" sz="2000" dirty="0">
                <a:latin typeface="Arial" pitchFamily="34" charset="0"/>
                <a:cs typeface="Arial" pitchFamily="34" charset="0"/>
              </a:rPr>
              <a:t>are/include: ________,_____-and</a:t>
            </a:r>
            <a:r>
              <a:rPr lang="en-US" sz="2000" dirty="0" smtClean="0">
                <a:latin typeface="Arial" pitchFamily="34" charset="0"/>
                <a:cs typeface="Arial" pitchFamily="34" charset="0"/>
              </a:rPr>
              <a:t>_________.</a:t>
            </a:r>
          </a:p>
          <a:p>
            <a:pPr lvl="0">
              <a:lnSpc>
                <a:spcPct val="150000"/>
              </a:lnSpc>
            </a:pPr>
            <a:endParaRPr lang="es-MX" sz="2000" dirty="0">
              <a:latin typeface="Arial" pitchFamily="34" charset="0"/>
              <a:cs typeface="Arial" pitchFamily="34" charset="0"/>
            </a:endParaRPr>
          </a:p>
          <a:p>
            <a:r>
              <a:rPr lang="en-US" sz="2000" dirty="0">
                <a:latin typeface="Arial" pitchFamily="34" charset="0"/>
                <a:cs typeface="Arial" pitchFamily="34" charset="0"/>
              </a:rPr>
              <a:t> </a:t>
            </a:r>
            <a:endParaRPr lang="es-MX" sz="2000" dirty="0">
              <a:latin typeface="Arial" pitchFamily="34" charset="0"/>
              <a:cs typeface="Arial" pitchFamily="34" charset="0"/>
            </a:endParaRPr>
          </a:p>
          <a:p>
            <a:pPr marL="342900" lvl="0" indent="-342900">
              <a:buFont typeface="Wingdings" pitchFamily="2" charset="2"/>
              <a:buChar char="§"/>
            </a:pPr>
            <a:r>
              <a:rPr lang="en-US" sz="2000" dirty="0" smtClean="0">
                <a:latin typeface="Arial" pitchFamily="34" charset="0"/>
                <a:cs typeface="Arial" pitchFamily="34" charset="0"/>
              </a:rPr>
              <a:t>HBP can </a:t>
            </a:r>
            <a:r>
              <a:rPr lang="en-US" sz="2000" dirty="0">
                <a:latin typeface="Arial" pitchFamily="34" charset="0"/>
                <a:cs typeface="Arial" pitchFamily="34" charset="0"/>
              </a:rPr>
              <a:t>by diagnosed by ___________,_______,and________.</a:t>
            </a:r>
            <a:endParaRPr lang="es-MX" sz="2000" dirty="0">
              <a:latin typeface="Arial" pitchFamily="34" charset="0"/>
              <a:cs typeface="Arial" pitchFamily="34" charset="0"/>
            </a:endParaRPr>
          </a:p>
          <a:p>
            <a:r>
              <a:rPr lang="en-US" sz="2000" dirty="0">
                <a:latin typeface="Arial" pitchFamily="34" charset="0"/>
                <a:cs typeface="Arial" pitchFamily="34" charset="0"/>
              </a:rPr>
              <a:t> </a:t>
            </a:r>
            <a:endParaRPr lang="es-MX" sz="2000" dirty="0">
              <a:latin typeface="Arial" pitchFamily="34" charset="0"/>
              <a:cs typeface="Arial" pitchFamily="34" charset="0"/>
            </a:endParaRPr>
          </a:p>
          <a:p>
            <a:r>
              <a:rPr lang="en-US" sz="2000" dirty="0">
                <a:latin typeface="Arial" pitchFamily="34" charset="0"/>
                <a:cs typeface="Arial" pitchFamily="34" charset="0"/>
              </a:rPr>
              <a:t> </a:t>
            </a:r>
            <a:endParaRPr lang="es-MX" sz="2000" dirty="0">
              <a:latin typeface="Arial" pitchFamily="34" charset="0"/>
              <a:cs typeface="Arial" pitchFamily="34" charset="0"/>
            </a:endParaRPr>
          </a:p>
          <a:p>
            <a:pPr marL="342900" lvl="0" indent="-342900">
              <a:lnSpc>
                <a:spcPct val="150000"/>
              </a:lnSpc>
              <a:buFont typeface="Wingdings" pitchFamily="2" charset="2"/>
              <a:buChar char="§"/>
            </a:pPr>
            <a:r>
              <a:rPr lang="en-US" sz="2000" dirty="0">
                <a:latin typeface="Arial" pitchFamily="34" charset="0"/>
                <a:cs typeface="Arial" pitchFamily="34" charset="0"/>
              </a:rPr>
              <a:t>________, _________, ________ </a:t>
            </a:r>
            <a:r>
              <a:rPr lang="en-US" sz="2000" dirty="0" err="1">
                <a:latin typeface="Arial" pitchFamily="34" charset="0"/>
                <a:cs typeface="Arial" pitchFamily="34" charset="0"/>
              </a:rPr>
              <a:t>and________are</a:t>
            </a:r>
            <a:r>
              <a:rPr lang="en-US" sz="2000" dirty="0">
                <a:latin typeface="Arial" pitchFamily="34" charset="0"/>
                <a:cs typeface="Arial" pitchFamily="34" charset="0"/>
              </a:rPr>
              <a:t> the main diagnostic procedures/Exams and investigation/Lab tests for </a:t>
            </a:r>
            <a:r>
              <a:rPr lang="en-US" sz="2000" dirty="0" smtClean="0">
                <a:latin typeface="Arial" pitchFamily="34" charset="0"/>
                <a:cs typeface="Arial" pitchFamily="34" charset="0"/>
              </a:rPr>
              <a:t>HBP</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3663338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3402" y="52162"/>
            <a:ext cx="9144000" cy="6863417"/>
          </a:xfrm>
          <a:prstGeom prst="rect">
            <a:avLst/>
          </a:prstGeom>
        </p:spPr>
        <p:txBody>
          <a:bodyPr wrap="square">
            <a:spAutoFit/>
          </a:bodyPr>
          <a:lstStyle/>
          <a:p>
            <a:pPr algn="ctr"/>
            <a:r>
              <a:rPr lang="en-US" sz="2000" b="1" u="sng" dirty="0">
                <a:latin typeface="Arial" pitchFamily="34" charset="0"/>
                <a:cs typeface="Arial" pitchFamily="34" charset="0"/>
              </a:rPr>
              <a:t>Differential </a:t>
            </a:r>
            <a:r>
              <a:rPr lang="en-US" sz="2000" b="1" u="sng" dirty="0" smtClean="0">
                <a:latin typeface="Arial" pitchFamily="34" charset="0"/>
                <a:cs typeface="Arial" pitchFamily="34" charset="0"/>
              </a:rPr>
              <a:t>diagnosis</a:t>
            </a:r>
          </a:p>
          <a:p>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 </a:t>
            </a:r>
            <a:r>
              <a:rPr lang="en-US" sz="2000" dirty="0">
                <a:latin typeface="Arial" pitchFamily="34" charset="0"/>
                <a:cs typeface="Arial" pitchFamily="34" charset="0"/>
              </a:rPr>
              <a:t>The possibility of __________should not be excluded</a:t>
            </a:r>
            <a:r>
              <a:rPr lang="en-US" sz="2000" dirty="0" smtClean="0">
                <a:latin typeface="Arial" pitchFamily="34" charset="0"/>
                <a:cs typeface="Arial" pitchFamily="34" charset="0"/>
              </a:rPr>
              <a:t>.</a:t>
            </a:r>
          </a:p>
          <a:p>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___________ </a:t>
            </a:r>
            <a:r>
              <a:rPr lang="en-US" sz="2000" dirty="0">
                <a:latin typeface="Arial" pitchFamily="34" charset="0"/>
                <a:cs typeface="Arial" pitchFamily="34" charset="0"/>
              </a:rPr>
              <a:t>is a very likely/ highly probable/ diagnosis</a:t>
            </a:r>
            <a:r>
              <a:rPr lang="en-US" sz="2000" dirty="0" smtClean="0">
                <a:latin typeface="Arial" pitchFamily="34" charset="0"/>
                <a:cs typeface="Arial" pitchFamily="34" charset="0"/>
              </a:rPr>
              <a:t>.</a:t>
            </a:r>
          </a:p>
          <a:p>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__________ </a:t>
            </a:r>
            <a:r>
              <a:rPr lang="en-US" sz="2000" dirty="0">
                <a:latin typeface="Arial" pitchFamily="34" charset="0"/>
                <a:cs typeface="Arial" pitchFamily="34" charset="0"/>
              </a:rPr>
              <a:t>can cause pain of similar severity and radiation, but </a:t>
            </a:r>
            <a:r>
              <a:rPr lang="en-US" sz="2000" dirty="0" smtClean="0">
                <a:latin typeface="Arial" pitchFamily="34" charset="0"/>
                <a:cs typeface="Arial" pitchFamily="34" charset="0"/>
              </a:rPr>
              <a:t>…</a:t>
            </a:r>
          </a:p>
          <a:p>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_________ </a:t>
            </a:r>
            <a:r>
              <a:rPr lang="en-US" sz="2000" dirty="0">
                <a:latin typeface="Arial" pitchFamily="34" charset="0"/>
                <a:cs typeface="Arial" pitchFamily="34" charset="0"/>
              </a:rPr>
              <a:t>is ruled out in this case because </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The </a:t>
            </a:r>
            <a:r>
              <a:rPr lang="en-US" sz="2000" dirty="0">
                <a:latin typeface="Arial" pitchFamily="34" charset="0"/>
                <a:cs typeface="Arial" pitchFamily="34" charset="0"/>
              </a:rPr>
              <a:t>differential diagnoses are/include __________ and </a:t>
            </a:r>
            <a:r>
              <a:rPr lang="en-US" sz="2000" dirty="0" smtClean="0">
                <a:latin typeface="Arial" pitchFamily="34" charset="0"/>
                <a:cs typeface="Arial" pitchFamily="34" charset="0"/>
              </a:rPr>
              <a:t>__________.</a:t>
            </a:r>
          </a:p>
          <a:p>
            <a:pPr marL="342900" indent="-342900">
              <a:buFont typeface="Wingdings" pitchFamily="2" charset="2"/>
              <a:buChar char="§"/>
            </a:pPr>
            <a:endParaRPr lang="es-MX" sz="2000" dirty="0">
              <a:latin typeface="Arial" pitchFamily="34" charset="0"/>
              <a:cs typeface="Arial" pitchFamily="34" charset="0"/>
            </a:endParaRPr>
          </a:p>
          <a:p>
            <a:pPr algn="ctr"/>
            <a:r>
              <a:rPr lang="en-US" sz="2000" b="1" u="sng" dirty="0">
                <a:latin typeface="Arial" pitchFamily="34" charset="0"/>
                <a:cs typeface="Arial" pitchFamily="34" charset="0"/>
              </a:rPr>
              <a:t>Treatment/ </a:t>
            </a:r>
            <a:r>
              <a:rPr lang="en-US" sz="2000" b="1" u="sng" dirty="0" smtClean="0">
                <a:latin typeface="Arial" pitchFamily="34" charset="0"/>
                <a:cs typeface="Arial" pitchFamily="34" charset="0"/>
              </a:rPr>
              <a:t>management</a:t>
            </a:r>
          </a:p>
          <a:p>
            <a:pPr algn="ct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The treatment (for this condition)  include</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The treatment (for this condition) is based on </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_____________ is the best treatment for this condition</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The treatment consists on_________</a:t>
            </a:r>
            <a:endParaRPr lang="es-MX" sz="2000" dirty="0">
              <a:latin typeface="Arial" pitchFamily="34" charset="0"/>
              <a:cs typeface="Arial" pitchFamily="34" charset="0"/>
            </a:endParaRPr>
          </a:p>
          <a:p>
            <a:r>
              <a:rPr lang="en-US" sz="2000" dirty="0" smtClean="0">
                <a:latin typeface="Arial" pitchFamily="34" charset="0"/>
                <a:cs typeface="Arial" pitchFamily="34" charset="0"/>
              </a:rPr>
              <a:t> </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3243702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51468" y="188640"/>
            <a:ext cx="7776864" cy="6247864"/>
          </a:xfrm>
          <a:prstGeom prst="rect">
            <a:avLst/>
          </a:prstGeom>
        </p:spPr>
        <p:txBody>
          <a:bodyPr wrap="square">
            <a:spAutoFit/>
          </a:bodyPr>
          <a:lstStyle/>
          <a:p>
            <a:pPr algn="ctr"/>
            <a:r>
              <a:rPr lang="en-US" sz="2000" b="1" u="sng" dirty="0" smtClean="0">
                <a:latin typeface="Arial" pitchFamily="34" charset="0"/>
                <a:cs typeface="Arial" pitchFamily="34" charset="0"/>
              </a:rPr>
              <a:t>Prognosis</a:t>
            </a:r>
          </a:p>
          <a:p>
            <a:pPr algn="ctr"/>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The </a:t>
            </a:r>
            <a:r>
              <a:rPr lang="en-US" sz="2000" dirty="0">
                <a:latin typeface="Arial" pitchFamily="34" charset="0"/>
                <a:cs typeface="Arial" pitchFamily="34" charset="0"/>
              </a:rPr>
              <a:t>prognosis is good / poor / guarded / bad / reserved</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smtClean="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The prognosis is good if the patient follows the treatment.</a:t>
            </a:r>
          </a:p>
          <a:p>
            <a:pPr marL="342900" indent="-342900">
              <a:buFont typeface="Wingdings" pitchFamily="2" charset="2"/>
              <a:buChar char="§"/>
            </a:pPr>
            <a:endParaRPr lang="es-MX" sz="2000" dirty="0" smtClean="0">
              <a:latin typeface="Arial" pitchFamily="34" charset="0"/>
              <a:cs typeface="Arial" pitchFamily="34" charset="0"/>
            </a:endParaRPr>
          </a:p>
          <a:p>
            <a:pPr algn="ctr"/>
            <a:r>
              <a:rPr lang="en-US" sz="2000" b="1" u="sng" dirty="0" smtClean="0">
                <a:latin typeface="Arial" pitchFamily="34" charset="0"/>
                <a:cs typeface="Arial" pitchFamily="34" charset="0"/>
              </a:rPr>
              <a:t>Complication</a:t>
            </a:r>
          </a:p>
          <a:p>
            <a:pPr algn="ctr"/>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The </a:t>
            </a:r>
            <a:r>
              <a:rPr lang="en-US" sz="2000" dirty="0">
                <a:latin typeface="Arial" pitchFamily="34" charset="0"/>
                <a:cs typeface="Arial" pitchFamily="34" charset="0"/>
              </a:rPr>
              <a:t>complications of </a:t>
            </a:r>
            <a:r>
              <a:rPr lang="en-US" sz="2000" dirty="0" smtClean="0">
                <a:latin typeface="Arial" pitchFamily="34" charset="0"/>
                <a:cs typeface="Arial" pitchFamily="34" charset="0"/>
              </a:rPr>
              <a:t> HBP are </a:t>
            </a:r>
            <a:r>
              <a:rPr lang="en-US" sz="2000" dirty="0">
                <a:latin typeface="Arial" pitchFamily="34" charset="0"/>
                <a:cs typeface="Arial" pitchFamily="34" charset="0"/>
              </a:rPr>
              <a:t>mainly </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 </a:t>
            </a:r>
            <a:r>
              <a:rPr lang="en-US" sz="2000" dirty="0" smtClean="0">
                <a:latin typeface="Arial" pitchFamily="34" charset="0"/>
                <a:cs typeface="Arial" pitchFamily="34" charset="0"/>
              </a:rPr>
              <a:t>The </a:t>
            </a:r>
            <a:r>
              <a:rPr lang="en-US" sz="2000" dirty="0">
                <a:latin typeface="Arial" pitchFamily="34" charset="0"/>
                <a:cs typeface="Arial" pitchFamily="34" charset="0"/>
              </a:rPr>
              <a:t>most common complication(s) is/ are</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 </a:t>
            </a:r>
            <a:r>
              <a:rPr lang="en-US" sz="2000" dirty="0" smtClean="0">
                <a:latin typeface="Arial" pitchFamily="34" charset="0"/>
                <a:cs typeface="Arial" pitchFamily="34" charset="0"/>
              </a:rPr>
              <a:t>Other </a:t>
            </a:r>
            <a:r>
              <a:rPr lang="en-US" sz="2000" dirty="0">
                <a:latin typeface="Arial" pitchFamily="34" charset="0"/>
                <a:cs typeface="Arial" pitchFamily="34" charset="0"/>
              </a:rPr>
              <a:t>complications associated </a:t>
            </a:r>
            <a:r>
              <a:rPr lang="en-US" sz="2000" dirty="0" smtClean="0">
                <a:latin typeface="Arial" pitchFamily="34" charset="0"/>
                <a:cs typeface="Arial" pitchFamily="34" charset="0"/>
              </a:rPr>
              <a:t>with HBP </a:t>
            </a:r>
            <a:r>
              <a:rPr lang="en-US" sz="2000" dirty="0">
                <a:latin typeface="Arial" pitchFamily="34" charset="0"/>
                <a:cs typeface="Arial" pitchFamily="34" charset="0"/>
              </a:rPr>
              <a:t>include… </a:t>
            </a:r>
            <a:r>
              <a:rPr lang="en-US" sz="2000" dirty="0" smtClean="0">
                <a:latin typeface="Arial" pitchFamily="34" charset="0"/>
                <a:cs typeface="Arial" pitchFamily="34" charset="0"/>
              </a:rPr>
              <a:t>…</a:t>
            </a:r>
          </a:p>
          <a:p>
            <a:pPr marL="342900" indent="-342900">
              <a:buFont typeface="Wingdings" pitchFamily="2" charset="2"/>
              <a:buChar char="§"/>
            </a:pPr>
            <a:endParaRPr lang="es-MX" sz="2000" dirty="0">
              <a:latin typeface="Arial" pitchFamily="34" charset="0"/>
              <a:cs typeface="Arial" pitchFamily="34" charset="0"/>
            </a:endParaRPr>
          </a:p>
          <a:p>
            <a:pPr marL="342900" indent="-342900">
              <a:buFont typeface="Wingdings" pitchFamily="2" charset="2"/>
              <a:buChar char="§"/>
            </a:pPr>
            <a:r>
              <a:rPr lang="en-US" sz="2000" dirty="0">
                <a:latin typeface="Arial" pitchFamily="34" charset="0"/>
                <a:cs typeface="Arial" pitchFamily="34" charset="0"/>
              </a:rPr>
              <a:t>_________,________, and ________ are the most common </a:t>
            </a:r>
            <a:endParaRPr lang="en-US" sz="2000" dirty="0" smtClean="0">
              <a:latin typeface="Arial" pitchFamily="34" charset="0"/>
              <a:cs typeface="Arial" pitchFamily="34" charset="0"/>
            </a:endParaRPr>
          </a:p>
          <a:p>
            <a:pPr marL="342900" indent="-342900">
              <a:buFont typeface="Wingdings" pitchFamily="2" charset="2"/>
              <a:buChar char="§"/>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complication </a:t>
            </a:r>
            <a:r>
              <a:rPr lang="en-US" sz="2000" dirty="0">
                <a:latin typeface="Arial" pitchFamily="34" charset="0"/>
                <a:cs typeface="Arial" pitchFamily="34" charset="0"/>
              </a:rPr>
              <a:t>of </a:t>
            </a:r>
            <a:r>
              <a:rPr lang="en-US" sz="2000" dirty="0" smtClean="0">
                <a:latin typeface="Arial" pitchFamily="34" charset="0"/>
                <a:cs typeface="Arial" pitchFamily="34" charset="0"/>
              </a:rPr>
              <a:t>HBP</a:t>
            </a:r>
          </a:p>
          <a:p>
            <a:endParaRPr lang="es-MX" sz="2000" dirty="0">
              <a:latin typeface="Arial" pitchFamily="34" charset="0"/>
              <a:cs typeface="Arial" pitchFamily="34" charset="0"/>
            </a:endParaRPr>
          </a:p>
          <a:p>
            <a:pPr marL="342900" indent="-342900">
              <a:buFont typeface="Wingdings" pitchFamily="2" charset="2"/>
              <a:buChar char="§"/>
            </a:pPr>
            <a:r>
              <a:rPr lang="en-US" sz="2000" dirty="0" smtClean="0">
                <a:latin typeface="Arial" pitchFamily="34" charset="0"/>
                <a:cs typeface="Arial" pitchFamily="34" charset="0"/>
              </a:rPr>
              <a:t>….</a:t>
            </a:r>
            <a:r>
              <a:rPr lang="en-US" sz="2000" dirty="0">
                <a:latin typeface="Arial" pitchFamily="34" charset="0"/>
                <a:cs typeface="Arial" pitchFamily="34" charset="0"/>
              </a:rPr>
              <a:t>are well-recognized complications of the first episodes of </a:t>
            </a:r>
            <a:r>
              <a:rPr lang="en-US" sz="2000" dirty="0" smtClean="0">
                <a:latin typeface="Arial" pitchFamily="34" charset="0"/>
                <a:cs typeface="Arial" pitchFamily="34" charset="0"/>
              </a:rPr>
              <a:t> HBP</a:t>
            </a:r>
            <a:endParaRPr lang="es-MX" sz="2000" dirty="0"/>
          </a:p>
        </p:txBody>
      </p:sp>
    </p:spTree>
    <p:extLst>
      <p:ext uri="{BB962C8B-B14F-4D97-AF65-F5344CB8AC3E}">
        <p14:creationId xmlns:p14="http://schemas.microsoft.com/office/powerpoint/2010/main" val="2519604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476672"/>
            <a:ext cx="8928992" cy="5355312"/>
          </a:xfrm>
          <a:prstGeom prst="rect">
            <a:avLst/>
          </a:prstGeom>
        </p:spPr>
        <p:txBody>
          <a:bodyPr wrap="square">
            <a:spAutoFit/>
          </a:bodyPr>
          <a:lstStyle/>
          <a:p>
            <a:r>
              <a:rPr lang="es-MX" sz="2000" b="1" i="1" dirty="0" err="1">
                <a:latin typeface="Arial" pitchFamily="34" charset="0"/>
                <a:cs typeface="Arial" pitchFamily="34" charset="0"/>
              </a:rPr>
              <a:t>Bibliography</a:t>
            </a:r>
            <a:r>
              <a:rPr lang="es-MX" sz="2000" b="1" i="1" dirty="0">
                <a:latin typeface="Arial" pitchFamily="34" charset="0"/>
                <a:cs typeface="Arial" pitchFamily="34" charset="0"/>
              </a:rPr>
              <a:t> </a:t>
            </a:r>
            <a:endParaRPr lang="es-MX" sz="2000" dirty="0">
              <a:latin typeface="Arial" pitchFamily="34" charset="0"/>
              <a:cs typeface="Arial" pitchFamily="34" charset="0"/>
            </a:endParaRPr>
          </a:p>
          <a:p>
            <a:r>
              <a:rPr lang="en-US" i="1" dirty="0"/>
              <a:t>1. Abbot, G. The Teaching of English as an International Language: A Practical Guide. La Habana: Editorial </a:t>
            </a:r>
            <a:r>
              <a:rPr lang="en-US" i="1" dirty="0" err="1"/>
              <a:t>Revolucionaria</a:t>
            </a:r>
            <a:r>
              <a:rPr lang="en-US" i="1" dirty="0"/>
              <a:t>; 1989. </a:t>
            </a:r>
            <a:endParaRPr lang="en-US" dirty="0"/>
          </a:p>
          <a:p>
            <a:r>
              <a:rPr lang="en-US" i="1" dirty="0"/>
              <a:t>2. Agnes, M. (Editor-in-chief) </a:t>
            </a:r>
            <a:r>
              <a:rPr lang="en-US" i="1" dirty="0" err="1"/>
              <a:t>Webster‟s</a:t>
            </a:r>
            <a:r>
              <a:rPr lang="en-US" i="1" dirty="0"/>
              <a:t> New World College Dictionary. 4th edition: New York: Macmillan; 1999. </a:t>
            </a:r>
            <a:endParaRPr lang="en-US" dirty="0"/>
          </a:p>
          <a:p>
            <a:r>
              <a:rPr lang="en-US" i="1" dirty="0"/>
              <a:t>3. Ballinger, Ph. </a:t>
            </a:r>
            <a:r>
              <a:rPr lang="en-US" i="1" dirty="0" err="1"/>
              <a:t>Merrill‟s</a:t>
            </a:r>
            <a:r>
              <a:rPr lang="en-US" i="1" dirty="0"/>
              <a:t> Atlas of Radiographic Positions and Radiologic Procedures. 8th Edition: Mosby; 1995. </a:t>
            </a:r>
            <a:endParaRPr lang="en-US" dirty="0"/>
          </a:p>
          <a:p>
            <a:r>
              <a:rPr lang="en-US" i="1" dirty="0"/>
              <a:t>4. Bates, B. Guide to Physical Examination and History Taking. 8th edition New York: Lippincott Williams &amp; Wilkins; 2003. </a:t>
            </a:r>
            <a:endParaRPr lang="en-US" i="1" dirty="0" smtClean="0"/>
          </a:p>
          <a:p>
            <a:r>
              <a:rPr lang="en-US" i="1" dirty="0" smtClean="0"/>
              <a:t>5._______________. </a:t>
            </a:r>
            <a:r>
              <a:rPr lang="en-US" i="1" dirty="0"/>
              <a:t>English through Medicine Two. </a:t>
            </a:r>
            <a:r>
              <a:rPr lang="en-US" i="1" dirty="0" smtClean="0"/>
              <a:t>Student´s </a:t>
            </a:r>
            <a:r>
              <a:rPr lang="en-US" i="1" dirty="0"/>
              <a:t>Book. Editorial </a:t>
            </a:r>
            <a:r>
              <a:rPr lang="en-US" i="1" dirty="0" err="1"/>
              <a:t>Ciencias</a:t>
            </a:r>
            <a:r>
              <a:rPr lang="en-US" i="1" dirty="0"/>
              <a:t> </a:t>
            </a:r>
            <a:r>
              <a:rPr lang="en-US" i="1" dirty="0" err="1"/>
              <a:t>Médicas</a:t>
            </a:r>
            <a:r>
              <a:rPr lang="en-US" i="1" dirty="0"/>
              <a:t>; 2007. </a:t>
            </a:r>
            <a:endParaRPr lang="en-US" dirty="0"/>
          </a:p>
          <a:p>
            <a:endParaRPr lang="en-US" i="1" dirty="0" smtClean="0"/>
          </a:p>
          <a:p>
            <a:r>
              <a:rPr lang="en-US" i="1" dirty="0" smtClean="0"/>
              <a:t>6._______________. </a:t>
            </a:r>
            <a:r>
              <a:rPr lang="en-US" i="1" dirty="0"/>
              <a:t>English through Medicine Two. Teacher´s Book. Editorial </a:t>
            </a:r>
            <a:r>
              <a:rPr lang="en-US" i="1" dirty="0" err="1"/>
              <a:t>Ciencias</a:t>
            </a:r>
            <a:r>
              <a:rPr lang="en-US" i="1" dirty="0"/>
              <a:t> </a:t>
            </a:r>
            <a:r>
              <a:rPr lang="en-US" i="1" dirty="0" err="1"/>
              <a:t>Médicas</a:t>
            </a:r>
            <a:r>
              <a:rPr lang="en-US" i="1" dirty="0"/>
              <a:t>; 2007. </a:t>
            </a:r>
            <a:endParaRPr lang="en-US" dirty="0"/>
          </a:p>
          <a:p>
            <a:r>
              <a:rPr lang="es-MX" i="1" dirty="0"/>
              <a:t>7</a:t>
            </a:r>
            <a:r>
              <a:rPr lang="es-MX" i="1" dirty="0" smtClean="0"/>
              <a:t>. </a:t>
            </a:r>
            <a:r>
              <a:rPr lang="es-MX" i="1" dirty="0"/>
              <a:t>Colectivo de Autores. English </a:t>
            </a:r>
            <a:r>
              <a:rPr lang="es-MX" i="1" dirty="0" err="1"/>
              <a:t>for</a:t>
            </a:r>
            <a:r>
              <a:rPr lang="es-MX" i="1" dirty="0"/>
              <a:t> Professional </a:t>
            </a:r>
            <a:r>
              <a:rPr lang="es-MX" i="1" dirty="0" err="1"/>
              <a:t>Nursing</a:t>
            </a:r>
            <a:r>
              <a:rPr lang="es-MX" i="1" dirty="0"/>
              <a:t> </a:t>
            </a:r>
            <a:r>
              <a:rPr lang="es-MX" i="1" dirty="0" err="1"/>
              <a:t>Communication</a:t>
            </a:r>
            <a:r>
              <a:rPr lang="es-MX" i="1" dirty="0"/>
              <a:t>. </a:t>
            </a:r>
            <a:r>
              <a:rPr lang="es-MX" i="1" dirty="0" err="1"/>
              <a:t>Student‟s</a:t>
            </a:r>
            <a:r>
              <a:rPr lang="es-MX" i="1" dirty="0"/>
              <a:t> Book. La Habana: Editorial Ciencias Médicas; 2004. </a:t>
            </a:r>
            <a:endParaRPr lang="es-MX" dirty="0"/>
          </a:p>
          <a:p>
            <a:r>
              <a:rPr lang="en-US" i="1" dirty="0"/>
              <a:t>8</a:t>
            </a:r>
            <a:r>
              <a:rPr lang="en-US" i="1" dirty="0" smtClean="0"/>
              <a:t>. </a:t>
            </a:r>
            <a:r>
              <a:rPr lang="en-US" i="1" dirty="0"/>
              <a:t>_______________ English for Professional Nursing Communication. </a:t>
            </a:r>
            <a:r>
              <a:rPr lang="en-US" i="1" dirty="0" err="1"/>
              <a:t>Teacher‟s</a:t>
            </a:r>
            <a:r>
              <a:rPr lang="en-US" i="1" dirty="0"/>
              <a:t> Book. La Habana: Editorial </a:t>
            </a:r>
            <a:r>
              <a:rPr lang="en-US" i="1" dirty="0" err="1"/>
              <a:t>Ciencias</a:t>
            </a:r>
            <a:r>
              <a:rPr lang="en-US" i="1" dirty="0"/>
              <a:t> </a:t>
            </a:r>
            <a:r>
              <a:rPr lang="en-US" i="1" dirty="0" err="1"/>
              <a:t>Médicas</a:t>
            </a:r>
            <a:r>
              <a:rPr lang="en-US" i="1" dirty="0"/>
              <a:t>; 2004. </a:t>
            </a:r>
            <a:endParaRPr lang="en-US" dirty="0"/>
          </a:p>
          <a:p>
            <a:endParaRPr lang="en-US" dirty="0"/>
          </a:p>
        </p:txBody>
      </p:sp>
    </p:spTree>
    <p:extLst>
      <p:ext uri="{BB962C8B-B14F-4D97-AF65-F5344CB8AC3E}">
        <p14:creationId xmlns:p14="http://schemas.microsoft.com/office/powerpoint/2010/main" val="2146610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03848" y="2505670"/>
            <a:ext cx="2440733" cy="923330"/>
          </a:xfrm>
          <a:prstGeom prst="rect">
            <a:avLst/>
          </a:prstGeom>
          <a:noFill/>
        </p:spPr>
        <p:txBody>
          <a:bodyPr wrap="none" lIns="91440" tIns="45720" rIns="91440" bIns="45720">
            <a:spAutoFit/>
          </a:bodyPr>
          <a:lstStyle/>
          <a:p>
            <a:pPr algn="ctr"/>
            <a:r>
              <a:rPr lang="es-E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Thanks</a:t>
            </a:r>
            <a:r>
              <a:rPr lang="es-E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74781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2132856"/>
            <a:ext cx="8892480" cy="2554545"/>
          </a:xfrm>
          <a:prstGeom prst="rect">
            <a:avLst/>
          </a:prstGeom>
        </p:spPr>
        <p:txBody>
          <a:bodyPr wrap="square">
            <a:spAutoFit/>
          </a:bodyPr>
          <a:lstStyle/>
          <a:p>
            <a:pPr algn="ctr"/>
            <a:r>
              <a:rPr lang="en-US" sz="4000" b="1" dirty="0" smtClean="0">
                <a:latin typeface="Arial" pitchFamily="34" charset="0"/>
                <a:cs typeface="Arial" pitchFamily="34" charset="0"/>
              </a:rPr>
              <a:t>Unit 1 : Hypertension </a:t>
            </a:r>
          </a:p>
          <a:p>
            <a:endParaRPr lang="en-US" sz="4000" b="1" dirty="0" smtClean="0">
              <a:latin typeface="Arial" pitchFamily="34" charset="0"/>
              <a:cs typeface="Arial" pitchFamily="34" charset="0"/>
            </a:endParaRPr>
          </a:p>
          <a:p>
            <a:r>
              <a:rPr lang="en-US" sz="4000" b="1" dirty="0">
                <a:latin typeface="Arial" pitchFamily="34" charset="0"/>
                <a:cs typeface="Arial" pitchFamily="34" charset="0"/>
              </a:rPr>
              <a:t> </a:t>
            </a:r>
            <a:r>
              <a:rPr lang="en-US" sz="2800" b="1" dirty="0" smtClean="0">
                <a:latin typeface="Arial" pitchFamily="34" charset="0"/>
                <a:cs typeface="Arial" pitchFamily="34" charset="0"/>
              </a:rPr>
              <a:t>Objective:</a:t>
            </a:r>
            <a:r>
              <a:rPr lang="en-US" sz="4000" b="1" dirty="0" smtClean="0">
                <a:latin typeface="Arial" pitchFamily="34" charset="0"/>
                <a:cs typeface="Arial" pitchFamily="34" charset="0"/>
              </a:rPr>
              <a:t> </a:t>
            </a:r>
          </a:p>
          <a:p>
            <a:pPr marL="342900" indent="-342900">
              <a:buFont typeface="Wingdings" pitchFamily="2" charset="2"/>
              <a:buChar char="Ø"/>
            </a:pPr>
            <a:r>
              <a:rPr lang="en-US" sz="2000" b="1" dirty="0" smtClean="0">
                <a:latin typeface="Arial" pitchFamily="34" charset="0"/>
                <a:cs typeface="Arial" pitchFamily="34" charset="0"/>
              </a:rPr>
              <a:t>To describe different features of high blood </a:t>
            </a:r>
            <a:r>
              <a:rPr lang="en-US" sz="2000" b="1" dirty="0" smtClean="0">
                <a:latin typeface="Arial" pitchFamily="34" charset="0"/>
                <a:cs typeface="Arial" pitchFamily="34" charset="0"/>
              </a:rPr>
              <a:t>pressure in order to prepare students to discuss a case </a:t>
            </a:r>
            <a:r>
              <a:rPr lang="en-US" sz="2000" b="1" smtClean="0">
                <a:latin typeface="Arial" pitchFamily="34" charset="0"/>
                <a:cs typeface="Arial" pitchFamily="34" charset="0"/>
              </a:rPr>
              <a:t>in English</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468064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476672"/>
            <a:ext cx="7848872" cy="1143326"/>
          </a:xfrm>
          <a:prstGeom prst="rect">
            <a:avLst/>
          </a:prstGeom>
        </p:spPr>
        <p:txBody>
          <a:bodyPr wrap="square">
            <a:spAutoFit/>
          </a:bodyPr>
          <a:lstStyle/>
          <a:p>
            <a:pPr>
              <a:lnSpc>
                <a:spcPct val="150000"/>
              </a:lnSpc>
            </a:pPr>
            <a:r>
              <a:rPr lang="en-US" sz="2800" b="1" dirty="0">
                <a:latin typeface="Arial" pitchFamily="34" charset="0"/>
                <a:cs typeface="Arial" pitchFamily="34" charset="0"/>
              </a:rPr>
              <a:t>Hypertension</a:t>
            </a:r>
            <a:r>
              <a:rPr lang="en-US" sz="2000" dirty="0">
                <a:latin typeface="Arial" pitchFamily="34" charset="0"/>
                <a:cs typeface="Arial" pitchFamily="34" charset="0"/>
              </a:rPr>
              <a:t> is defined as having a blood pressure higher than 140 over 90 </a:t>
            </a:r>
            <a:r>
              <a:rPr lang="en-US" sz="2000" dirty="0" smtClean="0">
                <a:latin typeface="Arial" pitchFamily="34" charset="0"/>
                <a:cs typeface="Arial" pitchFamily="34" charset="0"/>
              </a:rPr>
              <a:t>mmHg.</a:t>
            </a:r>
          </a:p>
        </p:txBody>
      </p:sp>
      <p:sp>
        <p:nvSpPr>
          <p:cNvPr id="3" name="2 CuadroTexto"/>
          <p:cNvSpPr txBox="1"/>
          <p:nvPr/>
        </p:nvSpPr>
        <p:spPr>
          <a:xfrm>
            <a:off x="1475656" y="2613659"/>
            <a:ext cx="4968552" cy="523220"/>
          </a:xfrm>
          <a:prstGeom prst="rect">
            <a:avLst/>
          </a:prstGeom>
          <a:noFill/>
        </p:spPr>
        <p:txBody>
          <a:bodyPr wrap="square" rtlCol="0">
            <a:spAutoFit/>
          </a:bodyPr>
          <a:lstStyle/>
          <a:p>
            <a:r>
              <a:rPr lang="es-ES" sz="2800" b="1" dirty="0" err="1" smtClean="0">
                <a:latin typeface="Arial" pitchFamily="34" charset="0"/>
                <a:cs typeface="Arial" pitchFamily="34" charset="0"/>
              </a:rPr>
              <a:t>Classification</a:t>
            </a:r>
            <a:endParaRPr lang="es-MX" sz="2800" b="1" dirty="0">
              <a:latin typeface="Arial" pitchFamily="34" charset="0"/>
              <a:cs typeface="Arial" pitchFamily="34" charset="0"/>
            </a:endParaRPr>
          </a:p>
        </p:txBody>
      </p:sp>
      <p:sp>
        <p:nvSpPr>
          <p:cNvPr id="4" name="3 Rectángulo"/>
          <p:cNvSpPr/>
          <p:nvPr/>
        </p:nvSpPr>
        <p:spPr>
          <a:xfrm>
            <a:off x="471222" y="3292347"/>
            <a:ext cx="8411959" cy="707886"/>
          </a:xfrm>
          <a:prstGeom prst="rect">
            <a:avLst/>
          </a:prstGeom>
        </p:spPr>
        <p:txBody>
          <a:bodyPr wrap="square">
            <a:spAutoFit/>
          </a:bodyPr>
          <a:lstStyle/>
          <a:p>
            <a:pPr marL="285750" indent="-285750">
              <a:buFont typeface="Wingdings" pitchFamily="2" charset="2"/>
              <a:buChar char="Ø"/>
            </a:pPr>
            <a:r>
              <a:rPr lang="en-US" sz="2000" dirty="0" smtClean="0">
                <a:latin typeface="Arial" pitchFamily="34" charset="0"/>
                <a:cs typeface="Arial" pitchFamily="34" charset="0"/>
              </a:rPr>
              <a:t>Primary </a:t>
            </a:r>
            <a:r>
              <a:rPr lang="en-US" sz="2000" dirty="0">
                <a:latin typeface="Arial" pitchFamily="34" charset="0"/>
                <a:cs typeface="Arial" pitchFamily="34" charset="0"/>
              </a:rPr>
              <a:t>hypertension (or essential </a:t>
            </a:r>
            <a:r>
              <a:rPr lang="en-US" sz="2000" dirty="0" smtClean="0">
                <a:latin typeface="Arial" pitchFamily="34" charset="0"/>
                <a:cs typeface="Arial" pitchFamily="34" charset="0"/>
              </a:rPr>
              <a:t>hypertension): High </a:t>
            </a:r>
            <a:r>
              <a:rPr lang="en-US" sz="2000" dirty="0">
                <a:latin typeface="Arial" pitchFamily="34" charset="0"/>
                <a:cs typeface="Arial" pitchFamily="34" charset="0"/>
              </a:rPr>
              <a:t>blood pressure that is not caused by another condition or disease </a:t>
            </a:r>
            <a:endParaRPr lang="es-MX" sz="2000" dirty="0">
              <a:latin typeface="Arial" pitchFamily="34" charset="0"/>
              <a:cs typeface="Arial" pitchFamily="34" charset="0"/>
            </a:endParaRPr>
          </a:p>
        </p:txBody>
      </p:sp>
      <p:sp>
        <p:nvSpPr>
          <p:cNvPr id="5" name="4 Rectángulo"/>
          <p:cNvSpPr/>
          <p:nvPr/>
        </p:nvSpPr>
        <p:spPr>
          <a:xfrm>
            <a:off x="471224" y="4725144"/>
            <a:ext cx="8411958" cy="707886"/>
          </a:xfrm>
          <a:prstGeom prst="rect">
            <a:avLst/>
          </a:prstGeom>
        </p:spPr>
        <p:txBody>
          <a:bodyPr wrap="square">
            <a:spAutoFit/>
          </a:bodyPr>
          <a:lstStyle/>
          <a:p>
            <a:pPr marL="285750" indent="-285750">
              <a:buFont typeface="Wingdings" pitchFamily="2" charset="2"/>
              <a:buChar char="Ø"/>
            </a:pPr>
            <a:r>
              <a:rPr lang="en-US" sz="2000" dirty="0">
                <a:latin typeface="Arial" pitchFamily="34" charset="0"/>
                <a:cs typeface="Arial" pitchFamily="34" charset="0"/>
              </a:rPr>
              <a:t>Secondary </a:t>
            </a:r>
            <a:r>
              <a:rPr lang="en-US" sz="2000" dirty="0" smtClean="0">
                <a:latin typeface="Arial" pitchFamily="34" charset="0"/>
                <a:cs typeface="Arial" pitchFamily="34" charset="0"/>
              </a:rPr>
              <a:t>hypertension : It has specific cause, it </a:t>
            </a:r>
            <a:r>
              <a:rPr lang="en-US" sz="2000" dirty="0">
                <a:latin typeface="Arial" pitchFamily="34" charset="0"/>
                <a:cs typeface="Arial" pitchFamily="34" charset="0"/>
              </a:rPr>
              <a:t>is secondary to another problem. </a:t>
            </a:r>
            <a:r>
              <a:rPr lang="en-US" sz="2000" dirty="0" smtClean="0">
                <a:latin typeface="Arial" pitchFamily="34" charset="0"/>
                <a:cs typeface="Arial" pitchFamily="34" charset="0"/>
              </a:rPr>
              <a:t> </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3716657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979712" y="404664"/>
            <a:ext cx="5904656" cy="523220"/>
          </a:xfrm>
          <a:prstGeom prst="rect">
            <a:avLst/>
          </a:prstGeom>
          <a:noFill/>
        </p:spPr>
        <p:txBody>
          <a:bodyPr wrap="square" rtlCol="0">
            <a:spAutoFit/>
          </a:bodyPr>
          <a:lstStyle/>
          <a:p>
            <a:r>
              <a:rPr lang="es-ES" sz="2800" b="1" dirty="0" err="1" smtClean="0">
                <a:latin typeface="Arial" pitchFamily="34" charset="0"/>
                <a:cs typeface="Arial" pitchFamily="34" charset="0"/>
              </a:rPr>
              <a:t>Risk</a:t>
            </a:r>
            <a:r>
              <a:rPr lang="es-ES" sz="2800" b="1" dirty="0" smtClean="0">
                <a:latin typeface="Arial" pitchFamily="34" charset="0"/>
                <a:cs typeface="Arial" pitchFamily="34" charset="0"/>
              </a:rPr>
              <a:t> </a:t>
            </a:r>
            <a:r>
              <a:rPr lang="es-ES" sz="2800" b="1" dirty="0" err="1" smtClean="0">
                <a:latin typeface="Arial" pitchFamily="34" charset="0"/>
                <a:cs typeface="Arial" pitchFamily="34" charset="0"/>
              </a:rPr>
              <a:t>factors</a:t>
            </a:r>
            <a:endParaRPr lang="es-MX" sz="2800" b="1" dirty="0">
              <a:latin typeface="Arial" pitchFamily="34" charset="0"/>
              <a:cs typeface="Arial" pitchFamily="34" charset="0"/>
            </a:endParaRPr>
          </a:p>
        </p:txBody>
      </p:sp>
      <p:sp>
        <p:nvSpPr>
          <p:cNvPr id="3" name="2 Rectángulo"/>
          <p:cNvSpPr/>
          <p:nvPr/>
        </p:nvSpPr>
        <p:spPr>
          <a:xfrm>
            <a:off x="169902" y="1124744"/>
            <a:ext cx="8964488" cy="4651979"/>
          </a:xfrm>
          <a:prstGeom prst="rect">
            <a:avLst/>
          </a:prstGeom>
        </p:spPr>
        <p:txBody>
          <a:bodyPr wrap="square">
            <a:spAutoFit/>
          </a:bodyPr>
          <a:lstStyle/>
          <a:p>
            <a:pPr marL="342900" lvl="0" indent="-342900">
              <a:lnSpc>
                <a:spcPct val="150000"/>
              </a:lnSpc>
              <a:buFont typeface="Wingdings" pitchFamily="2" charset="2"/>
              <a:buChar char="v"/>
            </a:pPr>
            <a:r>
              <a:rPr lang="en-US" sz="2000" dirty="0">
                <a:latin typeface="Arial" pitchFamily="34" charset="0"/>
                <a:cs typeface="Arial" pitchFamily="34" charset="0"/>
              </a:rPr>
              <a:t>C</a:t>
            </a:r>
            <a:r>
              <a:rPr lang="en-US" sz="2000" dirty="0" smtClean="0">
                <a:latin typeface="Arial" pitchFamily="34" charset="0"/>
                <a:cs typeface="Arial" pitchFamily="34" charset="0"/>
              </a:rPr>
              <a:t>hronic </a:t>
            </a:r>
            <a:r>
              <a:rPr lang="en-US" sz="2000" dirty="0">
                <a:latin typeface="Arial" pitchFamily="34" charset="0"/>
                <a:cs typeface="Arial" pitchFamily="34" charset="0"/>
              </a:rPr>
              <a:t>kidney </a:t>
            </a:r>
            <a:r>
              <a:rPr lang="en-US" sz="2000" dirty="0" smtClean="0">
                <a:latin typeface="Arial" pitchFamily="34" charset="0"/>
                <a:cs typeface="Arial" pitchFamily="34" charset="0"/>
              </a:rPr>
              <a:t>disease</a:t>
            </a:r>
          </a:p>
          <a:p>
            <a:pPr marL="342900" lvl="0" indent="-342900">
              <a:lnSpc>
                <a:spcPct val="150000"/>
              </a:lnSpc>
              <a:buFont typeface="Wingdings" pitchFamily="2" charset="2"/>
              <a:buChar char="v"/>
            </a:pPr>
            <a:r>
              <a:rPr lang="en-US" sz="2000" dirty="0">
                <a:latin typeface="Arial" pitchFamily="34" charset="0"/>
                <a:cs typeface="Arial" pitchFamily="34" charset="0"/>
              </a:rPr>
              <a:t>Diabetes </a:t>
            </a:r>
            <a:endParaRPr lang="en-US" sz="2000" dirty="0" smtClean="0">
              <a:latin typeface="Arial" pitchFamily="34" charset="0"/>
              <a:cs typeface="Arial" pitchFamily="34" charset="0"/>
            </a:endParaRPr>
          </a:p>
          <a:p>
            <a:pPr marL="342900" lvl="0" indent="-342900">
              <a:lnSpc>
                <a:spcPct val="150000"/>
              </a:lnSpc>
              <a:buFont typeface="Wingdings" pitchFamily="2" charset="2"/>
              <a:buChar char="v"/>
            </a:pPr>
            <a:r>
              <a:rPr lang="en-US" sz="2000" dirty="0">
                <a:latin typeface="Arial" pitchFamily="34" charset="0"/>
                <a:cs typeface="Arial" pitchFamily="34" charset="0"/>
              </a:rPr>
              <a:t>Cushing syndrome </a:t>
            </a:r>
            <a:r>
              <a:rPr lang="en-US" sz="2000" dirty="0" smtClean="0">
                <a:latin typeface="Arial" pitchFamily="34" charset="0"/>
                <a:cs typeface="Arial" pitchFamily="34" charset="0"/>
              </a:rPr>
              <a:t> </a:t>
            </a:r>
            <a:endParaRPr lang="es-MX" sz="2000" dirty="0">
              <a:latin typeface="Arial" pitchFamily="34" charset="0"/>
              <a:cs typeface="Arial" pitchFamily="34" charset="0"/>
            </a:endParaRPr>
          </a:p>
          <a:p>
            <a:pPr marL="342900" lvl="0" indent="-342900">
              <a:lnSpc>
                <a:spcPct val="150000"/>
              </a:lnSpc>
              <a:buFont typeface="Wingdings" pitchFamily="2" charset="2"/>
              <a:buChar char="v"/>
            </a:pPr>
            <a:r>
              <a:rPr lang="en-US" sz="2000" dirty="0">
                <a:latin typeface="Arial" pitchFamily="34" charset="0"/>
                <a:cs typeface="Arial" pitchFamily="34" charset="0"/>
              </a:rPr>
              <a:t>Congenital adrenal </a:t>
            </a:r>
            <a:r>
              <a:rPr lang="en-US" sz="2000" dirty="0" smtClean="0">
                <a:latin typeface="Arial" pitchFamily="34" charset="0"/>
                <a:cs typeface="Arial" pitchFamily="34" charset="0"/>
              </a:rPr>
              <a:t>hyperplasia </a:t>
            </a:r>
            <a:endParaRPr lang="es-MX" sz="2000" dirty="0">
              <a:latin typeface="Arial" pitchFamily="34" charset="0"/>
              <a:cs typeface="Arial" pitchFamily="34" charset="0"/>
            </a:endParaRPr>
          </a:p>
          <a:p>
            <a:pPr marL="342900" lvl="0" indent="-342900">
              <a:lnSpc>
                <a:spcPct val="150000"/>
              </a:lnSpc>
              <a:buFont typeface="Wingdings" pitchFamily="2" charset="2"/>
              <a:buChar char="v"/>
            </a:pPr>
            <a:r>
              <a:rPr lang="es-MX" sz="2000" dirty="0" err="1" smtClean="0">
                <a:latin typeface="Arial" pitchFamily="34" charset="0"/>
                <a:cs typeface="Arial" pitchFamily="34" charset="0"/>
              </a:rPr>
              <a:t>Hyperthyroidism</a:t>
            </a:r>
            <a:endParaRPr lang="es-MX" sz="2000" dirty="0" smtClean="0">
              <a:latin typeface="Arial" pitchFamily="34" charset="0"/>
              <a:cs typeface="Arial" pitchFamily="34" charset="0"/>
            </a:endParaRPr>
          </a:p>
          <a:p>
            <a:pPr marL="342900" lvl="0" indent="-342900">
              <a:lnSpc>
                <a:spcPct val="150000"/>
              </a:lnSpc>
              <a:buFont typeface="Wingdings" pitchFamily="2" charset="2"/>
              <a:buChar char="v"/>
            </a:pPr>
            <a:r>
              <a:rPr lang="en-US" sz="2000" dirty="0" smtClean="0">
                <a:latin typeface="Arial" pitchFamily="34" charset="0"/>
                <a:cs typeface="Arial" pitchFamily="34" charset="0"/>
              </a:rPr>
              <a:t>Hyperparathyroidism (which affects calcium</a:t>
            </a:r>
            <a:r>
              <a:rPr lang="en-US" sz="2000" dirty="0">
                <a:latin typeface="Arial" pitchFamily="34" charset="0"/>
                <a:cs typeface="Arial" pitchFamily="34" charset="0"/>
              </a:rPr>
              <a:t> </a:t>
            </a:r>
            <a:r>
              <a:rPr lang="en-US" sz="2000" dirty="0" smtClean="0">
                <a:latin typeface="Arial" pitchFamily="34" charset="0"/>
                <a:cs typeface="Arial" pitchFamily="34" charset="0"/>
              </a:rPr>
              <a:t>and phosphorous levels)</a:t>
            </a:r>
            <a:endParaRPr lang="es-MX" sz="2000" dirty="0" smtClean="0">
              <a:latin typeface="Arial" pitchFamily="34" charset="0"/>
              <a:cs typeface="Arial" pitchFamily="34" charset="0"/>
            </a:endParaRPr>
          </a:p>
          <a:p>
            <a:pPr marL="342900" lvl="0" indent="-342900">
              <a:lnSpc>
                <a:spcPct val="150000"/>
              </a:lnSpc>
              <a:buFont typeface="Wingdings" pitchFamily="2" charset="2"/>
              <a:buChar char="v"/>
            </a:pPr>
            <a:r>
              <a:rPr lang="es-MX" sz="2000" dirty="0" err="1" smtClean="0">
                <a:latin typeface="Arial" pitchFamily="34" charset="0"/>
                <a:cs typeface="Arial" pitchFamily="34" charset="0"/>
              </a:rPr>
              <a:t>Pregnancy</a:t>
            </a:r>
            <a:r>
              <a:rPr lang="es-MX" sz="2000" dirty="0" smtClean="0">
                <a:latin typeface="Arial" pitchFamily="34" charset="0"/>
                <a:cs typeface="Arial" pitchFamily="34" charset="0"/>
              </a:rPr>
              <a:t> </a:t>
            </a:r>
            <a:endParaRPr lang="es-MX" sz="2000" dirty="0">
              <a:latin typeface="Arial" pitchFamily="34" charset="0"/>
              <a:cs typeface="Arial" pitchFamily="34" charset="0"/>
            </a:endParaRPr>
          </a:p>
          <a:p>
            <a:pPr marL="342900" lvl="0" indent="-342900">
              <a:lnSpc>
                <a:spcPct val="150000"/>
              </a:lnSpc>
              <a:buFont typeface="Wingdings" pitchFamily="2" charset="2"/>
              <a:buChar char="v"/>
            </a:pPr>
            <a:r>
              <a:rPr lang="es-MX" sz="2000" dirty="0" err="1">
                <a:latin typeface="Arial" pitchFamily="34" charset="0"/>
                <a:cs typeface="Arial" pitchFamily="34" charset="0"/>
              </a:rPr>
              <a:t>Sleep</a:t>
            </a:r>
            <a:r>
              <a:rPr lang="es-MX" sz="2000" dirty="0">
                <a:latin typeface="Arial" pitchFamily="34" charset="0"/>
                <a:cs typeface="Arial" pitchFamily="34" charset="0"/>
              </a:rPr>
              <a:t> apnea </a:t>
            </a:r>
          </a:p>
          <a:p>
            <a:pPr marL="342900" lvl="0" indent="-342900">
              <a:lnSpc>
                <a:spcPct val="150000"/>
              </a:lnSpc>
              <a:buFont typeface="Wingdings" pitchFamily="2" charset="2"/>
              <a:buChar char="v"/>
            </a:pPr>
            <a:r>
              <a:rPr lang="en-US" sz="2000" dirty="0" smtClean="0">
                <a:latin typeface="Arial" pitchFamily="34" charset="0"/>
                <a:cs typeface="Arial" pitchFamily="34" charset="0"/>
              </a:rPr>
              <a:t>Vascular </a:t>
            </a:r>
            <a:r>
              <a:rPr lang="en-US" sz="2000" dirty="0">
                <a:latin typeface="Arial" pitchFamily="34" charset="0"/>
                <a:cs typeface="Arial" pitchFamily="34" charset="0"/>
              </a:rPr>
              <a:t>and heart </a:t>
            </a:r>
            <a:r>
              <a:rPr lang="en-US" sz="2000" dirty="0" smtClean="0">
                <a:latin typeface="Arial" pitchFamily="34" charset="0"/>
                <a:cs typeface="Arial" pitchFamily="34" charset="0"/>
              </a:rPr>
              <a:t>disease</a:t>
            </a:r>
          </a:p>
          <a:p>
            <a:pPr marL="342900" lvl="0" indent="-342900">
              <a:lnSpc>
                <a:spcPct val="150000"/>
              </a:lnSpc>
              <a:buFont typeface="Wingdings" pitchFamily="2" charset="2"/>
              <a:buChar char="v"/>
            </a:pPr>
            <a:r>
              <a:rPr lang="en-US" sz="2000" dirty="0" smtClean="0">
                <a:latin typeface="Arial" pitchFamily="34" charset="0"/>
                <a:cs typeface="Arial" pitchFamily="34" charset="0"/>
              </a:rPr>
              <a:t>Anxiety</a:t>
            </a:r>
            <a:endParaRPr lang="es-MX" sz="2000" dirty="0" smtClean="0">
              <a:latin typeface="Arial" pitchFamily="34" charset="0"/>
              <a:cs typeface="Arial" pitchFamily="34" charset="0"/>
            </a:endParaRPr>
          </a:p>
        </p:txBody>
      </p:sp>
    </p:spTree>
    <p:extLst>
      <p:ext uri="{BB962C8B-B14F-4D97-AF65-F5344CB8AC3E}">
        <p14:creationId xmlns:p14="http://schemas.microsoft.com/office/powerpoint/2010/main" val="2244852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1124744"/>
            <a:ext cx="8604448" cy="5113644"/>
          </a:xfrm>
          <a:prstGeom prst="rect">
            <a:avLst/>
          </a:prstGeom>
        </p:spPr>
        <p:txBody>
          <a:bodyPr wrap="square">
            <a:spAutoFit/>
          </a:bodyPr>
          <a:lstStyle/>
          <a:p>
            <a:pPr marL="342900" lvl="0" indent="-342900">
              <a:lnSpc>
                <a:spcPct val="150000"/>
              </a:lnSpc>
              <a:buFont typeface="Wingdings" pitchFamily="2" charset="2"/>
              <a:buChar char="v"/>
            </a:pPr>
            <a:r>
              <a:rPr lang="es-MX" sz="2000" dirty="0" err="1">
                <a:latin typeface="Arial" pitchFamily="34" charset="0"/>
                <a:cs typeface="Arial" pitchFamily="34" charset="0"/>
              </a:rPr>
              <a:t>Physical</a:t>
            </a:r>
            <a:r>
              <a:rPr lang="es-MX" sz="2000" dirty="0">
                <a:latin typeface="Arial" pitchFamily="34" charset="0"/>
                <a:cs typeface="Arial" pitchFamily="34" charset="0"/>
              </a:rPr>
              <a:t> </a:t>
            </a:r>
            <a:r>
              <a:rPr lang="es-MX" sz="2000" dirty="0" err="1">
                <a:latin typeface="Arial" pitchFamily="34" charset="0"/>
                <a:cs typeface="Arial" pitchFamily="34" charset="0"/>
              </a:rPr>
              <a:t>inactivity</a:t>
            </a:r>
            <a:r>
              <a:rPr lang="es-MX" sz="2000" dirty="0">
                <a:latin typeface="Arial" pitchFamily="34" charset="0"/>
                <a:cs typeface="Arial" pitchFamily="34" charset="0"/>
              </a:rPr>
              <a:t> </a:t>
            </a:r>
          </a:p>
          <a:p>
            <a:pPr marL="342900" lvl="0" indent="-342900">
              <a:lnSpc>
                <a:spcPct val="150000"/>
              </a:lnSpc>
              <a:buFont typeface="Wingdings" pitchFamily="2" charset="2"/>
              <a:buChar char="v"/>
            </a:pPr>
            <a:r>
              <a:rPr lang="en-US" sz="2000" dirty="0">
                <a:latin typeface="Arial" pitchFamily="34" charset="0"/>
                <a:cs typeface="Arial" pitchFamily="34" charset="0"/>
              </a:rPr>
              <a:t>A salt-rich diet associated with processed and fatty foods </a:t>
            </a:r>
            <a:endParaRPr lang="es-MX" sz="2000" dirty="0">
              <a:latin typeface="Arial" pitchFamily="34" charset="0"/>
              <a:cs typeface="Arial" pitchFamily="34" charset="0"/>
            </a:endParaRPr>
          </a:p>
          <a:p>
            <a:pPr marL="342900" lvl="0" indent="-342900">
              <a:lnSpc>
                <a:spcPct val="150000"/>
              </a:lnSpc>
              <a:buFont typeface="Wingdings" pitchFamily="2" charset="2"/>
              <a:buChar char="v"/>
            </a:pPr>
            <a:r>
              <a:rPr lang="es-MX" sz="2000" dirty="0">
                <a:latin typeface="Arial" pitchFamily="34" charset="0"/>
                <a:cs typeface="Arial" pitchFamily="34" charset="0"/>
              </a:rPr>
              <a:t>Alcohol and </a:t>
            </a:r>
            <a:r>
              <a:rPr lang="es-MX" sz="2000" dirty="0" err="1">
                <a:latin typeface="Arial" pitchFamily="34" charset="0"/>
                <a:cs typeface="Arial" pitchFamily="34" charset="0"/>
              </a:rPr>
              <a:t>tobacco</a:t>
            </a:r>
            <a:r>
              <a:rPr lang="es-MX" sz="2000" dirty="0">
                <a:latin typeface="Arial" pitchFamily="34" charset="0"/>
                <a:cs typeface="Arial" pitchFamily="34" charset="0"/>
              </a:rPr>
              <a:t> use. </a:t>
            </a:r>
          </a:p>
          <a:p>
            <a:pPr marL="342900" lvl="0" indent="-342900">
              <a:lnSpc>
                <a:spcPct val="150000"/>
              </a:lnSpc>
              <a:buFont typeface="Wingdings" pitchFamily="2" charset="2"/>
              <a:buChar char="v"/>
            </a:pPr>
            <a:r>
              <a:rPr lang="en-US" sz="2000" dirty="0">
                <a:latin typeface="Arial" pitchFamily="34" charset="0"/>
                <a:cs typeface="Arial" pitchFamily="34" charset="0"/>
              </a:rPr>
              <a:t>Age - everyone is at greater risk of high blood pressure as they get older. Race - African-American adults are at higher risk than white or Hispanic American adults </a:t>
            </a:r>
            <a:endParaRPr lang="es-MX" sz="2000" dirty="0">
              <a:latin typeface="Arial" pitchFamily="34" charset="0"/>
              <a:cs typeface="Arial" pitchFamily="34" charset="0"/>
            </a:endParaRPr>
          </a:p>
          <a:p>
            <a:pPr marL="342900" lvl="0" indent="-342900">
              <a:lnSpc>
                <a:spcPct val="150000"/>
              </a:lnSpc>
              <a:buFont typeface="Wingdings" pitchFamily="2" charset="2"/>
              <a:buChar char="v"/>
            </a:pPr>
            <a:r>
              <a:rPr lang="en-US" sz="2000" dirty="0">
                <a:latin typeface="Arial" pitchFamily="34" charset="0"/>
                <a:cs typeface="Arial" pitchFamily="34" charset="0"/>
              </a:rPr>
              <a:t>Size - being overweight or obese is a key risk factor for hypertension </a:t>
            </a:r>
            <a:endParaRPr lang="es-MX" sz="2000" dirty="0">
              <a:latin typeface="Arial" pitchFamily="34" charset="0"/>
              <a:cs typeface="Arial" pitchFamily="34" charset="0"/>
            </a:endParaRPr>
          </a:p>
          <a:p>
            <a:pPr marL="342900" lvl="0" indent="-342900">
              <a:lnSpc>
                <a:spcPct val="150000"/>
              </a:lnSpc>
              <a:buFont typeface="Wingdings" pitchFamily="2" charset="2"/>
              <a:buChar char="v"/>
            </a:pPr>
            <a:r>
              <a:rPr lang="en-US" sz="2000" dirty="0">
                <a:latin typeface="Arial" pitchFamily="34" charset="0"/>
                <a:cs typeface="Arial" pitchFamily="34" charset="0"/>
              </a:rPr>
              <a:t>Sex - males and females have different risk profiles. </a:t>
            </a:r>
          </a:p>
          <a:p>
            <a:pPr marL="342900" lvl="0" indent="-342900">
              <a:lnSpc>
                <a:spcPct val="150000"/>
              </a:lnSpc>
              <a:buFont typeface="Wingdings" pitchFamily="2" charset="2"/>
              <a:buChar char="v"/>
            </a:pPr>
            <a:r>
              <a:rPr lang="en-US" sz="2000" dirty="0">
                <a:latin typeface="Arial" pitchFamily="34" charset="0"/>
                <a:cs typeface="Arial" pitchFamily="34" charset="0"/>
              </a:rPr>
              <a:t>Alcohol intake. </a:t>
            </a:r>
            <a:endParaRPr lang="es-MX" sz="2000" dirty="0">
              <a:latin typeface="Arial" pitchFamily="34" charset="0"/>
              <a:cs typeface="Arial" pitchFamily="34" charset="0"/>
            </a:endParaRPr>
          </a:p>
          <a:p>
            <a:pPr marL="342900" indent="-342900">
              <a:lnSpc>
                <a:spcPct val="150000"/>
              </a:lnSpc>
              <a:buFont typeface="Wingdings" pitchFamily="2" charset="2"/>
              <a:buChar char="v"/>
            </a:pPr>
            <a:r>
              <a:rPr lang="en-US" sz="2000" dirty="0">
                <a:latin typeface="Arial" pitchFamily="34" charset="0"/>
                <a:cs typeface="Arial" pitchFamily="34" charset="0"/>
              </a:rPr>
              <a:t>A positive family history </a:t>
            </a:r>
          </a:p>
          <a:p>
            <a:pPr marL="342900" indent="-342900">
              <a:lnSpc>
                <a:spcPct val="150000"/>
              </a:lnSpc>
              <a:buFont typeface="Wingdings" pitchFamily="2" charset="2"/>
              <a:buChar char="v"/>
            </a:pPr>
            <a:r>
              <a:rPr lang="en-US" sz="2000" dirty="0">
                <a:latin typeface="Arial" pitchFamily="34" charset="0"/>
                <a:cs typeface="Arial" pitchFamily="34" charset="0"/>
              </a:rPr>
              <a:t>Stress</a:t>
            </a:r>
            <a:endParaRPr lang="es-MX" sz="2000" dirty="0">
              <a:latin typeface="Arial" pitchFamily="34" charset="0"/>
              <a:cs typeface="Arial" pitchFamily="34" charset="0"/>
            </a:endParaRPr>
          </a:p>
        </p:txBody>
      </p:sp>
      <p:sp>
        <p:nvSpPr>
          <p:cNvPr id="3" name="2 CuadroTexto"/>
          <p:cNvSpPr txBox="1"/>
          <p:nvPr/>
        </p:nvSpPr>
        <p:spPr>
          <a:xfrm>
            <a:off x="1979712" y="404664"/>
            <a:ext cx="2718048" cy="523220"/>
          </a:xfrm>
          <a:prstGeom prst="rect">
            <a:avLst/>
          </a:prstGeom>
          <a:noFill/>
        </p:spPr>
        <p:txBody>
          <a:bodyPr wrap="square" rtlCol="0">
            <a:spAutoFit/>
          </a:bodyPr>
          <a:lstStyle/>
          <a:p>
            <a:r>
              <a:rPr lang="es-ES" sz="2800" b="1" dirty="0" err="1" smtClean="0">
                <a:latin typeface="Arial" pitchFamily="34" charset="0"/>
                <a:cs typeface="Arial" pitchFamily="34" charset="0"/>
              </a:rPr>
              <a:t>Risk</a:t>
            </a:r>
            <a:r>
              <a:rPr lang="es-ES" sz="2800" b="1" dirty="0" smtClean="0">
                <a:latin typeface="Arial" pitchFamily="34" charset="0"/>
                <a:cs typeface="Arial" pitchFamily="34" charset="0"/>
              </a:rPr>
              <a:t> </a:t>
            </a:r>
            <a:r>
              <a:rPr lang="es-ES" sz="2800" b="1" dirty="0" err="1" smtClean="0">
                <a:latin typeface="Arial" pitchFamily="34" charset="0"/>
                <a:cs typeface="Arial" pitchFamily="34" charset="0"/>
              </a:rPr>
              <a:t>factors</a:t>
            </a:r>
            <a:endParaRPr lang="es-MX" sz="2800" b="1" dirty="0">
              <a:latin typeface="Arial" pitchFamily="34" charset="0"/>
              <a:cs typeface="Arial" pitchFamily="34" charset="0"/>
            </a:endParaRPr>
          </a:p>
        </p:txBody>
      </p:sp>
    </p:spTree>
    <p:extLst>
      <p:ext uri="{BB962C8B-B14F-4D97-AF65-F5344CB8AC3E}">
        <p14:creationId xmlns:p14="http://schemas.microsoft.com/office/powerpoint/2010/main" val="1310774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43808" y="332656"/>
            <a:ext cx="4248472" cy="523220"/>
          </a:xfrm>
          <a:prstGeom prst="rect">
            <a:avLst/>
          </a:prstGeom>
          <a:noFill/>
        </p:spPr>
        <p:txBody>
          <a:bodyPr wrap="square" rtlCol="0">
            <a:spAutoFit/>
          </a:bodyPr>
          <a:lstStyle/>
          <a:p>
            <a:r>
              <a:rPr lang="es-ES" sz="2800" dirty="0" err="1" smtClean="0">
                <a:latin typeface="Arial" pitchFamily="34" charset="0"/>
                <a:cs typeface="Arial" pitchFamily="34" charset="0"/>
              </a:rPr>
              <a:t>Signs</a:t>
            </a:r>
            <a:r>
              <a:rPr lang="es-ES" sz="2800" dirty="0" smtClean="0">
                <a:latin typeface="Arial" pitchFamily="34" charset="0"/>
                <a:cs typeface="Arial" pitchFamily="34" charset="0"/>
              </a:rPr>
              <a:t> and </a:t>
            </a:r>
            <a:r>
              <a:rPr lang="es-ES" sz="2800" dirty="0" err="1" smtClean="0">
                <a:latin typeface="Arial" pitchFamily="34" charset="0"/>
                <a:cs typeface="Arial" pitchFamily="34" charset="0"/>
              </a:rPr>
              <a:t>symptoms</a:t>
            </a:r>
            <a:endParaRPr lang="es-MX" sz="2800" dirty="0">
              <a:latin typeface="Arial" pitchFamily="34" charset="0"/>
              <a:cs typeface="Arial" pitchFamily="34" charset="0"/>
            </a:endParaRPr>
          </a:p>
        </p:txBody>
      </p:sp>
      <p:sp>
        <p:nvSpPr>
          <p:cNvPr id="3" name="2 Rectángulo"/>
          <p:cNvSpPr/>
          <p:nvPr/>
        </p:nvSpPr>
        <p:spPr>
          <a:xfrm>
            <a:off x="297019" y="855876"/>
            <a:ext cx="8280920" cy="1938992"/>
          </a:xfrm>
          <a:prstGeom prst="rect">
            <a:avLst/>
          </a:prstGeom>
        </p:spPr>
        <p:txBody>
          <a:bodyPr wrap="square">
            <a:spAutoFit/>
          </a:bodyPr>
          <a:lstStyle/>
          <a:p>
            <a:pPr algn="just">
              <a:lnSpc>
                <a:spcPct val="150000"/>
              </a:lnSpc>
            </a:pPr>
            <a:r>
              <a:rPr lang="en-US" sz="2000" dirty="0">
                <a:latin typeface="Arial" pitchFamily="34" charset="0"/>
                <a:cs typeface="Arial" pitchFamily="34" charset="0"/>
              </a:rPr>
              <a:t>High blood pressure itself is usually asymptomatic, meaning that patients do not experience any direct symptoms of the condition. This is why hypertension is often referred to as "the silent killer," as it can quietly causes damage to the cardiovascular system</a:t>
            </a:r>
            <a:endParaRPr lang="es-MX" sz="2000" dirty="0">
              <a:latin typeface="Arial" pitchFamily="34" charset="0"/>
              <a:cs typeface="Arial" pitchFamily="34" charset="0"/>
            </a:endParaRPr>
          </a:p>
        </p:txBody>
      </p:sp>
      <p:sp>
        <p:nvSpPr>
          <p:cNvPr id="4" name="3 CuadroTexto"/>
          <p:cNvSpPr txBox="1"/>
          <p:nvPr/>
        </p:nvSpPr>
        <p:spPr>
          <a:xfrm>
            <a:off x="621055" y="2843644"/>
            <a:ext cx="7632848" cy="400110"/>
          </a:xfrm>
          <a:prstGeom prst="rect">
            <a:avLst/>
          </a:prstGeom>
          <a:noFill/>
        </p:spPr>
        <p:txBody>
          <a:bodyPr wrap="square" rtlCol="0">
            <a:spAutoFit/>
          </a:bodyPr>
          <a:lstStyle/>
          <a:p>
            <a:r>
              <a:rPr lang="es-ES" sz="2000" b="1" u="sng" dirty="0" err="1" smtClean="0">
                <a:latin typeface="Arial" pitchFamily="34" charset="0"/>
                <a:cs typeface="Arial" pitchFamily="34" charset="0"/>
              </a:rPr>
              <a:t>Common</a:t>
            </a:r>
            <a:r>
              <a:rPr lang="es-ES" sz="2000" b="1" u="sng" dirty="0" smtClean="0">
                <a:latin typeface="Arial" pitchFamily="34" charset="0"/>
                <a:cs typeface="Arial" pitchFamily="34" charset="0"/>
              </a:rPr>
              <a:t> </a:t>
            </a:r>
            <a:r>
              <a:rPr lang="es-ES" sz="2000" b="1" u="sng" dirty="0" err="1" smtClean="0">
                <a:latin typeface="Arial" pitchFamily="34" charset="0"/>
                <a:cs typeface="Arial" pitchFamily="34" charset="0"/>
              </a:rPr>
              <a:t>signs</a:t>
            </a:r>
            <a:r>
              <a:rPr lang="es-ES" sz="2000" b="1" u="sng" dirty="0" smtClean="0">
                <a:latin typeface="Arial" pitchFamily="34" charset="0"/>
                <a:cs typeface="Arial" pitchFamily="34" charset="0"/>
              </a:rPr>
              <a:t> and </a:t>
            </a:r>
            <a:r>
              <a:rPr lang="es-ES" sz="2000" b="1" u="sng" dirty="0" err="1" smtClean="0">
                <a:latin typeface="Arial" pitchFamily="34" charset="0"/>
                <a:cs typeface="Arial" pitchFamily="34" charset="0"/>
              </a:rPr>
              <a:t>symptoms</a:t>
            </a:r>
            <a:endParaRPr lang="es-MX" sz="2000" b="1" u="sng" dirty="0">
              <a:latin typeface="Arial" pitchFamily="34" charset="0"/>
              <a:cs typeface="Arial" pitchFamily="34" charset="0"/>
            </a:endParaRPr>
          </a:p>
        </p:txBody>
      </p:sp>
      <p:sp>
        <p:nvSpPr>
          <p:cNvPr id="5" name="4 CuadroTexto"/>
          <p:cNvSpPr txBox="1"/>
          <p:nvPr/>
        </p:nvSpPr>
        <p:spPr>
          <a:xfrm>
            <a:off x="304557" y="3219477"/>
            <a:ext cx="7956884" cy="3266985"/>
          </a:xfrm>
          <a:prstGeom prst="rect">
            <a:avLst/>
          </a:prstGeom>
          <a:noFill/>
        </p:spPr>
        <p:txBody>
          <a:bodyPr wrap="square" rtlCol="0">
            <a:spAutoFit/>
          </a:bodyPr>
          <a:lstStyle/>
          <a:p>
            <a:pPr marL="342900" indent="-342900">
              <a:lnSpc>
                <a:spcPct val="150000"/>
              </a:lnSpc>
              <a:buFont typeface="Wingdings" pitchFamily="2" charset="2"/>
              <a:buChar char="§"/>
            </a:pPr>
            <a:r>
              <a:rPr lang="es-ES" sz="2000" dirty="0" err="1" smtClean="0">
                <a:latin typeface="Arial" pitchFamily="34" charset="0"/>
                <a:cs typeface="Arial" pitchFamily="34" charset="0"/>
              </a:rPr>
              <a:t>Headaches</a:t>
            </a:r>
            <a:endParaRPr lang="es-ES" sz="2000" dirty="0" smtClean="0">
              <a:latin typeface="Arial" pitchFamily="34" charset="0"/>
              <a:cs typeface="Arial" pitchFamily="34" charset="0"/>
            </a:endParaRPr>
          </a:p>
          <a:p>
            <a:pPr marL="342900" indent="-342900">
              <a:lnSpc>
                <a:spcPct val="150000"/>
              </a:lnSpc>
              <a:buFont typeface="Wingdings" pitchFamily="2" charset="2"/>
              <a:buChar char="§"/>
            </a:pPr>
            <a:r>
              <a:rPr lang="es-ES" sz="2000" dirty="0" err="1" smtClean="0">
                <a:latin typeface="Arial" pitchFamily="34" charset="0"/>
                <a:cs typeface="Arial" pitchFamily="34" charset="0"/>
              </a:rPr>
              <a:t>Blurred</a:t>
            </a:r>
            <a:r>
              <a:rPr lang="es-ES" sz="2000" dirty="0" smtClean="0">
                <a:latin typeface="Arial" pitchFamily="34" charset="0"/>
                <a:cs typeface="Arial" pitchFamily="34" charset="0"/>
              </a:rPr>
              <a:t> </a:t>
            </a:r>
            <a:r>
              <a:rPr lang="es-ES" sz="2000" dirty="0" err="1" smtClean="0">
                <a:latin typeface="Arial" pitchFamily="34" charset="0"/>
                <a:cs typeface="Arial" pitchFamily="34" charset="0"/>
              </a:rPr>
              <a:t>vision</a:t>
            </a:r>
            <a:r>
              <a:rPr lang="es-ES" sz="2000" dirty="0" smtClean="0">
                <a:latin typeface="Arial" pitchFamily="34" charset="0"/>
                <a:cs typeface="Arial" pitchFamily="34" charset="0"/>
              </a:rPr>
              <a:t> </a:t>
            </a:r>
          </a:p>
          <a:p>
            <a:pPr marL="342900" indent="-342900">
              <a:lnSpc>
                <a:spcPct val="150000"/>
              </a:lnSpc>
              <a:buFont typeface="Wingdings" pitchFamily="2" charset="2"/>
              <a:buChar char="§"/>
            </a:pPr>
            <a:r>
              <a:rPr lang="es-ES" sz="2000" dirty="0" err="1" smtClean="0">
                <a:latin typeface="Arial" pitchFamily="34" charset="0"/>
                <a:cs typeface="Arial" pitchFamily="34" charset="0"/>
              </a:rPr>
              <a:t>Nosebleeding</a:t>
            </a:r>
            <a:endParaRPr lang="es-ES" sz="2000" dirty="0" smtClean="0">
              <a:latin typeface="Arial" pitchFamily="34" charset="0"/>
              <a:cs typeface="Arial" pitchFamily="34" charset="0"/>
            </a:endParaRPr>
          </a:p>
          <a:p>
            <a:pPr marL="342900" indent="-342900">
              <a:lnSpc>
                <a:spcPct val="150000"/>
              </a:lnSpc>
              <a:buFont typeface="Wingdings" pitchFamily="2" charset="2"/>
              <a:buChar char="§"/>
            </a:pPr>
            <a:r>
              <a:rPr lang="es-ES" sz="2000" dirty="0" err="1" smtClean="0">
                <a:latin typeface="Arial" pitchFamily="34" charset="0"/>
                <a:cs typeface="Arial" pitchFamily="34" charset="0"/>
              </a:rPr>
              <a:t>Vomits</a:t>
            </a:r>
            <a:endParaRPr lang="es-ES" sz="2000" dirty="0" smtClean="0">
              <a:latin typeface="Arial" pitchFamily="34" charset="0"/>
              <a:cs typeface="Arial" pitchFamily="34" charset="0"/>
            </a:endParaRPr>
          </a:p>
          <a:p>
            <a:pPr marL="342900" indent="-342900">
              <a:lnSpc>
                <a:spcPct val="150000"/>
              </a:lnSpc>
              <a:buFont typeface="Wingdings" pitchFamily="2" charset="2"/>
              <a:buChar char="§"/>
            </a:pPr>
            <a:r>
              <a:rPr lang="es-ES" sz="2000" dirty="0" smtClean="0">
                <a:latin typeface="Arial" pitchFamily="34" charset="0"/>
                <a:cs typeface="Arial" pitchFamily="34" charset="0"/>
              </a:rPr>
              <a:t>Nausea</a:t>
            </a:r>
          </a:p>
          <a:p>
            <a:pPr marL="342900" indent="-342900">
              <a:lnSpc>
                <a:spcPct val="150000"/>
              </a:lnSpc>
              <a:buFont typeface="Wingdings" pitchFamily="2" charset="2"/>
              <a:buChar char="§"/>
            </a:pPr>
            <a:r>
              <a:rPr lang="es-ES" sz="2000" dirty="0" err="1" smtClean="0">
                <a:latin typeface="Arial" pitchFamily="34" charset="0"/>
                <a:cs typeface="Arial" pitchFamily="34" charset="0"/>
              </a:rPr>
              <a:t>Tinnitus</a:t>
            </a:r>
            <a:endParaRPr lang="es-ES" sz="2000" dirty="0" smtClean="0">
              <a:latin typeface="Arial" pitchFamily="34" charset="0"/>
              <a:cs typeface="Arial" pitchFamily="34" charset="0"/>
            </a:endParaRPr>
          </a:p>
          <a:p>
            <a:pPr marL="342900" indent="-342900">
              <a:lnSpc>
                <a:spcPct val="150000"/>
              </a:lnSpc>
              <a:buFont typeface="Wingdings" pitchFamily="2" charset="2"/>
              <a:buChar char="§"/>
            </a:pPr>
            <a:r>
              <a:rPr lang="es-ES" sz="2000" dirty="0" err="1" smtClean="0">
                <a:latin typeface="Arial" pitchFamily="34" charset="0"/>
                <a:cs typeface="Arial" pitchFamily="34" charset="0"/>
              </a:rPr>
              <a:t>Dizziness</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442851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620688"/>
            <a:ext cx="6519734" cy="523220"/>
          </a:xfrm>
          <a:prstGeom prst="rect">
            <a:avLst/>
          </a:prstGeom>
        </p:spPr>
        <p:txBody>
          <a:bodyPr wrap="none">
            <a:spAutoFit/>
          </a:bodyPr>
          <a:lstStyle/>
          <a:p>
            <a:r>
              <a:rPr lang="en-US" sz="2800" b="1" dirty="0">
                <a:latin typeface="Arial" pitchFamily="34" charset="0"/>
                <a:cs typeface="Arial" pitchFamily="34" charset="0"/>
              </a:rPr>
              <a:t>Diagnosis and tests for hypertension</a:t>
            </a:r>
            <a:endParaRPr lang="es-MX" sz="2800" dirty="0">
              <a:latin typeface="Arial" pitchFamily="34" charset="0"/>
              <a:cs typeface="Arial" pitchFamily="34" charset="0"/>
            </a:endParaRPr>
          </a:p>
        </p:txBody>
      </p:sp>
      <p:sp>
        <p:nvSpPr>
          <p:cNvPr id="3" name="2 Rectángulo"/>
          <p:cNvSpPr/>
          <p:nvPr/>
        </p:nvSpPr>
        <p:spPr>
          <a:xfrm>
            <a:off x="899592" y="2014446"/>
            <a:ext cx="7632848" cy="1420325"/>
          </a:xfrm>
          <a:prstGeom prst="rect">
            <a:avLst/>
          </a:prstGeom>
        </p:spPr>
        <p:txBody>
          <a:bodyPr wrap="square">
            <a:spAutoFit/>
          </a:bodyPr>
          <a:lstStyle/>
          <a:p>
            <a:pPr algn="just">
              <a:lnSpc>
                <a:spcPct val="150000"/>
              </a:lnSpc>
            </a:pPr>
            <a:r>
              <a:rPr lang="en-US" sz="2000" dirty="0" smtClean="0">
                <a:latin typeface="Arial" pitchFamily="34" charset="0"/>
                <a:cs typeface="Arial" pitchFamily="34" charset="0"/>
              </a:rPr>
              <a:t>The diagnosis </a:t>
            </a:r>
            <a:r>
              <a:rPr lang="en-US" sz="2000" dirty="0">
                <a:latin typeface="Arial" pitchFamily="34" charset="0"/>
                <a:cs typeface="Arial" pitchFamily="34" charset="0"/>
              </a:rPr>
              <a:t>of hypertension is made by measuring blood pressure over a number of clinic visits, using a </a:t>
            </a:r>
            <a:r>
              <a:rPr lang="en-US" sz="2000" dirty="0" err="1">
                <a:latin typeface="Arial" pitchFamily="34" charset="0"/>
                <a:cs typeface="Arial" pitchFamily="34" charset="0"/>
              </a:rPr>
              <a:t>sphygmomamometer</a:t>
            </a:r>
            <a:r>
              <a:rPr lang="en-US" sz="2000" dirty="0">
                <a:latin typeface="Arial" pitchFamily="34" charset="0"/>
                <a:cs typeface="Arial" pitchFamily="34" charset="0"/>
              </a:rPr>
              <a:t> </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3352790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87824" y="359078"/>
            <a:ext cx="2104487" cy="523220"/>
          </a:xfrm>
          <a:prstGeom prst="rect">
            <a:avLst/>
          </a:prstGeom>
        </p:spPr>
        <p:txBody>
          <a:bodyPr wrap="none">
            <a:spAutoFit/>
          </a:bodyPr>
          <a:lstStyle/>
          <a:p>
            <a:r>
              <a:rPr lang="en-US" sz="2800" b="1" dirty="0">
                <a:latin typeface="Arial" pitchFamily="34" charset="0"/>
                <a:cs typeface="Arial" pitchFamily="34" charset="0"/>
              </a:rPr>
              <a:t>Treatments</a:t>
            </a:r>
            <a:endParaRPr lang="es-MX" sz="2800" dirty="0">
              <a:latin typeface="Arial" pitchFamily="34" charset="0"/>
              <a:cs typeface="Arial" pitchFamily="34" charset="0"/>
            </a:endParaRPr>
          </a:p>
        </p:txBody>
      </p:sp>
      <p:sp>
        <p:nvSpPr>
          <p:cNvPr id="4" name="3 Rectángulo"/>
          <p:cNvSpPr/>
          <p:nvPr/>
        </p:nvSpPr>
        <p:spPr>
          <a:xfrm>
            <a:off x="2150153" y="957001"/>
            <a:ext cx="4257897" cy="400110"/>
          </a:xfrm>
          <a:prstGeom prst="rect">
            <a:avLst/>
          </a:prstGeom>
        </p:spPr>
        <p:txBody>
          <a:bodyPr wrap="none">
            <a:spAutoFit/>
          </a:bodyPr>
          <a:lstStyle/>
          <a:p>
            <a:r>
              <a:rPr lang="en-US" sz="2000" b="1" dirty="0">
                <a:latin typeface="Arial" pitchFamily="34" charset="0"/>
                <a:cs typeface="Arial" pitchFamily="34" charset="0"/>
              </a:rPr>
              <a:t>Drug treatments for hypertension</a:t>
            </a:r>
            <a:endParaRPr lang="es-MX" sz="2000" dirty="0">
              <a:latin typeface="Arial" pitchFamily="34" charset="0"/>
              <a:cs typeface="Arial" pitchFamily="34" charset="0"/>
            </a:endParaRPr>
          </a:p>
        </p:txBody>
      </p:sp>
      <p:sp>
        <p:nvSpPr>
          <p:cNvPr id="5" name="4 Rectángulo"/>
          <p:cNvSpPr/>
          <p:nvPr/>
        </p:nvSpPr>
        <p:spPr>
          <a:xfrm>
            <a:off x="1043608" y="1357603"/>
            <a:ext cx="7848872" cy="4247317"/>
          </a:xfrm>
          <a:prstGeom prst="rect">
            <a:avLst/>
          </a:prstGeom>
        </p:spPr>
        <p:txBody>
          <a:bodyPr wrap="square">
            <a:spAutoFit/>
          </a:bodyPr>
          <a:lstStyle/>
          <a:p>
            <a:pPr marL="342900" lvl="0" indent="-342900">
              <a:lnSpc>
                <a:spcPct val="150000"/>
              </a:lnSpc>
              <a:buFont typeface="Arial" pitchFamily="34" charset="0"/>
              <a:buChar char="•"/>
            </a:pPr>
            <a:r>
              <a:rPr lang="en-US" sz="2000" dirty="0">
                <a:latin typeface="Arial" pitchFamily="34" charset="0"/>
                <a:cs typeface="Arial" pitchFamily="34" charset="0"/>
              </a:rPr>
              <a:t>Diuretics (including thiazides, </a:t>
            </a:r>
            <a:r>
              <a:rPr lang="en-US" sz="2000" dirty="0" err="1">
                <a:latin typeface="Arial" pitchFamily="34" charset="0"/>
                <a:cs typeface="Arial" pitchFamily="34" charset="0"/>
              </a:rPr>
              <a:t>chlorthalidone</a:t>
            </a:r>
            <a:r>
              <a:rPr lang="en-US" sz="2000" dirty="0">
                <a:latin typeface="Arial" pitchFamily="34" charset="0"/>
                <a:cs typeface="Arial" pitchFamily="34" charset="0"/>
              </a:rPr>
              <a:t> and </a:t>
            </a:r>
            <a:r>
              <a:rPr lang="en-US" sz="2000" dirty="0" err="1">
                <a:latin typeface="Arial" pitchFamily="34" charset="0"/>
                <a:cs typeface="Arial" pitchFamily="34" charset="0"/>
              </a:rPr>
              <a:t>indapamide</a:t>
            </a:r>
            <a:r>
              <a:rPr lang="en-US" sz="2000" dirty="0">
                <a:latin typeface="Arial" pitchFamily="34" charset="0"/>
                <a:cs typeface="Arial" pitchFamily="34" charset="0"/>
              </a:rPr>
              <a:t>) </a:t>
            </a:r>
            <a:endParaRPr lang="es-MX" sz="2000" dirty="0">
              <a:latin typeface="Arial" pitchFamily="34" charset="0"/>
              <a:cs typeface="Arial" pitchFamily="34" charset="0"/>
            </a:endParaRPr>
          </a:p>
          <a:p>
            <a:pPr marL="342900" lvl="0" indent="-342900">
              <a:lnSpc>
                <a:spcPct val="150000"/>
              </a:lnSpc>
              <a:buFont typeface="Arial" pitchFamily="34" charset="0"/>
              <a:buChar char="•"/>
            </a:pPr>
            <a:r>
              <a:rPr lang="en-US" sz="2000" u="sng" dirty="0" smtClean="0">
                <a:latin typeface="Arial" pitchFamily="34" charset="0"/>
                <a:cs typeface="Arial" pitchFamily="34" charset="0"/>
              </a:rPr>
              <a:t>Beta-blockers</a:t>
            </a:r>
            <a:r>
              <a:rPr lang="en-US" sz="2000" dirty="0">
                <a:latin typeface="Arial" pitchFamily="34" charset="0"/>
                <a:cs typeface="Arial" pitchFamily="34" charset="0"/>
              </a:rPr>
              <a:t> </a:t>
            </a:r>
            <a:r>
              <a:rPr lang="en-US" sz="2000" dirty="0" smtClean="0">
                <a:latin typeface="Arial" pitchFamily="34" charset="0"/>
                <a:cs typeface="Arial" pitchFamily="34" charset="0"/>
              </a:rPr>
              <a:t>(and </a:t>
            </a:r>
            <a:r>
              <a:rPr lang="en-US" sz="2000" dirty="0">
                <a:latin typeface="Arial" pitchFamily="34" charset="0"/>
                <a:cs typeface="Arial" pitchFamily="34" charset="0"/>
              </a:rPr>
              <a:t>alpha-blockers) </a:t>
            </a:r>
            <a:endParaRPr lang="es-MX" sz="2000" dirty="0">
              <a:latin typeface="Arial" pitchFamily="34" charset="0"/>
              <a:cs typeface="Arial" pitchFamily="34" charset="0"/>
            </a:endParaRPr>
          </a:p>
          <a:p>
            <a:pPr marL="342900" lvl="0" indent="-342900">
              <a:lnSpc>
                <a:spcPct val="150000"/>
              </a:lnSpc>
              <a:buFont typeface="Arial" pitchFamily="34" charset="0"/>
              <a:buChar char="•"/>
            </a:pPr>
            <a:r>
              <a:rPr lang="es-MX" sz="2000" dirty="0" err="1">
                <a:latin typeface="Arial" pitchFamily="34" charset="0"/>
                <a:cs typeface="Arial" pitchFamily="34" charset="0"/>
              </a:rPr>
              <a:t>Calcium-channel</a:t>
            </a:r>
            <a:r>
              <a:rPr lang="es-MX" sz="2000" dirty="0">
                <a:latin typeface="Arial" pitchFamily="34" charset="0"/>
                <a:cs typeface="Arial" pitchFamily="34" charset="0"/>
              </a:rPr>
              <a:t> </a:t>
            </a:r>
            <a:r>
              <a:rPr lang="es-MX" sz="2000" dirty="0" err="1">
                <a:latin typeface="Arial" pitchFamily="34" charset="0"/>
                <a:cs typeface="Arial" pitchFamily="34" charset="0"/>
              </a:rPr>
              <a:t>blockers</a:t>
            </a:r>
            <a:r>
              <a:rPr lang="es-MX" sz="2000" dirty="0">
                <a:latin typeface="Arial" pitchFamily="34" charset="0"/>
                <a:cs typeface="Arial" pitchFamily="34" charset="0"/>
              </a:rPr>
              <a:t> </a:t>
            </a:r>
          </a:p>
          <a:p>
            <a:pPr marL="342900" lvl="0" indent="-342900">
              <a:lnSpc>
                <a:spcPct val="150000"/>
              </a:lnSpc>
              <a:buFont typeface="Arial" pitchFamily="34" charset="0"/>
              <a:buChar char="•"/>
            </a:pPr>
            <a:r>
              <a:rPr lang="es-MX" sz="2000" dirty="0">
                <a:latin typeface="Arial" pitchFamily="34" charset="0"/>
                <a:cs typeface="Arial" pitchFamily="34" charset="0"/>
              </a:rPr>
              <a:t>Central </a:t>
            </a:r>
            <a:r>
              <a:rPr lang="es-MX" sz="2000" dirty="0" err="1">
                <a:latin typeface="Arial" pitchFamily="34" charset="0"/>
                <a:cs typeface="Arial" pitchFamily="34" charset="0"/>
              </a:rPr>
              <a:t>agonists</a:t>
            </a:r>
            <a:endParaRPr lang="es-MX" sz="2000" dirty="0">
              <a:latin typeface="Arial" pitchFamily="34" charset="0"/>
              <a:cs typeface="Arial" pitchFamily="34" charset="0"/>
            </a:endParaRPr>
          </a:p>
          <a:p>
            <a:pPr marL="342900" lvl="0" indent="-342900">
              <a:lnSpc>
                <a:spcPct val="150000"/>
              </a:lnSpc>
              <a:buFont typeface="Arial" pitchFamily="34" charset="0"/>
              <a:buChar char="•"/>
            </a:pPr>
            <a:r>
              <a:rPr lang="es-MX" sz="2000" dirty="0" err="1">
                <a:latin typeface="Arial" pitchFamily="34" charset="0"/>
                <a:cs typeface="Arial" pitchFamily="34" charset="0"/>
              </a:rPr>
              <a:t>Peripheral</a:t>
            </a:r>
            <a:r>
              <a:rPr lang="es-MX" sz="2000" dirty="0">
                <a:latin typeface="Arial" pitchFamily="34" charset="0"/>
                <a:cs typeface="Arial" pitchFamily="34" charset="0"/>
              </a:rPr>
              <a:t> </a:t>
            </a:r>
            <a:r>
              <a:rPr lang="es-MX" sz="2000" dirty="0" err="1">
                <a:latin typeface="Arial" pitchFamily="34" charset="0"/>
                <a:cs typeface="Arial" pitchFamily="34" charset="0"/>
              </a:rPr>
              <a:t>adrenergic</a:t>
            </a:r>
            <a:r>
              <a:rPr lang="es-MX" sz="2000" dirty="0">
                <a:latin typeface="Arial" pitchFamily="34" charset="0"/>
                <a:cs typeface="Arial" pitchFamily="34" charset="0"/>
              </a:rPr>
              <a:t> </a:t>
            </a:r>
            <a:r>
              <a:rPr lang="es-MX" sz="2000" dirty="0" err="1" smtClean="0">
                <a:latin typeface="Arial" pitchFamily="34" charset="0"/>
                <a:cs typeface="Arial" pitchFamily="34" charset="0"/>
              </a:rPr>
              <a:t>inhibitors</a:t>
            </a:r>
            <a:endParaRPr lang="es-MX" sz="2000" dirty="0" smtClean="0">
              <a:latin typeface="Arial" pitchFamily="34" charset="0"/>
              <a:cs typeface="Arial" pitchFamily="34" charset="0"/>
            </a:endParaRPr>
          </a:p>
          <a:p>
            <a:pPr marL="342900" lvl="0" indent="-342900">
              <a:lnSpc>
                <a:spcPct val="150000"/>
              </a:lnSpc>
              <a:buFont typeface="Arial" pitchFamily="34" charset="0"/>
              <a:buChar char="•"/>
            </a:pPr>
            <a:r>
              <a:rPr lang="es-MX" sz="2000" dirty="0" err="1">
                <a:latin typeface="Arial" pitchFamily="34" charset="0"/>
                <a:cs typeface="Arial" pitchFamily="34" charset="0"/>
              </a:rPr>
              <a:t>Vasodilators</a:t>
            </a:r>
            <a:endParaRPr lang="es-MX" sz="2000" dirty="0">
              <a:latin typeface="Arial" pitchFamily="34" charset="0"/>
              <a:cs typeface="Arial" pitchFamily="34" charset="0"/>
            </a:endParaRPr>
          </a:p>
          <a:p>
            <a:pPr marL="342900" lvl="0" indent="-342900">
              <a:lnSpc>
                <a:spcPct val="150000"/>
              </a:lnSpc>
              <a:buFont typeface="Arial" pitchFamily="34" charset="0"/>
              <a:buChar char="•"/>
            </a:pPr>
            <a:r>
              <a:rPr lang="es-MX" sz="2000" dirty="0" err="1">
                <a:latin typeface="Arial" pitchFamily="34" charset="0"/>
                <a:cs typeface="Arial" pitchFamily="34" charset="0"/>
              </a:rPr>
              <a:t>Angiotensin-converting</a:t>
            </a:r>
            <a:r>
              <a:rPr lang="es-MX" sz="2000" dirty="0">
                <a:latin typeface="Arial" pitchFamily="34" charset="0"/>
                <a:cs typeface="Arial" pitchFamily="34" charset="0"/>
              </a:rPr>
              <a:t> </a:t>
            </a:r>
            <a:r>
              <a:rPr lang="es-MX" sz="2000" dirty="0" err="1">
                <a:latin typeface="Arial" pitchFamily="34" charset="0"/>
                <a:cs typeface="Arial" pitchFamily="34" charset="0"/>
              </a:rPr>
              <a:t>enzyme</a:t>
            </a:r>
            <a:r>
              <a:rPr lang="es-MX" sz="2000" dirty="0">
                <a:latin typeface="Arial" pitchFamily="34" charset="0"/>
                <a:cs typeface="Arial" pitchFamily="34" charset="0"/>
              </a:rPr>
              <a:t> (ACE) </a:t>
            </a:r>
            <a:r>
              <a:rPr lang="es-MX" sz="2000" dirty="0" err="1">
                <a:latin typeface="Arial" pitchFamily="34" charset="0"/>
                <a:cs typeface="Arial" pitchFamily="34" charset="0"/>
              </a:rPr>
              <a:t>inhibitors</a:t>
            </a:r>
            <a:r>
              <a:rPr lang="es-MX" sz="2000" dirty="0">
                <a:latin typeface="Arial" pitchFamily="34" charset="0"/>
                <a:cs typeface="Arial" pitchFamily="34" charset="0"/>
              </a:rPr>
              <a:t> </a:t>
            </a:r>
          </a:p>
          <a:p>
            <a:pPr marL="342900" lvl="0" indent="-342900">
              <a:lnSpc>
                <a:spcPct val="150000"/>
              </a:lnSpc>
              <a:buFont typeface="Arial" pitchFamily="34" charset="0"/>
              <a:buChar char="•"/>
            </a:pPr>
            <a:r>
              <a:rPr lang="es-MX" sz="2000" dirty="0" err="1">
                <a:latin typeface="Arial" pitchFamily="34" charset="0"/>
                <a:cs typeface="Arial" pitchFamily="34" charset="0"/>
              </a:rPr>
              <a:t>Angiotensin</a:t>
            </a:r>
            <a:r>
              <a:rPr lang="es-MX" sz="2000" dirty="0">
                <a:latin typeface="Arial" pitchFamily="34" charset="0"/>
                <a:cs typeface="Arial" pitchFamily="34" charset="0"/>
              </a:rPr>
              <a:t> receptor </a:t>
            </a:r>
            <a:r>
              <a:rPr lang="es-MX" sz="2000" dirty="0" err="1">
                <a:latin typeface="Arial" pitchFamily="34" charset="0"/>
                <a:cs typeface="Arial" pitchFamily="34" charset="0"/>
              </a:rPr>
              <a:t>blockers</a:t>
            </a:r>
            <a:r>
              <a:rPr lang="es-MX" sz="2000" dirty="0">
                <a:latin typeface="Arial" pitchFamily="34" charset="0"/>
                <a:cs typeface="Arial" pitchFamily="34" charset="0"/>
              </a:rPr>
              <a:t>. </a:t>
            </a:r>
          </a:p>
          <a:p>
            <a:pPr marL="342900" lvl="0" indent="-342900">
              <a:lnSpc>
                <a:spcPct val="150000"/>
              </a:lnSpc>
              <a:buFont typeface="Arial" pitchFamily="34" charset="0"/>
              <a:buChar char="•"/>
            </a:pPr>
            <a:endParaRPr lang="es-MX" sz="2000" dirty="0">
              <a:latin typeface="Arial" pitchFamily="34" charset="0"/>
              <a:cs typeface="Arial" pitchFamily="34" charset="0"/>
            </a:endParaRPr>
          </a:p>
        </p:txBody>
      </p:sp>
    </p:spTree>
    <p:extLst>
      <p:ext uri="{BB962C8B-B14F-4D97-AF65-F5344CB8AC3E}">
        <p14:creationId xmlns:p14="http://schemas.microsoft.com/office/powerpoint/2010/main" val="2108329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68439" y="1844824"/>
            <a:ext cx="8136904" cy="3690177"/>
          </a:xfrm>
          <a:prstGeom prst="rect">
            <a:avLst/>
          </a:prstGeom>
        </p:spPr>
        <p:txBody>
          <a:bodyPr wrap="square">
            <a:spAutoFit/>
          </a:bodyPr>
          <a:lstStyle/>
          <a:p>
            <a:pPr marL="285750" lvl="0" indent="-285750">
              <a:lnSpc>
                <a:spcPct val="200000"/>
              </a:lnSpc>
              <a:buFont typeface="Arial" pitchFamily="34" charset="0"/>
              <a:buChar char="•"/>
            </a:pPr>
            <a:r>
              <a:rPr lang="en-US" sz="2000" dirty="0">
                <a:latin typeface="Arial" pitchFamily="34" charset="0"/>
                <a:cs typeface="Arial" pitchFamily="34" charset="0"/>
              </a:rPr>
              <a:t>Salt restriction </a:t>
            </a:r>
            <a:endParaRPr lang="es-MX" sz="2000" dirty="0">
              <a:latin typeface="Arial" pitchFamily="34" charset="0"/>
              <a:cs typeface="Arial" pitchFamily="34" charset="0"/>
            </a:endParaRPr>
          </a:p>
          <a:p>
            <a:pPr marL="285750" lvl="0" indent="-285750">
              <a:lnSpc>
                <a:spcPct val="200000"/>
              </a:lnSpc>
              <a:buFont typeface="Arial" pitchFamily="34" charset="0"/>
              <a:buChar char="•"/>
            </a:pPr>
            <a:r>
              <a:rPr lang="en-US" sz="2000" dirty="0">
                <a:latin typeface="Arial" pitchFamily="34" charset="0"/>
                <a:cs typeface="Arial" pitchFamily="34" charset="0"/>
              </a:rPr>
              <a:t>Moderation of alcohol consumption </a:t>
            </a:r>
            <a:endParaRPr lang="en-US" sz="2000" dirty="0" smtClean="0">
              <a:latin typeface="Arial" pitchFamily="34" charset="0"/>
              <a:cs typeface="Arial" pitchFamily="34" charset="0"/>
            </a:endParaRPr>
          </a:p>
          <a:p>
            <a:pPr marL="285750" lvl="0" indent="-285750">
              <a:lnSpc>
                <a:spcPct val="200000"/>
              </a:lnSpc>
              <a:buFont typeface="Arial" pitchFamily="34" charset="0"/>
              <a:buChar char="•"/>
            </a:pPr>
            <a:r>
              <a:rPr lang="en-US" sz="2000" dirty="0" smtClean="0">
                <a:latin typeface="Arial" pitchFamily="34" charset="0"/>
                <a:cs typeface="Arial" pitchFamily="34" charset="0"/>
              </a:rPr>
              <a:t>High </a:t>
            </a:r>
            <a:r>
              <a:rPr lang="en-US" sz="2000" dirty="0">
                <a:latin typeface="Arial" pitchFamily="34" charset="0"/>
                <a:cs typeface="Arial" pitchFamily="34" charset="0"/>
              </a:rPr>
              <a:t>consumption of vegetables and fruits and </a:t>
            </a:r>
            <a:endParaRPr lang="en-US" sz="2000" dirty="0" smtClean="0">
              <a:latin typeface="Arial" pitchFamily="34" charset="0"/>
              <a:cs typeface="Arial" pitchFamily="34" charset="0"/>
            </a:endParaRPr>
          </a:p>
          <a:p>
            <a:pPr marL="285750" lvl="0" indent="-285750">
              <a:lnSpc>
                <a:spcPct val="200000"/>
              </a:lnSpc>
              <a:buFont typeface="Arial" pitchFamily="34" charset="0"/>
              <a:buChar char="•"/>
            </a:pPr>
            <a:r>
              <a:rPr lang="en-US" sz="2000" dirty="0" smtClean="0">
                <a:latin typeface="Arial" pitchFamily="34" charset="0"/>
                <a:cs typeface="Arial" pitchFamily="34" charset="0"/>
              </a:rPr>
              <a:t>Reducing </a:t>
            </a:r>
            <a:r>
              <a:rPr lang="en-US" sz="2000" dirty="0">
                <a:latin typeface="Arial" pitchFamily="34" charset="0"/>
                <a:cs typeface="Arial" pitchFamily="34" charset="0"/>
              </a:rPr>
              <a:t>weight and maintaining it </a:t>
            </a:r>
            <a:endParaRPr lang="en-US" sz="2000" dirty="0" smtClean="0">
              <a:latin typeface="Arial" pitchFamily="34" charset="0"/>
              <a:cs typeface="Arial" pitchFamily="34" charset="0"/>
            </a:endParaRPr>
          </a:p>
          <a:p>
            <a:pPr marL="285750" lvl="0" indent="-285750">
              <a:lnSpc>
                <a:spcPct val="200000"/>
              </a:lnSpc>
              <a:buFont typeface="Arial" pitchFamily="34" charset="0"/>
              <a:buChar char="•"/>
            </a:pPr>
            <a:r>
              <a:rPr lang="en-US" sz="2000" dirty="0" smtClean="0">
                <a:latin typeface="Arial" pitchFamily="34" charset="0"/>
                <a:cs typeface="Arial" pitchFamily="34" charset="0"/>
              </a:rPr>
              <a:t>Regular </a:t>
            </a:r>
            <a:r>
              <a:rPr lang="en-US" sz="2000" dirty="0">
                <a:latin typeface="Arial" pitchFamily="34" charset="0"/>
                <a:cs typeface="Arial" pitchFamily="34" charset="0"/>
              </a:rPr>
              <a:t>physical exercise </a:t>
            </a:r>
            <a:endParaRPr lang="en-US" sz="2000" dirty="0" smtClean="0">
              <a:latin typeface="Arial" pitchFamily="34" charset="0"/>
              <a:cs typeface="Arial" pitchFamily="34" charset="0"/>
            </a:endParaRPr>
          </a:p>
          <a:p>
            <a:pPr marL="285750" lvl="0" indent="-285750">
              <a:lnSpc>
                <a:spcPct val="200000"/>
              </a:lnSpc>
              <a:buFont typeface="Arial" pitchFamily="34" charset="0"/>
              <a:buChar char="•"/>
            </a:pPr>
            <a:r>
              <a:rPr lang="en-US" sz="2000" dirty="0" smtClean="0">
                <a:latin typeface="Arial" pitchFamily="34" charset="0"/>
                <a:cs typeface="Arial" pitchFamily="34" charset="0"/>
              </a:rPr>
              <a:t>Stress reduction</a:t>
            </a:r>
            <a:endParaRPr lang="es-MX" sz="2000" dirty="0">
              <a:latin typeface="Arial" pitchFamily="34" charset="0"/>
              <a:cs typeface="Arial" pitchFamily="34" charset="0"/>
            </a:endParaRPr>
          </a:p>
        </p:txBody>
      </p:sp>
      <p:sp>
        <p:nvSpPr>
          <p:cNvPr id="3" name="2 Rectángulo"/>
          <p:cNvSpPr/>
          <p:nvPr/>
        </p:nvSpPr>
        <p:spPr>
          <a:xfrm>
            <a:off x="326655" y="553802"/>
            <a:ext cx="8820472" cy="707886"/>
          </a:xfrm>
          <a:prstGeom prst="rect">
            <a:avLst/>
          </a:prstGeom>
        </p:spPr>
        <p:txBody>
          <a:bodyPr wrap="square">
            <a:spAutoFit/>
          </a:bodyPr>
          <a:lstStyle/>
          <a:p>
            <a:r>
              <a:rPr lang="en-US" sz="2000" b="1" dirty="0">
                <a:latin typeface="Arial" pitchFamily="34" charset="0"/>
                <a:cs typeface="Arial" pitchFamily="34" charset="0"/>
              </a:rPr>
              <a:t>Lifestyle changes are important for both treatment and prevention of high blood </a:t>
            </a:r>
            <a:r>
              <a:rPr lang="en-US" sz="2000" b="1" dirty="0" smtClean="0">
                <a:latin typeface="Arial" pitchFamily="34" charset="0"/>
                <a:cs typeface="Arial" pitchFamily="34" charset="0"/>
              </a:rPr>
              <a:t>pressure. They include:</a:t>
            </a:r>
            <a:endParaRPr lang="es-MX" sz="2000" b="1" dirty="0">
              <a:latin typeface="Arial" pitchFamily="34" charset="0"/>
              <a:cs typeface="Arial" pitchFamily="34" charset="0"/>
            </a:endParaRPr>
          </a:p>
        </p:txBody>
      </p:sp>
    </p:spTree>
    <p:extLst>
      <p:ext uri="{BB962C8B-B14F-4D97-AF65-F5344CB8AC3E}">
        <p14:creationId xmlns:p14="http://schemas.microsoft.com/office/powerpoint/2010/main" val="763018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846</Words>
  <Application>Microsoft Office PowerPoint</Application>
  <PresentationFormat>Presentación en pantalla (4:3)</PresentationFormat>
  <Paragraphs>166</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Constantia</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newclass</cp:lastModifiedBy>
  <cp:revision>18</cp:revision>
  <dcterms:modified xsi:type="dcterms:W3CDTF">2021-12-19T02:55:22Z</dcterms:modified>
</cp:coreProperties>
</file>