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6" r:id="rId3"/>
    <p:sldId id="257" r:id="rId4"/>
    <p:sldId id="258" r:id="rId5"/>
    <p:sldId id="259" r:id="rId6"/>
    <p:sldId id="260" r:id="rId7"/>
    <p:sldId id="261" r:id="rId8"/>
    <p:sldId id="262" r:id="rId9"/>
    <p:sldId id="265" r:id="rId10"/>
    <p:sldId id="263" r:id="rId11"/>
    <p:sldId id="264" r:id="rId12"/>
    <p:sldId id="267" r:id="rId13"/>
    <p:sldId id="268" r:id="rId14"/>
    <p:sldId id="269" r:id="rId15"/>
    <p:sldId id="270" r:id="rId16"/>
    <p:sldId id="271" r:id="rId17"/>
    <p:sldId id="272"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20/12/2021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20/12/2021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20/12/2021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20/12/2021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20/12/2021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t>20/12/2021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t>20/12/2021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t>20/12/2021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20/12/2021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20/12/2021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20/12/2021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20/12/2021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lung.org/lung-health-and-diseases/lung-disease-lookup/copd/" TargetMode="External"/><Relationship Id="rId2" Type="http://schemas.openxmlformats.org/officeDocument/2006/relationships/hyperlink" Target="http://www.lung.org/lung-health-and-diseases/lung-disease-lookup/influenza/" TargetMode="External"/><Relationship Id="rId1" Type="http://schemas.openxmlformats.org/officeDocument/2006/relationships/slideLayout" Target="../slideLayouts/slideLayout7.xml"/><Relationship Id="rId5" Type="http://schemas.openxmlformats.org/officeDocument/2006/relationships/hyperlink" Target="http://www.lung.org/lung-health-and-diseases/lung-disease-lookup/cystic-fibrosis/" TargetMode="External"/><Relationship Id="rId4" Type="http://schemas.openxmlformats.org/officeDocument/2006/relationships/hyperlink" Target="http://www.lung.org/lung-health-and-diseases/lung-disease-lookup/bronchiectasi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mailto:juliancm@infomed.sld.cu"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7504" y="476672"/>
            <a:ext cx="8784976" cy="4154984"/>
          </a:xfrm>
          <a:prstGeom prst="rect">
            <a:avLst/>
          </a:prstGeom>
          <a:noFill/>
        </p:spPr>
        <p:txBody>
          <a:bodyPr wrap="square" rtlCol="0">
            <a:spAutoFit/>
          </a:bodyPr>
          <a:lstStyle/>
          <a:p>
            <a:pPr algn="ctr"/>
            <a:r>
              <a:rPr lang="es-ES" sz="3200" b="1" dirty="0" smtClean="0">
                <a:latin typeface="Arial" pitchFamily="34" charset="0"/>
                <a:cs typeface="Arial" pitchFamily="34" charset="0"/>
              </a:rPr>
              <a:t>Medical </a:t>
            </a:r>
            <a:r>
              <a:rPr lang="es-ES" sz="3200" b="1" dirty="0" err="1" smtClean="0">
                <a:latin typeface="Arial" pitchFamily="34" charset="0"/>
                <a:cs typeface="Arial" pitchFamily="34" charset="0"/>
              </a:rPr>
              <a:t>Science</a:t>
            </a:r>
            <a:r>
              <a:rPr lang="es-ES" sz="3200" b="1" dirty="0" smtClean="0">
                <a:latin typeface="Arial" pitchFamily="34" charset="0"/>
                <a:cs typeface="Arial" pitchFamily="34" charset="0"/>
              </a:rPr>
              <a:t> </a:t>
            </a:r>
            <a:r>
              <a:rPr lang="es-ES" sz="3200" b="1" dirty="0" err="1" smtClean="0">
                <a:latin typeface="Arial" pitchFamily="34" charset="0"/>
                <a:cs typeface="Arial" pitchFamily="34" charset="0"/>
              </a:rPr>
              <a:t>Faculty</a:t>
            </a:r>
            <a:r>
              <a:rPr lang="es-ES" sz="3200" b="1" dirty="0" smtClean="0">
                <a:latin typeface="Arial" pitchFamily="34" charset="0"/>
                <a:cs typeface="Arial" pitchFamily="34" charset="0"/>
              </a:rPr>
              <a:t> of </a:t>
            </a:r>
            <a:r>
              <a:rPr lang="es-ES" sz="3200" b="1" dirty="0">
                <a:latin typeface="Arial" pitchFamily="34" charset="0"/>
                <a:cs typeface="Arial" pitchFamily="34" charset="0"/>
              </a:rPr>
              <a:t>S</a:t>
            </a:r>
            <a:r>
              <a:rPr lang="es-ES" sz="3200" b="1" dirty="0" smtClean="0">
                <a:latin typeface="Arial" pitchFamily="34" charset="0"/>
                <a:cs typeface="Arial" pitchFamily="34" charset="0"/>
              </a:rPr>
              <a:t>agua la Grande, Villa Clara</a:t>
            </a:r>
          </a:p>
          <a:p>
            <a:endParaRPr lang="es-ES" sz="2400" b="1" dirty="0" smtClean="0">
              <a:latin typeface="Arial" pitchFamily="34" charset="0"/>
              <a:cs typeface="Arial" pitchFamily="34" charset="0"/>
            </a:endParaRPr>
          </a:p>
          <a:p>
            <a:r>
              <a:rPr lang="es-ES" sz="2800" b="1" dirty="0" err="1" smtClean="0">
                <a:latin typeface="Arial" pitchFamily="34" charset="0"/>
                <a:cs typeface="Arial" pitchFamily="34" charset="0"/>
              </a:rPr>
              <a:t>Subject</a:t>
            </a:r>
            <a:r>
              <a:rPr lang="es-ES" sz="2800" b="1" dirty="0" smtClean="0">
                <a:latin typeface="Arial" pitchFamily="34" charset="0"/>
                <a:cs typeface="Arial" pitchFamily="34" charset="0"/>
              </a:rPr>
              <a:t>: English VII and VIII</a:t>
            </a:r>
          </a:p>
          <a:p>
            <a:endParaRPr lang="es-ES" sz="2800" b="1" u="sng" dirty="0">
              <a:latin typeface="Arial" pitchFamily="34" charset="0"/>
              <a:cs typeface="Arial" pitchFamily="34" charset="0"/>
            </a:endParaRPr>
          </a:p>
          <a:p>
            <a:r>
              <a:rPr lang="es-ES" sz="2400" b="1" u="sng" dirty="0" err="1" smtClean="0">
                <a:latin typeface="Arial" pitchFamily="34" charset="0"/>
                <a:cs typeface="Arial" pitchFamily="34" charset="0"/>
              </a:rPr>
              <a:t>Professors</a:t>
            </a:r>
            <a:r>
              <a:rPr lang="es-ES" sz="2400" b="1" u="sng" dirty="0" smtClean="0">
                <a:latin typeface="Arial" pitchFamily="34" charset="0"/>
                <a:cs typeface="Arial" pitchFamily="34" charset="0"/>
              </a:rPr>
              <a:t> </a:t>
            </a:r>
          </a:p>
          <a:p>
            <a:endParaRPr lang="es-ES" sz="2400" b="1" u="sng" dirty="0" smtClean="0">
              <a:latin typeface="Arial" pitchFamily="34" charset="0"/>
              <a:cs typeface="Arial" pitchFamily="34" charset="0"/>
            </a:endParaRPr>
          </a:p>
          <a:p>
            <a:pPr marL="342900" indent="-342900">
              <a:buFont typeface="Wingdings" pitchFamily="2" charset="2"/>
              <a:buChar char="Ø"/>
            </a:pPr>
            <a:r>
              <a:rPr lang="es-ES" sz="2400" b="1" dirty="0" err="1" smtClean="0">
                <a:latin typeface="Arial" pitchFamily="34" charset="0"/>
                <a:cs typeface="Arial" pitchFamily="34" charset="0"/>
              </a:rPr>
              <a:t>MSc.Julian</a:t>
            </a:r>
            <a:r>
              <a:rPr lang="es-ES" sz="2400" b="1" dirty="0" smtClean="0">
                <a:latin typeface="Arial" pitchFamily="34" charset="0"/>
                <a:cs typeface="Arial" pitchFamily="34" charset="0"/>
              </a:rPr>
              <a:t> Cairo </a:t>
            </a:r>
            <a:r>
              <a:rPr lang="es-ES" sz="2400" b="1" dirty="0" err="1" smtClean="0">
                <a:latin typeface="Arial" pitchFamily="34" charset="0"/>
                <a:cs typeface="Arial" pitchFamily="34" charset="0"/>
              </a:rPr>
              <a:t>Molinet</a:t>
            </a:r>
            <a:r>
              <a:rPr lang="es-ES" sz="2400" b="1" dirty="0" smtClean="0">
                <a:latin typeface="Arial" pitchFamily="34" charset="0"/>
                <a:cs typeface="Arial" pitchFamily="34" charset="0"/>
              </a:rPr>
              <a:t>, </a:t>
            </a:r>
            <a:r>
              <a:rPr lang="es-ES" sz="2400" b="1" dirty="0" err="1" smtClean="0">
                <a:latin typeface="Arial" pitchFamily="34" charset="0"/>
                <a:cs typeface="Arial" pitchFamily="34" charset="0"/>
              </a:rPr>
              <a:t>Assistant</a:t>
            </a:r>
            <a:r>
              <a:rPr lang="es-ES" sz="2400" b="1" dirty="0" smtClean="0">
                <a:latin typeface="Arial" pitchFamily="34" charset="0"/>
                <a:cs typeface="Arial" pitchFamily="34" charset="0"/>
              </a:rPr>
              <a:t> </a:t>
            </a:r>
            <a:r>
              <a:rPr lang="es-ES" sz="2400" b="1" dirty="0" err="1" smtClean="0">
                <a:latin typeface="Arial" pitchFamily="34" charset="0"/>
                <a:cs typeface="Arial" pitchFamily="34" charset="0"/>
              </a:rPr>
              <a:t>professor</a:t>
            </a:r>
            <a:endParaRPr lang="es-ES" sz="2400" b="1" dirty="0" smtClean="0">
              <a:latin typeface="Arial" pitchFamily="34" charset="0"/>
              <a:cs typeface="Arial" pitchFamily="34" charset="0"/>
            </a:endParaRPr>
          </a:p>
          <a:p>
            <a:endParaRPr lang="es-ES" sz="2400" b="1" dirty="0" smtClean="0">
              <a:latin typeface="Arial" pitchFamily="34" charset="0"/>
              <a:cs typeface="Arial" pitchFamily="34" charset="0"/>
            </a:endParaRPr>
          </a:p>
          <a:p>
            <a:pPr marL="342900" indent="-342900">
              <a:buFont typeface="Wingdings" pitchFamily="2" charset="2"/>
              <a:buChar char="Ø"/>
            </a:pPr>
            <a:r>
              <a:rPr lang="es-ES" sz="2400" b="1" dirty="0" smtClean="0">
                <a:latin typeface="Arial" pitchFamily="34" charset="0"/>
                <a:cs typeface="Arial" pitchFamily="34" charset="0"/>
              </a:rPr>
              <a:t>BA. Miguel Sánchez Gómez, </a:t>
            </a:r>
            <a:r>
              <a:rPr lang="es-ES" sz="2400" b="1" smtClean="0">
                <a:latin typeface="Arial" pitchFamily="34" charset="0"/>
                <a:cs typeface="Arial" pitchFamily="34" charset="0"/>
              </a:rPr>
              <a:t>Assistant </a:t>
            </a:r>
            <a:r>
              <a:rPr lang="es-ES" sz="2400" b="1" dirty="0" err="1">
                <a:latin typeface="Arial" pitchFamily="34" charset="0"/>
                <a:cs typeface="Arial" pitchFamily="34" charset="0"/>
              </a:rPr>
              <a:t>professor</a:t>
            </a:r>
            <a:endParaRPr lang="es-MX" sz="2400" b="1" dirty="0">
              <a:latin typeface="Arial" pitchFamily="34" charset="0"/>
              <a:cs typeface="Arial" pitchFamily="34" charset="0"/>
            </a:endParaRPr>
          </a:p>
        </p:txBody>
      </p:sp>
    </p:spTree>
    <p:extLst>
      <p:ext uri="{BB962C8B-B14F-4D97-AF65-F5344CB8AC3E}">
        <p14:creationId xmlns:p14="http://schemas.microsoft.com/office/powerpoint/2010/main" val="1753697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339752" y="548679"/>
            <a:ext cx="4608512" cy="461665"/>
          </a:xfrm>
          <a:prstGeom prst="rect">
            <a:avLst/>
          </a:prstGeom>
          <a:noFill/>
        </p:spPr>
        <p:txBody>
          <a:bodyPr wrap="square" rtlCol="0">
            <a:spAutoFit/>
          </a:bodyPr>
          <a:lstStyle/>
          <a:p>
            <a:r>
              <a:rPr lang="es-ES" sz="2400" b="1" dirty="0" err="1" smtClean="0">
                <a:latin typeface="Arial" pitchFamily="34" charset="0"/>
                <a:cs typeface="Arial" pitchFamily="34" charset="0"/>
              </a:rPr>
              <a:t>Treatment</a:t>
            </a:r>
            <a:r>
              <a:rPr lang="es-ES" sz="2400" b="1" dirty="0" smtClean="0">
                <a:latin typeface="Arial" pitchFamily="34" charset="0"/>
                <a:cs typeface="Arial" pitchFamily="34" charset="0"/>
              </a:rPr>
              <a:t> / Management</a:t>
            </a:r>
            <a:endParaRPr lang="es-MX" sz="2400" b="1" dirty="0">
              <a:latin typeface="Arial" pitchFamily="34" charset="0"/>
              <a:cs typeface="Arial" pitchFamily="34" charset="0"/>
            </a:endParaRPr>
          </a:p>
        </p:txBody>
      </p:sp>
      <p:sp>
        <p:nvSpPr>
          <p:cNvPr id="3" name="2 Rectángulo"/>
          <p:cNvSpPr/>
          <p:nvPr/>
        </p:nvSpPr>
        <p:spPr>
          <a:xfrm>
            <a:off x="0" y="1124744"/>
            <a:ext cx="9144000" cy="1420325"/>
          </a:xfrm>
          <a:prstGeom prst="rect">
            <a:avLst/>
          </a:prstGeom>
        </p:spPr>
        <p:txBody>
          <a:bodyPr wrap="square">
            <a:spAutoFit/>
          </a:bodyPr>
          <a:lstStyle/>
          <a:p>
            <a:pPr>
              <a:lnSpc>
                <a:spcPct val="150000"/>
              </a:lnSpc>
            </a:pPr>
            <a:r>
              <a:rPr lang="en-US" sz="2000" dirty="0">
                <a:latin typeface="Arial" pitchFamily="34" charset="0"/>
                <a:cs typeface="Arial" pitchFamily="34" charset="0"/>
              </a:rPr>
              <a:t>The type of treatment prescribed for pneumonia mostly depends on what type of pneumonia is present, as well as how severe it is. In many cases, pneumonia can be treated at home.</a:t>
            </a:r>
            <a:endParaRPr lang="es-MX" sz="2000" dirty="0">
              <a:latin typeface="Arial" pitchFamily="34" charset="0"/>
              <a:cs typeface="Arial" pitchFamily="34" charset="0"/>
            </a:endParaRPr>
          </a:p>
        </p:txBody>
      </p:sp>
      <p:sp>
        <p:nvSpPr>
          <p:cNvPr id="4" name="3 Rectángulo"/>
          <p:cNvSpPr/>
          <p:nvPr/>
        </p:nvSpPr>
        <p:spPr>
          <a:xfrm>
            <a:off x="0" y="2636912"/>
            <a:ext cx="9144000" cy="4190314"/>
          </a:xfrm>
          <a:prstGeom prst="rect">
            <a:avLst/>
          </a:prstGeom>
        </p:spPr>
        <p:txBody>
          <a:bodyPr wrap="square">
            <a:spAutoFit/>
          </a:bodyPr>
          <a:lstStyle/>
          <a:p>
            <a:pPr>
              <a:lnSpc>
                <a:spcPct val="150000"/>
              </a:lnSpc>
            </a:pPr>
            <a:r>
              <a:rPr lang="en-US" sz="2000" b="1" dirty="0">
                <a:latin typeface="Arial" pitchFamily="34" charset="0"/>
                <a:cs typeface="Arial" pitchFamily="34" charset="0"/>
              </a:rPr>
              <a:t>Treating Bacterial Pneumonia</a:t>
            </a:r>
            <a:endParaRPr lang="es-MX" sz="2000" b="1" dirty="0">
              <a:latin typeface="Arial" pitchFamily="34" charset="0"/>
              <a:cs typeface="Arial" pitchFamily="34" charset="0"/>
            </a:endParaRPr>
          </a:p>
          <a:p>
            <a:pPr>
              <a:lnSpc>
                <a:spcPct val="150000"/>
              </a:lnSpc>
            </a:pPr>
            <a:r>
              <a:rPr lang="en-US" sz="2000" dirty="0">
                <a:latin typeface="Arial" pitchFamily="34" charset="0"/>
                <a:cs typeface="Arial" pitchFamily="34" charset="0"/>
              </a:rPr>
              <a:t>Antibiotics are used to treat this type of pneumonia. Antibiotics should be taken as directed. If you stop taking the antibiotics before treatment is complete, the pneumonia may return. Most people will improve after one to three days of treatment.</a:t>
            </a:r>
            <a:endParaRPr lang="es-MX" sz="2000" dirty="0">
              <a:latin typeface="Arial" pitchFamily="34" charset="0"/>
              <a:cs typeface="Arial" pitchFamily="34" charset="0"/>
            </a:endParaRPr>
          </a:p>
          <a:p>
            <a:pPr>
              <a:lnSpc>
                <a:spcPct val="150000"/>
              </a:lnSpc>
            </a:pPr>
            <a:r>
              <a:rPr lang="en-US" sz="2000" b="1" dirty="0">
                <a:latin typeface="Arial" pitchFamily="34" charset="0"/>
                <a:cs typeface="Arial" pitchFamily="34" charset="0"/>
              </a:rPr>
              <a:t>Treating Viral Pneumonia</a:t>
            </a:r>
            <a:endParaRPr lang="es-MX" sz="2000" b="1" dirty="0">
              <a:latin typeface="Arial" pitchFamily="34" charset="0"/>
              <a:cs typeface="Arial" pitchFamily="34" charset="0"/>
            </a:endParaRPr>
          </a:p>
          <a:p>
            <a:pPr>
              <a:lnSpc>
                <a:spcPct val="150000"/>
              </a:lnSpc>
            </a:pPr>
            <a:r>
              <a:rPr lang="en-US" sz="2000" dirty="0">
                <a:latin typeface="Arial" pitchFamily="34" charset="0"/>
                <a:cs typeface="Arial" pitchFamily="34" charset="0"/>
              </a:rPr>
              <a:t>Antibiotics are useless if a virus is the cause of pneumonia. However, certain antiviral drugs can help treat the condition. Symptoms usually clear within one to three weeks.</a:t>
            </a:r>
            <a:endParaRPr lang="es-MX" sz="2000" dirty="0">
              <a:latin typeface="Arial" pitchFamily="34" charset="0"/>
              <a:cs typeface="Arial" pitchFamily="34" charset="0"/>
            </a:endParaRPr>
          </a:p>
        </p:txBody>
      </p:sp>
    </p:spTree>
    <p:extLst>
      <p:ext uri="{BB962C8B-B14F-4D97-AF65-F5344CB8AC3E}">
        <p14:creationId xmlns:p14="http://schemas.microsoft.com/office/powerpoint/2010/main" val="807402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63688" y="1196752"/>
            <a:ext cx="5580112" cy="4062651"/>
          </a:xfrm>
          <a:prstGeom prst="rect">
            <a:avLst/>
          </a:prstGeom>
        </p:spPr>
        <p:txBody>
          <a:bodyPr wrap="square">
            <a:spAutoFit/>
          </a:bodyPr>
          <a:lstStyle/>
          <a:p>
            <a:pPr algn="ctr"/>
            <a:r>
              <a:rPr lang="en-US" sz="2400" b="1" dirty="0" smtClean="0">
                <a:latin typeface="Arial" pitchFamily="34" charset="0"/>
                <a:cs typeface="Arial" pitchFamily="34" charset="0"/>
              </a:rPr>
              <a:t>Complications</a:t>
            </a:r>
          </a:p>
          <a:p>
            <a:pPr algn="ctr"/>
            <a:endParaRPr lang="es-MX" sz="2400" b="1" dirty="0">
              <a:latin typeface="Arial" pitchFamily="34" charset="0"/>
              <a:cs typeface="Arial" pitchFamily="34" charset="0"/>
            </a:endParaRPr>
          </a:p>
          <a:p>
            <a:pPr marL="342900" lvl="0" indent="-342900" algn="just">
              <a:lnSpc>
                <a:spcPct val="150000"/>
              </a:lnSpc>
              <a:buFont typeface="Wingdings" pitchFamily="2" charset="2"/>
              <a:buChar char="§"/>
            </a:pPr>
            <a:r>
              <a:rPr lang="en-US" sz="2000" b="1" dirty="0" smtClean="0">
                <a:latin typeface="Arial" pitchFamily="34" charset="0"/>
                <a:cs typeface="Arial" pitchFamily="34" charset="0"/>
              </a:rPr>
              <a:t>Bacteremia</a:t>
            </a:r>
            <a:r>
              <a:rPr lang="en-US" sz="2000" dirty="0" smtClean="0">
                <a:latin typeface="Arial" pitchFamily="34" charset="0"/>
                <a:cs typeface="Arial" pitchFamily="34" charset="0"/>
              </a:rPr>
              <a:t> </a:t>
            </a:r>
            <a:r>
              <a:rPr lang="en-US" sz="2000" b="1" dirty="0">
                <a:latin typeface="Arial" pitchFamily="34" charset="0"/>
                <a:cs typeface="Arial" pitchFamily="34" charset="0"/>
              </a:rPr>
              <a:t>and septic shock.</a:t>
            </a:r>
            <a:r>
              <a:rPr lang="en-US" sz="2000" dirty="0">
                <a:latin typeface="Arial" pitchFamily="34" charset="0"/>
                <a:cs typeface="Arial" pitchFamily="34" charset="0"/>
              </a:rPr>
              <a:t> </a:t>
            </a:r>
            <a:endParaRPr lang="en-US" sz="2000" dirty="0" smtClean="0">
              <a:latin typeface="Arial" pitchFamily="34" charset="0"/>
              <a:cs typeface="Arial" pitchFamily="34" charset="0"/>
            </a:endParaRPr>
          </a:p>
          <a:p>
            <a:pPr marL="342900" lvl="0" indent="-342900" algn="just">
              <a:lnSpc>
                <a:spcPct val="150000"/>
              </a:lnSpc>
              <a:buFont typeface="Wingdings" pitchFamily="2" charset="2"/>
              <a:buChar char="§"/>
            </a:pPr>
            <a:endParaRPr lang="es-ES" sz="2000" u="sng" dirty="0" smtClean="0">
              <a:latin typeface="Arial" pitchFamily="34" charset="0"/>
              <a:cs typeface="Arial" pitchFamily="34" charset="0"/>
            </a:endParaRPr>
          </a:p>
          <a:p>
            <a:pPr marL="342900" lvl="0" indent="-342900" algn="just">
              <a:lnSpc>
                <a:spcPct val="150000"/>
              </a:lnSpc>
              <a:buFont typeface="Wingdings" pitchFamily="2" charset="2"/>
              <a:buChar char="§"/>
            </a:pPr>
            <a:r>
              <a:rPr lang="en-US" sz="2000" b="1" dirty="0" smtClean="0">
                <a:latin typeface="Arial" pitchFamily="34" charset="0"/>
                <a:cs typeface="Arial" pitchFamily="34" charset="0"/>
              </a:rPr>
              <a:t>Lung </a:t>
            </a:r>
            <a:r>
              <a:rPr lang="en-US" sz="2000" b="1" dirty="0">
                <a:latin typeface="Arial" pitchFamily="34" charset="0"/>
                <a:cs typeface="Arial" pitchFamily="34" charset="0"/>
              </a:rPr>
              <a:t>abscesses.</a:t>
            </a:r>
            <a:r>
              <a:rPr lang="en-US" sz="2000" dirty="0">
                <a:latin typeface="Arial" pitchFamily="34" charset="0"/>
                <a:cs typeface="Arial" pitchFamily="34" charset="0"/>
              </a:rPr>
              <a:t> </a:t>
            </a:r>
            <a:endParaRPr lang="en-US" sz="2000" dirty="0" smtClean="0">
              <a:latin typeface="Arial" pitchFamily="34" charset="0"/>
              <a:cs typeface="Arial" pitchFamily="34" charset="0"/>
            </a:endParaRPr>
          </a:p>
          <a:p>
            <a:pPr marL="342900" lvl="0" indent="-342900" algn="just">
              <a:lnSpc>
                <a:spcPct val="150000"/>
              </a:lnSpc>
              <a:buFont typeface="Wingdings" pitchFamily="2" charset="2"/>
              <a:buChar char="§"/>
            </a:pPr>
            <a:endParaRPr lang="es-ES" sz="2000" u="sng" dirty="0" smtClean="0">
              <a:latin typeface="Arial" pitchFamily="34" charset="0"/>
              <a:cs typeface="Arial" pitchFamily="34" charset="0"/>
            </a:endParaRPr>
          </a:p>
          <a:p>
            <a:pPr marL="342900" lvl="0" indent="-342900" algn="just">
              <a:lnSpc>
                <a:spcPct val="150000"/>
              </a:lnSpc>
              <a:buFont typeface="Wingdings" pitchFamily="2" charset="2"/>
              <a:buChar char="§"/>
            </a:pPr>
            <a:r>
              <a:rPr lang="en-US" sz="2000" b="1" dirty="0" smtClean="0">
                <a:latin typeface="Arial" pitchFamily="34" charset="0"/>
                <a:cs typeface="Arial" pitchFamily="34" charset="0"/>
              </a:rPr>
              <a:t>Pleural </a:t>
            </a:r>
            <a:r>
              <a:rPr lang="en-US" sz="2000" b="1" dirty="0">
                <a:latin typeface="Arial" pitchFamily="34" charset="0"/>
                <a:cs typeface="Arial" pitchFamily="34" charset="0"/>
              </a:rPr>
              <a:t>effusions, empyema, and pleurisy</a:t>
            </a:r>
            <a:r>
              <a:rPr lang="en-US" sz="2000" b="1" dirty="0" smtClean="0">
                <a:latin typeface="Arial" pitchFamily="34" charset="0"/>
                <a:cs typeface="Arial" pitchFamily="34" charset="0"/>
              </a:rPr>
              <a:t>.</a:t>
            </a:r>
          </a:p>
          <a:p>
            <a:pPr lvl="0" algn="just">
              <a:lnSpc>
                <a:spcPct val="150000"/>
              </a:lnSpc>
            </a:pPr>
            <a:r>
              <a:rPr lang="en-US" sz="2000" b="1" dirty="0" smtClean="0">
                <a:latin typeface="Arial" pitchFamily="34" charset="0"/>
                <a:cs typeface="Arial" pitchFamily="34" charset="0"/>
              </a:rPr>
              <a:t> </a:t>
            </a:r>
            <a:endParaRPr lang="es-ES" sz="2000" dirty="0" smtClean="0">
              <a:latin typeface="Arial" pitchFamily="34" charset="0"/>
              <a:cs typeface="Arial" pitchFamily="34" charset="0"/>
            </a:endParaRPr>
          </a:p>
          <a:p>
            <a:pPr marL="342900" lvl="0" indent="-342900" algn="just">
              <a:lnSpc>
                <a:spcPct val="150000"/>
              </a:lnSpc>
              <a:buFont typeface="Wingdings" pitchFamily="2" charset="2"/>
              <a:buChar char="§"/>
            </a:pPr>
            <a:r>
              <a:rPr lang="es-ES" sz="2000" b="1" dirty="0" smtClean="0">
                <a:latin typeface="Arial" pitchFamily="34" charset="0"/>
                <a:cs typeface="Arial" pitchFamily="34" charset="0"/>
              </a:rPr>
              <a:t>Renal </a:t>
            </a:r>
            <a:r>
              <a:rPr lang="es-ES" sz="2000" b="1" dirty="0" err="1">
                <a:latin typeface="Arial" pitchFamily="34" charset="0"/>
                <a:cs typeface="Arial" pitchFamily="34" charset="0"/>
              </a:rPr>
              <a:t>failure</a:t>
            </a:r>
            <a:endParaRPr lang="es-MX" sz="2000" dirty="0">
              <a:latin typeface="Arial" pitchFamily="34" charset="0"/>
              <a:cs typeface="Arial" pitchFamily="34" charset="0"/>
            </a:endParaRPr>
          </a:p>
        </p:txBody>
      </p:sp>
    </p:spTree>
    <p:extLst>
      <p:ext uri="{BB962C8B-B14F-4D97-AF65-F5344CB8AC3E}">
        <p14:creationId xmlns:p14="http://schemas.microsoft.com/office/powerpoint/2010/main" val="4835507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117693"/>
            <a:ext cx="9144000" cy="6370975"/>
          </a:xfrm>
          <a:prstGeom prst="rect">
            <a:avLst/>
          </a:prstGeom>
        </p:spPr>
        <p:txBody>
          <a:bodyPr wrap="square">
            <a:spAutoFit/>
          </a:bodyPr>
          <a:lstStyle/>
          <a:p>
            <a:r>
              <a:rPr lang="en-US" sz="2400" b="1" dirty="0">
                <a:latin typeface="Arial" pitchFamily="34" charset="0"/>
                <a:cs typeface="Arial" pitchFamily="34" charset="0"/>
              </a:rPr>
              <a:t>Useful phrases to give information about </a:t>
            </a:r>
            <a:r>
              <a:rPr lang="en-US" sz="2400" b="1" dirty="0" smtClean="0">
                <a:latin typeface="Arial" pitchFamily="34" charset="0"/>
                <a:cs typeface="Arial" pitchFamily="34" charset="0"/>
              </a:rPr>
              <a:t>a </a:t>
            </a:r>
            <a:r>
              <a:rPr lang="en-US" sz="2400" b="1" dirty="0">
                <a:latin typeface="Arial" pitchFamily="34" charset="0"/>
                <a:cs typeface="Arial" pitchFamily="34" charset="0"/>
              </a:rPr>
              <a:t>medical condition</a:t>
            </a:r>
            <a:endParaRPr lang="es-MX" sz="2400" dirty="0">
              <a:latin typeface="Arial" pitchFamily="34" charset="0"/>
              <a:cs typeface="Arial" pitchFamily="34" charset="0"/>
            </a:endParaRPr>
          </a:p>
          <a:p>
            <a:r>
              <a:rPr lang="en-US" sz="2400" b="1" dirty="0">
                <a:latin typeface="Arial" pitchFamily="34" charset="0"/>
                <a:cs typeface="Arial" pitchFamily="34" charset="0"/>
              </a:rPr>
              <a:t> </a:t>
            </a:r>
            <a:endParaRPr lang="en-US" sz="2400" b="1" dirty="0" smtClean="0">
              <a:latin typeface="Arial" pitchFamily="34" charset="0"/>
              <a:cs typeface="Arial" pitchFamily="34" charset="0"/>
            </a:endParaRPr>
          </a:p>
          <a:p>
            <a:r>
              <a:rPr lang="en-US" sz="2000" b="1" u="sng" dirty="0" smtClean="0">
                <a:latin typeface="Arial" pitchFamily="34" charset="0"/>
                <a:cs typeface="Arial" pitchFamily="34" charset="0"/>
              </a:rPr>
              <a:t>Concept</a:t>
            </a:r>
            <a:endParaRPr lang="es-MX" sz="2000" dirty="0">
              <a:latin typeface="Arial" pitchFamily="34" charset="0"/>
              <a:cs typeface="Arial" pitchFamily="34" charset="0"/>
            </a:endParaRPr>
          </a:p>
          <a:p>
            <a:r>
              <a:rPr lang="en-US" sz="2000" dirty="0">
                <a:latin typeface="Arial" pitchFamily="34" charset="0"/>
                <a:cs typeface="Arial" pitchFamily="34" charset="0"/>
              </a:rPr>
              <a:t>… is defined/known  as…</a:t>
            </a:r>
            <a:endParaRPr lang="es-MX" sz="2000" dirty="0">
              <a:latin typeface="Arial" pitchFamily="34" charset="0"/>
              <a:cs typeface="Arial" pitchFamily="34" charset="0"/>
            </a:endParaRPr>
          </a:p>
          <a:p>
            <a:r>
              <a:rPr lang="en-US" sz="2000" dirty="0">
                <a:latin typeface="Arial" pitchFamily="34" charset="0"/>
                <a:cs typeface="Arial" pitchFamily="34" charset="0"/>
              </a:rPr>
              <a:t>.. is</a:t>
            </a:r>
            <a:r>
              <a:rPr lang="en-US" sz="2000" dirty="0" smtClean="0">
                <a:latin typeface="Arial" pitchFamily="34" charset="0"/>
                <a:cs typeface="Arial" pitchFamily="34" charset="0"/>
              </a:rPr>
              <a:t>…</a:t>
            </a:r>
          </a:p>
          <a:p>
            <a:endParaRPr lang="es-MX" sz="2000" dirty="0">
              <a:latin typeface="Arial" pitchFamily="34" charset="0"/>
              <a:cs typeface="Arial" pitchFamily="34" charset="0"/>
            </a:endParaRPr>
          </a:p>
          <a:p>
            <a:r>
              <a:rPr lang="en-US" sz="2000" b="1" u="sng" dirty="0">
                <a:latin typeface="Arial" pitchFamily="34" charset="0"/>
                <a:cs typeface="Arial" pitchFamily="34" charset="0"/>
              </a:rPr>
              <a:t>Classification</a:t>
            </a:r>
            <a:endParaRPr lang="es-MX" sz="2000" dirty="0">
              <a:latin typeface="Arial" pitchFamily="34" charset="0"/>
              <a:cs typeface="Arial" pitchFamily="34" charset="0"/>
            </a:endParaRPr>
          </a:p>
          <a:p>
            <a:r>
              <a:rPr lang="en-US" sz="2000" dirty="0">
                <a:latin typeface="Arial" pitchFamily="34" charset="0"/>
                <a:cs typeface="Arial" pitchFamily="34" charset="0"/>
              </a:rPr>
              <a:t>-The classification of …..includes….</a:t>
            </a:r>
            <a:endParaRPr lang="es-MX" sz="2000" dirty="0">
              <a:latin typeface="Arial" pitchFamily="34" charset="0"/>
              <a:cs typeface="Arial" pitchFamily="34" charset="0"/>
            </a:endParaRPr>
          </a:p>
          <a:p>
            <a:r>
              <a:rPr lang="en-US" sz="2000" dirty="0">
                <a:latin typeface="Arial" pitchFamily="34" charset="0"/>
                <a:cs typeface="Arial" pitchFamily="34" charset="0"/>
              </a:rPr>
              <a:t>… is classified into … </a:t>
            </a:r>
            <a:endParaRPr lang="es-MX" sz="2000" dirty="0">
              <a:latin typeface="Arial" pitchFamily="34" charset="0"/>
              <a:cs typeface="Arial" pitchFamily="34" charset="0"/>
            </a:endParaRPr>
          </a:p>
          <a:p>
            <a:r>
              <a:rPr lang="en-US" sz="2000" dirty="0">
                <a:latin typeface="Arial" pitchFamily="34" charset="0"/>
                <a:cs typeface="Arial" pitchFamily="34" charset="0"/>
              </a:rPr>
              <a:t>……is the classification of ..</a:t>
            </a:r>
            <a:endParaRPr lang="es-MX" sz="2000" dirty="0">
              <a:latin typeface="Arial" pitchFamily="34" charset="0"/>
              <a:cs typeface="Arial" pitchFamily="34" charset="0"/>
            </a:endParaRPr>
          </a:p>
          <a:p>
            <a:r>
              <a:rPr lang="en-US" sz="2000" dirty="0">
                <a:latin typeface="Arial" pitchFamily="34" charset="0"/>
                <a:cs typeface="Arial" pitchFamily="34" charset="0"/>
              </a:rPr>
              <a:t>-Signs and Symptoms</a:t>
            </a:r>
            <a:endParaRPr lang="es-MX" sz="2000" dirty="0">
              <a:latin typeface="Arial" pitchFamily="34" charset="0"/>
              <a:cs typeface="Arial" pitchFamily="34" charset="0"/>
            </a:endParaRPr>
          </a:p>
          <a:p>
            <a:r>
              <a:rPr lang="en-US" sz="2000" dirty="0">
                <a:latin typeface="Arial" pitchFamily="34" charset="0"/>
                <a:cs typeface="Arial" pitchFamily="34" charset="0"/>
              </a:rPr>
              <a:t>-The most common signs and symptoms of _____include…..</a:t>
            </a:r>
            <a:endParaRPr lang="es-MX" sz="2000" dirty="0">
              <a:latin typeface="Arial" pitchFamily="34" charset="0"/>
              <a:cs typeface="Arial" pitchFamily="34" charset="0"/>
            </a:endParaRPr>
          </a:p>
          <a:p>
            <a:r>
              <a:rPr lang="en-US" sz="2000" dirty="0">
                <a:latin typeface="Arial" pitchFamily="34" charset="0"/>
                <a:cs typeface="Arial" pitchFamily="34" charset="0"/>
              </a:rPr>
              <a:t>_____,_____,___and_____ are the most common signs and symptoms</a:t>
            </a:r>
            <a:endParaRPr lang="es-MX" sz="2000" dirty="0">
              <a:latin typeface="Arial" pitchFamily="34" charset="0"/>
              <a:cs typeface="Arial" pitchFamily="34" charset="0"/>
            </a:endParaRPr>
          </a:p>
          <a:p>
            <a:endParaRPr lang="en-US" sz="2000" b="1" u="sng" dirty="0" smtClean="0">
              <a:latin typeface="Arial" pitchFamily="34" charset="0"/>
              <a:cs typeface="Arial" pitchFamily="34" charset="0"/>
            </a:endParaRPr>
          </a:p>
          <a:p>
            <a:r>
              <a:rPr lang="en-US" sz="2000" b="1" u="sng" dirty="0" smtClean="0">
                <a:latin typeface="Arial" pitchFamily="34" charset="0"/>
                <a:cs typeface="Arial" pitchFamily="34" charset="0"/>
              </a:rPr>
              <a:t>Risk factors</a:t>
            </a:r>
          </a:p>
          <a:p>
            <a:r>
              <a:rPr lang="en-US" sz="2000" dirty="0" smtClean="0">
                <a:latin typeface="Arial" pitchFamily="34" charset="0"/>
                <a:cs typeface="Arial" pitchFamily="34" charset="0"/>
              </a:rPr>
              <a:t>-</a:t>
            </a:r>
            <a:r>
              <a:rPr lang="en-US" sz="2000" dirty="0">
                <a:latin typeface="Arial" pitchFamily="34" charset="0"/>
                <a:cs typeface="Arial" pitchFamily="34" charset="0"/>
              </a:rPr>
              <a:t>Risk factors for … include … </a:t>
            </a:r>
            <a:endParaRPr lang="es-MX" sz="2000" dirty="0">
              <a:latin typeface="Arial" pitchFamily="34" charset="0"/>
              <a:cs typeface="Arial" pitchFamily="34" charset="0"/>
            </a:endParaRPr>
          </a:p>
          <a:p>
            <a:r>
              <a:rPr lang="en-US" sz="2000" dirty="0">
                <a:latin typeface="Arial" pitchFamily="34" charset="0"/>
                <a:cs typeface="Arial" pitchFamily="34" charset="0"/>
              </a:rPr>
              <a:t>-People with … are at a higher risk for developing… </a:t>
            </a:r>
            <a:endParaRPr lang="es-MX" sz="2000" dirty="0">
              <a:latin typeface="Arial" pitchFamily="34" charset="0"/>
              <a:cs typeface="Arial" pitchFamily="34" charset="0"/>
            </a:endParaRPr>
          </a:p>
          <a:p>
            <a:r>
              <a:rPr lang="en-US" sz="2000" dirty="0">
                <a:latin typeface="Arial" pitchFamily="34" charset="0"/>
                <a:cs typeface="Arial" pitchFamily="34" charset="0"/>
              </a:rPr>
              <a:t>-In patients with a long history of … … is highly probable to suffer …</a:t>
            </a:r>
            <a:endParaRPr lang="es-MX" sz="2000" dirty="0">
              <a:latin typeface="Arial" pitchFamily="34" charset="0"/>
              <a:cs typeface="Arial" pitchFamily="34" charset="0"/>
            </a:endParaRPr>
          </a:p>
          <a:p>
            <a:r>
              <a:rPr lang="en-US" sz="2000" dirty="0">
                <a:latin typeface="Arial" pitchFamily="34" charset="0"/>
                <a:cs typeface="Arial" pitchFamily="34" charset="0"/>
              </a:rPr>
              <a:t> ________, _______, and________ are the main risk factors for developing </a:t>
            </a:r>
            <a:r>
              <a:rPr lang="en-US" sz="2000" dirty="0" smtClean="0">
                <a:latin typeface="Arial" pitchFamily="34" charset="0"/>
                <a:cs typeface="Arial" pitchFamily="34" charset="0"/>
              </a:rPr>
              <a:t>______</a:t>
            </a:r>
            <a:endParaRPr lang="es-MX" sz="2000" dirty="0">
              <a:latin typeface="Arial" pitchFamily="34" charset="0"/>
              <a:cs typeface="Arial" pitchFamily="34" charset="0"/>
            </a:endParaRPr>
          </a:p>
        </p:txBody>
      </p:sp>
    </p:spTree>
    <p:extLst>
      <p:ext uri="{BB962C8B-B14F-4D97-AF65-F5344CB8AC3E}">
        <p14:creationId xmlns:p14="http://schemas.microsoft.com/office/powerpoint/2010/main" val="39531015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764704"/>
            <a:ext cx="8784976" cy="4555093"/>
          </a:xfrm>
          <a:prstGeom prst="rect">
            <a:avLst/>
          </a:prstGeom>
        </p:spPr>
        <p:txBody>
          <a:bodyPr wrap="square">
            <a:spAutoFit/>
          </a:bodyPr>
          <a:lstStyle/>
          <a:p>
            <a:pPr algn="ctr"/>
            <a:r>
              <a:rPr lang="en-US" sz="2000" b="1" u="sng" dirty="0">
                <a:latin typeface="Arial" pitchFamily="34" charset="0"/>
                <a:cs typeface="Arial" pitchFamily="34" charset="0"/>
              </a:rPr>
              <a:t>Diagnostic procedures/Exams and investigation/Lab </a:t>
            </a:r>
            <a:r>
              <a:rPr lang="en-US" sz="2000" b="1" u="sng" dirty="0" smtClean="0">
                <a:latin typeface="Arial" pitchFamily="34" charset="0"/>
                <a:cs typeface="Arial" pitchFamily="34" charset="0"/>
              </a:rPr>
              <a:t>tests</a:t>
            </a:r>
          </a:p>
          <a:p>
            <a:endParaRPr lang="en-US" sz="2000" b="1" u="sng" dirty="0" smtClean="0">
              <a:latin typeface="Arial" pitchFamily="34" charset="0"/>
              <a:cs typeface="Arial" pitchFamily="34" charset="0"/>
            </a:endParaRPr>
          </a:p>
          <a:p>
            <a:endParaRPr lang="es-MX" sz="2000" dirty="0">
              <a:latin typeface="Arial" pitchFamily="34" charset="0"/>
              <a:cs typeface="Arial" pitchFamily="34" charset="0"/>
            </a:endParaRPr>
          </a:p>
          <a:p>
            <a:pPr marL="342900" lvl="0" indent="-342900">
              <a:lnSpc>
                <a:spcPct val="150000"/>
              </a:lnSpc>
              <a:buFont typeface="Wingdings" pitchFamily="2" charset="2"/>
              <a:buChar char="§"/>
            </a:pPr>
            <a:r>
              <a:rPr lang="en-US" sz="2000" dirty="0">
                <a:latin typeface="Arial" pitchFamily="34" charset="0"/>
                <a:cs typeface="Arial" pitchFamily="34" charset="0"/>
              </a:rPr>
              <a:t>The main diagnostic procedures/Exams and investigation/Lab tests for </a:t>
            </a:r>
            <a:r>
              <a:rPr lang="en-US" sz="2000" dirty="0" smtClean="0">
                <a:latin typeface="Arial" pitchFamily="34" charset="0"/>
                <a:cs typeface="Arial" pitchFamily="34" charset="0"/>
              </a:rPr>
              <a:t>HBP  </a:t>
            </a:r>
            <a:r>
              <a:rPr lang="en-US" sz="2000" dirty="0">
                <a:latin typeface="Arial" pitchFamily="34" charset="0"/>
                <a:cs typeface="Arial" pitchFamily="34" charset="0"/>
              </a:rPr>
              <a:t>are/include: ________,_____-and</a:t>
            </a:r>
            <a:r>
              <a:rPr lang="en-US" sz="2000" dirty="0" smtClean="0">
                <a:latin typeface="Arial" pitchFamily="34" charset="0"/>
                <a:cs typeface="Arial" pitchFamily="34" charset="0"/>
              </a:rPr>
              <a:t>_________.</a:t>
            </a:r>
          </a:p>
          <a:p>
            <a:pPr lvl="0">
              <a:lnSpc>
                <a:spcPct val="150000"/>
              </a:lnSpc>
            </a:pPr>
            <a:endParaRPr lang="es-MX" sz="2000" dirty="0">
              <a:latin typeface="Arial" pitchFamily="34" charset="0"/>
              <a:cs typeface="Arial" pitchFamily="34" charset="0"/>
            </a:endParaRPr>
          </a:p>
          <a:p>
            <a:r>
              <a:rPr lang="en-US" sz="2000" dirty="0">
                <a:latin typeface="Arial" pitchFamily="34" charset="0"/>
                <a:cs typeface="Arial" pitchFamily="34" charset="0"/>
              </a:rPr>
              <a:t> </a:t>
            </a:r>
            <a:endParaRPr lang="es-MX" sz="2000" dirty="0">
              <a:latin typeface="Arial" pitchFamily="34" charset="0"/>
              <a:cs typeface="Arial" pitchFamily="34" charset="0"/>
            </a:endParaRPr>
          </a:p>
          <a:p>
            <a:pPr marL="342900" lvl="0" indent="-342900">
              <a:buFont typeface="Wingdings" pitchFamily="2" charset="2"/>
              <a:buChar char="§"/>
            </a:pPr>
            <a:r>
              <a:rPr lang="en-US" sz="2000" dirty="0" smtClean="0">
                <a:latin typeface="Arial" pitchFamily="34" charset="0"/>
                <a:cs typeface="Arial" pitchFamily="34" charset="0"/>
              </a:rPr>
              <a:t>HBP can </a:t>
            </a:r>
            <a:r>
              <a:rPr lang="en-US" sz="2000" dirty="0">
                <a:latin typeface="Arial" pitchFamily="34" charset="0"/>
                <a:cs typeface="Arial" pitchFamily="34" charset="0"/>
              </a:rPr>
              <a:t>by diagnosed by ___________,_______,and________.</a:t>
            </a:r>
            <a:endParaRPr lang="es-MX" sz="2000" dirty="0">
              <a:latin typeface="Arial" pitchFamily="34" charset="0"/>
              <a:cs typeface="Arial" pitchFamily="34" charset="0"/>
            </a:endParaRPr>
          </a:p>
          <a:p>
            <a:r>
              <a:rPr lang="en-US" sz="2000" dirty="0">
                <a:latin typeface="Arial" pitchFamily="34" charset="0"/>
                <a:cs typeface="Arial" pitchFamily="34" charset="0"/>
              </a:rPr>
              <a:t> </a:t>
            </a:r>
            <a:endParaRPr lang="es-MX" sz="2000" dirty="0">
              <a:latin typeface="Arial" pitchFamily="34" charset="0"/>
              <a:cs typeface="Arial" pitchFamily="34" charset="0"/>
            </a:endParaRPr>
          </a:p>
          <a:p>
            <a:r>
              <a:rPr lang="en-US" sz="2000" dirty="0">
                <a:latin typeface="Arial" pitchFamily="34" charset="0"/>
                <a:cs typeface="Arial" pitchFamily="34" charset="0"/>
              </a:rPr>
              <a:t> </a:t>
            </a:r>
            <a:endParaRPr lang="es-MX" sz="2000" dirty="0">
              <a:latin typeface="Arial" pitchFamily="34" charset="0"/>
              <a:cs typeface="Arial" pitchFamily="34" charset="0"/>
            </a:endParaRPr>
          </a:p>
          <a:p>
            <a:pPr marL="342900" lvl="0" indent="-342900">
              <a:lnSpc>
                <a:spcPct val="150000"/>
              </a:lnSpc>
              <a:buFont typeface="Wingdings" pitchFamily="2" charset="2"/>
              <a:buChar char="§"/>
            </a:pPr>
            <a:r>
              <a:rPr lang="en-US" sz="2000" dirty="0">
                <a:latin typeface="Arial" pitchFamily="34" charset="0"/>
                <a:cs typeface="Arial" pitchFamily="34" charset="0"/>
              </a:rPr>
              <a:t>________, _________, ________ </a:t>
            </a:r>
            <a:r>
              <a:rPr lang="en-US" sz="2000" dirty="0" err="1">
                <a:latin typeface="Arial" pitchFamily="34" charset="0"/>
                <a:cs typeface="Arial" pitchFamily="34" charset="0"/>
              </a:rPr>
              <a:t>and________are</a:t>
            </a:r>
            <a:r>
              <a:rPr lang="en-US" sz="2000" dirty="0">
                <a:latin typeface="Arial" pitchFamily="34" charset="0"/>
                <a:cs typeface="Arial" pitchFamily="34" charset="0"/>
              </a:rPr>
              <a:t> the main diagnostic procedures/Exams and investigation/Lab tests for </a:t>
            </a:r>
            <a:r>
              <a:rPr lang="en-US" sz="2000" dirty="0" smtClean="0">
                <a:latin typeface="Arial" pitchFamily="34" charset="0"/>
                <a:cs typeface="Arial" pitchFamily="34" charset="0"/>
              </a:rPr>
              <a:t>HBP</a:t>
            </a:r>
            <a:endParaRPr lang="es-MX" sz="2000" dirty="0">
              <a:latin typeface="Arial" pitchFamily="34" charset="0"/>
              <a:cs typeface="Arial" pitchFamily="34" charset="0"/>
            </a:endParaRPr>
          </a:p>
        </p:txBody>
      </p:sp>
    </p:spTree>
    <p:extLst>
      <p:ext uri="{BB962C8B-B14F-4D97-AF65-F5344CB8AC3E}">
        <p14:creationId xmlns:p14="http://schemas.microsoft.com/office/powerpoint/2010/main" val="32792116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3402" y="52162"/>
            <a:ext cx="9144000" cy="6863417"/>
          </a:xfrm>
          <a:prstGeom prst="rect">
            <a:avLst/>
          </a:prstGeom>
        </p:spPr>
        <p:txBody>
          <a:bodyPr wrap="square">
            <a:spAutoFit/>
          </a:bodyPr>
          <a:lstStyle/>
          <a:p>
            <a:pPr algn="ctr"/>
            <a:r>
              <a:rPr lang="en-US" sz="2000" b="1" u="sng" dirty="0">
                <a:latin typeface="Arial" pitchFamily="34" charset="0"/>
                <a:cs typeface="Arial" pitchFamily="34" charset="0"/>
              </a:rPr>
              <a:t>Differential </a:t>
            </a:r>
            <a:r>
              <a:rPr lang="en-US" sz="2000" b="1" u="sng" dirty="0" smtClean="0">
                <a:latin typeface="Arial" pitchFamily="34" charset="0"/>
                <a:cs typeface="Arial" pitchFamily="34" charset="0"/>
              </a:rPr>
              <a:t>diagnosis</a:t>
            </a:r>
          </a:p>
          <a:p>
            <a:endParaRPr lang="es-MX" sz="2000" dirty="0">
              <a:latin typeface="Arial" pitchFamily="34" charset="0"/>
              <a:cs typeface="Arial" pitchFamily="34" charset="0"/>
            </a:endParaRPr>
          </a:p>
          <a:p>
            <a:pPr marL="342900" indent="-342900">
              <a:buFont typeface="Wingdings" pitchFamily="2" charset="2"/>
              <a:buChar char="§"/>
            </a:pPr>
            <a:r>
              <a:rPr lang="en-US" sz="2000" dirty="0" smtClean="0">
                <a:latin typeface="Arial" pitchFamily="34" charset="0"/>
                <a:cs typeface="Arial" pitchFamily="34" charset="0"/>
              </a:rPr>
              <a:t> </a:t>
            </a:r>
            <a:r>
              <a:rPr lang="en-US" sz="2000" dirty="0">
                <a:latin typeface="Arial" pitchFamily="34" charset="0"/>
                <a:cs typeface="Arial" pitchFamily="34" charset="0"/>
              </a:rPr>
              <a:t>The possibility of __________should not be excluded</a:t>
            </a:r>
            <a:r>
              <a:rPr lang="en-US" sz="2000" dirty="0" smtClean="0">
                <a:latin typeface="Arial" pitchFamily="34" charset="0"/>
                <a:cs typeface="Arial" pitchFamily="34" charset="0"/>
              </a:rPr>
              <a:t>.</a:t>
            </a:r>
          </a:p>
          <a:p>
            <a:endParaRPr lang="es-MX" sz="2000" dirty="0">
              <a:latin typeface="Arial" pitchFamily="34" charset="0"/>
              <a:cs typeface="Arial" pitchFamily="34" charset="0"/>
            </a:endParaRPr>
          </a:p>
          <a:p>
            <a:pPr marL="342900" indent="-342900">
              <a:buFont typeface="Wingdings" pitchFamily="2" charset="2"/>
              <a:buChar char="§"/>
            </a:pPr>
            <a:r>
              <a:rPr lang="en-US" sz="2000" dirty="0" smtClean="0">
                <a:latin typeface="Arial" pitchFamily="34" charset="0"/>
                <a:cs typeface="Arial" pitchFamily="34" charset="0"/>
              </a:rPr>
              <a:t>___________ </a:t>
            </a:r>
            <a:r>
              <a:rPr lang="en-US" sz="2000" dirty="0">
                <a:latin typeface="Arial" pitchFamily="34" charset="0"/>
                <a:cs typeface="Arial" pitchFamily="34" charset="0"/>
              </a:rPr>
              <a:t>is a very likely/ highly probable/ diagnosis</a:t>
            </a:r>
            <a:r>
              <a:rPr lang="en-US" sz="2000" dirty="0" smtClean="0">
                <a:latin typeface="Arial" pitchFamily="34" charset="0"/>
                <a:cs typeface="Arial" pitchFamily="34" charset="0"/>
              </a:rPr>
              <a:t>.</a:t>
            </a:r>
          </a:p>
          <a:p>
            <a:endParaRPr lang="es-MX" sz="2000" dirty="0">
              <a:latin typeface="Arial" pitchFamily="34" charset="0"/>
              <a:cs typeface="Arial" pitchFamily="34" charset="0"/>
            </a:endParaRPr>
          </a:p>
          <a:p>
            <a:pPr marL="342900" indent="-342900">
              <a:buFont typeface="Wingdings" pitchFamily="2" charset="2"/>
              <a:buChar char="§"/>
            </a:pPr>
            <a:r>
              <a:rPr lang="en-US" sz="2000" dirty="0" smtClean="0">
                <a:latin typeface="Arial" pitchFamily="34" charset="0"/>
                <a:cs typeface="Arial" pitchFamily="34" charset="0"/>
              </a:rPr>
              <a:t>__________ </a:t>
            </a:r>
            <a:r>
              <a:rPr lang="en-US" sz="2000" dirty="0">
                <a:latin typeface="Arial" pitchFamily="34" charset="0"/>
                <a:cs typeface="Arial" pitchFamily="34" charset="0"/>
              </a:rPr>
              <a:t>can cause pain of similar severity and radiation, but </a:t>
            </a:r>
            <a:r>
              <a:rPr lang="en-US" sz="2000" dirty="0" smtClean="0">
                <a:latin typeface="Arial" pitchFamily="34" charset="0"/>
                <a:cs typeface="Arial" pitchFamily="34" charset="0"/>
              </a:rPr>
              <a:t>…</a:t>
            </a:r>
          </a:p>
          <a:p>
            <a:endParaRPr lang="es-MX" sz="2000" dirty="0">
              <a:latin typeface="Arial" pitchFamily="34" charset="0"/>
              <a:cs typeface="Arial" pitchFamily="34" charset="0"/>
            </a:endParaRPr>
          </a:p>
          <a:p>
            <a:pPr marL="342900" indent="-342900">
              <a:buFont typeface="Wingdings" pitchFamily="2" charset="2"/>
              <a:buChar char="§"/>
            </a:pPr>
            <a:r>
              <a:rPr lang="en-US" sz="2000" dirty="0" smtClean="0">
                <a:latin typeface="Arial" pitchFamily="34" charset="0"/>
                <a:cs typeface="Arial" pitchFamily="34" charset="0"/>
              </a:rPr>
              <a:t>_________ </a:t>
            </a:r>
            <a:r>
              <a:rPr lang="en-US" sz="2000" dirty="0">
                <a:latin typeface="Arial" pitchFamily="34" charset="0"/>
                <a:cs typeface="Arial" pitchFamily="34" charset="0"/>
              </a:rPr>
              <a:t>is ruled out in this case because </a:t>
            </a:r>
            <a:r>
              <a:rPr lang="en-US" sz="2000" dirty="0" smtClean="0">
                <a:latin typeface="Arial" pitchFamily="34" charset="0"/>
                <a:cs typeface="Arial" pitchFamily="34" charset="0"/>
              </a:rPr>
              <a:t>…</a:t>
            </a:r>
          </a:p>
          <a:p>
            <a:pPr marL="342900" indent="-342900">
              <a:buFont typeface="Wingdings" pitchFamily="2" charset="2"/>
              <a:buChar char="§"/>
            </a:pPr>
            <a:endParaRPr lang="es-MX" sz="2000" dirty="0">
              <a:latin typeface="Arial" pitchFamily="34" charset="0"/>
              <a:cs typeface="Arial" pitchFamily="34" charset="0"/>
            </a:endParaRPr>
          </a:p>
          <a:p>
            <a:pPr marL="342900" indent="-342900">
              <a:buFont typeface="Wingdings" pitchFamily="2" charset="2"/>
              <a:buChar char="§"/>
            </a:pPr>
            <a:r>
              <a:rPr lang="en-US" sz="2000" dirty="0" smtClean="0">
                <a:latin typeface="Arial" pitchFamily="34" charset="0"/>
                <a:cs typeface="Arial" pitchFamily="34" charset="0"/>
              </a:rPr>
              <a:t>The </a:t>
            </a:r>
            <a:r>
              <a:rPr lang="en-US" sz="2000" dirty="0">
                <a:latin typeface="Arial" pitchFamily="34" charset="0"/>
                <a:cs typeface="Arial" pitchFamily="34" charset="0"/>
              </a:rPr>
              <a:t>differential diagnoses are/include __________ and </a:t>
            </a:r>
            <a:r>
              <a:rPr lang="en-US" sz="2000" dirty="0" smtClean="0">
                <a:latin typeface="Arial" pitchFamily="34" charset="0"/>
                <a:cs typeface="Arial" pitchFamily="34" charset="0"/>
              </a:rPr>
              <a:t>__________.</a:t>
            </a:r>
          </a:p>
          <a:p>
            <a:pPr marL="342900" indent="-342900">
              <a:buFont typeface="Wingdings" pitchFamily="2" charset="2"/>
              <a:buChar char="§"/>
            </a:pPr>
            <a:endParaRPr lang="es-MX" sz="2000" dirty="0">
              <a:latin typeface="Arial" pitchFamily="34" charset="0"/>
              <a:cs typeface="Arial" pitchFamily="34" charset="0"/>
            </a:endParaRPr>
          </a:p>
          <a:p>
            <a:pPr algn="ctr"/>
            <a:r>
              <a:rPr lang="en-US" sz="2000" b="1" u="sng" dirty="0">
                <a:latin typeface="Arial" pitchFamily="34" charset="0"/>
                <a:cs typeface="Arial" pitchFamily="34" charset="0"/>
              </a:rPr>
              <a:t>Treatment/ </a:t>
            </a:r>
            <a:r>
              <a:rPr lang="en-US" sz="2000" b="1" u="sng" dirty="0" smtClean="0">
                <a:latin typeface="Arial" pitchFamily="34" charset="0"/>
                <a:cs typeface="Arial" pitchFamily="34" charset="0"/>
              </a:rPr>
              <a:t>management</a:t>
            </a:r>
          </a:p>
          <a:p>
            <a:pPr algn="ctr"/>
            <a:endParaRPr lang="es-MX" sz="2000" dirty="0">
              <a:latin typeface="Arial" pitchFamily="34" charset="0"/>
              <a:cs typeface="Arial" pitchFamily="34" charset="0"/>
            </a:endParaRPr>
          </a:p>
          <a:p>
            <a:pPr marL="342900" indent="-342900">
              <a:buFont typeface="Wingdings" pitchFamily="2" charset="2"/>
              <a:buChar char="§"/>
            </a:pPr>
            <a:r>
              <a:rPr lang="en-US" sz="2000" dirty="0">
                <a:latin typeface="Arial" pitchFamily="34" charset="0"/>
                <a:cs typeface="Arial" pitchFamily="34" charset="0"/>
              </a:rPr>
              <a:t>The treatment (for this condition)  include</a:t>
            </a:r>
            <a:r>
              <a:rPr lang="en-US" sz="2000" dirty="0" smtClean="0">
                <a:latin typeface="Arial" pitchFamily="34" charset="0"/>
                <a:cs typeface="Arial" pitchFamily="34" charset="0"/>
              </a:rPr>
              <a:t>……</a:t>
            </a:r>
          </a:p>
          <a:p>
            <a:pPr marL="342900" indent="-342900">
              <a:buFont typeface="Wingdings" pitchFamily="2" charset="2"/>
              <a:buChar char="§"/>
            </a:pPr>
            <a:endParaRPr lang="es-MX" sz="2000" dirty="0">
              <a:latin typeface="Arial" pitchFamily="34" charset="0"/>
              <a:cs typeface="Arial" pitchFamily="34" charset="0"/>
            </a:endParaRPr>
          </a:p>
          <a:p>
            <a:pPr marL="342900" indent="-342900">
              <a:buFont typeface="Wingdings" pitchFamily="2" charset="2"/>
              <a:buChar char="§"/>
            </a:pPr>
            <a:r>
              <a:rPr lang="en-US" sz="2000" dirty="0">
                <a:latin typeface="Arial" pitchFamily="34" charset="0"/>
                <a:cs typeface="Arial" pitchFamily="34" charset="0"/>
              </a:rPr>
              <a:t>The treatment (for this condition) is based on </a:t>
            </a:r>
            <a:r>
              <a:rPr lang="en-US" sz="2000" dirty="0" smtClean="0">
                <a:latin typeface="Arial" pitchFamily="34" charset="0"/>
                <a:cs typeface="Arial" pitchFamily="34" charset="0"/>
              </a:rPr>
              <a:t>……</a:t>
            </a:r>
          </a:p>
          <a:p>
            <a:pPr marL="342900" indent="-342900">
              <a:buFont typeface="Wingdings" pitchFamily="2" charset="2"/>
              <a:buChar char="§"/>
            </a:pPr>
            <a:endParaRPr lang="es-MX" sz="2000" dirty="0">
              <a:latin typeface="Arial" pitchFamily="34" charset="0"/>
              <a:cs typeface="Arial" pitchFamily="34" charset="0"/>
            </a:endParaRPr>
          </a:p>
          <a:p>
            <a:pPr marL="342900" indent="-342900">
              <a:buFont typeface="Wingdings" pitchFamily="2" charset="2"/>
              <a:buChar char="§"/>
            </a:pPr>
            <a:r>
              <a:rPr lang="en-US" sz="2000" dirty="0">
                <a:latin typeface="Arial" pitchFamily="34" charset="0"/>
                <a:cs typeface="Arial" pitchFamily="34" charset="0"/>
              </a:rPr>
              <a:t>_____________ is the best treatment for this condition</a:t>
            </a:r>
            <a:r>
              <a:rPr lang="en-US" sz="2000" dirty="0" smtClean="0">
                <a:latin typeface="Arial" pitchFamily="34" charset="0"/>
                <a:cs typeface="Arial" pitchFamily="34" charset="0"/>
              </a:rPr>
              <a:t>…</a:t>
            </a:r>
          </a:p>
          <a:p>
            <a:pPr marL="342900" indent="-342900">
              <a:buFont typeface="Wingdings" pitchFamily="2" charset="2"/>
              <a:buChar char="§"/>
            </a:pPr>
            <a:endParaRPr lang="es-MX" sz="2000" dirty="0">
              <a:latin typeface="Arial" pitchFamily="34" charset="0"/>
              <a:cs typeface="Arial" pitchFamily="34" charset="0"/>
            </a:endParaRPr>
          </a:p>
          <a:p>
            <a:pPr marL="342900" indent="-342900">
              <a:buFont typeface="Wingdings" pitchFamily="2" charset="2"/>
              <a:buChar char="§"/>
            </a:pPr>
            <a:r>
              <a:rPr lang="en-US" sz="2000" dirty="0">
                <a:latin typeface="Arial" pitchFamily="34" charset="0"/>
                <a:cs typeface="Arial" pitchFamily="34" charset="0"/>
              </a:rPr>
              <a:t>The treatment consists on_________</a:t>
            </a:r>
            <a:endParaRPr lang="es-MX" sz="2000" dirty="0">
              <a:latin typeface="Arial" pitchFamily="34" charset="0"/>
              <a:cs typeface="Arial" pitchFamily="34" charset="0"/>
            </a:endParaRPr>
          </a:p>
          <a:p>
            <a:r>
              <a:rPr lang="en-US" sz="2000" dirty="0" smtClean="0">
                <a:latin typeface="Arial" pitchFamily="34" charset="0"/>
                <a:cs typeface="Arial" pitchFamily="34" charset="0"/>
              </a:rPr>
              <a:t> </a:t>
            </a:r>
            <a:endParaRPr lang="es-MX" sz="2000" dirty="0">
              <a:latin typeface="Arial" pitchFamily="34" charset="0"/>
              <a:cs typeface="Arial" pitchFamily="34" charset="0"/>
            </a:endParaRPr>
          </a:p>
        </p:txBody>
      </p:sp>
    </p:spTree>
    <p:extLst>
      <p:ext uri="{BB962C8B-B14F-4D97-AF65-F5344CB8AC3E}">
        <p14:creationId xmlns:p14="http://schemas.microsoft.com/office/powerpoint/2010/main" val="1552127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51468" y="188640"/>
            <a:ext cx="7776864" cy="6247864"/>
          </a:xfrm>
          <a:prstGeom prst="rect">
            <a:avLst/>
          </a:prstGeom>
        </p:spPr>
        <p:txBody>
          <a:bodyPr wrap="square">
            <a:spAutoFit/>
          </a:bodyPr>
          <a:lstStyle/>
          <a:p>
            <a:pPr algn="ctr"/>
            <a:r>
              <a:rPr lang="en-US" sz="2000" b="1" u="sng" dirty="0" smtClean="0">
                <a:latin typeface="Arial" pitchFamily="34" charset="0"/>
                <a:cs typeface="Arial" pitchFamily="34" charset="0"/>
              </a:rPr>
              <a:t>Prognosis</a:t>
            </a:r>
          </a:p>
          <a:p>
            <a:pPr algn="ctr"/>
            <a:endParaRPr lang="es-MX" sz="2000" dirty="0">
              <a:latin typeface="Arial" pitchFamily="34" charset="0"/>
              <a:cs typeface="Arial" pitchFamily="34" charset="0"/>
            </a:endParaRPr>
          </a:p>
          <a:p>
            <a:pPr marL="342900" indent="-342900">
              <a:buFont typeface="Wingdings" pitchFamily="2" charset="2"/>
              <a:buChar char="§"/>
            </a:pPr>
            <a:r>
              <a:rPr lang="en-US" sz="2000" dirty="0" smtClean="0">
                <a:latin typeface="Arial" pitchFamily="34" charset="0"/>
                <a:cs typeface="Arial" pitchFamily="34" charset="0"/>
              </a:rPr>
              <a:t>The </a:t>
            </a:r>
            <a:r>
              <a:rPr lang="en-US" sz="2000" dirty="0">
                <a:latin typeface="Arial" pitchFamily="34" charset="0"/>
                <a:cs typeface="Arial" pitchFamily="34" charset="0"/>
              </a:rPr>
              <a:t>prognosis is good / poor / guarded / bad / reserved</a:t>
            </a:r>
            <a:r>
              <a:rPr lang="en-US" sz="2000" dirty="0" smtClean="0">
                <a:latin typeface="Arial" pitchFamily="34" charset="0"/>
                <a:cs typeface="Arial" pitchFamily="34" charset="0"/>
              </a:rPr>
              <a:t>.</a:t>
            </a:r>
          </a:p>
          <a:p>
            <a:pPr marL="342900" indent="-342900">
              <a:buFont typeface="Wingdings" pitchFamily="2" charset="2"/>
              <a:buChar char="§"/>
            </a:pPr>
            <a:endParaRPr lang="es-MX" sz="2000" dirty="0" smtClean="0">
              <a:latin typeface="Arial" pitchFamily="34" charset="0"/>
              <a:cs typeface="Arial" pitchFamily="34" charset="0"/>
            </a:endParaRPr>
          </a:p>
          <a:p>
            <a:pPr marL="342900" indent="-342900">
              <a:buFont typeface="Wingdings" pitchFamily="2" charset="2"/>
              <a:buChar char="§"/>
            </a:pPr>
            <a:r>
              <a:rPr lang="en-US" sz="2000" dirty="0" smtClean="0">
                <a:latin typeface="Arial" pitchFamily="34" charset="0"/>
                <a:cs typeface="Arial" pitchFamily="34" charset="0"/>
              </a:rPr>
              <a:t>The prognosis is good if the patient follows the treatment.</a:t>
            </a:r>
          </a:p>
          <a:p>
            <a:pPr marL="342900" indent="-342900">
              <a:buFont typeface="Wingdings" pitchFamily="2" charset="2"/>
              <a:buChar char="§"/>
            </a:pPr>
            <a:endParaRPr lang="es-MX" sz="2000" dirty="0" smtClean="0">
              <a:latin typeface="Arial" pitchFamily="34" charset="0"/>
              <a:cs typeface="Arial" pitchFamily="34" charset="0"/>
            </a:endParaRPr>
          </a:p>
          <a:p>
            <a:pPr algn="ctr"/>
            <a:r>
              <a:rPr lang="en-US" sz="2000" b="1" u="sng" dirty="0" smtClean="0">
                <a:latin typeface="Arial" pitchFamily="34" charset="0"/>
                <a:cs typeface="Arial" pitchFamily="34" charset="0"/>
              </a:rPr>
              <a:t>Complication</a:t>
            </a:r>
          </a:p>
          <a:p>
            <a:pPr algn="ctr"/>
            <a:endParaRPr lang="es-MX" sz="2000" dirty="0">
              <a:latin typeface="Arial" pitchFamily="34" charset="0"/>
              <a:cs typeface="Arial" pitchFamily="34" charset="0"/>
            </a:endParaRPr>
          </a:p>
          <a:p>
            <a:pPr marL="342900" indent="-342900">
              <a:buFont typeface="Wingdings" pitchFamily="2" charset="2"/>
              <a:buChar char="§"/>
            </a:pPr>
            <a:r>
              <a:rPr lang="en-US" sz="2000" dirty="0" smtClean="0">
                <a:latin typeface="Arial" pitchFamily="34" charset="0"/>
                <a:cs typeface="Arial" pitchFamily="34" charset="0"/>
              </a:rPr>
              <a:t>The </a:t>
            </a:r>
            <a:r>
              <a:rPr lang="en-US" sz="2000" dirty="0">
                <a:latin typeface="Arial" pitchFamily="34" charset="0"/>
                <a:cs typeface="Arial" pitchFamily="34" charset="0"/>
              </a:rPr>
              <a:t>complications of </a:t>
            </a:r>
            <a:r>
              <a:rPr lang="en-US" sz="2000" dirty="0" smtClean="0">
                <a:latin typeface="Arial" pitchFamily="34" charset="0"/>
                <a:cs typeface="Arial" pitchFamily="34" charset="0"/>
              </a:rPr>
              <a:t> HBP are </a:t>
            </a:r>
            <a:r>
              <a:rPr lang="en-US" sz="2000" dirty="0">
                <a:latin typeface="Arial" pitchFamily="34" charset="0"/>
                <a:cs typeface="Arial" pitchFamily="34" charset="0"/>
              </a:rPr>
              <a:t>mainly </a:t>
            </a:r>
            <a:r>
              <a:rPr lang="en-US" sz="2000" dirty="0" smtClean="0">
                <a:latin typeface="Arial" pitchFamily="34" charset="0"/>
                <a:cs typeface="Arial" pitchFamily="34" charset="0"/>
              </a:rPr>
              <a:t>…</a:t>
            </a:r>
          </a:p>
          <a:p>
            <a:pPr marL="342900" indent="-342900">
              <a:buFont typeface="Wingdings" pitchFamily="2" charset="2"/>
              <a:buChar char="§"/>
            </a:pPr>
            <a:endParaRPr lang="es-MX" sz="2000" dirty="0">
              <a:latin typeface="Arial" pitchFamily="34" charset="0"/>
              <a:cs typeface="Arial" pitchFamily="34" charset="0"/>
            </a:endParaRPr>
          </a:p>
          <a:p>
            <a:pPr marL="342900" indent="-342900">
              <a:buFont typeface="Wingdings" pitchFamily="2" charset="2"/>
              <a:buChar char="§"/>
            </a:pPr>
            <a:r>
              <a:rPr lang="en-US" sz="2000" dirty="0">
                <a:latin typeface="Arial" pitchFamily="34" charset="0"/>
                <a:cs typeface="Arial" pitchFamily="34" charset="0"/>
              </a:rPr>
              <a:t> </a:t>
            </a:r>
            <a:r>
              <a:rPr lang="en-US" sz="2000" dirty="0" smtClean="0">
                <a:latin typeface="Arial" pitchFamily="34" charset="0"/>
                <a:cs typeface="Arial" pitchFamily="34" charset="0"/>
              </a:rPr>
              <a:t>The </a:t>
            </a:r>
            <a:r>
              <a:rPr lang="en-US" sz="2000" dirty="0">
                <a:latin typeface="Arial" pitchFamily="34" charset="0"/>
                <a:cs typeface="Arial" pitchFamily="34" charset="0"/>
              </a:rPr>
              <a:t>most common complication(s) is/ are</a:t>
            </a:r>
            <a:r>
              <a:rPr lang="en-US" sz="2000" dirty="0" smtClean="0">
                <a:latin typeface="Arial" pitchFamily="34" charset="0"/>
                <a:cs typeface="Arial" pitchFamily="34" charset="0"/>
              </a:rPr>
              <a:t>…</a:t>
            </a:r>
          </a:p>
          <a:p>
            <a:pPr marL="342900" indent="-342900">
              <a:buFont typeface="Wingdings" pitchFamily="2" charset="2"/>
              <a:buChar char="§"/>
            </a:pPr>
            <a:endParaRPr lang="es-MX" sz="2000" dirty="0">
              <a:latin typeface="Arial" pitchFamily="34" charset="0"/>
              <a:cs typeface="Arial" pitchFamily="34" charset="0"/>
            </a:endParaRPr>
          </a:p>
          <a:p>
            <a:pPr marL="342900" indent="-342900">
              <a:buFont typeface="Wingdings" pitchFamily="2" charset="2"/>
              <a:buChar char="§"/>
            </a:pPr>
            <a:r>
              <a:rPr lang="en-US" sz="2000" dirty="0">
                <a:latin typeface="Arial" pitchFamily="34" charset="0"/>
                <a:cs typeface="Arial" pitchFamily="34" charset="0"/>
              </a:rPr>
              <a:t> </a:t>
            </a:r>
            <a:r>
              <a:rPr lang="en-US" sz="2000" dirty="0" smtClean="0">
                <a:latin typeface="Arial" pitchFamily="34" charset="0"/>
                <a:cs typeface="Arial" pitchFamily="34" charset="0"/>
              </a:rPr>
              <a:t>Other </a:t>
            </a:r>
            <a:r>
              <a:rPr lang="en-US" sz="2000" dirty="0">
                <a:latin typeface="Arial" pitchFamily="34" charset="0"/>
                <a:cs typeface="Arial" pitchFamily="34" charset="0"/>
              </a:rPr>
              <a:t>complications associated </a:t>
            </a:r>
            <a:r>
              <a:rPr lang="en-US" sz="2000" dirty="0" smtClean="0">
                <a:latin typeface="Arial" pitchFamily="34" charset="0"/>
                <a:cs typeface="Arial" pitchFamily="34" charset="0"/>
              </a:rPr>
              <a:t>with HBP </a:t>
            </a:r>
            <a:r>
              <a:rPr lang="en-US" sz="2000" dirty="0">
                <a:latin typeface="Arial" pitchFamily="34" charset="0"/>
                <a:cs typeface="Arial" pitchFamily="34" charset="0"/>
              </a:rPr>
              <a:t>include… </a:t>
            </a:r>
            <a:r>
              <a:rPr lang="en-US" sz="2000" dirty="0" smtClean="0">
                <a:latin typeface="Arial" pitchFamily="34" charset="0"/>
                <a:cs typeface="Arial" pitchFamily="34" charset="0"/>
              </a:rPr>
              <a:t>…</a:t>
            </a:r>
          </a:p>
          <a:p>
            <a:pPr marL="342900" indent="-342900">
              <a:buFont typeface="Wingdings" pitchFamily="2" charset="2"/>
              <a:buChar char="§"/>
            </a:pPr>
            <a:endParaRPr lang="es-MX" sz="2000" dirty="0">
              <a:latin typeface="Arial" pitchFamily="34" charset="0"/>
              <a:cs typeface="Arial" pitchFamily="34" charset="0"/>
            </a:endParaRPr>
          </a:p>
          <a:p>
            <a:pPr marL="342900" indent="-342900">
              <a:buFont typeface="Wingdings" pitchFamily="2" charset="2"/>
              <a:buChar char="§"/>
            </a:pPr>
            <a:r>
              <a:rPr lang="en-US" sz="2000" dirty="0">
                <a:latin typeface="Arial" pitchFamily="34" charset="0"/>
                <a:cs typeface="Arial" pitchFamily="34" charset="0"/>
              </a:rPr>
              <a:t>_________,________, and ________ are the most common </a:t>
            </a:r>
            <a:endParaRPr lang="en-US" sz="2000" dirty="0" smtClean="0">
              <a:latin typeface="Arial" pitchFamily="34" charset="0"/>
              <a:cs typeface="Arial" pitchFamily="34" charset="0"/>
            </a:endParaRPr>
          </a:p>
          <a:p>
            <a:pPr marL="342900" indent="-342900">
              <a:buFont typeface="Wingdings" pitchFamily="2" charset="2"/>
              <a:buChar char="§"/>
            </a:pP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complication </a:t>
            </a:r>
            <a:r>
              <a:rPr lang="en-US" sz="2000" dirty="0">
                <a:latin typeface="Arial" pitchFamily="34" charset="0"/>
                <a:cs typeface="Arial" pitchFamily="34" charset="0"/>
              </a:rPr>
              <a:t>of </a:t>
            </a:r>
            <a:r>
              <a:rPr lang="en-US" sz="2000" dirty="0" smtClean="0">
                <a:latin typeface="Arial" pitchFamily="34" charset="0"/>
                <a:cs typeface="Arial" pitchFamily="34" charset="0"/>
              </a:rPr>
              <a:t>HBP</a:t>
            </a:r>
          </a:p>
          <a:p>
            <a:endParaRPr lang="es-MX" sz="2000" dirty="0">
              <a:latin typeface="Arial" pitchFamily="34" charset="0"/>
              <a:cs typeface="Arial" pitchFamily="34" charset="0"/>
            </a:endParaRPr>
          </a:p>
          <a:p>
            <a:pPr marL="342900" indent="-342900">
              <a:buFont typeface="Wingdings" pitchFamily="2" charset="2"/>
              <a:buChar char="§"/>
            </a:pPr>
            <a:r>
              <a:rPr lang="en-US" sz="2000" dirty="0" smtClean="0">
                <a:latin typeface="Arial" pitchFamily="34" charset="0"/>
                <a:cs typeface="Arial" pitchFamily="34" charset="0"/>
              </a:rPr>
              <a:t>….</a:t>
            </a:r>
            <a:r>
              <a:rPr lang="en-US" sz="2000" dirty="0">
                <a:latin typeface="Arial" pitchFamily="34" charset="0"/>
                <a:cs typeface="Arial" pitchFamily="34" charset="0"/>
              </a:rPr>
              <a:t>are well-recognized complications of the first episodes of </a:t>
            </a:r>
            <a:r>
              <a:rPr lang="en-US" sz="2000" dirty="0" smtClean="0">
                <a:latin typeface="Arial" pitchFamily="34" charset="0"/>
                <a:cs typeface="Arial" pitchFamily="34" charset="0"/>
              </a:rPr>
              <a:t> HBP</a:t>
            </a:r>
            <a:endParaRPr lang="es-MX" sz="2000" dirty="0"/>
          </a:p>
        </p:txBody>
      </p:sp>
    </p:spTree>
    <p:extLst>
      <p:ext uri="{BB962C8B-B14F-4D97-AF65-F5344CB8AC3E}">
        <p14:creationId xmlns:p14="http://schemas.microsoft.com/office/powerpoint/2010/main" val="137342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7504" y="476672"/>
            <a:ext cx="8928992" cy="5355312"/>
          </a:xfrm>
          <a:prstGeom prst="rect">
            <a:avLst/>
          </a:prstGeom>
        </p:spPr>
        <p:txBody>
          <a:bodyPr wrap="square">
            <a:spAutoFit/>
          </a:bodyPr>
          <a:lstStyle/>
          <a:p>
            <a:r>
              <a:rPr lang="es-MX" sz="2000" b="1" i="1" dirty="0" err="1">
                <a:latin typeface="Arial" pitchFamily="34" charset="0"/>
                <a:cs typeface="Arial" pitchFamily="34" charset="0"/>
              </a:rPr>
              <a:t>Bibliography</a:t>
            </a:r>
            <a:r>
              <a:rPr lang="es-MX" sz="2000" b="1" i="1" dirty="0">
                <a:latin typeface="Arial" pitchFamily="34" charset="0"/>
                <a:cs typeface="Arial" pitchFamily="34" charset="0"/>
              </a:rPr>
              <a:t> </a:t>
            </a:r>
            <a:endParaRPr lang="es-MX" sz="2000" dirty="0">
              <a:latin typeface="Arial" pitchFamily="34" charset="0"/>
              <a:cs typeface="Arial" pitchFamily="34" charset="0"/>
            </a:endParaRPr>
          </a:p>
          <a:p>
            <a:r>
              <a:rPr lang="en-US" i="1" dirty="0"/>
              <a:t>1. Abbot, G. The Teaching of English as an International Language: A Practical Guide. La Habana: Editorial </a:t>
            </a:r>
            <a:r>
              <a:rPr lang="en-US" i="1" dirty="0" err="1"/>
              <a:t>Revolucionaria</a:t>
            </a:r>
            <a:r>
              <a:rPr lang="en-US" i="1" dirty="0"/>
              <a:t>; 1989. </a:t>
            </a:r>
            <a:endParaRPr lang="en-US" dirty="0"/>
          </a:p>
          <a:p>
            <a:r>
              <a:rPr lang="en-US" i="1" dirty="0"/>
              <a:t>2. Agnes, M. (Editor-in-chief) </a:t>
            </a:r>
            <a:r>
              <a:rPr lang="en-US" i="1" dirty="0" err="1"/>
              <a:t>Webster‟s</a:t>
            </a:r>
            <a:r>
              <a:rPr lang="en-US" i="1" dirty="0"/>
              <a:t> New World College Dictionary. 4th edition: New York: Macmillan; 1999. </a:t>
            </a:r>
            <a:endParaRPr lang="en-US" dirty="0"/>
          </a:p>
          <a:p>
            <a:r>
              <a:rPr lang="en-US" i="1" dirty="0"/>
              <a:t>3. Ballinger, Ph. </a:t>
            </a:r>
            <a:r>
              <a:rPr lang="en-US" i="1" dirty="0" err="1"/>
              <a:t>Merrill‟s</a:t>
            </a:r>
            <a:r>
              <a:rPr lang="en-US" i="1" dirty="0"/>
              <a:t> Atlas of Radiographic Positions and Radiologic Procedures. 8th Edition: Mosby; 1995. </a:t>
            </a:r>
            <a:endParaRPr lang="en-US" dirty="0"/>
          </a:p>
          <a:p>
            <a:r>
              <a:rPr lang="en-US" i="1" dirty="0"/>
              <a:t>4. Bates, B. Guide to Physical Examination and History Taking. 8th edition New York: Lippincott Williams &amp; Wilkins; 2003. </a:t>
            </a:r>
            <a:endParaRPr lang="en-US" i="1" dirty="0" smtClean="0"/>
          </a:p>
          <a:p>
            <a:r>
              <a:rPr lang="en-US" i="1" dirty="0" smtClean="0"/>
              <a:t>5._______________. </a:t>
            </a:r>
            <a:r>
              <a:rPr lang="en-US" i="1" dirty="0"/>
              <a:t>English through Medicine Two. </a:t>
            </a:r>
            <a:r>
              <a:rPr lang="en-US" i="1" dirty="0" smtClean="0"/>
              <a:t>Student´s </a:t>
            </a:r>
            <a:r>
              <a:rPr lang="en-US" i="1" dirty="0"/>
              <a:t>Book. Editorial </a:t>
            </a:r>
            <a:r>
              <a:rPr lang="en-US" i="1" dirty="0" err="1"/>
              <a:t>Ciencias</a:t>
            </a:r>
            <a:r>
              <a:rPr lang="en-US" i="1" dirty="0"/>
              <a:t> </a:t>
            </a:r>
            <a:r>
              <a:rPr lang="en-US" i="1" dirty="0" err="1"/>
              <a:t>Médicas</a:t>
            </a:r>
            <a:r>
              <a:rPr lang="en-US" i="1" dirty="0"/>
              <a:t>; 2007. </a:t>
            </a:r>
            <a:endParaRPr lang="en-US" dirty="0"/>
          </a:p>
          <a:p>
            <a:endParaRPr lang="en-US" i="1" dirty="0" smtClean="0"/>
          </a:p>
          <a:p>
            <a:r>
              <a:rPr lang="en-US" i="1" dirty="0" smtClean="0"/>
              <a:t>6._______________. </a:t>
            </a:r>
            <a:r>
              <a:rPr lang="en-US" i="1" dirty="0"/>
              <a:t>English through Medicine Two. Teacher´s Book. Editorial </a:t>
            </a:r>
            <a:r>
              <a:rPr lang="en-US" i="1" dirty="0" err="1"/>
              <a:t>Ciencias</a:t>
            </a:r>
            <a:r>
              <a:rPr lang="en-US" i="1" dirty="0"/>
              <a:t> </a:t>
            </a:r>
            <a:r>
              <a:rPr lang="en-US" i="1" dirty="0" err="1"/>
              <a:t>Médicas</a:t>
            </a:r>
            <a:r>
              <a:rPr lang="en-US" i="1" dirty="0"/>
              <a:t>; 2007. </a:t>
            </a:r>
            <a:endParaRPr lang="en-US" dirty="0"/>
          </a:p>
          <a:p>
            <a:r>
              <a:rPr lang="es-MX" i="1" dirty="0"/>
              <a:t>7</a:t>
            </a:r>
            <a:r>
              <a:rPr lang="es-MX" i="1" dirty="0" smtClean="0"/>
              <a:t>. </a:t>
            </a:r>
            <a:r>
              <a:rPr lang="es-MX" i="1" dirty="0"/>
              <a:t>Colectivo de Autores. English </a:t>
            </a:r>
            <a:r>
              <a:rPr lang="es-MX" i="1" dirty="0" err="1"/>
              <a:t>for</a:t>
            </a:r>
            <a:r>
              <a:rPr lang="es-MX" i="1" dirty="0"/>
              <a:t> Professional </a:t>
            </a:r>
            <a:r>
              <a:rPr lang="es-MX" i="1" dirty="0" err="1"/>
              <a:t>Nursing</a:t>
            </a:r>
            <a:r>
              <a:rPr lang="es-MX" i="1" dirty="0"/>
              <a:t> </a:t>
            </a:r>
            <a:r>
              <a:rPr lang="es-MX" i="1" dirty="0" err="1"/>
              <a:t>Communication</a:t>
            </a:r>
            <a:r>
              <a:rPr lang="es-MX" i="1" dirty="0"/>
              <a:t>. </a:t>
            </a:r>
            <a:r>
              <a:rPr lang="es-MX" i="1" dirty="0" err="1"/>
              <a:t>Student‟s</a:t>
            </a:r>
            <a:r>
              <a:rPr lang="es-MX" i="1" dirty="0"/>
              <a:t> Book. La Habana: Editorial Ciencias Médicas; 2004. </a:t>
            </a:r>
            <a:endParaRPr lang="es-MX" dirty="0"/>
          </a:p>
          <a:p>
            <a:r>
              <a:rPr lang="en-US" i="1" dirty="0"/>
              <a:t>8</a:t>
            </a:r>
            <a:r>
              <a:rPr lang="en-US" i="1" dirty="0" smtClean="0"/>
              <a:t>. </a:t>
            </a:r>
            <a:r>
              <a:rPr lang="en-US" i="1" dirty="0"/>
              <a:t>_______________ English for Professional Nursing Communication. </a:t>
            </a:r>
            <a:r>
              <a:rPr lang="en-US" i="1" dirty="0" err="1"/>
              <a:t>Teacher‟s</a:t>
            </a:r>
            <a:r>
              <a:rPr lang="en-US" i="1" dirty="0"/>
              <a:t> Book. La Habana: Editorial </a:t>
            </a:r>
            <a:r>
              <a:rPr lang="en-US" i="1" dirty="0" err="1"/>
              <a:t>Ciencias</a:t>
            </a:r>
            <a:r>
              <a:rPr lang="en-US" i="1" dirty="0"/>
              <a:t> </a:t>
            </a:r>
            <a:r>
              <a:rPr lang="en-US" i="1" dirty="0" err="1"/>
              <a:t>Médicas</a:t>
            </a:r>
            <a:r>
              <a:rPr lang="en-US" i="1" dirty="0"/>
              <a:t>; 2004. </a:t>
            </a:r>
            <a:endParaRPr lang="en-US" dirty="0"/>
          </a:p>
          <a:p>
            <a:endParaRPr lang="en-US" dirty="0"/>
          </a:p>
        </p:txBody>
      </p:sp>
    </p:spTree>
    <p:extLst>
      <p:ext uri="{BB962C8B-B14F-4D97-AF65-F5344CB8AC3E}">
        <p14:creationId xmlns:p14="http://schemas.microsoft.com/office/powerpoint/2010/main" val="1054473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03848" y="2505670"/>
            <a:ext cx="2440733" cy="923330"/>
          </a:xfrm>
          <a:prstGeom prst="rect">
            <a:avLst/>
          </a:prstGeom>
          <a:noFill/>
        </p:spPr>
        <p:txBody>
          <a:bodyPr wrap="none" lIns="91440" tIns="45720" rIns="91440" bIns="45720">
            <a:spAutoFit/>
          </a:bodyPr>
          <a:lstStyle/>
          <a:p>
            <a:pPr algn="ctr"/>
            <a:r>
              <a:rPr lang="es-ES" sz="54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Thanks</a:t>
            </a:r>
            <a:r>
              <a:rPr lang="es-E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s-E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992988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2696581" y="548680"/>
            <a:ext cx="3462806"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Pneumonia</a:t>
            </a:r>
            <a:endParaRPr lang="es-E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Rectángulo 1"/>
          <p:cNvSpPr/>
          <p:nvPr/>
        </p:nvSpPr>
        <p:spPr>
          <a:xfrm>
            <a:off x="395536" y="2924944"/>
            <a:ext cx="8568952" cy="1200329"/>
          </a:xfrm>
          <a:prstGeom prst="rect">
            <a:avLst/>
          </a:prstGeom>
        </p:spPr>
        <p:txBody>
          <a:bodyPr wrap="square">
            <a:spAutoFit/>
          </a:bodyPr>
          <a:lstStyle/>
          <a:p>
            <a:r>
              <a:rPr lang="en-US" sz="2400" b="1" dirty="0">
                <a:latin typeface="Arial" pitchFamily="34" charset="0"/>
                <a:cs typeface="Arial" pitchFamily="34" charset="0"/>
              </a:rPr>
              <a:t>Objective: </a:t>
            </a:r>
          </a:p>
          <a:p>
            <a:pPr marL="342900" indent="-342900">
              <a:buFont typeface="Wingdings" pitchFamily="2" charset="2"/>
              <a:buChar char="Ø"/>
            </a:pPr>
            <a:r>
              <a:rPr lang="en-US" sz="2400" b="1" dirty="0">
                <a:latin typeface="Arial" pitchFamily="34" charset="0"/>
                <a:cs typeface="Arial" pitchFamily="34" charset="0"/>
              </a:rPr>
              <a:t>To describe different features of </a:t>
            </a:r>
            <a:r>
              <a:rPr lang="en-US" sz="2400" b="1" dirty="0" smtClean="0">
                <a:latin typeface="Arial" pitchFamily="34" charset="0"/>
                <a:cs typeface="Arial" pitchFamily="34" charset="0"/>
              </a:rPr>
              <a:t>pneumonia </a:t>
            </a:r>
            <a:r>
              <a:rPr lang="en-US" sz="2400" b="1" dirty="0">
                <a:latin typeface="Arial" pitchFamily="34" charset="0"/>
                <a:cs typeface="Arial" pitchFamily="34" charset="0"/>
              </a:rPr>
              <a:t>in order to prepare students to discuss a case in English</a:t>
            </a:r>
            <a:endParaRPr lang="es-MX" sz="2400" dirty="0">
              <a:latin typeface="Arial" pitchFamily="34" charset="0"/>
              <a:cs typeface="Arial" pitchFamily="34" charset="0"/>
            </a:endParaRPr>
          </a:p>
        </p:txBody>
      </p:sp>
    </p:spTree>
    <p:extLst>
      <p:ext uri="{BB962C8B-B14F-4D97-AF65-F5344CB8AC3E}">
        <p14:creationId xmlns:p14="http://schemas.microsoft.com/office/powerpoint/2010/main" val="1848843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1844824"/>
            <a:ext cx="8208912" cy="1685846"/>
          </a:xfrm>
          <a:prstGeom prst="rect">
            <a:avLst/>
          </a:prstGeom>
        </p:spPr>
        <p:txBody>
          <a:bodyPr wrap="square">
            <a:spAutoFit/>
          </a:bodyPr>
          <a:lstStyle/>
          <a:p>
            <a:pPr>
              <a:lnSpc>
                <a:spcPct val="150000"/>
              </a:lnSpc>
            </a:pPr>
            <a:r>
              <a:rPr lang="en-US" sz="2400" b="1" dirty="0">
                <a:latin typeface="Arial" pitchFamily="34" charset="0"/>
                <a:cs typeface="Arial" pitchFamily="34" charset="0"/>
              </a:rPr>
              <a:t>Pneumonia</a:t>
            </a:r>
            <a:r>
              <a:rPr lang="en-US" sz="2400" dirty="0">
                <a:latin typeface="Arial" pitchFamily="34" charset="0"/>
                <a:cs typeface="Arial" pitchFamily="34" charset="0"/>
              </a:rPr>
              <a:t> is an infection in one or both lung. It can be caused by fungi, bacteria, or viruses. Pneumonia causes inflammation in your lung’s air sacs, or alveoli.</a:t>
            </a:r>
            <a:endParaRPr lang="es-MX" sz="2400" dirty="0">
              <a:latin typeface="Arial" pitchFamily="34" charset="0"/>
              <a:cs typeface="Arial" pitchFamily="34" charset="0"/>
            </a:endParaRPr>
          </a:p>
        </p:txBody>
      </p:sp>
    </p:spTree>
    <p:extLst>
      <p:ext uri="{BB962C8B-B14F-4D97-AF65-F5344CB8AC3E}">
        <p14:creationId xmlns:p14="http://schemas.microsoft.com/office/powerpoint/2010/main" val="835424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55576" y="1052736"/>
            <a:ext cx="7896714" cy="400110"/>
          </a:xfrm>
          <a:prstGeom prst="rect">
            <a:avLst/>
          </a:prstGeom>
        </p:spPr>
        <p:txBody>
          <a:bodyPr wrap="none">
            <a:spAutoFit/>
          </a:bodyPr>
          <a:lstStyle/>
          <a:p>
            <a:r>
              <a:rPr lang="en-US" sz="2000" dirty="0">
                <a:latin typeface="Arial" pitchFamily="34" charset="0"/>
                <a:cs typeface="Arial" pitchFamily="34" charset="0"/>
              </a:rPr>
              <a:t>There are five major types of </a:t>
            </a:r>
            <a:r>
              <a:rPr lang="en-US" sz="2000" dirty="0" smtClean="0">
                <a:latin typeface="Arial" pitchFamily="34" charset="0"/>
                <a:cs typeface="Arial" pitchFamily="34" charset="0"/>
              </a:rPr>
              <a:t>pneumonia but the most common are:</a:t>
            </a:r>
            <a:endParaRPr lang="es-MX" sz="2000" dirty="0">
              <a:latin typeface="Arial" pitchFamily="34" charset="0"/>
              <a:cs typeface="Arial" pitchFamily="34" charset="0"/>
            </a:endParaRPr>
          </a:p>
        </p:txBody>
      </p:sp>
      <p:sp>
        <p:nvSpPr>
          <p:cNvPr id="3" name="2 CuadroTexto"/>
          <p:cNvSpPr txBox="1"/>
          <p:nvPr/>
        </p:nvSpPr>
        <p:spPr>
          <a:xfrm>
            <a:off x="2123728" y="260648"/>
            <a:ext cx="5328592" cy="461665"/>
          </a:xfrm>
          <a:prstGeom prst="rect">
            <a:avLst/>
          </a:prstGeom>
          <a:noFill/>
        </p:spPr>
        <p:txBody>
          <a:bodyPr wrap="square" rtlCol="0">
            <a:spAutoFit/>
          </a:bodyPr>
          <a:lstStyle/>
          <a:p>
            <a:pPr algn="ctr"/>
            <a:r>
              <a:rPr lang="es-ES" sz="2400" b="1" dirty="0" err="1" smtClean="0">
                <a:latin typeface="Arial" pitchFamily="34" charset="0"/>
                <a:cs typeface="Arial" pitchFamily="34" charset="0"/>
              </a:rPr>
              <a:t>Classification</a:t>
            </a:r>
            <a:endParaRPr lang="es-MX" sz="2400" b="1" dirty="0">
              <a:latin typeface="Arial" pitchFamily="34" charset="0"/>
              <a:cs typeface="Arial" pitchFamily="34" charset="0"/>
            </a:endParaRPr>
          </a:p>
        </p:txBody>
      </p:sp>
      <p:sp>
        <p:nvSpPr>
          <p:cNvPr id="4" name="3 Rectángulo"/>
          <p:cNvSpPr/>
          <p:nvPr/>
        </p:nvSpPr>
        <p:spPr>
          <a:xfrm>
            <a:off x="127089" y="1628800"/>
            <a:ext cx="8784976" cy="3693319"/>
          </a:xfrm>
          <a:prstGeom prst="rect">
            <a:avLst/>
          </a:prstGeom>
        </p:spPr>
        <p:txBody>
          <a:bodyPr wrap="square">
            <a:spAutoFit/>
          </a:bodyPr>
          <a:lstStyle/>
          <a:p>
            <a:r>
              <a:rPr lang="es-ES" b="1" dirty="0" err="1"/>
              <a:t>Bacterial</a:t>
            </a:r>
            <a:r>
              <a:rPr lang="es-ES" b="1" dirty="0"/>
              <a:t> </a:t>
            </a:r>
            <a:r>
              <a:rPr lang="es-ES" b="1" dirty="0" err="1"/>
              <a:t>Pneumonia</a:t>
            </a:r>
            <a:endParaRPr lang="es-MX" b="1" dirty="0"/>
          </a:p>
          <a:p>
            <a:r>
              <a:rPr lang="en-US" dirty="0"/>
              <a:t>Bacterial pneumonia can affect anyone at any age. It can develop on its own or after a serious cold or flu. The most common cause of bacterial pneumonia is </a:t>
            </a:r>
            <a:r>
              <a:rPr lang="en-US" i="1" dirty="0"/>
              <a:t>Streptococcus </a:t>
            </a:r>
            <a:r>
              <a:rPr lang="en-US" i="1" dirty="0" err="1"/>
              <a:t>pneumoniae</a:t>
            </a:r>
            <a:r>
              <a:rPr lang="en-US" dirty="0"/>
              <a:t>. Bacterial pneumonia can also be caused by </a:t>
            </a:r>
            <a:r>
              <a:rPr lang="en-US" i="1" dirty="0" err="1"/>
              <a:t>Chlamydophila</a:t>
            </a:r>
            <a:r>
              <a:rPr lang="en-US" i="1" dirty="0"/>
              <a:t> pneumonia </a:t>
            </a:r>
            <a:r>
              <a:rPr lang="en-US" dirty="0"/>
              <a:t>or</a:t>
            </a:r>
            <a:r>
              <a:rPr lang="en-US" i="1" dirty="0"/>
              <a:t> Legionella </a:t>
            </a:r>
            <a:r>
              <a:rPr lang="en-US" i="1" dirty="0" err="1"/>
              <a:t>pneumophila</a:t>
            </a:r>
            <a:r>
              <a:rPr lang="en-US" dirty="0"/>
              <a:t>. </a:t>
            </a:r>
            <a:r>
              <a:rPr lang="en-US" i="1" dirty="0"/>
              <a:t>Pneumocystis </a:t>
            </a:r>
            <a:r>
              <a:rPr lang="en-US" i="1" dirty="0" err="1"/>
              <a:t>jiroveci</a:t>
            </a:r>
            <a:r>
              <a:rPr lang="en-US" i="1" dirty="0"/>
              <a:t> </a:t>
            </a:r>
            <a:r>
              <a:rPr lang="en-US" dirty="0"/>
              <a:t>pneumonia is sometimes seen in those who have weak immune systems due to illnesses like AIDS or cancer</a:t>
            </a:r>
            <a:r>
              <a:rPr lang="en-US" dirty="0" smtClean="0"/>
              <a:t>.</a:t>
            </a:r>
          </a:p>
          <a:p>
            <a:endParaRPr lang="es-MX" dirty="0"/>
          </a:p>
          <a:p>
            <a:r>
              <a:rPr lang="en-US" b="1" dirty="0"/>
              <a:t>Viral Pneumonia</a:t>
            </a:r>
            <a:endParaRPr lang="es-MX" b="1" dirty="0"/>
          </a:p>
          <a:p>
            <a:r>
              <a:rPr lang="en-US" dirty="0"/>
              <a:t>In most cases, respiratory viruses can cause pneumonia, especially in young children and the elderly. Pneumonia is usually not serious and lasts a short time. However, the flu virus can cause viral pneumonia to be severe or fatal. It’s especially harmful to pregnant women or individuals with heart or lung issues. Invading bacteria can cause complications with viral pneumonia.</a:t>
            </a:r>
            <a:endParaRPr lang="es-MX" dirty="0"/>
          </a:p>
        </p:txBody>
      </p:sp>
    </p:spTree>
    <p:extLst>
      <p:ext uri="{BB962C8B-B14F-4D97-AF65-F5344CB8AC3E}">
        <p14:creationId xmlns:p14="http://schemas.microsoft.com/office/powerpoint/2010/main" val="1710840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339751" y="116632"/>
            <a:ext cx="5080237" cy="461665"/>
          </a:xfrm>
          <a:prstGeom prst="rect">
            <a:avLst/>
          </a:prstGeom>
        </p:spPr>
        <p:txBody>
          <a:bodyPr wrap="none">
            <a:spAutoFit/>
          </a:bodyPr>
          <a:lstStyle/>
          <a:p>
            <a:pPr algn="ctr"/>
            <a:r>
              <a:rPr lang="en-US" sz="2400" dirty="0" smtClean="0">
                <a:latin typeface="Arial" pitchFamily="34" charset="0"/>
                <a:cs typeface="Arial" pitchFamily="34" charset="0"/>
              </a:rPr>
              <a:t>Signs and Symptoms </a:t>
            </a:r>
            <a:r>
              <a:rPr lang="en-US" sz="2400" dirty="0">
                <a:latin typeface="Arial" pitchFamily="34" charset="0"/>
                <a:cs typeface="Arial" pitchFamily="34" charset="0"/>
              </a:rPr>
              <a:t>of Pneumonia</a:t>
            </a:r>
            <a:endParaRPr lang="es-MX" sz="2400" dirty="0">
              <a:latin typeface="Arial" pitchFamily="34" charset="0"/>
              <a:cs typeface="Arial" pitchFamily="34" charset="0"/>
            </a:endParaRPr>
          </a:p>
        </p:txBody>
      </p:sp>
      <p:sp>
        <p:nvSpPr>
          <p:cNvPr id="3" name="2 Rectángulo"/>
          <p:cNvSpPr/>
          <p:nvPr/>
        </p:nvSpPr>
        <p:spPr>
          <a:xfrm>
            <a:off x="245162" y="567547"/>
            <a:ext cx="8712968" cy="3785652"/>
          </a:xfrm>
          <a:prstGeom prst="rect">
            <a:avLst/>
          </a:prstGeom>
        </p:spPr>
        <p:txBody>
          <a:bodyPr wrap="square">
            <a:spAutoFit/>
          </a:bodyPr>
          <a:lstStyle/>
          <a:p>
            <a:pPr lvl="0"/>
            <a:r>
              <a:rPr lang="en-US" sz="2000" dirty="0" smtClean="0">
                <a:latin typeface="Arial" pitchFamily="34" charset="0"/>
                <a:cs typeface="Arial" pitchFamily="34" charset="0"/>
              </a:rPr>
              <a:t>-</a:t>
            </a:r>
            <a:r>
              <a:rPr lang="en-US" sz="2000" b="1" dirty="0" smtClean="0">
                <a:latin typeface="Arial" pitchFamily="34" charset="0"/>
                <a:cs typeface="Arial" pitchFamily="34" charset="0"/>
              </a:rPr>
              <a:t>Cough</a:t>
            </a:r>
            <a:r>
              <a:rPr lang="en-US" sz="2000" dirty="0" smtClean="0">
                <a:latin typeface="Arial" pitchFamily="34" charset="0"/>
                <a:cs typeface="Arial" pitchFamily="34" charset="0"/>
              </a:rPr>
              <a:t> (you </a:t>
            </a:r>
            <a:r>
              <a:rPr lang="en-US" sz="2000" dirty="0">
                <a:latin typeface="Arial" pitchFamily="34" charset="0"/>
                <a:cs typeface="Arial" pitchFamily="34" charset="0"/>
              </a:rPr>
              <a:t>may cough up greenish or yellow mucus, or even bloody mucus)</a:t>
            </a:r>
            <a:endParaRPr lang="es-MX" sz="2000" dirty="0">
              <a:latin typeface="Arial" pitchFamily="34" charset="0"/>
              <a:cs typeface="Arial" pitchFamily="34" charset="0"/>
            </a:endParaRPr>
          </a:p>
          <a:p>
            <a:pPr lvl="0"/>
            <a:r>
              <a:rPr lang="en-US" sz="2000" b="1" dirty="0" smtClean="0">
                <a:latin typeface="Arial" pitchFamily="34" charset="0"/>
                <a:cs typeface="Arial" pitchFamily="34" charset="0"/>
              </a:rPr>
              <a:t>-Fever</a:t>
            </a:r>
            <a:r>
              <a:rPr lang="en-US" sz="2000" dirty="0">
                <a:latin typeface="Arial" pitchFamily="34" charset="0"/>
                <a:cs typeface="Arial" pitchFamily="34" charset="0"/>
              </a:rPr>
              <a:t>, which may be mild or high</a:t>
            </a:r>
            <a:endParaRPr lang="es-MX" sz="2000" dirty="0">
              <a:latin typeface="Arial" pitchFamily="34" charset="0"/>
              <a:cs typeface="Arial" pitchFamily="34" charset="0"/>
            </a:endParaRPr>
          </a:p>
          <a:p>
            <a:pPr lvl="0"/>
            <a:r>
              <a:rPr lang="es-ES" sz="2000" b="1" dirty="0" smtClean="0">
                <a:latin typeface="Arial" pitchFamily="34" charset="0"/>
                <a:cs typeface="Arial" pitchFamily="34" charset="0"/>
              </a:rPr>
              <a:t>-</a:t>
            </a:r>
            <a:r>
              <a:rPr lang="es-ES" sz="2000" b="1" dirty="0" err="1" smtClean="0">
                <a:latin typeface="Arial" pitchFamily="34" charset="0"/>
                <a:cs typeface="Arial" pitchFamily="34" charset="0"/>
              </a:rPr>
              <a:t>Shaking</a:t>
            </a:r>
            <a:r>
              <a:rPr lang="es-ES" sz="2000" b="1" dirty="0" smtClean="0">
                <a:latin typeface="Arial" pitchFamily="34" charset="0"/>
                <a:cs typeface="Arial" pitchFamily="34" charset="0"/>
              </a:rPr>
              <a:t> </a:t>
            </a:r>
            <a:r>
              <a:rPr lang="es-ES" sz="2000" b="1" dirty="0" err="1">
                <a:latin typeface="Arial" pitchFamily="34" charset="0"/>
                <a:cs typeface="Arial" pitchFamily="34" charset="0"/>
              </a:rPr>
              <a:t>chills</a:t>
            </a:r>
            <a:endParaRPr lang="es-MX" sz="2000" b="1" dirty="0">
              <a:latin typeface="Arial" pitchFamily="34" charset="0"/>
              <a:cs typeface="Arial" pitchFamily="34" charset="0"/>
            </a:endParaRPr>
          </a:p>
          <a:p>
            <a:pPr lvl="0"/>
            <a:r>
              <a:rPr lang="en-US" sz="2000" dirty="0" smtClean="0">
                <a:latin typeface="Arial" pitchFamily="34" charset="0"/>
                <a:cs typeface="Arial" pitchFamily="34" charset="0"/>
              </a:rPr>
              <a:t>-</a:t>
            </a:r>
            <a:r>
              <a:rPr lang="en-US" sz="2000" b="1" dirty="0">
                <a:latin typeface="Arial" pitchFamily="34" charset="0"/>
                <a:cs typeface="Arial" pitchFamily="34" charset="0"/>
              </a:rPr>
              <a:t>Shortness of breath, </a:t>
            </a:r>
            <a:r>
              <a:rPr lang="en-US" sz="2000" dirty="0">
                <a:latin typeface="Arial" pitchFamily="34" charset="0"/>
                <a:cs typeface="Arial" pitchFamily="34" charset="0"/>
              </a:rPr>
              <a:t>which may only occur when you climb stairs</a:t>
            </a:r>
            <a:endParaRPr lang="es-MX" sz="2000" dirty="0">
              <a:latin typeface="Arial" pitchFamily="34" charset="0"/>
              <a:cs typeface="Arial" pitchFamily="34" charset="0"/>
            </a:endParaRPr>
          </a:p>
          <a:p>
            <a:r>
              <a:rPr lang="es-ES" sz="2000" dirty="0" err="1">
                <a:latin typeface="Arial" pitchFamily="34" charset="0"/>
                <a:cs typeface="Arial" pitchFamily="34" charset="0"/>
              </a:rPr>
              <a:t>Additional</a:t>
            </a:r>
            <a:r>
              <a:rPr lang="es-ES" sz="2000" dirty="0">
                <a:latin typeface="Arial" pitchFamily="34" charset="0"/>
                <a:cs typeface="Arial" pitchFamily="34" charset="0"/>
              </a:rPr>
              <a:t> </a:t>
            </a:r>
            <a:r>
              <a:rPr lang="es-ES" sz="2000" dirty="0" err="1">
                <a:latin typeface="Arial" pitchFamily="34" charset="0"/>
                <a:cs typeface="Arial" pitchFamily="34" charset="0"/>
              </a:rPr>
              <a:t>symptoms</a:t>
            </a:r>
            <a:r>
              <a:rPr lang="es-ES" sz="2000" dirty="0">
                <a:latin typeface="Arial" pitchFamily="34" charset="0"/>
                <a:cs typeface="Arial" pitchFamily="34" charset="0"/>
              </a:rPr>
              <a:t> </a:t>
            </a:r>
            <a:r>
              <a:rPr lang="es-ES" sz="2000" dirty="0" err="1">
                <a:latin typeface="Arial" pitchFamily="34" charset="0"/>
                <a:cs typeface="Arial" pitchFamily="34" charset="0"/>
              </a:rPr>
              <a:t>include</a:t>
            </a:r>
            <a:r>
              <a:rPr lang="es-ES" sz="2000" dirty="0">
                <a:latin typeface="Arial" pitchFamily="34" charset="0"/>
                <a:cs typeface="Arial" pitchFamily="34" charset="0"/>
              </a:rPr>
              <a:t>:</a:t>
            </a:r>
            <a:endParaRPr lang="es-MX" sz="2000" dirty="0">
              <a:latin typeface="Arial" pitchFamily="34" charset="0"/>
              <a:cs typeface="Arial" pitchFamily="34" charset="0"/>
            </a:endParaRPr>
          </a:p>
          <a:p>
            <a:pPr lvl="0"/>
            <a:r>
              <a:rPr lang="en-US" sz="2000" dirty="0" smtClean="0">
                <a:latin typeface="Arial" pitchFamily="34" charset="0"/>
                <a:cs typeface="Arial" pitchFamily="34" charset="0"/>
              </a:rPr>
              <a:t>-</a:t>
            </a:r>
            <a:r>
              <a:rPr lang="en-US" sz="2000" b="1" dirty="0">
                <a:latin typeface="Arial" pitchFamily="34" charset="0"/>
                <a:cs typeface="Arial" pitchFamily="34" charset="0"/>
              </a:rPr>
              <a:t>Sharp or stabbing chest pain </a:t>
            </a:r>
            <a:r>
              <a:rPr lang="en-US" sz="2000" dirty="0">
                <a:latin typeface="Arial" pitchFamily="34" charset="0"/>
                <a:cs typeface="Arial" pitchFamily="34" charset="0"/>
              </a:rPr>
              <a:t>that gets worse when you breathe deeply or cough</a:t>
            </a:r>
            <a:endParaRPr lang="es-MX" sz="2000" dirty="0">
              <a:latin typeface="Arial" pitchFamily="34" charset="0"/>
              <a:cs typeface="Arial" pitchFamily="34" charset="0"/>
            </a:endParaRPr>
          </a:p>
          <a:p>
            <a:pPr lvl="0"/>
            <a:r>
              <a:rPr lang="es-ES" sz="2000" b="1" dirty="0" smtClean="0">
                <a:latin typeface="Arial" pitchFamily="34" charset="0"/>
                <a:cs typeface="Arial" pitchFamily="34" charset="0"/>
              </a:rPr>
              <a:t>-</a:t>
            </a:r>
            <a:r>
              <a:rPr lang="es-ES" sz="2000" b="1" dirty="0" err="1" smtClean="0">
                <a:latin typeface="Arial" pitchFamily="34" charset="0"/>
                <a:cs typeface="Arial" pitchFamily="34" charset="0"/>
              </a:rPr>
              <a:t>Headache</a:t>
            </a:r>
            <a:endParaRPr lang="es-MX" sz="2000" b="1" dirty="0">
              <a:latin typeface="Arial" pitchFamily="34" charset="0"/>
              <a:cs typeface="Arial" pitchFamily="34" charset="0"/>
            </a:endParaRPr>
          </a:p>
          <a:p>
            <a:r>
              <a:rPr lang="es-ES" sz="2000" b="1" dirty="0" smtClean="0">
                <a:latin typeface="Arial" pitchFamily="34" charset="0"/>
                <a:cs typeface="Arial" pitchFamily="34" charset="0"/>
              </a:rPr>
              <a:t>-</a:t>
            </a:r>
            <a:r>
              <a:rPr lang="es-ES" sz="2000" b="1" dirty="0" err="1" smtClean="0">
                <a:latin typeface="Arial" pitchFamily="34" charset="0"/>
                <a:cs typeface="Arial" pitchFamily="34" charset="0"/>
              </a:rPr>
              <a:t>Excessive</a:t>
            </a:r>
            <a:r>
              <a:rPr lang="es-ES" sz="2000" b="1" dirty="0" smtClean="0">
                <a:latin typeface="Arial" pitchFamily="34" charset="0"/>
                <a:cs typeface="Arial" pitchFamily="34" charset="0"/>
              </a:rPr>
              <a:t> </a:t>
            </a:r>
            <a:r>
              <a:rPr lang="es-ES" sz="2000" b="1" dirty="0" err="1">
                <a:latin typeface="Arial" pitchFamily="34" charset="0"/>
                <a:cs typeface="Arial" pitchFamily="34" charset="0"/>
              </a:rPr>
              <a:t>sweating</a:t>
            </a:r>
            <a:r>
              <a:rPr lang="es-ES" sz="2000" b="1" dirty="0">
                <a:latin typeface="Arial" pitchFamily="34" charset="0"/>
                <a:cs typeface="Arial" pitchFamily="34" charset="0"/>
              </a:rPr>
              <a:t> and </a:t>
            </a:r>
            <a:r>
              <a:rPr lang="es-ES" sz="2000" b="1" dirty="0" err="1">
                <a:latin typeface="Arial" pitchFamily="34" charset="0"/>
                <a:cs typeface="Arial" pitchFamily="34" charset="0"/>
              </a:rPr>
              <a:t>clammy</a:t>
            </a:r>
            <a:r>
              <a:rPr lang="es-ES" sz="2000" b="1" dirty="0">
                <a:latin typeface="Arial" pitchFamily="34" charset="0"/>
                <a:cs typeface="Arial" pitchFamily="34" charset="0"/>
              </a:rPr>
              <a:t> </a:t>
            </a:r>
            <a:r>
              <a:rPr lang="es-ES" sz="2000" b="1" dirty="0" err="1">
                <a:latin typeface="Arial" pitchFamily="34" charset="0"/>
                <a:cs typeface="Arial" pitchFamily="34" charset="0"/>
              </a:rPr>
              <a:t>skin</a:t>
            </a:r>
            <a:endParaRPr lang="es-MX" sz="2000" b="1" dirty="0">
              <a:latin typeface="Arial" pitchFamily="34" charset="0"/>
              <a:cs typeface="Arial" pitchFamily="34" charset="0"/>
            </a:endParaRPr>
          </a:p>
          <a:p>
            <a:pPr lvl="0"/>
            <a:r>
              <a:rPr lang="en-US" sz="2000" b="1" dirty="0" smtClean="0">
                <a:latin typeface="Arial" pitchFamily="34" charset="0"/>
                <a:cs typeface="Arial" pitchFamily="34" charset="0"/>
              </a:rPr>
              <a:t>-Loss </a:t>
            </a:r>
            <a:r>
              <a:rPr lang="en-US" sz="2000" b="1" dirty="0">
                <a:latin typeface="Arial" pitchFamily="34" charset="0"/>
                <a:cs typeface="Arial" pitchFamily="34" charset="0"/>
              </a:rPr>
              <a:t>of appetite, low energy, and fatigue</a:t>
            </a:r>
            <a:endParaRPr lang="es-MX" sz="2000" b="1" dirty="0">
              <a:latin typeface="Arial" pitchFamily="34" charset="0"/>
              <a:cs typeface="Arial" pitchFamily="34" charset="0"/>
            </a:endParaRPr>
          </a:p>
          <a:p>
            <a:pPr lvl="0"/>
            <a:r>
              <a:rPr lang="es-ES" sz="2000" b="1" dirty="0" smtClean="0">
                <a:latin typeface="Arial" pitchFamily="34" charset="0"/>
                <a:cs typeface="Arial" pitchFamily="34" charset="0"/>
              </a:rPr>
              <a:t>-</a:t>
            </a:r>
            <a:r>
              <a:rPr lang="es-ES" sz="2000" b="1" dirty="0" err="1" smtClean="0">
                <a:latin typeface="Arial" pitchFamily="34" charset="0"/>
                <a:cs typeface="Arial" pitchFamily="34" charset="0"/>
              </a:rPr>
              <a:t>Confusion</a:t>
            </a:r>
            <a:r>
              <a:rPr lang="es-ES" sz="2000" b="1" dirty="0">
                <a:latin typeface="Arial" pitchFamily="34" charset="0"/>
                <a:cs typeface="Arial" pitchFamily="34" charset="0"/>
              </a:rPr>
              <a:t>, </a:t>
            </a:r>
            <a:r>
              <a:rPr lang="es-ES" sz="2000" dirty="0" err="1">
                <a:latin typeface="Arial" pitchFamily="34" charset="0"/>
                <a:cs typeface="Arial" pitchFamily="34" charset="0"/>
              </a:rPr>
              <a:t>especially</a:t>
            </a:r>
            <a:r>
              <a:rPr lang="es-ES" sz="2000" dirty="0">
                <a:latin typeface="Arial" pitchFamily="34" charset="0"/>
                <a:cs typeface="Arial" pitchFamily="34" charset="0"/>
              </a:rPr>
              <a:t> in </a:t>
            </a:r>
            <a:r>
              <a:rPr lang="es-ES" sz="2000" dirty="0" err="1">
                <a:latin typeface="Arial" pitchFamily="34" charset="0"/>
                <a:cs typeface="Arial" pitchFamily="34" charset="0"/>
              </a:rPr>
              <a:t>older</a:t>
            </a:r>
            <a:r>
              <a:rPr lang="es-ES" sz="2000" dirty="0">
                <a:latin typeface="Arial" pitchFamily="34" charset="0"/>
                <a:cs typeface="Arial" pitchFamily="34" charset="0"/>
              </a:rPr>
              <a:t> </a:t>
            </a:r>
            <a:r>
              <a:rPr lang="es-ES" sz="2000" dirty="0" err="1">
                <a:latin typeface="Arial" pitchFamily="34" charset="0"/>
                <a:cs typeface="Arial" pitchFamily="34" charset="0"/>
              </a:rPr>
              <a:t>people</a:t>
            </a:r>
            <a:endParaRPr lang="es-MX" sz="2000" dirty="0">
              <a:latin typeface="Arial" pitchFamily="34" charset="0"/>
              <a:cs typeface="Arial" pitchFamily="34" charset="0"/>
            </a:endParaRPr>
          </a:p>
        </p:txBody>
      </p:sp>
      <p:sp>
        <p:nvSpPr>
          <p:cNvPr id="4" name="3 Rectángulo"/>
          <p:cNvSpPr/>
          <p:nvPr/>
        </p:nvSpPr>
        <p:spPr>
          <a:xfrm>
            <a:off x="251520" y="4353199"/>
            <a:ext cx="4572000" cy="1938992"/>
          </a:xfrm>
          <a:prstGeom prst="rect">
            <a:avLst/>
          </a:prstGeom>
        </p:spPr>
        <p:txBody>
          <a:bodyPr>
            <a:spAutoFit/>
          </a:bodyPr>
          <a:lstStyle/>
          <a:p>
            <a:pPr lvl="0"/>
            <a:r>
              <a:rPr lang="es-ES" sz="2000" b="1" dirty="0" smtClean="0">
                <a:latin typeface="Arial" pitchFamily="34" charset="0"/>
                <a:cs typeface="Arial" pitchFamily="34" charset="0"/>
              </a:rPr>
              <a:t>-</a:t>
            </a:r>
            <a:r>
              <a:rPr lang="es-ES" sz="2000" b="1" dirty="0" err="1" smtClean="0">
                <a:latin typeface="Arial" pitchFamily="34" charset="0"/>
                <a:cs typeface="Arial" pitchFamily="34" charset="0"/>
              </a:rPr>
              <a:t>Wheezing</a:t>
            </a:r>
            <a:endParaRPr lang="es-MX" sz="2000" b="1" dirty="0">
              <a:latin typeface="Arial" pitchFamily="34" charset="0"/>
              <a:cs typeface="Arial" pitchFamily="34" charset="0"/>
            </a:endParaRPr>
          </a:p>
          <a:p>
            <a:r>
              <a:rPr lang="es-ES" sz="2000" b="1" dirty="0" smtClean="0">
                <a:latin typeface="Arial" pitchFamily="34" charset="0"/>
                <a:cs typeface="Arial" pitchFamily="34" charset="0"/>
              </a:rPr>
              <a:t>-</a:t>
            </a:r>
            <a:r>
              <a:rPr lang="es-ES" sz="2000" b="1" dirty="0" err="1" smtClean="0">
                <a:latin typeface="Arial" pitchFamily="34" charset="0"/>
                <a:cs typeface="Arial" pitchFamily="34" charset="0"/>
              </a:rPr>
              <a:t>Muscle</a:t>
            </a:r>
            <a:r>
              <a:rPr lang="es-ES" sz="2000" b="1" dirty="0" smtClean="0">
                <a:latin typeface="Arial" pitchFamily="34" charset="0"/>
                <a:cs typeface="Arial" pitchFamily="34" charset="0"/>
              </a:rPr>
              <a:t> </a:t>
            </a:r>
            <a:r>
              <a:rPr lang="es-ES" sz="2000" b="1" dirty="0" err="1">
                <a:latin typeface="Arial" pitchFamily="34" charset="0"/>
                <a:cs typeface="Arial" pitchFamily="34" charset="0"/>
              </a:rPr>
              <a:t>aches</a:t>
            </a:r>
            <a:endParaRPr lang="es-MX" sz="2000" b="1" dirty="0">
              <a:latin typeface="Arial" pitchFamily="34" charset="0"/>
              <a:cs typeface="Arial" pitchFamily="34" charset="0"/>
            </a:endParaRPr>
          </a:p>
          <a:p>
            <a:pPr lvl="0"/>
            <a:r>
              <a:rPr lang="es-ES" sz="2000" b="1" dirty="0" smtClean="0">
                <a:latin typeface="Arial" pitchFamily="34" charset="0"/>
                <a:cs typeface="Arial" pitchFamily="34" charset="0"/>
              </a:rPr>
              <a:t>-Nausea</a:t>
            </a:r>
            <a:endParaRPr lang="es-MX" sz="2000" b="1" dirty="0">
              <a:latin typeface="Arial" pitchFamily="34" charset="0"/>
              <a:cs typeface="Arial" pitchFamily="34" charset="0"/>
            </a:endParaRPr>
          </a:p>
          <a:p>
            <a:r>
              <a:rPr lang="es-ES" sz="2000" b="1" dirty="0" smtClean="0">
                <a:latin typeface="Arial" pitchFamily="34" charset="0"/>
                <a:cs typeface="Arial" pitchFamily="34" charset="0"/>
              </a:rPr>
              <a:t>-</a:t>
            </a:r>
            <a:r>
              <a:rPr lang="es-ES" sz="2000" b="1" dirty="0" err="1" smtClean="0">
                <a:latin typeface="Arial" pitchFamily="34" charset="0"/>
                <a:cs typeface="Arial" pitchFamily="34" charset="0"/>
              </a:rPr>
              <a:t>Vomiting</a:t>
            </a:r>
            <a:endParaRPr lang="es-MX" sz="2000" b="1" dirty="0">
              <a:latin typeface="Arial" pitchFamily="34" charset="0"/>
              <a:cs typeface="Arial" pitchFamily="34" charset="0"/>
            </a:endParaRPr>
          </a:p>
          <a:p>
            <a:pPr lvl="0"/>
            <a:r>
              <a:rPr lang="es-ES" sz="2000" b="1" dirty="0" smtClean="0">
                <a:latin typeface="Arial" pitchFamily="34" charset="0"/>
                <a:cs typeface="Arial" pitchFamily="34" charset="0"/>
              </a:rPr>
              <a:t>-Rapid </a:t>
            </a:r>
            <a:r>
              <a:rPr lang="es-ES" sz="2000" b="1" dirty="0" err="1">
                <a:latin typeface="Arial" pitchFamily="34" charset="0"/>
                <a:cs typeface="Arial" pitchFamily="34" charset="0"/>
              </a:rPr>
              <a:t>breathing</a:t>
            </a:r>
            <a:endParaRPr lang="es-MX" sz="2000" b="1" dirty="0">
              <a:latin typeface="Arial" pitchFamily="34" charset="0"/>
              <a:cs typeface="Arial" pitchFamily="34" charset="0"/>
            </a:endParaRPr>
          </a:p>
          <a:p>
            <a:pPr lvl="0"/>
            <a:r>
              <a:rPr lang="es-ES" sz="2000" b="1" dirty="0" smtClean="0">
                <a:latin typeface="Arial" pitchFamily="34" charset="0"/>
                <a:cs typeface="Arial" pitchFamily="34" charset="0"/>
              </a:rPr>
              <a:t>-Rapid </a:t>
            </a:r>
            <a:r>
              <a:rPr lang="es-ES" sz="2000" b="1" dirty="0" err="1" smtClean="0">
                <a:latin typeface="Arial" pitchFamily="34" charset="0"/>
                <a:cs typeface="Arial" pitchFamily="34" charset="0"/>
              </a:rPr>
              <a:t>heartbeat</a:t>
            </a:r>
            <a:endParaRPr lang="es-MX" sz="2000" b="1" dirty="0">
              <a:latin typeface="Arial" pitchFamily="34" charset="0"/>
              <a:cs typeface="Arial" pitchFamily="34" charset="0"/>
            </a:endParaRPr>
          </a:p>
        </p:txBody>
      </p:sp>
    </p:spTree>
    <p:extLst>
      <p:ext uri="{BB962C8B-B14F-4D97-AF65-F5344CB8AC3E}">
        <p14:creationId xmlns:p14="http://schemas.microsoft.com/office/powerpoint/2010/main" val="965612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47949" y="1268760"/>
            <a:ext cx="7704856" cy="3231654"/>
          </a:xfrm>
          <a:prstGeom prst="rect">
            <a:avLst/>
          </a:prstGeom>
        </p:spPr>
        <p:txBody>
          <a:bodyPr wrap="square">
            <a:spAutoFit/>
          </a:bodyPr>
          <a:lstStyle/>
          <a:p>
            <a:pPr algn="just"/>
            <a:r>
              <a:rPr lang="en-US" sz="2400" b="1" dirty="0">
                <a:latin typeface="Arial" pitchFamily="34" charset="0"/>
                <a:cs typeface="Arial" pitchFamily="34" charset="0"/>
              </a:rPr>
              <a:t>What Causes Pneumonia</a:t>
            </a:r>
            <a:r>
              <a:rPr lang="en-US" sz="2400" b="1" dirty="0" smtClean="0">
                <a:latin typeface="Arial" pitchFamily="34" charset="0"/>
                <a:cs typeface="Arial" pitchFamily="34" charset="0"/>
              </a:rPr>
              <a:t>?</a:t>
            </a:r>
          </a:p>
          <a:p>
            <a:pPr>
              <a:lnSpc>
                <a:spcPct val="150000"/>
              </a:lnSpc>
            </a:pPr>
            <a:endParaRPr lang="es-MX" sz="2000" dirty="0">
              <a:latin typeface="Arial" pitchFamily="34" charset="0"/>
              <a:cs typeface="Arial" pitchFamily="34" charset="0"/>
            </a:endParaRPr>
          </a:p>
          <a:p>
            <a:pPr lvl="0">
              <a:lnSpc>
                <a:spcPct val="150000"/>
              </a:lnSpc>
            </a:pPr>
            <a:r>
              <a:rPr lang="es-ES" sz="2000" dirty="0" smtClean="0">
                <a:latin typeface="Arial" pitchFamily="34" charset="0"/>
                <a:cs typeface="Arial" pitchFamily="34" charset="0"/>
              </a:rPr>
              <a:t>-Bacteria</a:t>
            </a:r>
            <a:endParaRPr lang="es-MX" sz="2000" dirty="0">
              <a:latin typeface="Arial" pitchFamily="34" charset="0"/>
              <a:cs typeface="Arial" pitchFamily="34" charset="0"/>
            </a:endParaRPr>
          </a:p>
          <a:p>
            <a:pPr lvl="0">
              <a:lnSpc>
                <a:spcPct val="150000"/>
              </a:lnSpc>
            </a:pPr>
            <a:r>
              <a:rPr lang="es-ES" sz="2000" dirty="0" smtClean="0">
                <a:latin typeface="Arial" pitchFamily="34" charset="0"/>
                <a:cs typeface="Arial" pitchFamily="34" charset="0"/>
              </a:rPr>
              <a:t>-</a:t>
            </a:r>
            <a:r>
              <a:rPr lang="es-ES" sz="2000" dirty="0" err="1" smtClean="0">
                <a:latin typeface="Arial" pitchFamily="34" charset="0"/>
                <a:cs typeface="Arial" pitchFamily="34" charset="0"/>
              </a:rPr>
              <a:t>Viruses</a:t>
            </a:r>
            <a:endParaRPr lang="es-MX" sz="2000" dirty="0">
              <a:latin typeface="Arial" pitchFamily="34" charset="0"/>
              <a:cs typeface="Arial" pitchFamily="34" charset="0"/>
            </a:endParaRPr>
          </a:p>
          <a:p>
            <a:pPr lvl="0">
              <a:lnSpc>
                <a:spcPct val="150000"/>
              </a:lnSpc>
            </a:pPr>
            <a:r>
              <a:rPr lang="es-ES" sz="2000" dirty="0" smtClean="0">
                <a:latin typeface="Arial" pitchFamily="34" charset="0"/>
                <a:cs typeface="Arial" pitchFamily="34" charset="0"/>
              </a:rPr>
              <a:t>-</a:t>
            </a:r>
            <a:r>
              <a:rPr lang="es-ES" sz="2000" dirty="0" err="1" smtClean="0">
                <a:latin typeface="Arial" pitchFamily="34" charset="0"/>
                <a:cs typeface="Arial" pitchFamily="34" charset="0"/>
              </a:rPr>
              <a:t>Mycoplasmas</a:t>
            </a:r>
            <a:endParaRPr lang="es-MX" sz="2000" dirty="0">
              <a:latin typeface="Arial" pitchFamily="34" charset="0"/>
              <a:cs typeface="Arial" pitchFamily="34" charset="0"/>
            </a:endParaRPr>
          </a:p>
          <a:p>
            <a:pPr lvl="0">
              <a:lnSpc>
                <a:spcPct val="150000"/>
              </a:lnSpc>
            </a:pPr>
            <a:r>
              <a:rPr lang="en-US" sz="2000" dirty="0" smtClean="0">
                <a:latin typeface="Arial" pitchFamily="34" charset="0"/>
                <a:cs typeface="Arial" pitchFamily="34" charset="0"/>
              </a:rPr>
              <a:t>-Other </a:t>
            </a:r>
            <a:r>
              <a:rPr lang="en-US" sz="2000" dirty="0">
                <a:latin typeface="Arial" pitchFamily="34" charset="0"/>
                <a:cs typeface="Arial" pitchFamily="34" charset="0"/>
              </a:rPr>
              <a:t>infectious agents, such as fungi</a:t>
            </a:r>
            <a:endParaRPr lang="es-MX" sz="2000" dirty="0">
              <a:latin typeface="Arial" pitchFamily="34" charset="0"/>
              <a:cs typeface="Arial" pitchFamily="34" charset="0"/>
            </a:endParaRPr>
          </a:p>
          <a:p>
            <a:pPr lvl="0">
              <a:lnSpc>
                <a:spcPct val="150000"/>
              </a:lnSpc>
            </a:pPr>
            <a:r>
              <a:rPr lang="es-ES" sz="2000" dirty="0" smtClean="0">
                <a:latin typeface="Arial" pitchFamily="34" charset="0"/>
                <a:cs typeface="Arial" pitchFamily="34" charset="0"/>
              </a:rPr>
              <a:t>-</a:t>
            </a:r>
            <a:r>
              <a:rPr lang="es-ES" sz="2000" dirty="0" err="1" smtClean="0">
                <a:latin typeface="Arial" pitchFamily="34" charset="0"/>
                <a:cs typeface="Arial" pitchFamily="34" charset="0"/>
              </a:rPr>
              <a:t>Various</a:t>
            </a:r>
            <a:r>
              <a:rPr lang="es-ES" sz="2000" dirty="0" smtClean="0">
                <a:latin typeface="Arial" pitchFamily="34" charset="0"/>
                <a:cs typeface="Arial" pitchFamily="34" charset="0"/>
              </a:rPr>
              <a:t> </a:t>
            </a:r>
            <a:r>
              <a:rPr lang="es-ES" sz="2000" dirty="0" err="1">
                <a:latin typeface="Arial" pitchFamily="34" charset="0"/>
                <a:cs typeface="Arial" pitchFamily="34" charset="0"/>
              </a:rPr>
              <a:t>chemicals</a:t>
            </a:r>
            <a:endParaRPr lang="es-MX" sz="2000" dirty="0">
              <a:latin typeface="Arial" pitchFamily="34" charset="0"/>
              <a:cs typeface="Arial" pitchFamily="34" charset="0"/>
            </a:endParaRPr>
          </a:p>
        </p:txBody>
      </p:sp>
    </p:spTree>
    <p:extLst>
      <p:ext uri="{BB962C8B-B14F-4D97-AF65-F5344CB8AC3E}">
        <p14:creationId xmlns:p14="http://schemas.microsoft.com/office/powerpoint/2010/main" val="24155787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58847"/>
            <a:ext cx="8496944" cy="6647974"/>
          </a:xfrm>
          <a:prstGeom prst="rect">
            <a:avLst/>
          </a:prstGeom>
        </p:spPr>
        <p:txBody>
          <a:bodyPr wrap="square">
            <a:spAutoFit/>
          </a:bodyPr>
          <a:lstStyle/>
          <a:p>
            <a:pPr>
              <a:lnSpc>
                <a:spcPct val="150000"/>
              </a:lnSpc>
            </a:pPr>
            <a:r>
              <a:rPr lang="en-US" sz="2400" b="1" dirty="0">
                <a:latin typeface="Arial" pitchFamily="34" charset="0"/>
                <a:cs typeface="Arial" pitchFamily="34" charset="0"/>
              </a:rPr>
              <a:t>What Are Risk Factors</a:t>
            </a:r>
            <a:r>
              <a:rPr lang="en-US" sz="2400" b="1" dirty="0" smtClean="0">
                <a:latin typeface="Arial" pitchFamily="34" charset="0"/>
                <a:cs typeface="Arial" pitchFamily="34" charset="0"/>
              </a:rPr>
              <a:t>?</a:t>
            </a:r>
            <a:endParaRPr lang="es-MX" sz="2400" b="1" dirty="0">
              <a:latin typeface="Arial" pitchFamily="34" charset="0"/>
              <a:cs typeface="Arial" pitchFamily="34" charset="0"/>
            </a:endParaRPr>
          </a:p>
          <a:p>
            <a:pPr lvl="0">
              <a:lnSpc>
                <a:spcPct val="150000"/>
              </a:lnSpc>
            </a:pPr>
            <a:r>
              <a:rPr lang="es-ES" sz="2000" dirty="0" smtClean="0">
                <a:latin typeface="Arial" pitchFamily="34" charset="0"/>
                <a:cs typeface="Arial" pitchFamily="34" charset="0"/>
              </a:rPr>
              <a:t>-</a:t>
            </a:r>
            <a:r>
              <a:rPr lang="es-ES" sz="2000" dirty="0" err="1" smtClean="0">
                <a:latin typeface="Arial" pitchFamily="34" charset="0"/>
                <a:cs typeface="Arial" pitchFamily="34" charset="0"/>
              </a:rPr>
              <a:t>Cigarette</a:t>
            </a:r>
            <a:r>
              <a:rPr lang="es-ES" sz="2000" dirty="0" smtClean="0">
                <a:latin typeface="Arial" pitchFamily="34" charset="0"/>
                <a:cs typeface="Arial" pitchFamily="34" charset="0"/>
              </a:rPr>
              <a:t> </a:t>
            </a:r>
            <a:r>
              <a:rPr lang="es-ES" sz="2000" dirty="0">
                <a:latin typeface="Arial" pitchFamily="34" charset="0"/>
                <a:cs typeface="Arial" pitchFamily="34" charset="0"/>
              </a:rPr>
              <a:t>smoking</a:t>
            </a:r>
            <a:endParaRPr lang="es-MX" sz="2000" dirty="0">
              <a:latin typeface="Arial" pitchFamily="34" charset="0"/>
              <a:cs typeface="Arial" pitchFamily="34" charset="0"/>
            </a:endParaRPr>
          </a:p>
          <a:p>
            <a:pPr lvl="0">
              <a:lnSpc>
                <a:spcPct val="150000"/>
              </a:lnSpc>
            </a:pPr>
            <a:r>
              <a:rPr lang="en-US" sz="2000" dirty="0" smtClean="0">
                <a:latin typeface="Arial" pitchFamily="34" charset="0"/>
                <a:cs typeface="Arial" pitchFamily="34" charset="0"/>
              </a:rPr>
              <a:t>-Recent </a:t>
            </a:r>
            <a:r>
              <a:rPr lang="en-US" sz="2000" dirty="0">
                <a:latin typeface="Arial" pitchFamily="34" charset="0"/>
                <a:cs typeface="Arial" pitchFamily="34" charset="0"/>
              </a:rPr>
              <a:t>viral respiratory infection—a cold, laryngitis, </a:t>
            </a:r>
            <a:r>
              <a:rPr lang="en-US" sz="2000" u="sng" dirty="0">
                <a:latin typeface="Arial" pitchFamily="34" charset="0"/>
                <a:cs typeface="Arial" pitchFamily="34" charset="0"/>
                <a:hlinkClick r:id="rId2"/>
              </a:rPr>
              <a:t>influenza,</a:t>
            </a:r>
            <a:r>
              <a:rPr lang="en-US" sz="2000" dirty="0">
                <a:latin typeface="Arial" pitchFamily="34" charset="0"/>
                <a:cs typeface="Arial" pitchFamily="34" charset="0"/>
              </a:rPr>
              <a:t> etc.</a:t>
            </a:r>
            <a:endParaRPr lang="es-MX" sz="2000" dirty="0">
              <a:latin typeface="Arial" pitchFamily="34" charset="0"/>
              <a:cs typeface="Arial" pitchFamily="34" charset="0"/>
            </a:endParaRPr>
          </a:p>
          <a:p>
            <a:pPr lvl="0">
              <a:lnSpc>
                <a:spcPct val="150000"/>
              </a:lnSpc>
            </a:pPr>
            <a:r>
              <a:rPr lang="en-US" sz="2000" dirty="0" smtClean="0">
                <a:latin typeface="Arial" pitchFamily="34" charset="0"/>
                <a:cs typeface="Arial" pitchFamily="34" charset="0"/>
              </a:rPr>
              <a:t>-Difficulty </a:t>
            </a:r>
            <a:r>
              <a:rPr lang="en-US" sz="2000" dirty="0">
                <a:latin typeface="Arial" pitchFamily="34" charset="0"/>
                <a:cs typeface="Arial" pitchFamily="34" charset="0"/>
              </a:rPr>
              <a:t>swallowing (due to stroke, dementia, Parkinson's disease, or other neurological conditions)</a:t>
            </a:r>
            <a:endParaRPr lang="es-MX" sz="2000" dirty="0">
              <a:latin typeface="Arial" pitchFamily="34" charset="0"/>
              <a:cs typeface="Arial" pitchFamily="34" charset="0"/>
            </a:endParaRPr>
          </a:p>
          <a:p>
            <a:pPr lvl="0">
              <a:lnSpc>
                <a:spcPct val="150000"/>
              </a:lnSpc>
            </a:pPr>
            <a:r>
              <a:rPr lang="en-US" sz="2000" dirty="0" smtClean="0">
                <a:latin typeface="Arial" pitchFamily="34" charset="0"/>
                <a:cs typeface="Arial" pitchFamily="34" charset="0"/>
              </a:rPr>
              <a:t>-Chronic </a:t>
            </a:r>
            <a:r>
              <a:rPr lang="en-US" sz="2000" dirty="0">
                <a:latin typeface="Arial" pitchFamily="34" charset="0"/>
                <a:cs typeface="Arial" pitchFamily="34" charset="0"/>
              </a:rPr>
              <a:t>lung disease such as </a:t>
            </a:r>
            <a:r>
              <a:rPr lang="en-US" sz="2000" u="sng" dirty="0">
                <a:latin typeface="Arial" pitchFamily="34" charset="0"/>
                <a:cs typeface="Arial" pitchFamily="34" charset="0"/>
                <a:hlinkClick r:id="rId3"/>
              </a:rPr>
              <a:t>COPD</a:t>
            </a:r>
            <a:r>
              <a:rPr lang="en-US" sz="2000" dirty="0">
                <a:latin typeface="Arial" pitchFamily="34" charset="0"/>
                <a:cs typeface="Arial" pitchFamily="34" charset="0"/>
              </a:rPr>
              <a:t>, </a:t>
            </a:r>
            <a:r>
              <a:rPr lang="en-US" sz="2000" u="sng" dirty="0">
                <a:latin typeface="Arial" pitchFamily="34" charset="0"/>
                <a:cs typeface="Arial" pitchFamily="34" charset="0"/>
                <a:hlinkClick r:id="rId4"/>
              </a:rPr>
              <a:t>bronchiectasis</a:t>
            </a:r>
            <a:r>
              <a:rPr lang="en-US" sz="2000" dirty="0">
                <a:latin typeface="Arial" pitchFamily="34" charset="0"/>
                <a:cs typeface="Arial" pitchFamily="34" charset="0"/>
              </a:rPr>
              <a:t>, or </a:t>
            </a:r>
            <a:r>
              <a:rPr lang="en-US" sz="2000" u="sng" dirty="0">
                <a:latin typeface="Arial" pitchFamily="34" charset="0"/>
                <a:cs typeface="Arial" pitchFamily="34" charset="0"/>
                <a:hlinkClick r:id="rId5"/>
              </a:rPr>
              <a:t>cystic fibrosis</a:t>
            </a:r>
            <a:endParaRPr lang="es-MX" sz="2000" dirty="0">
              <a:latin typeface="Arial" pitchFamily="34" charset="0"/>
              <a:cs typeface="Arial" pitchFamily="34" charset="0"/>
            </a:endParaRPr>
          </a:p>
          <a:p>
            <a:pPr lvl="0">
              <a:lnSpc>
                <a:spcPct val="150000"/>
              </a:lnSpc>
            </a:pPr>
            <a:r>
              <a:rPr lang="es-ES" sz="2000" dirty="0" smtClean="0">
                <a:latin typeface="Arial" pitchFamily="34" charset="0"/>
                <a:cs typeface="Arial" pitchFamily="34" charset="0"/>
              </a:rPr>
              <a:t>-Cerebral </a:t>
            </a:r>
            <a:r>
              <a:rPr lang="es-ES" sz="2000" dirty="0" err="1" smtClean="0">
                <a:latin typeface="Arial" pitchFamily="34" charset="0"/>
                <a:cs typeface="Arial" pitchFamily="34" charset="0"/>
              </a:rPr>
              <a:t>palsy</a:t>
            </a:r>
            <a:endParaRPr lang="es-MX" sz="2000" dirty="0" smtClean="0">
              <a:latin typeface="Arial" pitchFamily="34" charset="0"/>
              <a:cs typeface="Arial" pitchFamily="34" charset="0"/>
            </a:endParaRPr>
          </a:p>
          <a:p>
            <a:pPr lvl="0">
              <a:lnSpc>
                <a:spcPct val="150000"/>
              </a:lnSpc>
            </a:pPr>
            <a:r>
              <a:rPr lang="en-US" sz="2000" dirty="0" smtClean="0">
                <a:latin typeface="Arial" pitchFamily="34" charset="0"/>
                <a:cs typeface="Arial" pitchFamily="34" charset="0"/>
              </a:rPr>
              <a:t>-Heart disease, liver cirrhosis, or diabetes</a:t>
            </a:r>
            <a:endParaRPr lang="es-MX" sz="2000" dirty="0" smtClean="0">
              <a:latin typeface="Arial" pitchFamily="34" charset="0"/>
              <a:cs typeface="Arial" pitchFamily="34" charset="0"/>
            </a:endParaRPr>
          </a:p>
          <a:p>
            <a:pPr lvl="0">
              <a:lnSpc>
                <a:spcPct val="150000"/>
              </a:lnSpc>
            </a:pPr>
            <a:r>
              <a:rPr lang="es-ES" sz="2000" dirty="0" smtClean="0">
                <a:latin typeface="Arial" pitchFamily="34" charset="0"/>
                <a:cs typeface="Arial" pitchFamily="34" charset="0"/>
              </a:rPr>
              <a:t>-Living </a:t>
            </a:r>
            <a:r>
              <a:rPr lang="es-ES" sz="2000" dirty="0">
                <a:latin typeface="Arial" pitchFamily="34" charset="0"/>
                <a:cs typeface="Arial" pitchFamily="34" charset="0"/>
              </a:rPr>
              <a:t>in a </a:t>
            </a:r>
            <a:r>
              <a:rPr lang="es-ES" sz="2000" dirty="0" err="1">
                <a:latin typeface="Arial" pitchFamily="34" charset="0"/>
                <a:cs typeface="Arial" pitchFamily="34" charset="0"/>
              </a:rPr>
              <a:t>nursing</a:t>
            </a:r>
            <a:r>
              <a:rPr lang="es-ES" sz="2000" dirty="0">
                <a:latin typeface="Arial" pitchFamily="34" charset="0"/>
                <a:cs typeface="Arial" pitchFamily="34" charset="0"/>
              </a:rPr>
              <a:t> </a:t>
            </a:r>
            <a:r>
              <a:rPr lang="es-ES" sz="2000" dirty="0" err="1">
                <a:latin typeface="Arial" pitchFamily="34" charset="0"/>
                <a:cs typeface="Arial" pitchFamily="34" charset="0"/>
              </a:rPr>
              <a:t>facility</a:t>
            </a:r>
            <a:endParaRPr lang="es-MX" sz="2000" dirty="0">
              <a:latin typeface="Arial" pitchFamily="34" charset="0"/>
              <a:cs typeface="Arial" pitchFamily="34" charset="0"/>
            </a:endParaRPr>
          </a:p>
          <a:p>
            <a:pPr lvl="0">
              <a:lnSpc>
                <a:spcPct val="150000"/>
              </a:lnSpc>
            </a:pPr>
            <a:r>
              <a:rPr lang="en-US" sz="2000" dirty="0" smtClean="0">
                <a:latin typeface="Arial" pitchFamily="34" charset="0"/>
                <a:cs typeface="Arial" pitchFamily="34" charset="0"/>
              </a:rPr>
              <a:t>-Loss </a:t>
            </a:r>
            <a:r>
              <a:rPr lang="en-US" sz="2000" dirty="0">
                <a:latin typeface="Arial" pitchFamily="34" charset="0"/>
                <a:cs typeface="Arial" pitchFamily="34" charset="0"/>
              </a:rPr>
              <a:t>of brain function due to dementia, stroke, or other neurologic </a:t>
            </a:r>
            <a:r>
              <a:rPr lang="en-US" sz="2000" dirty="0" smtClean="0">
                <a:latin typeface="Arial" pitchFamily="34" charset="0"/>
                <a:cs typeface="Arial" pitchFamily="34" charset="0"/>
              </a:rPr>
              <a:t>conditions</a:t>
            </a:r>
            <a:endParaRPr lang="es-MX" sz="2000" dirty="0">
              <a:latin typeface="Arial" pitchFamily="34" charset="0"/>
              <a:cs typeface="Arial" pitchFamily="34" charset="0"/>
            </a:endParaRPr>
          </a:p>
          <a:p>
            <a:pPr lvl="0">
              <a:lnSpc>
                <a:spcPct val="150000"/>
              </a:lnSpc>
            </a:pPr>
            <a:r>
              <a:rPr lang="es-ES" sz="2000" dirty="0" smtClean="0">
                <a:latin typeface="Arial" pitchFamily="34" charset="0"/>
                <a:cs typeface="Arial" pitchFamily="34" charset="0"/>
              </a:rPr>
              <a:t>-</a:t>
            </a:r>
            <a:r>
              <a:rPr lang="es-ES" sz="2000" dirty="0" err="1" smtClean="0">
                <a:latin typeface="Arial" pitchFamily="34" charset="0"/>
                <a:cs typeface="Arial" pitchFamily="34" charset="0"/>
              </a:rPr>
              <a:t>Recent</a:t>
            </a:r>
            <a:r>
              <a:rPr lang="es-ES" sz="2000" dirty="0" smtClean="0">
                <a:latin typeface="Arial" pitchFamily="34" charset="0"/>
                <a:cs typeface="Arial" pitchFamily="34" charset="0"/>
              </a:rPr>
              <a:t> </a:t>
            </a:r>
            <a:r>
              <a:rPr lang="es-ES" sz="2000" dirty="0" err="1">
                <a:latin typeface="Arial" pitchFamily="34" charset="0"/>
                <a:cs typeface="Arial" pitchFamily="34" charset="0"/>
              </a:rPr>
              <a:t>surgery</a:t>
            </a:r>
            <a:r>
              <a:rPr lang="es-ES" sz="2000" dirty="0">
                <a:latin typeface="Arial" pitchFamily="34" charset="0"/>
                <a:cs typeface="Arial" pitchFamily="34" charset="0"/>
              </a:rPr>
              <a:t> </a:t>
            </a:r>
            <a:r>
              <a:rPr lang="es-ES" sz="2000" dirty="0" err="1">
                <a:latin typeface="Arial" pitchFamily="34" charset="0"/>
                <a:cs typeface="Arial" pitchFamily="34" charset="0"/>
              </a:rPr>
              <a:t>or</a:t>
            </a:r>
            <a:r>
              <a:rPr lang="es-ES" sz="2000" dirty="0">
                <a:latin typeface="Arial" pitchFamily="34" charset="0"/>
                <a:cs typeface="Arial" pitchFamily="34" charset="0"/>
              </a:rPr>
              <a:t> trauma</a:t>
            </a:r>
            <a:endParaRPr lang="es-MX" sz="2000" dirty="0">
              <a:latin typeface="Arial" pitchFamily="34" charset="0"/>
              <a:cs typeface="Arial" pitchFamily="34" charset="0"/>
            </a:endParaRPr>
          </a:p>
          <a:p>
            <a:pPr lvl="0">
              <a:lnSpc>
                <a:spcPct val="150000"/>
              </a:lnSpc>
            </a:pPr>
            <a:r>
              <a:rPr lang="en-US" sz="2000" dirty="0" smtClean="0">
                <a:latin typeface="Arial" pitchFamily="34" charset="0"/>
                <a:cs typeface="Arial" pitchFamily="34" charset="0"/>
              </a:rPr>
              <a:t>-Having </a:t>
            </a:r>
            <a:r>
              <a:rPr lang="en-US" sz="2000" dirty="0">
                <a:latin typeface="Arial" pitchFamily="34" charset="0"/>
                <a:cs typeface="Arial" pitchFamily="34" charset="0"/>
              </a:rPr>
              <a:t>a weakened immune system due to illness, certain medications, and autoimmune disorders</a:t>
            </a:r>
            <a:endParaRPr lang="es-MX" sz="2000" dirty="0">
              <a:latin typeface="Arial" pitchFamily="34" charset="0"/>
              <a:cs typeface="Arial" pitchFamily="34" charset="0"/>
            </a:endParaRPr>
          </a:p>
        </p:txBody>
      </p:sp>
    </p:spTree>
    <p:extLst>
      <p:ext uri="{BB962C8B-B14F-4D97-AF65-F5344CB8AC3E}">
        <p14:creationId xmlns:p14="http://schemas.microsoft.com/office/powerpoint/2010/main" val="1881758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213546" y="121772"/>
            <a:ext cx="4824536" cy="930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52352" rIns="91440" bIns="38088"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cs typeface="Arial" pitchFamily="34" charset="0"/>
              </a:rPr>
              <a:t>Diagnostic Tests/ Lab Tests</a:t>
            </a:r>
            <a:endParaRPr kumimoji="0" lang="es-E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2400" b="0" i="0" u="none" strike="noStrike" cap="none" normalizeH="0" baseline="0" dirty="0" smtClean="0">
              <a:ln>
                <a:noFill/>
              </a:ln>
              <a:solidFill>
                <a:schemeClr val="tx1"/>
              </a:solidFill>
              <a:effectLst/>
              <a:latin typeface="Arial" pitchFamily="34" charset="0"/>
            </a:endParaRPr>
          </a:p>
        </p:txBody>
      </p:sp>
      <p:sp>
        <p:nvSpPr>
          <p:cNvPr id="3" name="2 Rectángulo"/>
          <p:cNvSpPr/>
          <p:nvPr/>
        </p:nvSpPr>
        <p:spPr>
          <a:xfrm>
            <a:off x="251520" y="821026"/>
            <a:ext cx="9000999" cy="4247317"/>
          </a:xfrm>
          <a:prstGeom prst="rect">
            <a:avLst/>
          </a:prstGeom>
        </p:spPr>
        <p:txBody>
          <a:bodyPr wrap="square">
            <a:spAutoFit/>
          </a:bodyPr>
          <a:lstStyle/>
          <a:p>
            <a:pPr lvl="0">
              <a:lnSpc>
                <a:spcPct val="150000"/>
              </a:lnSpc>
            </a:pPr>
            <a:r>
              <a:rPr lang="en-US" sz="2000" dirty="0" smtClean="0">
                <a:latin typeface="Arial" pitchFamily="34" charset="0"/>
                <a:cs typeface="Arial" pitchFamily="34" charset="0"/>
              </a:rPr>
              <a:t>.</a:t>
            </a:r>
            <a:r>
              <a:rPr lang="en-US" sz="2000" b="1" dirty="0" smtClean="0">
                <a:latin typeface="Arial" pitchFamily="34" charset="0"/>
                <a:cs typeface="Arial" pitchFamily="34" charset="0"/>
              </a:rPr>
              <a:t>Chest </a:t>
            </a:r>
            <a:r>
              <a:rPr lang="en-US" sz="2000" b="1" dirty="0">
                <a:latin typeface="Arial" pitchFamily="34" charset="0"/>
                <a:cs typeface="Arial" pitchFamily="34" charset="0"/>
              </a:rPr>
              <a:t>x </a:t>
            </a:r>
            <a:r>
              <a:rPr lang="en-US" sz="2000" b="1" dirty="0" smtClean="0">
                <a:latin typeface="Arial" pitchFamily="34" charset="0"/>
                <a:cs typeface="Arial" pitchFamily="34" charset="0"/>
              </a:rPr>
              <a:t>ray</a:t>
            </a:r>
            <a:r>
              <a:rPr lang="en-US" sz="2000" b="1" dirty="0">
                <a:latin typeface="Arial" pitchFamily="34" charset="0"/>
                <a:cs typeface="Arial" pitchFamily="34" charset="0"/>
              </a:rPr>
              <a:t> </a:t>
            </a:r>
            <a:r>
              <a:rPr lang="en-US" sz="2000" dirty="0" smtClean="0">
                <a:latin typeface="Arial" pitchFamily="34" charset="0"/>
                <a:cs typeface="Arial" pitchFamily="34" charset="0"/>
              </a:rPr>
              <a:t>to </a:t>
            </a:r>
            <a:r>
              <a:rPr lang="en-US" sz="2000" dirty="0">
                <a:latin typeface="Arial" pitchFamily="34" charset="0"/>
                <a:cs typeface="Arial" pitchFamily="34" charset="0"/>
              </a:rPr>
              <a:t>look for inflammation in your lungs..</a:t>
            </a:r>
            <a:endParaRPr lang="es-MX" sz="2000" dirty="0">
              <a:latin typeface="Arial" pitchFamily="34" charset="0"/>
              <a:cs typeface="Arial" pitchFamily="34" charset="0"/>
            </a:endParaRPr>
          </a:p>
          <a:p>
            <a:pPr lvl="0">
              <a:lnSpc>
                <a:spcPct val="150000"/>
              </a:lnSpc>
            </a:pPr>
            <a:r>
              <a:rPr lang="en-US" sz="2000" u="sng" dirty="0" smtClean="0">
                <a:latin typeface="Arial" pitchFamily="34" charset="0"/>
                <a:cs typeface="Arial" pitchFamily="34" charset="0"/>
              </a:rPr>
              <a:t>.</a:t>
            </a:r>
            <a:r>
              <a:rPr lang="en-US" sz="2000" b="1" dirty="0" smtClean="0">
                <a:latin typeface="Arial" pitchFamily="34" charset="0"/>
                <a:cs typeface="Arial" pitchFamily="34" charset="0"/>
              </a:rPr>
              <a:t>Blood tests</a:t>
            </a:r>
            <a:r>
              <a:rPr lang="en-US" sz="2000" dirty="0" smtClean="0">
                <a:latin typeface="Arial" pitchFamily="34" charset="0"/>
                <a:cs typeface="Arial" pitchFamily="34" charset="0"/>
              </a:rPr>
              <a:t>.</a:t>
            </a:r>
            <a:endParaRPr lang="es-MX" sz="2000" dirty="0">
              <a:latin typeface="Arial" pitchFamily="34" charset="0"/>
              <a:cs typeface="Arial" pitchFamily="34" charset="0"/>
            </a:endParaRPr>
          </a:p>
          <a:p>
            <a:pPr lvl="0">
              <a:lnSpc>
                <a:spcPct val="150000"/>
              </a:lnSpc>
            </a:pPr>
            <a:r>
              <a:rPr lang="es-ES" sz="2000" b="1" dirty="0" smtClean="0">
                <a:latin typeface="Arial" pitchFamily="34" charset="0"/>
                <a:cs typeface="Arial" pitchFamily="34" charset="0"/>
              </a:rPr>
              <a:t>.</a:t>
            </a:r>
            <a:r>
              <a:rPr lang="es-ES" sz="2000" b="1" dirty="0" err="1" smtClean="0">
                <a:latin typeface="Arial" pitchFamily="34" charset="0"/>
                <a:cs typeface="Arial" pitchFamily="34" charset="0"/>
              </a:rPr>
              <a:t>Blood</a:t>
            </a:r>
            <a:r>
              <a:rPr lang="es-ES" sz="2000" b="1" dirty="0" smtClean="0">
                <a:latin typeface="Arial" pitchFamily="34" charset="0"/>
                <a:cs typeface="Arial" pitchFamily="34" charset="0"/>
              </a:rPr>
              <a:t> </a:t>
            </a:r>
            <a:r>
              <a:rPr lang="es-ES" sz="2000" b="1" dirty="0">
                <a:latin typeface="Arial" pitchFamily="34" charset="0"/>
                <a:cs typeface="Arial" pitchFamily="34" charset="0"/>
              </a:rPr>
              <a:t>culture</a:t>
            </a:r>
            <a:r>
              <a:rPr lang="es-ES" sz="2000" dirty="0">
                <a:latin typeface="Arial" pitchFamily="34" charset="0"/>
                <a:cs typeface="Arial" pitchFamily="34" charset="0"/>
              </a:rPr>
              <a:t> </a:t>
            </a:r>
            <a:endParaRPr lang="es-MX" sz="2000" dirty="0">
              <a:latin typeface="Arial" pitchFamily="34" charset="0"/>
              <a:cs typeface="Arial" pitchFamily="34" charset="0"/>
            </a:endParaRPr>
          </a:p>
          <a:p>
            <a:pPr>
              <a:lnSpc>
                <a:spcPct val="150000"/>
              </a:lnSpc>
            </a:pPr>
            <a:r>
              <a:rPr lang="es-ES" sz="2000" dirty="0">
                <a:latin typeface="Arial" pitchFamily="34" charset="0"/>
                <a:cs typeface="Arial" pitchFamily="34" charset="0"/>
              </a:rPr>
              <a:t>· </a:t>
            </a:r>
            <a:r>
              <a:rPr lang="es-ES" sz="2000" b="1" dirty="0" err="1" smtClean="0">
                <a:latin typeface="Arial" pitchFamily="34" charset="0"/>
                <a:cs typeface="Arial" pitchFamily="34" charset="0"/>
              </a:rPr>
              <a:t>Sputum</a:t>
            </a:r>
            <a:r>
              <a:rPr lang="es-ES" sz="2000" b="1" dirty="0" smtClean="0">
                <a:latin typeface="Arial" pitchFamily="34" charset="0"/>
                <a:cs typeface="Arial" pitchFamily="34" charset="0"/>
              </a:rPr>
              <a:t> </a:t>
            </a:r>
            <a:r>
              <a:rPr lang="es-ES" sz="2000" b="1" dirty="0">
                <a:latin typeface="Arial" pitchFamily="34" charset="0"/>
                <a:cs typeface="Arial" pitchFamily="34" charset="0"/>
              </a:rPr>
              <a:t>test</a:t>
            </a:r>
            <a:r>
              <a:rPr lang="es-ES" sz="2000" dirty="0">
                <a:latin typeface="Arial" pitchFamily="34" charset="0"/>
                <a:cs typeface="Arial" pitchFamily="34" charset="0"/>
              </a:rPr>
              <a:t> </a:t>
            </a:r>
            <a:endParaRPr lang="es-MX" sz="2000" dirty="0">
              <a:latin typeface="Arial" pitchFamily="34" charset="0"/>
              <a:cs typeface="Arial" pitchFamily="34" charset="0"/>
            </a:endParaRPr>
          </a:p>
          <a:p>
            <a:pPr>
              <a:lnSpc>
                <a:spcPct val="150000"/>
              </a:lnSpc>
            </a:pPr>
            <a:r>
              <a:rPr lang="es-ES" sz="2000" dirty="0">
                <a:latin typeface="Arial" pitchFamily="34" charset="0"/>
                <a:cs typeface="Arial" pitchFamily="34" charset="0"/>
              </a:rPr>
              <a:t>·</a:t>
            </a:r>
            <a:r>
              <a:rPr lang="en-US" sz="2000" dirty="0">
                <a:latin typeface="Arial" pitchFamily="34" charset="0"/>
                <a:cs typeface="Arial" pitchFamily="34" charset="0"/>
              </a:rPr>
              <a:t> </a:t>
            </a:r>
            <a:r>
              <a:rPr lang="en-US" sz="2000" b="1" dirty="0" smtClean="0">
                <a:latin typeface="Arial" pitchFamily="34" charset="0"/>
                <a:cs typeface="Arial" pitchFamily="34" charset="0"/>
              </a:rPr>
              <a:t>Chest </a:t>
            </a:r>
            <a:r>
              <a:rPr lang="en-US" sz="2000" b="1" dirty="0">
                <a:latin typeface="Arial" pitchFamily="34" charset="0"/>
                <a:cs typeface="Arial" pitchFamily="34" charset="0"/>
              </a:rPr>
              <a:t>computed tomography (CT) </a:t>
            </a:r>
            <a:r>
              <a:rPr lang="en-US" sz="2000" b="1" dirty="0" smtClean="0">
                <a:latin typeface="Arial" pitchFamily="34" charset="0"/>
                <a:cs typeface="Arial" pitchFamily="34" charset="0"/>
              </a:rPr>
              <a:t>scan</a:t>
            </a:r>
            <a:r>
              <a:rPr lang="es-ES" sz="2000" b="1" dirty="0">
                <a:latin typeface="Arial" pitchFamily="34" charset="0"/>
                <a:cs typeface="Arial" pitchFamily="34" charset="0"/>
              </a:rPr>
              <a:t> </a:t>
            </a:r>
            <a:r>
              <a:rPr lang="en-US" sz="2000" dirty="0" smtClean="0">
                <a:latin typeface="Arial" pitchFamily="34" charset="0"/>
                <a:cs typeface="Arial" pitchFamily="34" charset="0"/>
              </a:rPr>
              <a:t>to </a:t>
            </a:r>
            <a:r>
              <a:rPr lang="en-US" sz="2000" dirty="0">
                <a:latin typeface="Arial" pitchFamily="34" charset="0"/>
                <a:cs typeface="Arial" pitchFamily="34" charset="0"/>
              </a:rPr>
              <a:t>see how much of your lungs is affected by your </a:t>
            </a:r>
            <a:r>
              <a:rPr lang="en-US" sz="2000" dirty="0" smtClean="0">
                <a:latin typeface="Arial" pitchFamily="34" charset="0"/>
                <a:cs typeface="Arial" pitchFamily="34" charset="0"/>
              </a:rPr>
              <a:t>condition. </a:t>
            </a:r>
            <a:r>
              <a:rPr lang="en-US" sz="2000" dirty="0">
                <a:latin typeface="Arial" pitchFamily="34" charset="0"/>
                <a:cs typeface="Arial" pitchFamily="34" charset="0"/>
              </a:rPr>
              <a:t>A CT scan shows more detail than a chest x ray. </a:t>
            </a:r>
            <a:endParaRPr lang="es-MX" sz="2000" dirty="0">
              <a:latin typeface="Arial" pitchFamily="34" charset="0"/>
              <a:cs typeface="Arial" pitchFamily="34" charset="0"/>
            </a:endParaRPr>
          </a:p>
          <a:p>
            <a:pPr>
              <a:lnSpc>
                <a:spcPct val="150000"/>
              </a:lnSpc>
            </a:pPr>
            <a:r>
              <a:rPr lang="es-ES" sz="2000" dirty="0">
                <a:latin typeface="Arial" pitchFamily="34" charset="0"/>
                <a:cs typeface="Arial" pitchFamily="34" charset="0"/>
              </a:rPr>
              <a:t>·</a:t>
            </a:r>
            <a:r>
              <a:rPr lang="en-US" sz="2000" dirty="0">
                <a:latin typeface="Arial" pitchFamily="34" charset="0"/>
                <a:cs typeface="Arial" pitchFamily="34" charset="0"/>
              </a:rPr>
              <a:t>  </a:t>
            </a:r>
            <a:r>
              <a:rPr lang="en-US" sz="2000" b="1" dirty="0">
                <a:latin typeface="Arial" pitchFamily="34" charset="0"/>
                <a:cs typeface="Arial" pitchFamily="34" charset="0"/>
              </a:rPr>
              <a:t>Pleural fluid culture.</a:t>
            </a:r>
            <a:r>
              <a:rPr lang="en-US" sz="2000" dirty="0">
                <a:latin typeface="Arial" pitchFamily="34" charset="0"/>
                <a:cs typeface="Arial" pitchFamily="34" charset="0"/>
              </a:rPr>
              <a:t> . </a:t>
            </a:r>
            <a:endParaRPr lang="es-MX" sz="2000" dirty="0">
              <a:latin typeface="Arial" pitchFamily="34" charset="0"/>
              <a:cs typeface="Arial" pitchFamily="34" charset="0"/>
            </a:endParaRPr>
          </a:p>
          <a:p>
            <a:pPr>
              <a:lnSpc>
                <a:spcPct val="150000"/>
              </a:lnSpc>
            </a:pPr>
            <a:r>
              <a:rPr lang="es-ES" sz="2000" dirty="0">
                <a:latin typeface="Arial" pitchFamily="34" charset="0"/>
                <a:cs typeface="Arial" pitchFamily="34" charset="0"/>
              </a:rPr>
              <a:t>·</a:t>
            </a:r>
            <a:r>
              <a:rPr lang="en-US" sz="2000" dirty="0">
                <a:latin typeface="Arial" pitchFamily="34" charset="0"/>
                <a:cs typeface="Arial" pitchFamily="34" charset="0"/>
              </a:rPr>
              <a:t>  </a:t>
            </a:r>
            <a:r>
              <a:rPr lang="en-US" sz="2000" b="1" dirty="0">
                <a:latin typeface="Arial" pitchFamily="34" charset="0"/>
                <a:cs typeface="Arial" pitchFamily="34" charset="0"/>
              </a:rPr>
              <a:t>Pulse </a:t>
            </a:r>
            <a:r>
              <a:rPr lang="en-US" sz="2000" b="1" dirty="0" err="1">
                <a:latin typeface="Arial" pitchFamily="34" charset="0"/>
                <a:cs typeface="Arial" pitchFamily="34" charset="0"/>
              </a:rPr>
              <a:t>oximetry</a:t>
            </a:r>
            <a:r>
              <a:rPr lang="en-US" sz="2000" b="1" dirty="0">
                <a:latin typeface="Arial" pitchFamily="34" charset="0"/>
                <a:cs typeface="Arial" pitchFamily="34" charset="0"/>
              </a:rPr>
              <a:t>.</a:t>
            </a:r>
            <a:r>
              <a:rPr lang="en-US" sz="2000" dirty="0">
                <a:latin typeface="Arial" pitchFamily="34" charset="0"/>
                <a:cs typeface="Arial" pitchFamily="34" charset="0"/>
              </a:rPr>
              <a:t>  in your wrist. This test is called an arterial blood gas test. </a:t>
            </a:r>
            <a:endParaRPr lang="es-MX" sz="2000" dirty="0">
              <a:latin typeface="Arial" pitchFamily="34" charset="0"/>
              <a:cs typeface="Arial" pitchFamily="34" charset="0"/>
            </a:endParaRPr>
          </a:p>
          <a:p>
            <a:pPr>
              <a:lnSpc>
                <a:spcPct val="150000"/>
              </a:lnSpc>
            </a:pPr>
            <a:r>
              <a:rPr lang="es-ES" sz="2000" dirty="0">
                <a:latin typeface="Arial" pitchFamily="34" charset="0"/>
                <a:cs typeface="Arial" pitchFamily="34" charset="0"/>
              </a:rPr>
              <a:t>·</a:t>
            </a:r>
            <a:r>
              <a:rPr lang="en-US" sz="2000" dirty="0">
                <a:latin typeface="Arial" pitchFamily="34" charset="0"/>
                <a:cs typeface="Arial" pitchFamily="34" charset="0"/>
              </a:rPr>
              <a:t>  </a:t>
            </a:r>
            <a:r>
              <a:rPr lang="en-US" sz="2000" b="1" dirty="0" smtClean="0">
                <a:latin typeface="Arial" pitchFamily="34" charset="0"/>
                <a:cs typeface="Arial" pitchFamily="34" charset="0"/>
              </a:rPr>
              <a:t>Bronchoscopy</a:t>
            </a:r>
            <a:endParaRPr lang="es-MX" sz="2000" b="1" dirty="0">
              <a:latin typeface="Arial" pitchFamily="34" charset="0"/>
              <a:cs typeface="Arial" pitchFamily="34" charset="0"/>
            </a:endParaRPr>
          </a:p>
        </p:txBody>
      </p:sp>
    </p:spTree>
    <p:extLst>
      <p:ext uri="{BB962C8B-B14F-4D97-AF65-F5344CB8AC3E}">
        <p14:creationId xmlns:p14="http://schemas.microsoft.com/office/powerpoint/2010/main" val="1641392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Rectángulo"/>
          <p:cNvSpPr>
            <a:spLocks noChangeArrowheads="1"/>
          </p:cNvSpPr>
          <p:nvPr/>
        </p:nvSpPr>
        <p:spPr bwMode="auto">
          <a:xfrm>
            <a:off x="2286000" y="2573338"/>
            <a:ext cx="45720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a:lnSpc>
                <a:spcPct val="150000"/>
              </a:lnSpc>
            </a:pPr>
            <a:r>
              <a:rPr lang="en-US" b="1" dirty="0">
                <a:latin typeface="Constantia" pitchFamily="18" charset="0"/>
              </a:rPr>
              <a:t>What is </a:t>
            </a:r>
            <a:r>
              <a:rPr lang="en-US" b="1" dirty="0" smtClean="0">
                <a:latin typeface="Constantia" pitchFamily="18" charset="0"/>
              </a:rPr>
              <a:t>Pneumonia?</a:t>
            </a:r>
            <a:endParaRPr lang="es-MX" dirty="0">
              <a:latin typeface="Constantia" pitchFamily="18" charset="0"/>
            </a:endParaRPr>
          </a:p>
          <a:p>
            <a:pPr defTabSz="449263">
              <a:lnSpc>
                <a:spcPct val="150000"/>
              </a:lnSpc>
            </a:pPr>
            <a:r>
              <a:rPr lang="en-US" b="1" dirty="0">
                <a:latin typeface="Constantia" pitchFamily="18" charset="0"/>
              </a:rPr>
              <a:t>What are the main signs and symptoms?</a:t>
            </a:r>
            <a:endParaRPr lang="es-MX" dirty="0">
              <a:latin typeface="Constantia" pitchFamily="18" charset="0"/>
            </a:endParaRPr>
          </a:p>
          <a:p>
            <a:pPr defTabSz="449263">
              <a:lnSpc>
                <a:spcPct val="150000"/>
              </a:lnSpc>
            </a:pPr>
            <a:r>
              <a:rPr lang="en-US" b="1" dirty="0">
                <a:latin typeface="Constantia" pitchFamily="18" charset="0"/>
              </a:rPr>
              <a:t>Who is at risk of this condition?</a:t>
            </a:r>
            <a:endParaRPr lang="es-MX" dirty="0">
              <a:latin typeface="Constantia" pitchFamily="18" charset="0"/>
            </a:endParaRPr>
          </a:p>
          <a:p>
            <a:pPr defTabSz="449263">
              <a:lnSpc>
                <a:spcPct val="150000"/>
              </a:lnSpc>
            </a:pPr>
            <a:r>
              <a:rPr lang="en-US" b="1" dirty="0">
                <a:latin typeface="Constantia" pitchFamily="18" charset="0"/>
              </a:rPr>
              <a:t>How is it diagnosed?</a:t>
            </a:r>
            <a:endParaRPr lang="es-MX" dirty="0">
              <a:latin typeface="Constantia" pitchFamily="18" charset="0"/>
            </a:endParaRPr>
          </a:p>
          <a:p>
            <a:pPr defTabSz="449263">
              <a:lnSpc>
                <a:spcPct val="150000"/>
              </a:lnSpc>
            </a:pPr>
            <a:r>
              <a:rPr lang="en-US" b="1" dirty="0">
                <a:latin typeface="Constantia" pitchFamily="18" charset="0"/>
              </a:rPr>
              <a:t>What is the differential diagnosis?</a:t>
            </a:r>
            <a:endParaRPr lang="es-MX" dirty="0">
              <a:latin typeface="Constantia" pitchFamily="18" charset="0"/>
            </a:endParaRPr>
          </a:p>
          <a:p>
            <a:pPr defTabSz="449263">
              <a:lnSpc>
                <a:spcPct val="150000"/>
              </a:lnSpc>
            </a:pPr>
            <a:r>
              <a:rPr lang="en-US" b="1" dirty="0">
                <a:latin typeface="Constantia" pitchFamily="18" charset="0"/>
              </a:rPr>
              <a:t>What are the possible complications?</a:t>
            </a:r>
            <a:endParaRPr lang="es-MX" dirty="0">
              <a:latin typeface="Constantia" pitchFamily="18" charset="0"/>
            </a:endParaRPr>
          </a:p>
          <a:p>
            <a:pPr defTabSz="449263">
              <a:lnSpc>
                <a:spcPct val="150000"/>
              </a:lnSpc>
            </a:pPr>
            <a:r>
              <a:rPr lang="en-US" b="1" dirty="0">
                <a:latin typeface="Constantia" pitchFamily="18" charset="0"/>
              </a:rPr>
              <a:t>What does the treatment include?</a:t>
            </a:r>
            <a:endParaRPr lang="es-MX" dirty="0">
              <a:latin typeface="Constantia" pitchFamily="18" charset="0"/>
            </a:endParaRPr>
          </a:p>
          <a:p>
            <a:pPr defTabSz="449263">
              <a:lnSpc>
                <a:spcPct val="150000"/>
              </a:lnSpc>
            </a:pPr>
            <a:r>
              <a:rPr lang="en-US" b="1" dirty="0">
                <a:latin typeface="Constantia" pitchFamily="18" charset="0"/>
              </a:rPr>
              <a:t>What is the prognosis?</a:t>
            </a:r>
            <a:endParaRPr lang="es-MX" dirty="0">
              <a:latin typeface="Constantia" pitchFamily="18" charset="0"/>
            </a:endParaRPr>
          </a:p>
        </p:txBody>
      </p:sp>
      <p:sp>
        <p:nvSpPr>
          <p:cNvPr id="3" name="2 CuadroTexto"/>
          <p:cNvSpPr txBox="1">
            <a:spLocks noChangeArrowheads="1"/>
          </p:cNvSpPr>
          <p:nvPr/>
        </p:nvSpPr>
        <p:spPr bwMode="auto">
          <a:xfrm>
            <a:off x="250825" y="869950"/>
            <a:ext cx="86407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49263">
              <a:defRPr>
                <a:solidFill>
                  <a:schemeClr val="tx1"/>
                </a:solidFill>
                <a:latin typeface="Arial" pitchFamily="34" charset="0"/>
              </a:defRPr>
            </a:lvl1pPr>
            <a:lvl2pPr marL="742950" indent="-285750" defTabSz="449263">
              <a:defRPr>
                <a:solidFill>
                  <a:schemeClr val="tx1"/>
                </a:solidFill>
                <a:latin typeface="Arial" pitchFamily="34" charset="0"/>
              </a:defRPr>
            </a:lvl2pPr>
            <a:lvl3pPr marL="1143000" indent="-228600" defTabSz="449263">
              <a:defRPr>
                <a:solidFill>
                  <a:schemeClr val="tx1"/>
                </a:solidFill>
                <a:latin typeface="Arial" pitchFamily="34" charset="0"/>
              </a:defRPr>
            </a:lvl3pPr>
            <a:lvl4pPr marL="1600200" indent="-228600" defTabSz="449263">
              <a:defRPr>
                <a:solidFill>
                  <a:schemeClr val="tx1"/>
                </a:solidFill>
                <a:latin typeface="Arial" pitchFamily="34" charset="0"/>
              </a:defRPr>
            </a:lvl4pPr>
            <a:lvl5pPr marL="2057400" indent="-228600" defTabSz="449263">
              <a:defRPr>
                <a:solidFill>
                  <a:schemeClr val="tx1"/>
                </a:solidFill>
                <a:latin typeface="Arial" pitchFamily="34" charset="0"/>
              </a:defRPr>
            </a:lvl5pPr>
            <a:lvl6pPr marL="2514600" indent="-228600" defTabSz="449263" eaLnBrk="0" fontAlgn="base" hangingPunct="0">
              <a:spcBef>
                <a:spcPct val="0"/>
              </a:spcBef>
              <a:spcAft>
                <a:spcPct val="0"/>
              </a:spcAft>
              <a:defRPr>
                <a:solidFill>
                  <a:schemeClr val="tx1"/>
                </a:solidFill>
                <a:latin typeface="Arial" pitchFamily="34" charset="0"/>
              </a:defRPr>
            </a:lvl6pPr>
            <a:lvl7pPr marL="2971800" indent="-228600" defTabSz="449263" eaLnBrk="0" fontAlgn="base" hangingPunct="0">
              <a:spcBef>
                <a:spcPct val="0"/>
              </a:spcBef>
              <a:spcAft>
                <a:spcPct val="0"/>
              </a:spcAft>
              <a:defRPr>
                <a:solidFill>
                  <a:schemeClr val="tx1"/>
                </a:solidFill>
                <a:latin typeface="Arial" pitchFamily="34" charset="0"/>
              </a:defRPr>
            </a:lvl7pPr>
            <a:lvl8pPr marL="3429000" indent="-228600" defTabSz="449263" eaLnBrk="0" fontAlgn="base" hangingPunct="0">
              <a:spcBef>
                <a:spcPct val="0"/>
              </a:spcBef>
              <a:spcAft>
                <a:spcPct val="0"/>
              </a:spcAft>
              <a:defRPr>
                <a:solidFill>
                  <a:schemeClr val="tx1"/>
                </a:solidFill>
                <a:latin typeface="Arial" pitchFamily="34" charset="0"/>
              </a:defRPr>
            </a:lvl8pPr>
            <a:lvl9pPr marL="3886200" indent="-228600" defTabSz="449263" eaLnBrk="0" fontAlgn="base" hangingPunct="0">
              <a:spcBef>
                <a:spcPct val="0"/>
              </a:spcBef>
              <a:spcAft>
                <a:spcPct val="0"/>
              </a:spcAft>
              <a:defRPr>
                <a:solidFill>
                  <a:schemeClr val="tx1"/>
                </a:solidFill>
                <a:latin typeface="Arial" pitchFamily="34" charset="0"/>
              </a:defRPr>
            </a:lvl9pPr>
          </a:lstStyle>
          <a:p>
            <a:r>
              <a:rPr lang="es-ES" dirty="0" err="1">
                <a:latin typeface="Constantia" pitchFamily="18" charset="0"/>
              </a:rPr>
              <a:t>After</a:t>
            </a:r>
            <a:r>
              <a:rPr lang="es-ES" dirty="0">
                <a:latin typeface="Constantia" pitchFamily="18" charset="0"/>
              </a:rPr>
              <a:t> </a:t>
            </a:r>
            <a:r>
              <a:rPr lang="es-ES" dirty="0" err="1">
                <a:latin typeface="Constantia" pitchFamily="18" charset="0"/>
              </a:rPr>
              <a:t>studying</a:t>
            </a:r>
            <a:r>
              <a:rPr lang="es-ES" dirty="0">
                <a:latin typeface="Constantia" pitchFamily="18" charset="0"/>
              </a:rPr>
              <a:t> </a:t>
            </a:r>
            <a:r>
              <a:rPr lang="es-ES" dirty="0" err="1">
                <a:latin typeface="Constantia" pitchFamily="18" charset="0"/>
              </a:rPr>
              <a:t>this</a:t>
            </a:r>
            <a:r>
              <a:rPr lang="es-ES" dirty="0">
                <a:latin typeface="Constantia" pitchFamily="18" charset="0"/>
              </a:rPr>
              <a:t> </a:t>
            </a:r>
            <a:r>
              <a:rPr lang="es-ES" dirty="0" err="1">
                <a:latin typeface="Constantia" pitchFamily="18" charset="0"/>
              </a:rPr>
              <a:t>condition</a:t>
            </a:r>
            <a:r>
              <a:rPr lang="es-ES" dirty="0">
                <a:latin typeface="Constantia" pitchFamily="18" charset="0"/>
              </a:rPr>
              <a:t>, </a:t>
            </a:r>
            <a:r>
              <a:rPr lang="es-ES" dirty="0" err="1">
                <a:latin typeface="Constantia" pitchFamily="18" charset="0"/>
              </a:rPr>
              <a:t>write</a:t>
            </a:r>
            <a:r>
              <a:rPr lang="es-ES" dirty="0">
                <a:latin typeface="Constantia" pitchFamily="18" charset="0"/>
              </a:rPr>
              <a:t> a </a:t>
            </a:r>
            <a:r>
              <a:rPr lang="es-ES" dirty="0" err="1">
                <a:latin typeface="Constantia" pitchFamily="18" charset="0"/>
              </a:rPr>
              <a:t>paragraph</a:t>
            </a:r>
            <a:r>
              <a:rPr lang="es-ES" dirty="0">
                <a:latin typeface="Constantia" pitchFamily="18" charset="0"/>
              </a:rPr>
              <a:t> </a:t>
            </a:r>
            <a:r>
              <a:rPr lang="es-ES" dirty="0" err="1">
                <a:latin typeface="Constantia" pitchFamily="18" charset="0"/>
              </a:rPr>
              <a:t>answering</a:t>
            </a:r>
            <a:r>
              <a:rPr lang="es-ES" dirty="0">
                <a:latin typeface="Constantia" pitchFamily="18" charset="0"/>
              </a:rPr>
              <a:t> </a:t>
            </a:r>
            <a:r>
              <a:rPr lang="es-ES" dirty="0" err="1">
                <a:latin typeface="Constantia" pitchFamily="18" charset="0"/>
              </a:rPr>
              <a:t>the</a:t>
            </a:r>
            <a:r>
              <a:rPr lang="es-ES" dirty="0">
                <a:latin typeface="Constantia" pitchFamily="18" charset="0"/>
              </a:rPr>
              <a:t> </a:t>
            </a:r>
            <a:r>
              <a:rPr lang="es-ES" dirty="0" err="1">
                <a:latin typeface="Constantia" pitchFamily="18" charset="0"/>
              </a:rPr>
              <a:t>following</a:t>
            </a:r>
            <a:r>
              <a:rPr lang="es-ES" dirty="0">
                <a:latin typeface="Constantia" pitchFamily="18" charset="0"/>
              </a:rPr>
              <a:t> </a:t>
            </a:r>
            <a:r>
              <a:rPr lang="es-ES" dirty="0" err="1">
                <a:latin typeface="Constantia" pitchFamily="18" charset="0"/>
              </a:rPr>
              <a:t>questions</a:t>
            </a:r>
            <a:r>
              <a:rPr lang="es-ES" dirty="0">
                <a:latin typeface="Constantia" pitchFamily="18" charset="0"/>
              </a:rPr>
              <a:t>. </a:t>
            </a:r>
          </a:p>
          <a:p>
            <a:r>
              <a:rPr lang="es-ES" dirty="0">
                <a:latin typeface="Constantia" pitchFamily="18" charset="0"/>
              </a:rPr>
              <a:t> ( </a:t>
            </a:r>
            <a:r>
              <a:rPr lang="es-ES" dirty="0" err="1">
                <a:latin typeface="Constantia" pitchFamily="18" charset="0"/>
              </a:rPr>
              <a:t>See</a:t>
            </a:r>
            <a:r>
              <a:rPr lang="es-ES" dirty="0">
                <a:latin typeface="Constantia" pitchFamily="18" charset="0"/>
              </a:rPr>
              <a:t> </a:t>
            </a:r>
            <a:r>
              <a:rPr lang="es-ES" dirty="0" err="1">
                <a:latin typeface="Constantia" pitchFamily="18" charset="0"/>
              </a:rPr>
              <a:t>also</a:t>
            </a:r>
            <a:r>
              <a:rPr lang="es-ES" dirty="0">
                <a:latin typeface="Constantia" pitchFamily="18" charset="0"/>
              </a:rPr>
              <a:t> </a:t>
            </a:r>
            <a:r>
              <a:rPr lang="es-ES" dirty="0" err="1">
                <a:latin typeface="Constantia" pitchFamily="18" charset="0"/>
              </a:rPr>
              <a:t>Useful</a:t>
            </a:r>
            <a:r>
              <a:rPr lang="es-ES" dirty="0">
                <a:latin typeface="Constantia" pitchFamily="18" charset="0"/>
              </a:rPr>
              <a:t> </a:t>
            </a:r>
            <a:r>
              <a:rPr lang="es-ES" dirty="0" err="1">
                <a:latin typeface="Constantia" pitchFamily="18" charset="0"/>
              </a:rPr>
              <a:t>Phrases</a:t>
            </a:r>
            <a:r>
              <a:rPr lang="es-ES" dirty="0">
                <a:latin typeface="Constantia" pitchFamily="18" charset="0"/>
              </a:rPr>
              <a:t> </a:t>
            </a:r>
            <a:r>
              <a:rPr lang="es-ES" dirty="0" err="1">
                <a:latin typeface="Constantia" pitchFamily="18" charset="0"/>
              </a:rPr>
              <a:t>Document</a:t>
            </a:r>
            <a:r>
              <a:rPr lang="es-ES" dirty="0">
                <a:latin typeface="Constantia" pitchFamily="18" charset="0"/>
              </a:rPr>
              <a:t>). </a:t>
            </a:r>
            <a:r>
              <a:rPr lang="es-ES" dirty="0" err="1">
                <a:latin typeface="Constantia" pitchFamily="18" charset="0"/>
              </a:rPr>
              <a:t>Send</a:t>
            </a:r>
            <a:r>
              <a:rPr lang="es-ES" dirty="0">
                <a:latin typeface="Constantia" pitchFamily="18" charset="0"/>
              </a:rPr>
              <a:t> </a:t>
            </a:r>
            <a:r>
              <a:rPr lang="es-ES" dirty="0" err="1">
                <a:latin typeface="Constantia" pitchFamily="18" charset="0"/>
              </a:rPr>
              <a:t>the</a:t>
            </a:r>
            <a:r>
              <a:rPr lang="es-ES" dirty="0">
                <a:latin typeface="Constantia" pitchFamily="18" charset="0"/>
              </a:rPr>
              <a:t> </a:t>
            </a:r>
            <a:r>
              <a:rPr lang="es-ES" dirty="0" err="1">
                <a:latin typeface="Constantia" pitchFamily="18" charset="0"/>
              </a:rPr>
              <a:t>text</a:t>
            </a:r>
            <a:r>
              <a:rPr lang="es-ES" dirty="0">
                <a:latin typeface="Constantia" pitchFamily="18" charset="0"/>
              </a:rPr>
              <a:t> </a:t>
            </a:r>
            <a:r>
              <a:rPr lang="es-ES" dirty="0" err="1">
                <a:latin typeface="Constantia" pitchFamily="18" charset="0"/>
              </a:rPr>
              <a:t>to</a:t>
            </a:r>
            <a:r>
              <a:rPr lang="es-ES" dirty="0">
                <a:latin typeface="Constantia" pitchFamily="18" charset="0"/>
              </a:rPr>
              <a:t>: </a:t>
            </a:r>
            <a:r>
              <a:rPr lang="es-ES" dirty="0">
                <a:latin typeface="Constantia" pitchFamily="18" charset="0"/>
                <a:hlinkClick r:id="rId2"/>
              </a:rPr>
              <a:t>juliancm@infomed.sld.cu</a:t>
            </a:r>
            <a:r>
              <a:rPr lang="es-ES" dirty="0">
                <a:latin typeface="Constantia" pitchFamily="18" charset="0"/>
              </a:rPr>
              <a:t> </a:t>
            </a:r>
            <a:endParaRPr lang="es-MX" dirty="0">
              <a:latin typeface="Constantia" pitchFamily="18" charset="0"/>
            </a:endParaRPr>
          </a:p>
        </p:txBody>
      </p:sp>
    </p:spTree>
    <p:extLst>
      <p:ext uri="{BB962C8B-B14F-4D97-AF65-F5344CB8AC3E}">
        <p14:creationId xmlns:p14="http://schemas.microsoft.com/office/powerpoint/2010/main" val="963413036"/>
      </p:ext>
    </p:extLst>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1028</Words>
  <Application>Microsoft Office PowerPoint</Application>
  <PresentationFormat>Presentación en pantalla (4:3)</PresentationFormat>
  <Paragraphs>170</Paragraphs>
  <Slides>17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Arial</vt:lpstr>
      <vt:lpstr>Calibri</vt:lpstr>
      <vt:lpstr>Constantia</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cp:lastModifiedBy>FCMSAGUA</cp:lastModifiedBy>
  <cp:revision>8</cp:revision>
  <dcterms:modified xsi:type="dcterms:W3CDTF">2021-12-20T14:57:08Z</dcterms:modified>
</cp:coreProperties>
</file>