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99" r:id="rId6"/>
    <p:sldId id="298" r:id="rId7"/>
    <p:sldId id="297" r:id="rId8"/>
    <p:sldId id="261" r:id="rId9"/>
    <p:sldId id="262" r:id="rId10"/>
    <p:sldId id="256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80" r:id="rId22"/>
    <p:sldId id="281" r:id="rId23"/>
    <p:sldId id="282" r:id="rId24"/>
    <p:sldId id="283" r:id="rId25"/>
    <p:sldId id="285" r:id="rId26"/>
    <p:sldId id="284" r:id="rId27"/>
    <p:sldId id="286" r:id="rId28"/>
    <p:sldId id="287" r:id="rId29"/>
    <p:sldId id="288" r:id="rId30"/>
    <p:sldId id="289" r:id="rId31"/>
    <p:sldId id="290" r:id="rId32"/>
    <p:sldId id="296" r:id="rId3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1186" autoAdjust="0"/>
  </p:normalViewPr>
  <p:slideViewPr>
    <p:cSldViewPr snapToGrid="0">
      <p:cViewPr varScale="1">
        <p:scale>
          <a:sx n="56" d="100"/>
          <a:sy n="56" d="100"/>
        </p:scale>
        <p:origin x="76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8FFFC-39F7-48AC-879A-CEA68A5CE2B4}" type="datetimeFigureOut">
              <a:rPr lang="es-ES" smtClean="0"/>
              <a:pPr/>
              <a:t>22/11/2021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6A951-BAFC-421A-9E25-948A3FF5DCB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0788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Diseño y ejecución de actividades docentes en Entornos Virtuales de Enseñanza-Aprendizaje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1" i="1" u="none" strike="noStrike" kern="1200" cap="none" spc="0" normalizeH="0" baseline="0" noProof="0" dirty="0" smtClean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Claustro de profesores: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Dra. C. Grisel Zacca González</a:t>
            </a:r>
            <a:endParaRPr kumimoji="0" lang="es-ES" sz="1200" b="0" i="0" u="none" strike="noStrike" kern="1200" cap="none" spc="0" normalizeH="0" baseline="0" noProof="0" dirty="0" smtClean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Dra. Eneida Barrios Lamoth </a:t>
            </a:r>
            <a:endParaRPr kumimoji="0" lang="es-ES" sz="1200" b="0" i="0" u="none" strike="noStrike" kern="1200" cap="none" spc="0" normalizeH="0" baseline="0" noProof="0" dirty="0" smtClean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Dra. Silvia María Pozo Abreu </a:t>
            </a:r>
            <a:endParaRPr kumimoji="0" lang="es-ES" sz="1200" b="0" i="0" u="none" strike="noStrike" kern="1200" cap="none" spc="0" normalizeH="0" baseline="0" noProof="0" dirty="0" smtClean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C. Sergio González García </a:t>
            </a:r>
            <a:endParaRPr kumimoji="0" lang="es-ES" sz="1200" b="0" i="0" u="none" strike="noStrike" kern="1200" cap="none" spc="0" normalizeH="0" baseline="0" noProof="0" dirty="0" smtClean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José Pedro Martínez Larrarte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Lic. Carlos Charón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Web máster: José Luis Gómez Oquendo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2021-2022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E52CB-778A-45C8-8A14-035F077E467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925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Crear una </a:t>
            </a:r>
            <a:r>
              <a:rPr lang="es-ES" sz="1200" b="1" dirty="0" smtClean="0"/>
              <a:t>Pregunta de opción múltiple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6A951-BAFC-421A-9E25-948A3FF5DCB7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 smtClean="0"/>
              <a:t>Categoría donde la incluí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 smtClean="0"/>
              <a:t>Nombre de mi pregunta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 smtClean="0"/>
              <a:t>Enunciado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b="1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6A951-BAFC-421A-9E25-948A3FF5DCB7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Describo</a:t>
            </a:r>
            <a:r>
              <a:rPr lang="es-ES" baseline="0" dirty="0" smtClean="0"/>
              <a:t> la </a:t>
            </a:r>
            <a:r>
              <a:rPr lang="es-ES" sz="1200" b="1" dirty="0" smtClean="0"/>
              <a:t>Retroalimentación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Defino si </a:t>
            </a:r>
            <a:r>
              <a:rPr lang="es-ES" sz="1200" b="1" dirty="0" smtClean="0"/>
              <a:t>se permite una o varias respuestas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6A951-BAFC-421A-9E25-948A3FF5DCB7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7403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En este caso </a:t>
            </a:r>
            <a:r>
              <a:rPr lang="es-ES" sz="1200" b="1" dirty="0" smtClean="0"/>
              <a:t>Solo una respuesta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6A951-BAFC-421A-9E25-948A3FF5DCB7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2658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Paso a definir</a:t>
            </a:r>
            <a:r>
              <a:rPr lang="es-ES" baseline="0" dirty="0" smtClean="0"/>
              <a:t> mis elecciones y sus retroalimentaciones: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 smtClean="0"/>
              <a:t>Elección correcta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 smtClean="0"/>
              <a:t>Retroalimentación para respuesta correcta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 smtClean="0"/>
              <a:t>Elección incorrecta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 smtClean="0"/>
              <a:t>Retroalimentación incorrecta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b="1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6A951-BAFC-421A-9E25-948A3FF5DCB7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41196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 smtClean="0"/>
              <a:t>Se pueden incluir las elecciones que sean necesarias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Al final </a:t>
            </a:r>
            <a:r>
              <a:rPr lang="es-ES" sz="1200" b="1" dirty="0" smtClean="0"/>
              <a:t>Guarda y continuar editando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6A951-BAFC-421A-9E25-948A3FF5DCB7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11712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Posteriormente activar </a:t>
            </a:r>
            <a:r>
              <a:rPr lang="es-ES" sz="1200" dirty="0" smtClean="0"/>
              <a:t>Vista previa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6A951-BAFC-421A-9E25-948A3FF5DCB7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1105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 smtClean="0">
                <a:solidFill>
                  <a:prstClr val="white"/>
                </a:solidFill>
              </a:rPr>
              <a:t>En la vista previa como profesor veo como quedó diseñada la pregunta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6A951-BAFC-421A-9E25-948A3FF5DCB7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98200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Puedo hacer varios intentos y ver como se comporta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 smtClean="0"/>
              <a:t>Practico con una respuesta incorrecta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 smtClean="0"/>
              <a:t>Respuesta incorrecta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6A951-BAFC-421A-9E25-948A3FF5DCB7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87582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Puedo hacer varios intentos y ver como se comporta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 smtClean="0"/>
              <a:t>Practico con una respuesta correcta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 smtClean="0"/>
              <a:t>Respuesta correcta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6A951-BAFC-421A-9E25-948A3FF5DCB7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8521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Fundamentar los aspectos conceptuales, metodológicos y tecnológicos para el diseño y ejecución de cursos a través Moodle, considerando las necesidades de aprendizaje, el perfil de los participantes y las características del contenido. </a:t>
            </a:r>
          </a:p>
          <a:p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Tutorial para la construcción </a:t>
            </a:r>
            <a:r>
              <a:rPr lang="es-E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</a:t>
            </a:r>
            <a:r>
              <a:rPr kumimoji="0" lang="es-E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Como crear una pregunta de opción múltiple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E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E52CB-778A-45C8-8A14-035F077E467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7099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En el banco de preguntas veo mi pregunta creada, además: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 smtClean="0"/>
              <a:t>Le doy la categoría que decido, en este caso “curso de reumatología para la APS”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 smtClean="0"/>
              <a:t>Puedo crear una nueva pregunta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6A951-BAFC-421A-9E25-948A3FF5DCB7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93064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 smtClean="0"/>
              <a:t>Guardar todo y regresar al curso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6A951-BAFC-421A-9E25-948A3FF5DCB7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17957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Voy al cuestionario y a </a:t>
            </a:r>
            <a:r>
              <a:rPr lang="es-ES" sz="1200" b="1" dirty="0" smtClean="0"/>
              <a:t>Editarlo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6A951-BAFC-421A-9E25-948A3FF5DCB7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47050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Voy a </a:t>
            </a:r>
            <a:r>
              <a:rPr lang="es-ES" sz="1200" b="1" dirty="0" smtClean="0"/>
              <a:t>Agregar una pregunta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6A951-BAFC-421A-9E25-948A3FF5DCB7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73473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 smtClean="0"/>
              <a:t>Agrego mi pregunta creada desde le banco de pregunta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6A951-BAFC-421A-9E25-948A3FF5DCB7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9458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 smtClean="0"/>
              <a:t>Se la Añado al cuestionario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6A951-BAFC-421A-9E25-948A3FF5DCB7}" type="slidenum">
              <a:rPr lang="es-ES" smtClean="0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7187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Lo compruebo</a:t>
            </a:r>
            <a:r>
              <a:rPr lang="es-ES" baseline="0" dirty="0" smtClean="0"/>
              <a:t> en el </a:t>
            </a:r>
            <a:r>
              <a:rPr lang="es-ES" sz="1200" b="1" dirty="0" smtClean="0"/>
              <a:t>Cuestionario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6A951-BAFC-421A-9E25-948A3FF5DCB7}" type="slidenum">
              <a:rPr lang="es-ES" smtClean="0"/>
              <a:pPr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57278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Regreso</a:t>
            </a:r>
            <a:r>
              <a:rPr lang="es-ES" baseline="0" dirty="0" smtClean="0"/>
              <a:t> al curso y veo el </a:t>
            </a:r>
            <a:r>
              <a:rPr lang="es-ES" sz="1200" b="1" dirty="0" smtClean="0"/>
              <a:t>Cuestionario creado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6A951-BAFC-421A-9E25-948A3FF5DCB7}" type="slidenum">
              <a:rPr lang="es-ES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22561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Cambio al</a:t>
            </a:r>
            <a:r>
              <a:rPr lang="es-ES" baseline="0" dirty="0" smtClean="0"/>
              <a:t> rol de estudiante para ver como lo ven los alumnos del curso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6A951-BAFC-421A-9E25-948A3FF5DCB7}" type="slidenum">
              <a:rPr lang="es-ES" smtClean="0"/>
              <a:pPr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12146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Práctico la</a:t>
            </a:r>
            <a:r>
              <a:rPr lang="es-ES" baseline="0" dirty="0" smtClean="0"/>
              <a:t> actividad como alumno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6A951-BAFC-421A-9E25-948A3FF5DCB7}" type="slidenum">
              <a:rPr lang="es-ES" smtClean="0"/>
              <a:pPr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3300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Desde </a:t>
            </a:r>
            <a:r>
              <a:rPr lang="es-ES" baseline="0" dirty="0" smtClean="0"/>
              <a:t>la página de inicio del usuario, ir al curso que tiene rol de profesor; y allí, marcar “Activar edición” como se muestra en la imagen superior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97FAA-61BA-45FC-A7C4-3F2689CAA71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7699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 smtClean="0"/>
              <a:t>Se puede volver a responder o enviar y terminar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6A951-BAFC-421A-9E25-948A3FF5DCB7}" type="slidenum">
              <a:rPr lang="es-ES" smtClean="0"/>
              <a:pPr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34309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 smtClean="0"/>
              <a:t>Mi respuesta correcta como alumno</a:t>
            </a:r>
            <a:r>
              <a:rPr lang="es-ES" sz="1200" b="1" baseline="0" dirty="0" smtClean="0"/>
              <a:t> y l</a:t>
            </a:r>
            <a:r>
              <a:rPr lang="es-ES" sz="1200" b="1" dirty="0" smtClean="0"/>
              <a:t>a retroalimentación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b="1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6A951-BAFC-421A-9E25-948A3FF5DCB7}" type="slidenum">
              <a:rPr lang="es-ES" smtClean="0"/>
              <a:pPr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29664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97FAA-61BA-45FC-A7C4-3F2689CAA71C}" type="slidenum">
              <a:rPr lang="es-ES" smtClean="0"/>
              <a:pPr/>
              <a:t>32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Una vez activada la edición del curso, puede comenzar a trabajar</a:t>
            </a:r>
            <a:r>
              <a:rPr lang="es-ES" baseline="0" dirty="0" smtClean="0"/>
              <a:t> en los diferente aspectos que lo conformaran, ejemplos: </a:t>
            </a:r>
          </a:p>
          <a:p>
            <a:pPr marL="228600" indent="-228600">
              <a:buFont typeface="+mj-lt"/>
              <a:buAutoNum type="arabicPeriod"/>
            </a:pPr>
            <a:r>
              <a:rPr lang="es-ES" baseline="0" dirty="0" smtClean="0"/>
              <a:t>Definir el nombre del curso y los temas</a:t>
            </a:r>
          </a:p>
          <a:p>
            <a:pPr marL="228600" indent="-228600">
              <a:buFont typeface="+mj-lt"/>
              <a:buAutoNum type="arabicPeriod"/>
            </a:pPr>
            <a:r>
              <a:rPr lang="es-ES" baseline="0" dirty="0" smtClean="0"/>
              <a:t>Incorporar actividades evaluativas, o recursos para su lectura y estudio</a:t>
            </a:r>
          </a:p>
          <a:p>
            <a:pPr marL="228600" indent="-228600">
              <a:buFont typeface="+mj-lt"/>
              <a:buAutoNum type="arabicPeriod"/>
            </a:pPr>
            <a:r>
              <a:rPr lang="es-ES" baseline="0" dirty="0" smtClean="0"/>
              <a:t>Incluir imágenes</a:t>
            </a:r>
          </a:p>
          <a:p>
            <a:pPr marL="228600" indent="-228600">
              <a:buFont typeface="+mj-lt"/>
              <a:buAutoNum type="arabicPeriod"/>
            </a:pPr>
            <a:r>
              <a:rPr lang="es-ES" baseline="0" dirty="0" smtClean="0"/>
              <a:t>Definir fechas de apertura y cierre del curso</a:t>
            </a:r>
          </a:p>
          <a:p>
            <a:pPr marL="228600" indent="-228600">
              <a:buFont typeface="+mj-lt"/>
              <a:buAutoNum type="arabicPeriod"/>
            </a:pPr>
            <a:r>
              <a:rPr lang="es-ES" baseline="0" dirty="0" smtClean="0"/>
              <a:t>Entre otros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97FAA-61BA-45FC-A7C4-3F2689CAA71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701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s-ES" sz="1200" b="1" dirty="0" smtClean="0"/>
              <a:t>Activar: Crear una actividad</a:t>
            </a:r>
            <a:endParaRPr lang="es-ES" sz="12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6A951-BAFC-421A-9E25-948A3FF5DCB7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9447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Crear  un </a:t>
            </a:r>
            <a:r>
              <a:rPr lang="es-ES" sz="1200" b="1" dirty="0" smtClean="0"/>
              <a:t>Cuestionario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6A951-BAFC-421A-9E25-948A3FF5DCB7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6781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Nombre</a:t>
            </a:r>
            <a:r>
              <a:rPr lang="es-ES" baseline="0" dirty="0" smtClean="0"/>
              <a:t> de </a:t>
            </a:r>
            <a:r>
              <a:rPr lang="es-ES" sz="1200" b="1" dirty="0" smtClean="0"/>
              <a:t>Mi cuestionario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6A951-BAFC-421A-9E25-948A3FF5DCB7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8534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En el caso de integrar una pregunta al banco de preguntas, hacer clic en e “Banco de preguntas” como se muestra en la imagen superior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97FAA-61BA-45FC-A7C4-3F2689CAA71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091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685800" y="6220046"/>
            <a:ext cx="5486400" cy="1780953"/>
          </a:xfrm>
        </p:spPr>
        <p:txBody>
          <a:bodyPr>
            <a:normAutofit/>
          </a:bodyPr>
          <a:lstStyle/>
          <a:p>
            <a:r>
              <a:rPr lang="es-ES" dirty="0" smtClean="0"/>
              <a:t>Una vez dentro de banco de preguntas, hacer clic en “Crear una nueva pregunta”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97FAA-61BA-45FC-A7C4-3F2689CAA71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922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27E1-EC5C-417B-BDB0-154710477D55}" type="datetimeFigureOut">
              <a:rPr lang="es-ES" smtClean="0"/>
              <a:pPr/>
              <a:t>22/11/2021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5B69-70FC-4054-9C09-69034093D42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2959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27E1-EC5C-417B-BDB0-154710477D55}" type="datetimeFigureOut">
              <a:rPr lang="es-ES" smtClean="0"/>
              <a:pPr/>
              <a:t>22/11/2021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5B69-70FC-4054-9C09-69034093D42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821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27E1-EC5C-417B-BDB0-154710477D55}" type="datetimeFigureOut">
              <a:rPr lang="es-ES" smtClean="0"/>
              <a:pPr/>
              <a:t>22/11/2021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5B69-70FC-4054-9C09-69034093D42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786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27E1-EC5C-417B-BDB0-154710477D55}" type="datetimeFigureOut">
              <a:rPr lang="es-ES" smtClean="0"/>
              <a:pPr/>
              <a:t>22/11/2021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5B69-70FC-4054-9C09-69034093D42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8707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27E1-EC5C-417B-BDB0-154710477D55}" type="datetimeFigureOut">
              <a:rPr lang="es-ES" smtClean="0"/>
              <a:pPr/>
              <a:t>22/11/2021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5B69-70FC-4054-9C09-69034093D42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6462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27E1-EC5C-417B-BDB0-154710477D55}" type="datetimeFigureOut">
              <a:rPr lang="es-ES" smtClean="0"/>
              <a:pPr/>
              <a:t>22/11/2021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5B69-70FC-4054-9C09-69034093D42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870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27E1-EC5C-417B-BDB0-154710477D55}" type="datetimeFigureOut">
              <a:rPr lang="es-ES" smtClean="0"/>
              <a:pPr/>
              <a:t>22/11/2021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5B69-70FC-4054-9C09-69034093D42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8988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27E1-EC5C-417B-BDB0-154710477D55}" type="datetimeFigureOut">
              <a:rPr lang="es-ES" smtClean="0"/>
              <a:pPr/>
              <a:t>22/11/2021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5B69-70FC-4054-9C09-69034093D42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9782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27E1-EC5C-417B-BDB0-154710477D55}" type="datetimeFigureOut">
              <a:rPr lang="es-ES" smtClean="0"/>
              <a:pPr/>
              <a:t>22/11/2021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5B69-70FC-4054-9C09-69034093D42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12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27E1-EC5C-417B-BDB0-154710477D55}" type="datetimeFigureOut">
              <a:rPr lang="es-ES" smtClean="0"/>
              <a:pPr/>
              <a:t>22/11/2021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5B69-70FC-4054-9C09-69034093D42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06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27E1-EC5C-417B-BDB0-154710477D55}" type="datetimeFigureOut">
              <a:rPr lang="es-ES" smtClean="0"/>
              <a:pPr/>
              <a:t>22/11/2021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5B69-70FC-4054-9C09-69034093D42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3580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127E1-EC5C-417B-BDB0-154710477D55}" type="datetimeFigureOut">
              <a:rPr lang="es-ES" smtClean="0"/>
              <a:pPr/>
              <a:t>22/11/2021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95B69-70FC-4054-9C09-69034093D42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911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32718" y="1389010"/>
            <a:ext cx="990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Diseño </a:t>
            </a:r>
            <a:r>
              <a:rPr kumimoji="0" lang="es-ES" sz="48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 ejecución de actividades docentes en Entornos Virtuales de Enseñanza-Aprendizaje</a:t>
            </a:r>
            <a:endParaRPr kumimoji="0" lang="es-ES" sz="48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4" y="97791"/>
            <a:ext cx="1475016" cy="136513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485900" y="595689"/>
            <a:ext cx="10540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Facultad de Ciencias Médicas Miguel Enríquez                                         Departamento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posgrado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91486" y="4001237"/>
            <a:ext cx="4299703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Claustro de profesores: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Dra. C. Grisel Zacca González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Dra. Eneida Barrios Lamoth 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Dra. Silvia María Pozo Abreu 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Dr. C. Sergio González García 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Dr. José Pedro Martínez </a:t>
            </a: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Larrarte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Lic. Carlos Charón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Web máster: José Luis Gómez Oquendo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932218" y="6082143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2021-2022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34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6" name="5 Flecha izquierda"/>
          <p:cNvSpPr/>
          <p:nvPr/>
        </p:nvSpPr>
        <p:spPr>
          <a:xfrm>
            <a:off x="2068643" y="1573969"/>
            <a:ext cx="824459" cy="299803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Proceso"/>
          <p:cNvSpPr/>
          <p:nvPr/>
        </p:nvSpPr>
        <p:spPr>
          <a:xfrm>
            <a:off x="2923082" y="1528997"/>
            <a:ext cx="4976734" cy="58461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Pregunta de opción múltiple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89678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Sin-título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4 Flecha izquierda"/>
          <p:cNvSpPr/>
          <p:nvPr/>
        </p:nvSpPr>
        <p:spPr>
          <a:xfrm>
            <a:off x="5981079" y="4137287"/>
            <a:ext cx="1229193" cy="479685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izquierda"/>
          <p:cNvSpPr/>
          <p:nvPr/>
        </p:nvSpPr>
        <p:spPr>
          <a:xfrm>
            <a:off x="3615131" y="2670749"/>
            <a:ext cx="1229193" cy="479685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izquierda"/>
          <p:cNvSpPr/>
          <p:nvPr/>
        </p:nvSpPr>
        <p:spPr>
          <a:xfrm>
            <a:off x="5743738" y="2161084"/>
            <a:ext cx="1229193" cy="479685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Proceso"/>
          <p:cNvSpPr/>
          <p:nvPr/>
        </p:nvSpPr>
        <p:spPr>
          <a:xfrm>
            <a:off x="7225258" y="4092317"/>
            <a:ext cx="2623280" cy="56962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Enunciado</a:t>
            </a:r>
            <a:endParaRPr lang="es-ES" sz="2800" b="1" dirty="0"/>
          </a:p>
        </p:txBody>
      </p:sp>
      <p:sp>
        <p:nvSpPr>
          <p:cNvPr id="9" name="8 Proceso"/>
          <p:cNvSpPr/>
          <p:nvPr/>
        </p:nvSpPr>
        <p:spPr>
          <a:xfrm>
            <a:off x="4841823" y="2758189"/>
            <a:ext cx="4422099" cy="59960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Nombre de mi pregunta</a:t>
            </a:r>
            <a:endParaRPr lang="es-ES" sz="2800" b="1" dirty="0"/>
          </a:p>
        </p:txBody>
      </p:sp>
      <p:sp>
        <p:nvSpPr>
          <p:cNvPr id="10" name="9 Proceso"/>
          <p:cNvSpPr/>
          <p:nvPr/>
        </p:nvSpPr>
        <p:spPr>
          <a:xfrm>
            <a:off x="6910471" y="1918742"/>
            <a:ext cx="4437089" cy="64457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Categoría donde la incluí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3773681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Sin-título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5 Flecha izquierda"/>
          <p:cNvSpPr/>
          <p:nvPr/>
        </p:nvSpPr>
        <p:spPr>
          <a:xfrm>
            <a:off x="5546361" y="4422100"/>
            <a:ext cx="1079292" cy="34477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izquierda"/>
          <p:cNvSpPr/>
          <p:nvPr/>
        </p:nvSpPr>
        <p:spPr>
          <a:xfrm>
            <a:off x="7782394" y="1831300"/>
            <a:ext cx="866931" cy="35726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Proceso"/>
          <p:cNvSpPr/>
          <p:nvPr/>
        </p:nvSpPr>
        <p:spPr>
          <a:xfrm>
            <a:off x="8724275" y="1678898"/>
            <a:ext cx="3192905" cy="62958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Retroalimentación</a:t>
            </a:r>
            <a:endParaRPr lang="es-ES" sz="2800" b="1" dirty="0"/>
          </a:p>
        </p:txBody>
      </p:sp>
      <p:sp>
        <p:nvSpPr>
          <p:cNvPr id="9" name="8 Proceso"/>
          <p:cNvSpPr/>
          <p:nvPr/>
        </p:nvSpPr>
        <p:spPr>
          <a:xfrm>
            <a:off x="6655633" y="4332156"/>
            <a:ext cx="4377128" cy="92939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Si se permite una o varias respuestas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2428240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Sin-título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4 Flecha izquierda"/>
          <p:cNvSpPr/>
          <p:nvPr/>
        </p:nvSpPr>
        <p:spPr>
          <a:xfrm>
            <a:off x="4646951" y="4616972"/>
            <a:ext cx="1079292" cy="34477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Proceso"/>
          <p:cNvSpPr/>
          <p:nvPr/>
        </p:nvSpPr>
        <p:spPr>
          <a:xfrm>
            <a:off x="5681274" y="4497050"/>
            <a:ext cx="3717560" cy="58461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Solo una respuesta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593829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Imagen" descr="Sin-título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5 Flecha izquierda"/>
          <p:cNvSpPr/>
          <p:nvPr/>
        </p:nvSpPr>
        <p:spPr>
          <a:xfrm>
            <a:off x="4467070" y="1334126"/>
            <a:ext cx="1079292" cy="34477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izquierda"/>
          <p:cNvSpPr/>
          <p:nvPr/>
        </p:nvSpPr>
        <p:spPr>
          <a:xfrm>
            <a:off x="4931764" y="4616973"/>
            <a:ext cx="1079292" cy="34477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izquierda"/>
          <p:cNvSpPr/>
          <p:nvPr/>
        </p:nvSpPr>
        <p:spPr>
          <a:xfrm>
            <a:off x="5696263" y="3057995"/>
            <a:ext cx="1079292" cy="34477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izquierda"/>
          <p:cNvSpPr/>
          <p:nvPr/>
        </p:nvSpPr>
        <p:spPr>
          <a:xfrm>
            <a:off x="7465102" y="6325851"/>
            <a:ext cx="1079292" cy="34477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Proceso"/>
          <p:cNvSpPr/>
          <p:nvPr/>
        </p:nvSpPr>
        <p:spPr>
          <a:xfrm>
            <a:off x="5546362" y="1214203"/>
            <a:ext cx="3822492" cy="62958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Elección correcta</a:t>
            </a:r>
            <a:endParaRPr lang="es-ES" sz="2800" b="1" dirty="0"/>
          </a:p>
        </p:txBody>
      </p:sp>
      <p:sp>
        <p:nvSpPr>
          <p:cNvPr id="11" name="10 Proceso"/>
          <p:cNvSpPr/>
          <p:nvPr/>
        </p:nvSpPr>
        <p:spPr>
          <a:xfrm>
            <a:off x="6775555" y="2788170"/>
            <a:ext cx="4272197" cy="88442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Retroalimentación para respuesta correcta</a:t>
            </a:r>
            <a:endParaRPr lang="es-ES" sz="2800" b="1" dirty="0"/>
          </a:p>
        </p:txBody>
      </p:sp>
      <p:sp>
        <p:nvSpPr>
          <p:cNvPr id="12" name="11 Proceso"/>
          <p:cNvSpPr/>
          <p:nvPr/>
        </p:nvSpPr>
        <p:spPr>
          <a:xfrm>
            <a:off x="5996066" y="4512039"/>
            <a:ext cx="3942413" cy="70453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Elección incorrecta</a:t>
            </a:r>
            <a:endParaRPr lang="es-ES" sz="2800" b="1" dirty="0"/>
          </a:p>
        </p:txBody>
      </p:sp>
      <p:sp>
        <p:nvSpPr>
          <p:cNvPr id="13" name="12 Proceso"/>
          <p:cNvSpPr/>
          <p:nvPr/>
        </p:nvSpPr>
        <p:spPr>
          <a:xfrm>
            <a:off x="8544394" y="5966086"/>
            <a:ext cx="3602636" cy="8319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Retroalimentación incorrecta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4138573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Sin-título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4 Flecha izquierda"/>
          <p:cNvSpPr/>
          <p:nvPr/>
        </p:nvSpPr>
        <p:spPr>
          <a:xfrm>
            <a:off x="6056027" y="3852474"/>
            <a:ext cx="1079292" cy="34477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Proceso"/>
          <p:cNvSpPr/>
          <p:nvPr/>
        </p:nvSpPr>
        <p:spPr>
          <a:xfrm>
            <a:off x="6535706" y="3552646"/>
            <a:ext cx="5411450" cy="79447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Se pueden incluir varias elecciones</a:t>
            </a:r>
            <a:endParaRPr lang="es-ES" sz="2800" b="1" dirty="0"/>
          </a:p>
        </p:txBody>
      </p:sp>
      <p:sp>
        <p:nvSpPr>
          <p:cNvPr id="7" name="6 Flecha izquierda"/>
          <p:cNvSpPr/>
          <p:nvPr/>
        </p:nvSpPr>
        <p:spPr>
          <a:xfrm>
            <a:off x="6100997" y="5711254"/>
            <a:ext cx="914400" cy="32978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Proceso"/>
          <p:cNvSpPr/>
          <p:nvPr/>
        </p:nvSpPr>
        <p:spPr>
          <a:xfrm>
            <a:off x="7060367" y="5426439"/>
            <a:ext cx="4646951" cy="83945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Guarda y continuar editando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515112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Sin-título-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4 Flecha izquierda"/>
          <p:cNvSpPr/>
          <p:nvPr/>
        </p:nvSpPr>
        <p:spPr>
          <a:xfrm>
            <a:off x="7435121" y="5336500"/>
            <a:ext cx="1079292" cy="34477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Proceso"/>
          <p:cNvSpPr/>
          <p:nvPr/>
        </p:nvSpPr>
        <p:spPr>
          <a:xfrm>
            <a:off x="8514413" y="5066675"/>
            <a:ext cx="2488367" cy="7944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Vista previa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4186376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Sin-título-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5 Rectángulo redondeado"/>
          <p:cNvSpPr/>
          <p:nvPr/>
        </p:nvSpPr>
        <p:spPr>
          <a:xfrm>
            <a:off x="6115968" y="1469069"/>
            <a:ext cx="4542020" cy="1364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2800" b="1" dirty="0" smtClean="0">
                <a:solidFill>
                  <a:prstClr val="white"/>
                </a:solidFill>
              </a:rPr>
              <a:t>Como profesor veo como quedó diseñada la pregunta</a:t>
            </a:r>
            <a:endParaRPr lang="es-ES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167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Sin-título-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5 Rectángulo redondeado"/>
          <p:cNvSpPr/>
          <p:nvPr/>
        </p:nvSpPr>
        <p:spPr>
          <a:xfrm>
            <a:off x="8184630" y="3072985"/>
            <a:ext cx="3537678" cy="989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Practico con una respuesta incorrecta</a:t>
            </a:r>
            <a:endParaRPr lang="es-ES" sz="2800" b="1" dirty="0"/>
          </a:p>
        </p:txBody>
      </p:sp>
      <p:sp>
        <p:nvSpPr>
          <p:cNvPr id="7" name="6 Flecha derecha"/>
          <p:cNvSpPr/>
          <p:nvPr/>
        </p:nvSpPr>
        <p:spPr>
          <a:xfrm>
            <a:off x="7345180" y="2083634"/>
            <a:ext cx="629586" cy="32978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izquierda"/>
          <p:cNvSpPr/>
          <p:nvPr/>
        </p:nvSpPr>
        <p:spPr>
          <a:xfrm>
            <a:off x="4482059" y="2053654"/>
            <a:ext cx="749508" cy="269823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Proceso"/>
          <p:cNvSpPr/>
          <p:nvPr/>
        </p:nvSpPr>
        <p:spPr>
          <a:xfrm>
            <a:off x="4871803" y="1723869"/>
            <a:ext cx="2638269" cy="104931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Respuesta incorrecta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402699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Sin-título-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5 Flecha izquierda"/>
          <p:cNvSpPr/>
          <p:nvPr/>
        </p:nvSpPr>
        <p:spPr>
          <a:xfrm>
            <a:off x="4542020" y="2293497"/>
            <a:ext cx="854439" cy="38974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derecha"/>
          <p:cNvSpPr/>
          <p:nvPr/>
        </p:nvSpPr>
        <p:spPr>
          <a:xfrm>
            <a:off x="7974764" y="2263515"/>
            <a:ext cx="798526" cy="35976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Proceso"/>
          <p:cNvSpPr/>
          <p:nvPr/>
        </p:nvSpPr>
        <p:spPr>
          <a:xfrm>
            <a:off x="5426439" y="2068643"/>
            <a:ext cx="2758191" cy="88441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Respuesta correcta</a:t>
            </a:r>
            <a:endParaRPr lang="es-ES" sz="2800" b="1" dirty="0"/>
          </a:p>
        </p:txBody>
      </p:sp>
      <p:sp>
        <p:nvSpPr>
          <p:cNvPr id="10" name="9 Flecha izquierda"/>
          <p:cNvSpPr/>
          <p:nvPr/>
        </p:nvSpPr>
        <p:spPr>
          <a:xfrm>
            <a:off x="7257738" y="3360297"/>
            <a:ext cx="672059" cy="38974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Proceso"/>
          <p:cNvSpPr/>
          <p:nvPr/>
        </p:nvSpPr>
        <p:spPr>
          <a:xfrm>
            <a:off x="8004748" y="3282846"/>
            <a:ext cx="3597639" cy="85443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Retroalimentación general</a:t>
            </a:r>
            <a:endParaRPr lang="es-ES" sz="2800" b="1" dirty="0"/>
          </a:p>
        </p:txBody>
      </p:sp>
      <p:sp>
        <p:nvSpPr>
          <p:cNvPr id="12" name="11 Flecha izquierda"/>
          <p:cNvSpPr/>
          <p:nvPr/>
        </p:nvSpPr>
        <p:spPr>
          <a:xfrm rot="10800000">
            <a:off x="7737424" y="6148467"/>
            <a:ext cx="854439" cy="38974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Proceso"/>
          <p:cNvSpPr/>
          <p:nvPr/>
        </p:nvSpPr>
        <p:spPr>
          <a:xfrm>
            <a:off x="4332157" y="5936105"/>
            <a:ext cx="3402768" cy="67455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Cerrar vista previa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3266783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40267" y="1666597"/>
            <a:ext cx="1134533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Unidad didáctica </a:t>
            </a:r>
            <a:r>
              <a:rPr kumimoji="0" lang="es-E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</a:t>
            </a:r>
            <a:endParaRPr kumimoji="0" lang="es-ES" sz="4000" b="0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>
              <a:defRPr/>
            </a:pPr>
            <a:r>
              <a:rPr lang="es-ES" sz="4000" dirty="0" smtClean="0">
                <a:solidFill>
                  <a:srgbClr val="5B9BD5">
                    <a:lumMod val="50000"/>
                  </a:srgbClr>
                </a:solidFill>
              </a:rPr>
              <a:t>Modelos </a:t>
            </a:r>
            <a:r>
              <a:rPr lang="es-ES" sz="4000" dirty="0">
                <a:solidFill>
                  <a:srgbClr val="5B9BD5">
                    <a:lumMod val="50000"/>
                  </a:srgbClr>
                </a:solidFill>
              </a:rPr>
              <a:t>de evaluación del aprendizaje a distancia </a:t>
            </a:r>
            <a:endParaRPr kumimoji="0" lang="es-ES" sz="4000" b="0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1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Conferencia </a:t>
            </a:r>
            <a:r>
              <a:rPr kumimoji="0" lang="es-E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  <a:endParaRPr kumimoji="0" lang="es-ES" sz="4800" b="1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Como crear una pregunta de opción múltiple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4" y="97791"/>
            <a:ext cx="1475016" cy="136513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485900" y="595689"/>
            <a:ext cx="10540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Facultad de Ciencias Médicas Miguel Enríquez                                         Departamento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posgrado</a:t>
            </a:r>
          </a:p>
        </p:txBody>
      </p:sp>
    </p:spTree>
    <p:extLst>
      <p:ext uri="{BB962C8B-B14F-4D97-AF65-F5344CB8AC3E}">
        <p14:creationId xmlns:p14="http://schemas.microsoft.com/office/powerpoint/2010/main" val="282547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in-título-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411856" cy="6858000"/>
          </a:xfrm>
          <a:prstGeom prst="rect">
            <a:avLst/>
          </a:prstGeom>
        </p:spPr>
      </p:pic>
      <p:sp>
        <p:nvSpPr>
          <p:cNvPr id="3" name="2 Flecha izquierda"/>
          <p:cNvSpPr/>
          <p:nvPr/>
        </p:nvSpPr>
        <p:spPr>
          <a:xfrm rot="16200000">
            <a:off x="8150900" y="5107900"/>
            <a:ext cx="622095" cy="38974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Proceso"/>
          <p:cNvSpPr/>
          <p:nvPr/>
        </p:nvSpPr>
        <p:spPr>
          <a:xfrm>
            <a:off x="6805534" y="4332157"/>
            <a:ext cx="4586991" cy="65956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Como quedo mi pregunta</a:t>
            </a:r>
            <a:endParaRPr lang="es-ES" sz="2800" b="1" dirty="0"/>
          </a:p>
        </p:txBody>
      </p:sp>
      <p:sp>
        <p:nvSpPr>
          <p:cNvPr id="5" name="4 Flecha izquierda"/>
          <p:cNvSpPr/>
          <p:nvPr/>
        </p:nvSpPr>
        <p:spPr>
          <a:xfrm>
            <a:off x="3912433" y="2413419"/>
            <a:ext cx="854439" cy="38974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Proceso"/>
          <p:cNvSpPr/>
          <p:nvPr/>
        </p:nvSpPr>
        <p:spPr>
          <a:xfrm>
            <a:off x="4856813" y="2098623"/>
            <a:ext cx="6865495" cy="101933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Categoría de curso de reumatología para la APS</a:t>
            </a:r>
            <a:endParaRPr lang="es-ES" sz="2800" b="1" dirty="0"/>
          </a:p>
        </p:txBody>
      </p:sp>
      <p:sp>
        <p:nvSpPr>
          <p:cNvPr id="7" name="6 Flecha izquierda"/>
          <p:cNvSpPr/>
          <p:nvPr/>
        </p:nvSpPr>
        <p:spPr>
          <a:xfrm>
            <a:off x="2878112" y="4856815"/>
            <a:ext cx="854439" cy="38974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Proceso"/>
          <p:cNvSpPr/>
          <p:nvPr/>
        </p:nvSpPr>
        <p:spPr>
          <a:xfrm>
            <a:off x="3552671" y="4407108"/>
            <a:ext cx="2638269" cy="94438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Puedo crear una nueva pregunta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3266783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in-título-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2 Flecha izquierda"/>
          <p:cNvSpPr/>
          <p:nvPr/>
        </p:nvSpPr>
        <p:spPr>
          <a:xfrm>
            <a:off x="6115987" y="5336500"/>
            <a:ext cx="854439" cy="38974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Proceso"/>
          <p:cNvSpPr/>
          <p:nvPr/>
        </p:nvSpPr>
        <p:spPr>
          <a:xfrm>
            <a:off x="6925456" y="4961744"/>
            <a:ext cx="4766872" cy="97436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Guardar y regresar al curso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402699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in-título-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2 Flecha izquierda"/>
          <p:cNvSpPr/>
          <p:nvPr/>
        </p:nvSpPr>
        <p:spPr>
          <a:xfrm>
            <a:off x="5411449" y="4137287"/>
            <a:ext cx="854439" cy="38974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Proceso"/>
          <p:cNvSpPr/>
          <p:nvPr/>
        </p:nvSpPr>
        <p:spPr>
          <a:xfrm>
            <a:off x="6190939" y="3987384"/>
            <a:ext cx="4287187" cy="88441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Editar el cuestionario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3266783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in-título-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2 Flecha izquierda"/>
          <p:cNvSpPr/>
          <p:nvPr/>
        </p:nvSpPr>
        <p:spPr>
          <a:xfrm rot="10800000">
            <a:off x="6745574" y="3807503"/>
            <a:ext cx="854439" cy="38974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Proceso"/>
          <p:cNvSpPr/>
          <p:nvPr/>
        </p:nvSpPr>
        <p:spPr>
          <a:xfrm>
            <a:off x="2953062" y="3567659"/>
            <a:ext cx="3837482" cy="89941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Agregar una pregunta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402699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in-título-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2 Flecha izquierda"/>
          <p:cNvSpPr/>
          <p:nvPr/>
        </p:nvSpPr>
        <p:spPr>
          <a:xfrm>
            <a:off x="6820525" y="3387779"/>
            <a:ext cx="854439" cy="38974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Proceso"/>
          <p:cNvSpPr/>
          <p:nvPr/>
        </p:nvSpPr>
        <p:spPr>
          <a:xfrm>
            <a:off x="7674964" y="2728210"/>
            <a:ext cx="2728210" cy="125917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Agrego mi pregunta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3266783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in-título-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2 Flecha izquierda"/>
          <p:cNvSpPr/>
          <p:nvPr/>
        </p:nvSpPr>
        <p:spPr>
          <a:xfrm>
            <a:off x="6071016" y="3702572"/>
            <a:ext cx="854439" cy="38974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Proceso"/>
          <p:cNvSpPr/>
          <p:nvPr/>
        </p:nvSpPr>
        <p:spPr>
          <a:xfrm>
            <a:off x="6880485" y="3372787"/>
            <a:ext cx="3747541" cy="76449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Añadida al cuestionario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3266783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in-título-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2 Flecha izquierda"/>
          <p:cNvSpPr/>
          <p:nvPr/>
        </p:nvSpPr>
        <p:spPr>
          <a:xfrm>
            <a:off x="7405141" y="2068645"/>
            <a:ext cx="854439" cy="38974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Flecha izquierda"/>
          <p:cNvSpPr/>
          <p:nvPr/>
        </p:nvSpPr>
        <p:spPr>
          <a:xfrm rot="5400000">
            <a:off x="2443397" y="4901786"/>
            <a:ext cx="854439" cy="38974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Proceso"/>
          <p:cNvSpPr/>
          <p:nvPr/>
        </p:nvSpPr>
        <p:spPr>
          <a:xfrm>
            <a:off x="8199620" y="1903751"/>
            <a:ext cx="2473377" cy="65956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Cuestionario</a:t>
            </a:r>
            <a:endParaRPr lang="es-ES" sz="2400" b="1" dirty="0"/>
          </a:p>
        </p:txBody>
      </p:sp>
      <p:sp>
        <p:nvSpPr>
          <p:cNvPr id="6" name="5 Proceso"/>
          <p:cNvSpPr/>
          <p:nvPr/>
        </p:nvSpPr>
        <p:spPr>
          <a:xfrm>
            <a:off x="1499063" y="5561338"/>
            <a:ext cx="2998033" cy="71952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La pregunta</a:t>
            </a:r>
            <a:endParaRPr lang="es-ES" sz="2800" b="1" dirty="0"/>
          </a:p>
        </p:txBody>
      </p:sp>
      <p:sp>
        <p:nvSpPr>
          <p:cNvPr id="7" name="6 Flecha izquierda"/>
          <p:cNvSpPr/>
          <p:nvPr/>
        </p:nvSpPr>
        <p:spPr>
          <a:xfrm rot="5400000">
            <a:off x="7525062" y="4856817"/>
            <a:ext cx="854439" cy="38974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Proceso"/>
          <p:cNvSpPr/>
          <p:nvPr/>
        </p:nvSpPr>
        <p:spPr>
          <a:xfrm>
            <a:off x="5936105" y="5456420"/>
            <a:ext cx="5321508" cy="80946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Darle los puntos necesarios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3266783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in-título-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2 Flecha izquierda"/>
          <p:cNvSpPr/>
          <p:nvPr/>
        </p:nvSpPr>
        <p:spPr>
          <a:xfrm>
            <a:off x="4991724" y="5501392"/>
            <a:ext cx="854439" cy="38974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Proceso"/>
          <p:cNvSpPr/>
          <p:nvPr/>
        </p:nvSpPr>
        <p:spPr>
          <a:xfrm>
            <a:off x="5741233" y="5381468"/>
            <a:ext cx="3762531" cy="56962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Cuestionario creado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3266783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in-título-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2 Rectángulo redondeado"/>
          <p:cNvSpPr/>
          <p:nvPr/>
        </p:nvSpPr>
        <p:spPr>
          <a:xfrm>
            <a:off x="6086007" y="4542020"/>
            <a:ext cx="5411449" cy="14240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Respondiendo la cuestionario como alumno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32667832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in-título-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2 Rectángulo redondeado"/>
          <p:cNvSpPr/>
          <p:nvPr/>
        </p:nvSpPr>
        <p:spPr>
          <a:xfrm>
            <a:off x="5156631" y="3537679"/>
            <a:ext cx="3222871" cy="6745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Mi respuesta</a:t>
            </a:r>
            <a:endParaRPr lang="es-ES" sz="2800" b="1" dirty="0"/>
          </a:p>
        </p:txBody>
      </p:sp>
      <p:sp>
        <p:nvSpPr>
          <p:cNvPr id="4" name="3 Flecha izquierda"/>
          <p:cNvSpPr/>
          <p:nvPr/>
        </p:nvSpPr>
        <p:spPr>
          <a:xfrm>
            <a:off x="4362138" y="3627621"/>
            <a:ext cx="854439" cy="38974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6783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sp>
        <p:nvSpPr>
          <p:cNvPr id="3" name="2 Flecha derecha"/>
          <p:cNvSpPr/>
          <p:nvPr/>
        </p:nvSpPr>
        <p:spPr>
          <a:xfrm>
            <a:off x="8259580" y="3762531"/>
            <a:ext cx="974361" cy="23984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Proceso"/>
          <p:cNvSpPr/>
          <p:nvPr/>
        </p:nvSpPr>
        <p:spPr>
          <a:xfrm>
            <a:off x="3792512" y="1573970"/>
            <a:ext cx="4751882" cy="584615"/>
          </a:xfrm>
          <a:prstGeom prst="flowChartProcess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 página principal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Proceso"/>
          <p:cNvSpPr/>
          <p:nvPr/>
        </p:nvSpPr>
        <p:spPr>
          <a:xfrm>
            <a:off x="5126636" y="3612630"/>
            <a:ext cx="3132944" cy="53964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Activar edición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35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in-título-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2 Rectángulo redondeado"/>
          <p:cNvSpPr/>
          <p:nvPr/>
        </p:nvSpPr>
        <p:spPr>
          <a:xfrm>
            <a:off x="5996066" y="3192906"/>
            <a:ext cx="4811842" cy="1364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Se puede volver a responder o enviar y terminar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32667832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in-título-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4859" y="-1079292"/>
            <a:ext cx="12192000" cy="6858000"/>
          </a:xfrm>
          <a:prstGeom prst="rect">
            <a:avLst/>
          </a:prstGeom>
        </p:spPr>
      </p:pic>
      <p:sp>
        <p:nvSpPr>
          <p:cNvPr id="3" name="2 Proceso"/>
          <p:cNvSpPr/>
          <p:nvPr/>
        </p:nvSpPr>
        <p:spPr>
          <a:xfrm>
            <a:off x="8259567" y="2653284"/>
            <a:ext cx="3657599" cy="116728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Mi respuesta correcta como alumno</a:t>
            </a:r>
            <a:endParaRPr lang="es-ES" sz="2800" b="1" dirty="0"/>
          </a:p>
        </p:txBody>
      </p:sp>
      <p:sp>
        <p:nvSpPr>
          <p:cNvPr id="6" name="5 Flecha izquierda"/>
          <p:cNvSpPr/>
          <p:nvPr/>
        </p:nvSpPr>
        <p:spPr>
          <a:xfrm>
            <a:off x="4212235" y="3057992"/>
            <a:ext cx="809469" cy="314795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izquierda"/>
          <p:cNvSpPr/>
          <p:nvPr/>
        </p:nvSpPr>
        <p:spPr>
          <a:xfrm rot="10800000">
            <a:off x="5159114" y="3015520"/>
            <a:ext cx="809469" cy="314795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izquierda"/>
          <p:cNvSpPr/>
          <p:nvPr/>
        </p:nvSpPr>
        <p:spPr>
          <a:xfrm>
            <a:off x="6972923" y="4664438"/>
            <a:ext cx="809469" cy="314795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Proceso"/>
          <p:cNvSpPr/>
          <p:nvPr/>
        </p:nvSpPr>
        <p:spPr>
          <a:xfrm>
            <a:off x="7764905" y="4572000"/>
            <a:ext cx="3402767" cy="61459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Retroalimentación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32667832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46901" y="2183649"/>
            <a:ext cx="88846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chemeClr val="accent1">
                    <a:lumMod val="50000"/>
                  </a:schemeClr>
                </a:solidFill>
              </a:rPr>
              <a:t>Muchas gracias</a:t>
            </a:r>
          </a:p>
          <a:p>
            <a:pPr algn="ctr"/>
            <a:r>
              <a:rPr lang="es-ES" sz="5400" b="1" dirty="0" smtClean="0">
                <a:solidFill>
                  <a:schemeClr val="accent1">
                    <a:lumMod val="50000"/>
                  </a:schemeClr>
                </a:solidFill>
              </a:rPr>
              <a:t> Nos vemos en el curso</a:t>
            </a:r>
            <a:endParaRPr lang="es-ES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00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81" cy="6856328"/>
          </a:xfrm>
          <a:prstGeom prst="rect">
            <a:avLst/>
          </a:prstGeom>
        </p:spPr>
      </p:pic>
      <p:sp>
        <p:nvSpPr>
          <p:cNvPr id="3" name="2 Flecha derecha"/>
          <p:cNvSpPr/>
          <p:nvPr/>
        </p:nvSpPr>
        <p:spPr>
          <a:xfrm>
            <a:off x="8379502" y="3717561"/>
            <a:ext cx="929390" cy="3297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Proceso"/>
          <p:cNvSpPr/>
          <p:nvPr/>
        </p:nvSpPr>
        <p:spPr>
          <a:xfrm>
            <a:off x="4646950" y="3642610"/>
            <a:ext cx="3702571" cy="50966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Activada la edición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6867994" y="5816183"/>
            <a:ext cx="929390" cy="36226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Flecha derecha"/>
          <p:cNvSpPr/>
          <p:nvPr/>
        </p:nvSpPr>
        <p:spPr>
          <a:xfrm>
            <a:off x="8681804" y="841948"/>
            <a:ext cx="929390" cy="3297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Flecha derecha"/>
          <p:cNvSpPr/>
          <p:nvPr/>
        </p:nvSpPr>
        <p:spPr>
          <a:xfrm>
            <a:off x="10555574" y="1906249"/>
            <a:ext cx="929390" cy="3297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Flecha derecha"/>
          <p:cNvSpPr/>
          <p:nvPr/>
        </p:nvSpPr>
        <p:spPr>
          <a:xfrm>
            <a:off x="10540584" y="2895600"/>
            <a:ext cx="929390" cy="3297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9 Flecha derecha"/>
          <p:cNvSpPr/>
          <p:nvPr/>
        </p:nvSpPr>
        <p:spPr>
          <a:xfrm rot="5400000">
            <a:off x="893164" y="5180353"/>
            <a:ext cx="929390" cy="37725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29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in-título-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2 Flecha izquierda"/>
          <p:cNvSpPr/>
          <p:nvPr/>
        </p:nvSpPr>
        <p:spPr>
          <a:xfrm>
            <a:off x="7854846" y="6400800"/>
            <a:ext cx="929390" cy="41223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8754257" y="6175948"/>
            <a:ext cx="3162924" cy="637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Crear una actividad</a:t>
            </a:r>
            <a:endParaRPr lang="es-ES" sz="2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in-título-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2 Flecha izquierda"/>
          <p:cNvSpPr/>
          <p:nvPr/>
        </p:nvSpPr>
        <p:spPr>
          <a:xfrm>
            <a:off x="7240249" y="2038662"/>
            <a:ext cx="1109272" cy="404735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8304553" y="1948720"/>
            <a:ext cx="2923082" cy="584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Cuestionario</a:t>
            </a:r>
            <a:endParaRPr lang="es-ES" sz="2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in-título-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2 Flecha izquierda"/>
          <p:cNvSpPr/>
          <p:nvPr/>
        </p:nvSpPr>
        <p:spPr>
          <a:xfrm>
            <a:off x="6011057" y="1963713"/>
            <a:ext cx="824459" cy="29980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6895475" y="1888761"/>
            <a:ext cx="3552669" cy="809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Mi cuestionario</a:t>
            </a:r>
            <a:endParaRPr lang="es-ES" sz="28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3" name="2 Flecha derecha"/>
          <p:cNvSpPr/>
          <p:nvPr/>
        </p:nvSpPr>
        <p:spPr>
          <a:xfrm>
            <a:off x="7764906" y="5456420"/>
            <a:ext cx="929390" cy="3297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Proceso"/>
          <p:cNvSpPr/>
          <p:nvPr/>
        </p:nvSpPr>
        <p:spPr>
          <a:xfrm>
            <a:off x="3028013" y="5231567"/>
            <a:ext cx="4706911" cy="76449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Banco de preguntas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Flecha derecha"/>
          <p:cNvSpPr/>
          <p:nvPr/>
        </p:nvSpPr>
        <p:spPr>
          <a:xfrm>
            <a:off x="7719935" y="1034321"/>
            <a:ext cx="929390" cy="3297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Proceso"/>
          <p:cNvSpPr/>
          <p:nvPr/>
        </p:nvSpPr>
        <p:spPr>
          <a:xfrm>
            <a:off x="2593298" y="854439"/>
            <a:ext cx="5111647" cy="67455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Administración del curso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01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0"/>
            <a:ext cx="12194979" cy="6856327"/>
          </a:xfrm>
          <a:prstGeom prst="rect">
            <a:avLst/>
          </a:prstGeom>
        </p:spPr>
      </p:pic>
      <p:sp>
        <p:nvSpPr>
          <p:cNvPr id="3" name="2 Flecha derecha"/>
          <p:cNvSpPr/>
          <p:nvPr/>
        </p:nvSpPr>
        <p:spPr>
          <a:xfrm rot="10800000">
            <a:off x="3207896" y="2323476"/>
            <a:ext cx="929390" cy="3297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Proceso"/>
          <p:cNvSpPr/>
          <p:nvPr/>
        </p:nvSpPr>
        <p:spPr>
          <a:xfrm>
            <a:off x="4152299" y="2248524"/>
            <a:ext cx="5231544" cy="55463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Crear una nueva pregunta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Flecha derecha"/>
          <p:cNvSpPr/>
          <p:nvPr/>
        </p:nvSpPr>
        <p:spPr>
          <a:xfrm>
            <a:off x="8109679" y="4691922"/>
            <a:ext cx="929390" cy="3297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35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769</Words>
  <Application>Microsoft Office PowerPoint</Application>
  <PresentationFormat>Panorámica</PresentationFormat>
  <Paragraphs>163</Paragraphs>
  <Slides>32</Slides>
  <Notes>32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Pedro Martínez Larrarte</dc:creator>
  <cp:lastModifiedBy>José Pedro Martínez Larrarte</cp:lastModifiedBy>
  <cp:revision>17</cp:revision>
  <dcterms:created xsi:type="dcterms:W3CDTF">2021-11-22T10:07:12Z</dcterms:created>
  <dcterms:modified xsi:type="dcterms:W3CDTF">2021-11-23T02:33:58Z</dcterms:modified>
</cp:coreProperties>
</file>