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48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6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96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47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07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55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264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06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5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07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0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7C4B7-FDD9-4E83-8311-BCB0154CE2B3}" type="datetimeFigureOut">
              <a:rPr lang="es-MX" smtClean="0"/>
              <a:t>20/01/2022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056F0-2538-4D96-83A5-B8563755FB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37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825" y="1482127"/>
            <a:ext cx="9144000" cy="1907440"/>
          </a:xfr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ES" b="1" dirty="0" smtClean="0"/>
              <a:t>EXPLORACIÓN FÍSICA DEL SISTEMA NERVIOSO</a:t>
            </a:r>
            <a:endParaRPr lang="es-MX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9116" y="3779461"/>
            <a:ext cx="9712657" cy="1655762"/>
          </a:xfrm>
        </p:spPr>
        <p:txBody>
          <a:bodyPr>
            <a:normAutofit/>
          </a:bodyPr>
          <a:lstStyle/>
          <a:p>
            <a:r>
              <a:rPr lang="es-ES" b="1" dirty="0" smtClean="0"/>
              <a:t>Asignatura: Introducción a la clínica</a:t>
            </a:r>
          </a:p>
          <a:p>
            <a:r>
              <a:rPr lang="es-ES" b="1" dirty="0" smtClean="0"/>
              <a:t>Profesora: </a:t>
            </a:r>
            <a:r>
              <a:rPr lang="es-ES" b="1" dirty="0" err="1" smtClean="0"/>
              <a:t>MSc</a:t>
            </a:r>
            <a:r>
              <a:rPr lang="es-ES" b="1" dirty="0" smtClean="0"/>
              <a:t>. Dra. Marta Belkis Nuñez López.</a:t>
            </a:r>
          </a:p>
          <a:p>
            <a:r>
              <a:rPr lang="es-ES" b="1" dirty="0" smtClean="0"/>
              <a:t>Especialista de Segundo Grado en MGI. Máster en APS. Profesora Auxiliar.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032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33796" y="37074"/>
            <a:ext cx="11888315" cy="7508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Mapa Conceptual para la Exploración </a:t>
            </a:r>
            <a:r>
              <a:rPr lang="es-ES" sz="3600" b="1" dirty="0"/>
              <a:t>F</a:t>
            </a:r>
            <a:r>
              <a:rPr lang="es-ES" sz="3600" b="1" dirty="0" smtClean="0"/>
              <a:t>ísica del Sistema Nervioso</a:t>
            </a:r>
            <a:endParaRPr lang="es-MX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350960" y="807352"/>
            <a:ext cx="33938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Orden </a:t>
            </a:r>
            <a:r>
              <a:rPr lang="es-ES" sz="2400" b="1" dirty="0" err="1" smtClean="0"/>
              <a:t>anátomofuncional</a:t>
            </a:r>
            <a:endParaRPr lang="es-MX" sz="2400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3796" y="1338365"/>
            <a:ext cx="3224000" cy="49043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 físico general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499423" y="1329001"/>
            <a:ext cx="3522688" cy="49043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Examen físico particular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lecha abajo 6"/>
          <p:cNvSpPr/>
          <p:nvPr/>
        </p:nvSpPr>
        <p:spPr>
          <a:xfrm rot="3913407">
            <a:off x="3690359" y="787191"/>
            <a:ext cx="301684" cy="663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abajo 8"/>
          <p:cNvSpPr/>
          <p:nvPr/>
        </p:nvSpPr>
        <p:spPr>
          <a:xfrm rot="17873378">
            <a:off x="7988716" y="815588"/>
            <a:ext cx="279373" cy="6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151847" y="2196726"/>
            <a:ext cx="2010935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Estado mental</a:t>
            </a:r>
            <a:endParaRPr lang="es-MX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92537" y="2206218"/>
            <a:ext cx="774123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Facie </a:t>
            </a:r>
            <a:endParaRPr lang="es-MX" sz="2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903679" y="2217192"/>
            <a:ext cx="1019831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Actitud </a:t>
            </a:r>
            <a:endParaRPr lang="es-MX" sz="20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060529" y="2206218"/>
            <a:ext cx="105304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Marcha </a:t>
            </a:r>
            <a:endParaRPr lang="es-MX" sz="20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33796" y="2964762"/>
            <a:ext cx="2226443" cy="40011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Nivel de conciencia</a:t>
            </a:r>
            <a:endParaRPr lang="es-MX" sz="20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624614" y="3376716"/>
            <a:ext cx="1492653" cy="40011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Orientación </a:t>
            </a:r>
            <a:endParaRPr lang="es-MX" sz="20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350960" y="3776826"/>
            <a:ext cx="1223412" cy="40011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Memoria </a:t>
            </a:r>
            <a:endParaRPr lang="es-MX" sz="20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942969" y="4142138"/>
            <a:ext cx="1258678" cy="40011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Lenguaje  </a:t>
            </a:r>
            <a:endParaRPr lang="es-MX" sz="2000" b="1" dirty="0"/>
          </a:p>
        </p:txBody>
      </p:sp>
      <p:sp>
        <p:nvSpPr>
          <p:cNvPr id="21" name="Flecha abajo 20"/>
          <p:cNvSpPr/>
          <p:nvPr/>
        </p:nvSpPr>
        <p:spPr>
          <a:xfrm>
            <a:off x="1086429" y="2699998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Flecha abajo 21"/>
          <p:cNvSpPr/>
          <p:nvPr/>
        </p:nvSpPr>
        <p:spPr>
          <a:xfrm>
            <a:off x="3187305" y="3816972"/>
            <a:ext cx="289285" cy="359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Flecha abajo 22"/>
          <p:cNvSpPr/>
          <p:nvPr/>
        </p:nvSpPr>
        <p:spPr>
          <a:xfrm>
            <a:off x="4761655" y="420202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Flecha abajo 23"/>
          <p:cNvSpPr/>
          <p:nvPr/>
        </p:nvSpPr>
        <p:spPr>
          <a:xfrm>
            <a:off x="6648337" y="4596524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Flecha abajo 24"/>
          <p:cNvSpPr/>
          <p:nvPr/>
        </p:nvSpPr>
        <p:spPr>
          <a:xfrm>
            <a:off x="1086429" y="1908861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Flecha abajo 25"/>
          <p:cNvSpPr/>
          <p:nvPr/>
        </p:nvSpPr>
        <p:spPr>
          <a:xfrm>
            <a:off x="3046435" y="1907200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Flecha doblada hacia arriba 26"/>
          <p:cNvSpPr/>
          <p:nvPr/>
        </p:nvSpPr>
        <p:spPr>
          <a:xfrm flipV="1">
            <a:off x="3408692" y="1639074"/>
            <a:ext cx="2144841" cy="520419"/>
          </a:xfrm>
          <a:prstGeom prst="bentUpArrow">
            <a:avLst>
              <a:gd name="adj1" fmla="val 25000"/>
              <a:gd name="adj2" fmla="val 25000"/>
              <a:gd name="adj3" fmla="val 38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lecha doblada hacia arriba 27"/>
          <p:cNvSpPr/>
          <p:nvPr/>
        </p:nvSpPr>
        <p:spPr>
          <a:xfrm flipV="1">
            <a:off x="5476948" y="1639074"/>
            <a:ext cx="2144841" cy="520419"/>
          </a:xfrm>
          <a:prstGeom prst="bentUpArrow">
            <a:avLst>
              <a:gd name="adj1" fmla="val 25000"/>
              <a:gd name="adj2" fmla="val 25000"/>
              <a:gd name="adj3" fmla="val 38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CuadroTexto 28"/>
          <p:cNvSpPr txBox="1"/>
          <p:nvPr/>
        </p:nvSpPr>
        <p:spPr>
          <a:xfrm>
            <a:off x="4350960" y="4432640"/>
            <a:ext cx="132433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Inmediata </a:t>
            </a:r>
            <a:endParaRPr lang="es-MX" sz="20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4351702" y="4986553"/>
            <a:ext cx="122052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Reciente  </a:t>
            </a:r>
            <a:endParaRPr lang="es-MX" sz="2000" b="1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350960" y="5540466"/>
            <a:ext cx="118686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Distante  </a:t>
            </a:r>
            <a:endParaRPr lang="es-MX" sz="2000" b="1" dirty="0"/>
          </a:p>
        </p:txBody>
      </p:sp>
      <p:sp>
        <p:nvSpPr>
          <p:cNvPr id="32" name="CuadroTexto 31"/>
          <p:cNvSpPr txBox="1"/>
          <p:nvPr/>
        </p:nvSpPr>
        <p:spPr>
          <a:xfrm>
            <a:off x="4350960" y="6094379"/>
            <a:ext cx="17677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Confabulación </a:t>
            </a:r>
            <a:endParaRPr lang="es-MX" sz="2000" b="1" dirty="0"/>
          </a:p>
        </p:txBody>
      </p:sp>
      <p:sp>
        <p:nvSpPr>
          <p:cNvPr id="33" name="CuadroTexto 32"/>
          <p:cNvSpPr txBox="1"/>
          <p:nvPr/>
        </p:nvSpPr>
        <p:spPr>
          <a:xfrm>
            <a:off x="6533632" y="4888223"/>
            <a:ext cx="17174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Comprensión  </a:t>
            </a:r>
            <a:endParaRPr lang="es-MX" sz="2000" b="1" dirty="0"/>
          </a:p>
        </p:txBody>
      </p:sp>
      <p:sp>
        <p:nvSpPr>
          <p:cNvPr id="34" name="CuadroTexto 33"/>
          <p:cNvSpPr txBox="1"/>
          <p:nvPr/>
        </p:nvSpPr>
        <p:spPr>
          <a:xfrm>
            <a:off x="6565118" y="5390807"/>
            <a:ext cx="175349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Expresión oral </a:t>
            </a:r>
            <a:endParaRPr lang="es-MX" sz="2000" b="1" dirty="0"/>
          </a:p>
        </p:txBody>
      </p:sp>
      <p:sp>
        <p:nvSpPr>
          <p:cNvPr id="35" name="CuadroTexto 34"/>
          <p:cNvSpPr txBox="1"/>
          <p:nvPr/>
        </p:nvSpPr>
        <p:spPr>
          <a:xfrm>
            <a:off x="6549368" y="5894324"/>
            <a:ext cx="19182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Lenguaje escrito</a:t>
            </a:r>
            <a:endParaRPr lang="es-MX" sz="2000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549368" y="6400186"/>
            <a:ext cx="252537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Lenguaje </a:t>
            </a:r>
            <a:r>
              <a:rPr lang="es-ES" sz="2000" b="1" dirty="0" err="1" smtClean="0"/>
              <a:t>extraverbal</a:t>
            </a:r>
            <a:r>
              <a:rPr lang="es-ES" sz="2000" b="1" dirty="0" smtClean="0"/>
              <a:t>  </a:t>
            </a:r>
            <a:endParaRPr lang="es-MX" sz="2000" b="1" dirty="0"/>
          </a:p>
        </p:txBody>
      </p:sp>
      <p:sp>
        <p:nvSpPr>
          <p:cNvPr id="37" name="Flecha doblada hacia arriba 36"/>
          <p:cNvSpPr/>
          <p:nvPr/>
        </p:nvSpPr>
        <p:spPr>
          <a:xfrm rot="798350" flipV="1">
            <a:off x="2173559" y="2754539"/>
            <a:ext cx="966836" cy="520419"/>
          </a:xfrm>
          <a:prstGeom prst="bentUpArrow">
            <a:avLst>
              <a:gd name="adj1" fmla="val 25000"/>
              <a:gd name="adj2" fmla="val 25000"/>
              <a:gd name="adj3" fmla="val 38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Flecha doblada hacia arriba 37"/>
          <p:cNvSpPr/>
          <p:nvPr/>
        </p:nvSpPr>
        <p:spPr>
          <a:xfrm rot="750271" flipV="1">
            <a:off x="3040031" y="3081740"/>
            <a:ext cx="2144841" cy="520419"/>
          </a:xfrm>
          <a:prstGeom prst="bentUpArrow">
            <a:avLst>
              <a:gd name="adj1" fmla="val 25000"/>
              <a:gd name="adj2" fmla="val 25000"/>
              <a:gd name="adj3" fmla="val 38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lecha doblada hacia arriba 38"/>
          <p:cNvSpPr/>
          <p:nvPr/>
        </p:nvSpPr>
        <p:spPr>
          <a:xfrm rot="719727" flipV="1">
            <a:off x="5076552" y="3463939"/>
            <a:ext cx="1506553" cy="520419"/>
          </a:xfrm>
          <a:prstGeom prst="bentUpArrow">
            <a:avLst>
              <a:gd name="adj1" fmla="val 25000"/>
              <a:gd name="adj2" fmla="val 25000"/>
              <a:gd name="adj3" fmla="val 38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CuadroTexto 39"/>
          <p:cNvSpPr txBox="1"/>
          <p:nvPr/>
        </p:nvSpPr>
        <p:spPr>
          <a:xfrm>
            <a:off x="164401" y="3714489"/>
            <a:ext cx="8938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Alerta </a:t>
            </a:r>
            <a:endParaRPr lang="es-MX" sz="2000" b="1" dirty="0"/>
          </a:p>
        </p:txBody>
      </p:sp>
      <p:sp>
        <p:nvSpPr>
          <p:cNvPr id="41" name="CuadroTexto 40"/>
          <p:cNvSpPr txBox="1"/>
          <p:nvPr/>
        </p:nvSpPr>
        <p:spPr>
          <a:xfrm>
            <a:off x="164401" y="4234271"/>
            <a:ext cx="22092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Consciente (</a:t>
            </a:r>
            <a:r>
              <a:rPr lang="es-ES" sz="2000" b="1" dirty="0" err="1" smtClean="0"/>
              <a:t>vigil</a:t>
            </a:r>
            <a:r>
              <a:rPr lang="es-ES" sz="2000" b="1" dirty="0" smtClean="0"/>
              <a:t>) </a:t>
            </a:r>
            <a:endParaRPr lang="es-MX" sz="2000" b="1" dirty="0"/>
          </a:p>
        </p:txBody>
      </p:sp>
      <p:sp>
        <p:nvSpPr>
          <p:cNvPr id="42" name="CuadroTexto 41"/>
          <p:cNvSpPr txBox="1"/>
          <p:nvPr/>
        </p:nvSpPr>
        <p:spPr>
          <a:xfrm>
            <a:off x="164401" y="4748248"/>
            <a:ext cx="15003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Obnubilado </a:t>
            </a:r>
            <a:endParaRPr lang="es-MX" sz="2000" b="1" dirty="0"/>
          </a:p>
        </p:txBody>
      </p:sp>
      <p:sp>
        <p:nvSpPr>
          <p:cNvPr id="43" name="CuadroTexto 42"/>
          <p:cNvSpPr txBox="1"/>
          <p:nvPr/>
        </p:nvSpPr>
        <p:spPr>
          <a:xfrm>
            <a:off x="164401" y="5264436"/>
            <a:ext cx="14769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Estuporoso  </a:t>
            </a:r>
            <a:endParaRPr lang="es-MX" sz="2000" b="1" dirty="0"/>
          </a:p>
        </p:txBody>
      </p:sp>
      <p:sp>
        <p:nvSpPr>
          <p:cNvPr id="44" name="CuadroTexto 43"/>
          <p:cNvSpPr txBox="1"/>
          <p:nvPr/>
        </p:nvSpPr>
        <p:spPr>
          <a:xfrm>
            <a:off x="164401" y="5839557"/>
            <a:ext cx="13496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Comatoso  </a:t>
            </a:r>
            <a:endParaRPr lang="es-MX" sz="2000" b="1" dirty="0"/>
          </a:p>
        </p:txBody>
      </p:sp>
      <p:sp>
        <p:nvSpPr>
          <p:cNvPr id="45" name="Flecha abajo 44"/>
          <p:cNvSpPr/>
          <p:nvPr/>
        </p:nvSpPr>
        <p:spPr>
          <a:xfrm>
            <a:off x="461342" y="3401093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Flecha abajo 45"/>
          <p:cNvSpPr/>
          <p:nvPr/>
        </p:nvSpPr>
        <p:spPr>
          <a:xfrm>
            <a:off x="9987591" y="1858760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CuadroTexto 50"/>
          <p:cNvSpPr txBox="1"/>
          <p:nvPr/>
        </p:nvSpPr>
        <p:spPr>
          <a:xfrm>
            <a:off x="9718482" y="2723099"/>
            <a:ext cx="926771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Praxia</a:t>
            </a:r>
            <a:r>
              <a:rPr lang="es-ES" sz="2000" b="1" dirty="0" smtClean="0"/>
              <a:t>  </a:t>
            </a:r>
            <a:endParaRPr lang="es-MX" sz="2000" b="1" dirty="0"/>
          </a:p>
        </p:txBody>
      </p:sp>
      <p:sp>
        <p:nvSpPr>
          <p:cNvPr id="52" name="CuadroTexto 51"/>
          <p:cNvSpPr txBox="1"/>
          <p:nvPr/>
        </p:nvSpPr>
        <p:spPr>
          <a:xfrm>
            <a:off x="9718483" y="3237316"/>
            <a:ext cx="1299287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Motilidad   </a:t>
            </a:r>
            <a:endParaRPr lang="es-MX" sz="2000" b="1" dirty="0"/>
          </a:p>
        </p:txBody>
      </p:sp>
      <p:sp>
        <p:nvSpPr>
          <p:cNvPr id="53" name="CuadroTexto 52"/>
          <p:cNvSpPr txBox="1"/>
          <p:nvPr/>
        </p:nvSpPr>
        <p:spPr>
          <a:xfrm>
            <a:off x="9718483" y="3777520"/>
            <a:ext cx="1913884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Tono muscular   </a:t>
            </a:r>
            <a:endParaRPr lang="es-MX" sz="2000" b="1" dirty="0"/>
          </a:p>
        </p:txBody>
      </p:sp>
      <p:sp>
        <p:nvSpPr>
          <p:cNvPr id="54" name="CuadroTexto 53"/>
          <p:cNvSpPr txBox="1"/>
          <p:nvPr/>
        </p:nvSpPr>
        <p:spPr>
          <a:xfrm>
            <a:off x="9718483" y="4295730"/>
            <a:ext cx="1179366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Trofismo</a:t>
            </a:r>
            <a:r>
              <a:rPr lang="es-ES" sz="2000" b="1" dirty="0" smtClean="0"/>
              <a:t>  </a:t>
            </a:r>
            <a:endParaRPr lang="es-MX" sz="2000" b="1" dirty="0"/>
          </a:p>
        </p:txBody>
      </p:sp>
      <p:sp>
        <p:nvSpPr>
          <p:cNvPr id="55" name="CuadroTexto 54"/>
          <p:cNvSpPr txBox="1"/>
          <p:nvPr/>
        </p:nvSpPr>
        <p:spPr>
          <a:xfrm>
            <a:off x="9713416" y="4802888"/>
            <a:ext cx="1739069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Reflectividad</a:t>
            </a:r>
            <a:r>
              <a:rPr lang="es-ES" sz="2000" b="1" dirty="0" smtClean="0"/>
              <a:t> </a:t>
            </a:r>
            <a:endParaRPr lang="es-MX" sz="2000" b="1" dirty="0"/>
          </a:p>
        </p:txBody>
      </p:sp>
      <p:sp>
        <p:nvSpPr>
          <p:cNvPr id="56" name="CuadroTexto 55"/>
          <p:cNvSpPr txBox="1"/>
          <p:nvPr/>
        </p:nvSpPr>
        <p:spPr>
          <a:xfrm>
            <a:off x="9718483" y="5340026"/>
            <a:ext cx="1734002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Sensibilidad   </a:t>
            </a:r>
            <a:endParaRPr lang="es-MX" sz="2000" b="1" dirty="0"/>
          </a:p>
        </p:txBody>
      </p:sp>
      <p:sp>
        <p:nvSpPr>
          <p:cNvPr id="57" name="CuadroTexto 56"/>
          <p:cNvSpPr txBox="1"/>
          <p:nvPr/>
        </p:nvSpPr>
        <p:spPr>
          <a:xfrm>
            <a:off x="9713416" y="5863239"/>
            <a:ext cx="1918951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Pares craneales  </a:t>
            </a:r>
            <a:endParaRPr lang="es-MX" sz="2000" b="1" dirty="0"/>
          </a:p>
        </p:txBody>
      </p:sp>
      <p:sp>
        <p:nvSpPr>
          <p:cNvPr id="58" name="CuadroTexto 57"/>
          <p:cNvSpPr txBox="1"/>
          <p:nvPr/>
        </p:nvSpPr>
        <p:spPr>
          <a:xfrm>
            <a:off x="1686557" y="5839557"/>
            <a:ext cx="24753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Abandono de un lado</a:t>
            </a:r>
            <a:endParaRPr lang="es-MX" sz="2000" b="1" dirty="0"/>
          </a:p>
        </p:txBody>
      </p:sp>
      <p:sp>
        <p:nvSpPr>
          <p:cNvPr id="59" name="CuadroTexto 58"/>
          <p:cNvSpPr txBox="1"/>
          <p:nvPr/>
        </p:nvSpPr>
        <p:spPr>
          <a:xfrm>
            <a:off x="9713416" y="2199377"/>
            <a:ext cx="811391" cy="40011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Taxia </a:t>
            </a:r>
            <a:endParaRPr lang="es-MX" sz="2000" b="1" dirty="0"/>
          </a:p>
        </p:txBody>
      </p:sp>
      <p:sp>
        <p:nvSpPr>
          <p:cNvPr id="60" name="CuadroTexto 59"/>
          <p:cNvSpPr txBox="1"/>
          <p:nvPr/>
        </p:nvSpPr>
        <p:spPr>
          <a:xfrm>
            <a:off x="2673992" y="4232585"/>
            <a:ext cx="13276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En tiempo </a:t>
            </a:r>
            <a:endParaRPr lang="es-MX" sz="2000" b="1" dirty="0"/>
          </a:p>
        </p:txBody>
      </p:sp>
      <p:sp>
        <p:nvSpPr>
          <p:cNvPr id="61" name="CuadroTexto 60"/>
          <p:cNvSpPr txBox="1"/>
          <p:nvPr/>
        </p:nvSpPr>
        <p:spPr>
          <a:xfrm>
            <a:off x="2645870" y="5288333"/>
            <a:ext cx="142385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En persona </a:t>
            </a:r>
            <a:endParaRPr lang="es-MX" sz="2000" b="1" dirty="0"/>
          </a:p>
        </p:txBody>
      </p:sp>
      <p:sp>
        <p:nvSpPr>
          <p:cNvPr id="62" name="CuadroTexto 61"/>
          <p:cNvSpPr txBox="1"/>
          <p:nvPr/>
        </p:nvSpPr>
        <p:spPr>
          <a:xfrm>
            <a:off x="2644336" y="4737109"/>
            <a:ext cx="13676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En espacio 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7030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33796" y="37074"/>
            <a:ext cx="11888315" cy="7508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Mapa Conceptual para la Exploración </a:t>
            </a:r>
            <a:r>
              <a:rPr lang="es-ES" sz="3600" b="1" dirty="0"/>
              <a:t>F</a:t>
            </a:r>
            <a:r>
              <a:rPr lang="es-ES" sz="3600" b="1" dirty="0" smtClean="0"/>
              <a:t>ísica del Sistema Nervioso</a:t>
            </a:r>
            <a:endParaRPr lang="es-MX" sz="36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5172" y="1023762"/>
            <a:ext cx="231345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Estado mental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32443" y="3122378"/>
            <a:ext cx="3045770" cy="52322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Nivel de conciencia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21" name="Flecha abajo 20"/>
          <p:cNvSpPr/>
          <p:nvPr/>
        </p:nvSpPr>
        <p:spPr>
          <a:xfrm>
            <a:off x="1024564" y="1664680"/>
            <a:ext cx="361827" cy="1282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784937" y="5075674"/>
            <a:ext cx="205537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Alerta o vigilante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3227107" y="5082342"/>
            <a:ext cx="21657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Consciente o </a:t>
            </a:r>
            <a:r>
              <a:rPr lang="es-ES" sz="2000" b="1" dirty="0" err="1" smtClean="0">
                <a:solidFill>
                  <a:prstClr val="black"/>
                </a:solidFill>
              </a:rPr>
              <a:t>vigil</a:t>
            </a:r>
            <a:r>
              <a:rPr lang="es-ES" sz="2000" b="1" dirty="0" smtClean="0">
                <a:solidFill>
                  <a:prstClr val="black"/>
                </a:solidFill>
              </a:rPr>
              <a:t>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779658" y="5082342"/>
            <a:ext cx="15003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Obnubilado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7666807" y="5075674"/>
            <a:ext cx="152440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Estuporoso 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9578013" y="5060737"/>
            <a:ext cx="13496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Comatoso 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45" name="Flecha abajo 44"/>
          <p:cNvSpPr/>
          <p:nvPr/>
        </p:nvSpPr>
        <p:spPr>
          <a:xfrm>
            <a:off x="1060834" y="3820652"/>
            <a:ext cx="289285" cy="5069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0" name="Flecha abajo 59"/>
          <p:cNvSpPr/>
          <p:nvPr/>
        </p:nvSpPr>
        <p:spPr>
          <a:xfrm rot="16200000">
            <a:off x="2854461" y="976001"/>
            <a:ext cx="345841" cy="6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3566137" y="919249"/>
            <a:ext cx="8042119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Proceso de evaluación de las </a:t>
            </a:r>
            <a:r>
              <a:rPr lang="es-ES" sz="2800" b="1" u="sng" dirty="0" smtClean="0">
                <a:solidFill>
                  <a:prstClr val="black"/>
                </a:solidFill>
              </a:rPr>
              <a:t>funciones controladas por la corteza cerebral</a:t>
            </a:r>
            <a:r>
              <a:rPr lang="es-ES" sz="2800" b="1" dirty="0" smtClean="0">
                <a:solidFill>
                  <a:prstClr val="black"/>
                </a:solidFill>
              </a:rPr>
              <a:t>, como la habilidad de pensar, entender e interactuar con el medio.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62" name="Flecha abajo 61"/>
          <p:cNvSpPr/>
          <p:nvPr/>
        </p:nvSpPr>
        <p:spPr>
          <a:xfrm rot="16200000">
            <a:off x="3468748" y="3057153"/>
            <a:ext cx="345841" cy="6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4105123" y="2599158"/>
            <a:ext cx="782359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Se refiere al </a:t>
            </a:r>
            <a:r>
              <a:rPr lang="es-ES" sz="2400" b="1" u="sng" dirty="0" smtClean="0">
                <a:solidFill>
                  <a:prstClr val="black"/>
                </a:solidFill>
              </a:rPr>
              <a:t>nivel de vigilia y de respuesta</a:t>
            </a:r>
            <a:r>
              <a:rPr lang="es-ES" sz="2400" b="1" dirty="0" smtClean="0">
                <a:solidFill>
                  <a:prstClr val="black"/>
                </a:solidFill>
              </a:rPr>
              <a:t>, regulado por el sistema reticular activador ascendente en el tallo cerebral.</a:t>
            </a:r>
          </a:p>
          <a:p>
            <a:r>
              <a:rPr lang="es-ES" sz="2400" b="1" dirty="0" smtClean="0">
                <a:solidFill>
                  <a:prstClr val="black"/>
                </a:solidFill>
              </a:rPr>
              <a:t>Se evalúa </a:t>
            </a:r>
            <a:r>
              <a:rPr lang="es-ES" sz="2400" b="1" u="sng" dirty="0" smtClean="0">
                <a:solidFill>
                  <a:prstClr val="black"/>
                </a:solidFill>
              </a:rPr>
              <a:t>observando desenvolvimiento, habilidad de hablar, cumplir órdenes verbales y las habilidades motoras</a:t>
            </a:r>
            <a:r>
              <a:rPr lang="es-ES" sz="2400" b="1" dirty="0" smtClean="0">
                <a:solidFill>
                  <a:prstClr val="black"/>
                </a:solidFill>
              </a:rPr>
              <a:t>.</a:t>
            </a: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3" name="Cerrar llave 2"/>
          <p:cNvSpPr/>
          <p:nvPr/>
        </p:nvSpPr>
        <p:spPr>
          <a:xfrm rot="16200000">
            <a:off x="5560853" y="-366204"/>
            <a:ext cx="570626" cy="10283255"/>
          </a:xfrm>
          <a:prstGeom prst="rightBrace">
            <a:avLst>
              <a:gd name="adj1" fmla="val 26722"/>
              <a:gd name="adj2" fmla="val 49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Flecha abajo 63"/>
          <p:cNvSpPr/>
          <p:nvPr/>
        </p:nvSpPr>
        <p:spPr>
          <a:xfrm>
            <a:off x="4105123" y="568209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3178213" y="5963200"/>
            <a:ext cx="2165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Paciente despierto</a:t>
            </a:r>
          </a:p>
          <a:p>
            <a:r>
              <a:rPr lang="es-ES" sz="2000" b="1" dirty="0" smtClean="0"/>
              <a:t> y orientado</a:t>
            </a:r>
            <a:endParaRPr lang="es-MX" sz="2000" b="1" dirty="0"/>
          </a:p>
        </p:txBody>
      </p:sp>
      <p:sp>
        <p:nvSpPr>
          <p:cNvPr id="65" name="Flecha abajo 64"/>
          <p:cNvSpPr/>
          <p:nvPr/>
        </p:nvSpPr>
        <p:spPr>
          <a:xfrm>
            <a:off x="1331899" y="568209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uadroTexto 65"/>
          <p:cNvSpPr txBox="1"/>
          <p:nvPr/>
        </p:nvSpPr>
        <p:spPr>
          <a:xfrm>
            <a:off x="784937" y="5963200"/>
            <a:ext cx="1750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Nivel más alto </a:t>
            </a:r>
          </a:p>
          <a:p>
            <a:r>
              <a:rPr lang="es-ES" sz="2000" b="1" dirty="0" smtClean="0"/>
              <a:t>de conciencia</a:t>
            </a:r>
            <a:endParaRPr lang="es-MX" sz="2000" b="1" dirty="0"/>
          </a:p>
        </p:txBody>
      </p:sp>
      <p:sp>
        <p:nvSpPr>
          <p:cNvPr id="67" name="CuadroTexto 66"/>
          <p:cNvSpPr txBox="1"/>
          <p:nvPr/>
        </p:nvSpPr>
        <p:spPr>
          <a:xfrm>
            <a:off x="5527439" y="5846852"/>
            <a:ext cx="21393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Somnoliento o </a:t>
            </a:r>
          </a:p>
          <a:p>
            <a:r>
              <a:rPr lang="es-ES" sz="2000" b="1" dirty="0" smtClean="0"/>
              <a:t>dormido la mayor </a:t>
            </a:r>
          </a:p>
          <a:p>
            <a:r>
              <a:rPr lang="es-ES" sz="2000" b="1" dirty="0" smtClean="0"/>
              <a:t>parte del tiempo</a:t>
            </a:r>
            <a:endParaRPr lang="es-MX" sz="2000" b="1" dirty="0"/>
          </a:p>
        </p:txBody>
      </p:sp>
      <p:sp>
        <p:nvSpPr>
          <p:cNvPr id="68" name="Flecha abajo 67"/>
          <p:cNvSpPr/>
          <p:nvPr/>
        </p:nvSpPr>
        <p:spPr>
          <a:xfrm>
            <a:off x="6443043" y="568209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Flecha abajo 68"/>
          <p:cNvSpPr/>
          <p:nvPr/>
        </p:nvSpPr>
        <p:spPr>
          <a:xfrm>
            <a:off x="8288139" y="5681032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Flecha abajo 69"/>
          <p:cNvSpPr/>
          <p:nvPr/>
        </p:nvSpPr>
        <p:spPr>
          <a:xfrm>
            <a:off x="10111945" y="5681032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CuadroTexto 70"/>
          <p:cNvSpPr txBox="1"/>
          <p:nvPr/>
        </p:nvSpPr>
        <p:spPr>
          <a:xfrm>
            <a:off x="7666807" y="5846852"/>
            <a:ext cx="2256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Duerme casi </a:t>
            </a:r>
          </a:p>
          <a:p>
            <a:r>
              <a:rPr lang="es-ES" sz="2000" b="1" dirty="0" smtClean="0"/>
              <a:t>todo el tiempo, </a:t>
            </a:r>
          </a:p>
          <a:p>
            <a:r>
              <a:rPr lang="es-ES" sz="2000" b="1" dirty="0" smtClean="0"/>
              <a:t>pocos movimientos</a:t>
            </a:r>
            <a:endParaRPr lang="es-MX" sz="2000" b="1" dirty="0"/>
          </a:p>
        </p:txBody>
      </p:sp>
      <p:sp>
        <p:nvSpPr>
          <p:cNvPr id="72" name="CuadroTexto 71"/>
          <p:cNvSpPr txBox="1"/>
          <p:nvPr/>
        </p:nvSpPr>
        <p:spPr>
          <a:xfrm>
            <a:off x="9862981" y="5859628"/>
            <a:ext cx="24335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Inconsciente </a:t>
            </a:r>
          </a:p>
          <a:p>
            <a:r>
              <a:rPr lang="es-ES" sz="2000" b="1" dirty="0" smtClean="0"/>
              <a:t>Sin actividad motora </a:t>
            </a:r>
          </a:p>
          <a:p>
            <a:r>
              <a:rPr lang="es-ES" sz="2000" b="1" dirty="0" smtClean="0"/>
              <a:t>espontánea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21524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33796" y="37074"/>
            <a:ext cx="11888315" cy="7508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Mapa Conceptual para la Exploración </a:t>
            </a:r>
            <a:r>
              <a:rPr lang="es-ES" sz="3600" b="1" dirty="0"/>
              <a:t>F</a:t>
            </a:r>
            <a:r>
              <a:rPr lang="es-ES" sz="3600" b="1" dirty="0" smtClean="0"/>
              <a:t>ísica del Sistema Nervioso</a:t>
            </a:r>
            <a:endParaRPr lang="es-MX" sz="36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5172" y="1023762"/>
            <a:ext cx="231345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Estado mental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37326" y="3084550"/>
            <a:ext cx="1936299" cy="52322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Orientación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21" name="Flecha abajo 20"/>
          <p:cNvSpPr/>
          <p:nvPr/>
        </p:nvSpPr>
        <p:spPr>
          <a:xfrm>
            <a:off x="1024564" y="1664680"/>
            <a:ext cx="361827" cy="1282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45" name="Flecha abajo 44"/>
          <p:cNvSpPr/>
          <p:nvPr/>
        </p:nvSpPr>
        <p:spPr>
          <a:xfrm>
            <a:off x="1042697" y="3731090"/>
            <a:ext cx="325555" cy="6642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2" name="Flecha abajo 61"/>
          <p:cNvSpPr/>
          <p:nvPr/>
        </p:nvSpPr>
        <p:spPr>
          <a:xfrm rot="16200000">
            <a:off x="2542529" y="3011863"/>
            <a:ext cx="345841" cy="6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3178213" y="2638274"/>
            <a:ext cx="8430043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Se refiere a la </a:t>
            </a:r>
            <a:r>
              <a:rPr lang="es-ES" sz="2400" b="1" u="sng" dirty="0" smtClean="0">
                <a:solidFill>
                  <a:prstClr val="black"/>
                </a:solidFill>
              </a:rPr>
              <a:t>capacidad </a:t>
            </a:r>
            <a:r>
              <a:rPr lang="es-ES" sz="2400" b="1" dirty="0" smtClean="0">
                <a:solidFill>
                  <a:prstClr val="black"/>
                </a:solidFill>
              </a:rPr>
              <a:t>del sujeto </a:t>
            </a:r>
            <a:r>
              <a:rPr lang="es-ES" sz="2400" b="1" u="sng" dirty="0" smtClean="0">
                <a:solidFill>
                  <a:prstClr val="black"/>
                </a:solidFill>
              </a:rPr>
              <a:t>de entender, pensar, sentir emociones y apreciar información sensorial</a:t>
            </a:r>
            <a:r>
              <a:rPr lang="es-ES" sz="2400" b="1" dirty="0" smtClean="0">
                <a:solidFill>
                  <a:prstClr val="black"/>
                </a:solidFill>
              </a:rPr>
              <a:t> acerca de si mismo y de lo que le rodea</a:t>
            </a:r>
            <a:r>
              <a:rPr lang="es-ES" sz="2400" b="1" dirty="0" smtClean="0">
                <a:solidFill>
                  <a:prstClr val="black"/>
                </a:solidFill>
              </a:rPr>
              <a:t>. Se </a:t>
            </a:r>
            <a:r>
              <a:rPr lang="es-ES" sz="2400" b="1" dirty="0" smtClean="0">
                <a:solidFill>
                  <a:prstClr val="black"/>
                </a:solidFill>
              </a:rPr>
              <a:t>evalúa la orientación en tiempo, espacio y persona, así como la presencia de abandono de un lado</a:t>
            </a: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3" name="Cerrar llave 2"/>
          <p:cNvSpPr/>
          <p:nvPr/>
        </p:nvSpPr>
        <p:spPr>
          <a:xfrm rot="16200000">
            <a:off x="5643868" y="-522748"/>
            <a:ext cx="570626" cy="10486627"/>
          </a:xfrm>
          <a:prstGeom prst="rightBrace">
            <a:avLst>
              <a:gd name="adj1" fmla="val 26722"/>
              <a:gd name="adj2" fmla="val 49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64" name="Flecha abajo 63"/>
          <p:cNvSpPr/>
          <p:nvPr/>
        </p:nvSpPr>
        <p:spPr>
          <a:xfrm>
            <a:off x="3894940" y="5681226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5" name="Flecha abajo 64"/>
          <p:cNvSpPr/>
          <p:nvPr/>
        </p:nvSpPr>
        <p:spPr>
          <a:xfrm>
            <a:off x="1331899" y="568209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110565" y="5885353"/>
            <a:ext cx="27417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Preguntar sobre: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f</a:t>
            </a:r>
            <a:r>
              <a:rPr lang="es-ES" sz="2000" b="1" dirty="0" smtClean="0">
                <a:solidFill>
                  <a:prstClr val="black"/>
                </a:solidFill>
              </a:rPr>
              <a:t>echa, día de la semana,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mes, hora, estación, </a:t>
            </a:r>
            <a:r>
              <a:rPr lang="es-ES" sz="2000" b="1" dirty="0" err="1" smtClean="0">
                <a:solidFill>
                  <a:prstClr val="black"/>
                </a:solidFill>
              </a:rPr>
              <a:t>etc</a:t>
            </a:r>
            <a:r>
              <a:rPr lang="es-ES" sz="2000" b="1" dirty="0" smtClean="0">
                <a:solidFill>
                  <a:prstClr val="black"/>
                </a:solidFill>
              </a:rPr>
              <a:t>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68" name="Flecha abajo 67"/>
          <p:cNvSpPr/>
          <p:nvPr/>
        </p:nvSpPr>
        <p:spPr>
          <a:xfrm>
            <a:off x="6443043" y="568209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0" name="Flecha abajo 69"/>
          <p:cNvSpPr/>
          <p:nvPr/>
        </p:nvSpPr>
        <p:spPr>
          <a:xfrm>
            <a:off x="9722110" y="5681226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8889292" y="5872800"/>
            <a:ext cx="33097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Observar deambulación, 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s</a:t>
            </a:r>
            <a:r>
              <a:rPr lang="es-ES" sz="2000" b="1" dirty="0" smtClean="0">
                <a:solidFill>
                  <a:prstClr val="black"/>
                </a:solidFill>
              </a:rPr>
              <a:t>i ignora un lado durante sus 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a</a:t>
            </a:r>
            <a:r>
              <a:rPr lang="es-ES" sz="2000" b="1" dirty="0" smtClean="0">
                <a:solidFill>
                  <a:prstClr val="black"/>
                </a:solidFill>
              </a:rPr>
              <a:t>ctividades diarias, </a:t>
            </a:r>
            <a:r>
              <a:rPr lang="es-ES" sz="2000" b="1" dirty="0" err="1" smtClean="0">
                <a:solidFill>
                  <a:prstClr val="black"/>
                </a:solidFill>
              </a:rPr>
              <a:t>etc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84937" y="5075674"/>
            <a:ext cx="126989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En tiempo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346913" y="5074381"/>
            <a:ext cx="13099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En espacio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5948964" y="5075674"/>
            <a:ext cx="136614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En persona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8607184" y="5060737"/>
            <a:ext cx="24753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Abandono de un lado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947877" y="5896910"/>
            <a:ext cx="22771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Preguntar sobre: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d</a:t>
            </a:r>
            <a:r>
              <a:rPr lang="es-ES" sz="2000" b="1" dirty="0" smtClean="0">
                <a:solidFill>
                  <a:prstClr val="black"/>
                </a:solidFill>
              </a:rPr>
              <a:t>irección, ciudad,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Provincia, país,  </a:t>
            </a:r>
            <a:r>
              <a:rPr lang="es-ES" sz="2000" b="1" dirty="0" err="1" smtClean="0">
                <a:solidFill>
                  <a:prstClr val="black"/>
                </a:solidFill>
              </a:rPr>
              <a:t>etc</a:t>
            </a:r>
            <a:r>
              <a:rPr lang="es-ES" sz="2000" b="1" dirty="0" smtClean="0">
                <a:solidFill>
                  <a:prstClr val="black"/>
                </a:solidFill>
              </a:rPr>
              <a:t>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5333767" y="5896909"/>
            <a:ext cx="35555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Preguntar sobre: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Su nombre, el de sus familiares,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edad, sexo, en qué trabaja, </a:t>
            </a:r>
            <a:r>
              <a:rPr lang="es-ES" sz="2000" b="1" dirty="0" err="1" smtClean="0">
                <a:solidFill>
                  <a:prstClr val="black"/>
                </a:solidFill>
              </a:rPr>
              <a:t>etc</a:t>
            </a:r>
            <a:r>
              <a:rPr lang="es-ES" sz="2000" b="1" dirty="0" smtClean="0">
                <a:solidFill>
                  <a:prstClr val="black"/>
                </a:solidFill>
              </a:rPr>
              <a:t> </a:t>
            </a:r>
            <a:endParaRPr lang="es-MX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33796" y="37074"/>
            <a:ext cx="11888315" cy="7508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Mapa Conceptual para la Exploración </a:t>
            </a:r>
            <a:r>
              <a:rPr lang="es-ES" sz="3600" b="1" dirty="0"/>
              <a:t>F</a:t>
            </a:r>
            <a:r>
              <a:rPr lang="es-ES" sz="3600" b="1" dirty="0" smtClean="0"/>
              <a:t>ísica del Sistema Nervioso</a:t>
            </a:r>
            <a:endParaRPr lang="es-MX" sz="36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5172" y="1023762"/>
            <a:ext cx="231345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Estado mental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26256" y="3109810"/>
            <a:ext cx="1558440" cy="52322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Memoria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21" name="Flecha abajo 20"/>
          <p:cNvSpPr/>
          <p:nvPr/>
        </p:nvSpPr>
        <p:spPr>
          <a:xfrm>
            <a:off x="1024564" y="1664680"/>
            <a:ext cx="361827" cy="1282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45" name="Flecha abajo 44"/>
          <p:cNvSpPr/>
          <p:nvPr/>
        </p:nvSpPr>
        <p:spPr>
          <a:xfrm>
            <a:off x="1024564" y="3820652"/>
            <a:ext cx="325555" cy="68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2" name="Flecha abajo 61"/>
          <p:cNvSpPr/>
          <p:nvPr/>
        </p:nvSpPr>
        <p:spPr>
          <a:xfrm rot="16200000">
            <a:off x="2542529" y="3011863"/>
            <a:ext cx="345841" cy="6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3333325" y="2687269"/>
            <a:ext cx="825362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Se refiere a la </a:t>
            </a:r>
            <a:r>
              <a:rPr lang="es-ES" sz="2400" b="1" u="sng" dirty="0" smtClean="0">
                <a:solidFill>
                  <a:prstClr val="black"/>
                </a:solidFill>
              </a:rPr>
              <a:t>habilidad de almacenar pensamientos y experiencias </a:t>
            </a:r>
            <a:r>
              <a:rPr lang="es-ES" sz="2400" b="1" dirty="0" smtClean="0">
                <a:solidFill>
                  <a:prstClr val="black"/>
                </a:solidFill>
              </a:rPr>
              <a:t>aprendidas </a:t>
            </a:r>
            <a:r>
              <a:rPr lang="es-ES" sz="2400" b="1" u="sng" dirty="0" smtClean="0">
                <a:solidFill>
                  <a:prstClr val="black"/>
                </a:solidFill>
              </a:rPr>
              <a:t>y </a:t>
            </a:r>
            <a:r>
              <a:rPr lang="es-ES" sz="2400" b="1" u="sng" dirty="0" smtClean="0">
                <a:solidFill>
                  <a:prstClr val="black"/>
                </a:solidFill>
              </a:rPr>
              <a:t>de evocar información </a:t>
            </a:r>
            <a:r>
              <a:rPr lang="es-ES" sz="2400" b="1" u="sng" dirty="0" smtClean="0">
                <a:solidFill>
                  <a:prstClr val="black"/>
                </a:solidFill>
              </a:rPr>
              <a:t>previamente </a:t>
            </a:r>
            <a:r>
              <a:rPr lang="es-ES" sz="2400" b="1" u="sng" dirty="0" smtClean="0">
                <a:solidFill>
                  <a:prstClr val="black"/>
                </a:solidFill>
              </a:rPr>
              <a:t>aprendida</a:t>
            </a:r>
            <a:r>
              <a:rPr lang="es-ES" sz="2400" b="1" dirty="0" smtClean="0">
                <a:solidFill>
                  <a:prstClr val="black"/>
                </a:solidFill>
              </a:rPr>
              <a:t>.</a:t>
            </a: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3" name="Cerrar llave 2"/>
          <p:cNvSpPr/>
          <p:nvPr/>
        </p:nvSpPr>
        <p:spPr>
          <a:xfrm rot="16200000">
            <a:off x="5341819" y="-147167"/>
            <a:ext cx="570626" cy="9845181"/>
          </a:xfrm>
          <a:prstGeom prst="rightBrace">
            <a:avLst>
              <a:gd name="adj1" fmla="val 26722"/>
              <a:gd name="adj2" fmla="val 49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64" name="Flecha abajo 63"/>
          <p:cNvSpPr/>
          <p:nvPr/>
        </p:nvSpPr>
        <p:spPr>
          <a:xfrm>
            <a:off x="3894940" y="5681226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5" name="Flecha abajo 64"/>
          <p:cNvSpPr/>
          <p:nvPr/>
        </p:nvSpPr>
        <p:spPr>
          <a:xfrm>
            <a:off x="1331899" y="568209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110565" y="5885353"/>
            <a:ext cx="28970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Pedir que recuerde 3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números y 1 min después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p</a:t>
            </a:r>
            <a:r>
              <a:rPr lang="es-ES" sz="2000" b="1" dirty="0" smtClean="0">
                <a:solidFill>
                  <a:prstClr val="black"/>
                </a:solidFill>
              </a:rPr>
              <a:t>edir que los repita, </a:t>
            </a:r>
            <a:r>
              <a:rPr lang="es-ES" sz="2000" b="1" dirty="0" smtClean="0">
                <a:solidFill>
                  <a:prstClr val="black"/>
                </a:solidFill>
              </a:rPr>
              <a:t>etc.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68" name="Flecha abajo 67"/>
          <p:cNvSpPr/>
          <p:nvPr/>
        </p:nvSpPr>
        <p:spPr>
          <a:xfrm>
            <a:off x="6443043" y="5682093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0" name="Flecha abajo 69"/>
          <p:cNvSpPr/>
          <p:nvPr/>
        </p:nvSpPr>
        <p:spPr>
          <a:xfrm>
            <a:off x="9561795" y="5636311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8790815" y="5859467"/>
            <a:ext cx="32397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Compensación de la falta de 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m</a:t>
            </a:r>
            <a:r>
              <a:rPr lang="es-ES" sz="2000" b="1" dirty="0" smtClean="0">
                <a:solidFill>
                  <a:prstClr val="black"/>
                </a:solidFill>
              </a:rPr>
              <a:t>emoria </a:t>
            </a:r>
            <a:r>
              <a:rPr lang="es-ES" sz="2000" b="1" dirty="0" smtClean="0">
                <a:solidFill>
                  <a:prstClr val="black"/>
                </a:solidFill>
              </a:rPr>
              <a:t>con información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i</a:t>
            </a:r>
            <a:r>
              <a:rPr lang="es-ES" sz="2000" b="1" dirty="0" smtClean="0">
                <a:solidFill>
                  <a:prstClr val="black"/>
                </a:solidFill>
              </a:rPr>
              <a:t>rreal.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84937" y="5075674"/>
            <a:ext cx="12666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Inmediata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525643" y="4921786"/>
            <a:ext cx="260205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Reciente, anterógrada 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o</a:t>
            </a:r>
            <a:r>
              <a:rPr lang="es-ES" sz="2000" b="1" dirty="0" smtClean="0">
                <a:solidFill>
                  <a:prstClr val="black"/>
                </a:solidFill>
              </a:rPr>
              <a:t> de fijación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8713557" y="5098179"/>
            <a:ext cx="17677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Confabulación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947877" y="5896910"/>
            <a:ext cx="2312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Preguntar sobre: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h</a:t>
            </a:r>
            <a:r>
              <a:rPr lang="es-ES" sz="2000" b="1" dirty="0" smtClean="0">
                <a:solidFill>
                  <a:prstClr val="black"/>
                </a:solidFill>
              </a:rPr>
              <a:t>echos ocurridos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r</a:t>
            </a:r>
            <a:r>
              <a:rPr lang="es-ES" sz="2000" b="1" dirty="0" smtClean="0">
                <a:solidFill>
                  <a:prstClr val="black"/>
                </a:solidFill>
              </a:rPr>
              <a:t>ecientemente, </a:t>
            </a:r>
            <a:r>
              <a:rPr lang="es-ES" sz="2000" b="1" dirty="0" smtClean="0">
                <a:solidFill>
                  <a:prstClr val="black"/>
                </a:solidFill>
              </a:rPr>
              <a:t>etc.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5224583" y="5896909"/>
            <a:ext cx="3566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Preguntar sobre: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fecha, año, lugar de nacimiento,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 sobre niñez, operaciones, </a:t>
            </a:r>
            <a:r>
              <a:rPr lang="es-ES" sz="2000" b="1" dirty="0" smtClean="0">
                <a:solidFill>
                  <a:prstClr val="black"/>
                </a:solidFill>
              </a:rPr>
              <a:t>etc.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5601771" y="4906849"/>
            <a:ext cx="260205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Distante,  retrógrada 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o</a:t>
            </a:r>
            <a:r>
              <a:rPr lang="es-ES" sz="2000" b="1" dirty="0" smtClean="0">
                <a:solidFill>
                  <a:prstClr val="black"/>
                </a:solidFill>
              </a:rPr>
              <a:t> de evocación</a:t>
            </a:r>
            <a:endParaRPr lang="es-MX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33796" y="37074"/>
            <a:ext cx="11888315" cy="7508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Mapa Conceptual para la Exploración </a:t>
            </a:r>
            <a:r>
              <a:rPr lang="es-ES" sz="3600" b="1" dirty="0"/>
              <a:t>F</a:t>
            </a:r>
            <a:r>
              <a:rPr lang="es-ES" sz="3600" b="1" dirty="0" smtClean="0"/>
              <a:t>ísica del Sistema Nervioso</a:t>
            </a:r>
            <a:endParaRPr lang="es-MX" sz="36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5172" y="1023762"/>
            <a:ext cx="231345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Estado mental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44413" y="2433927"/>
            <a:ext cx="1604927" cy="523220"/>
          </a:xfrm>
          <a:prstGeom prst="rect">
            <a:avLst/>
          </a:prstGeom>
          <a:solidFill>
            <a:schemeClr val="bg2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</a:rPr>
              <a:t>Lenguaje </a:t>
            </a:r>
            <a:endParaRPr lang="es-MX" sz="2800" b="1" dirty="0">
              <a:solidFill>
                <a:prstClr val="black"/>
              </a:solidFill>
            </a:endParaRPr>
          </a:p>
        </p:txBody>
      </p:sp>
      <p:sp>
        <p:nvSpPr>
          <p:cNvPr id="21" name="Flecha abajo 20"/>
          <p:cNvSpPr/>
          <p:nvPr/>
        </p:nvSpPr>
        <p:spPr>
          <a:xfrm>
            <a:off x="1024564" y="1664680"/>
            <a:ext cx="361827" cy="64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45" name="Flecha abajo 44"/>
          <p:cNvSpPr/>
          <p:nvPr/>
        </p:nvSpPr>
        <p:spPr>
          <a:xfrm>
            <a:off x="1060834" y="3103026"/>
            <a:ext cx="289285" cy="5069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2" name="Flecha abajo 61"/>
          <p:cNvSpPr/>
          <p:nvPr/>
        </p:nvSpPr>
        <p:spPr>
          <a:xfrm rot="16200000">
            <a:off x="2522725" y="2383605"/>
            <a:ext cx="345841" cy="6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3316147" y="2466411"/>
            <a:ext cx="728463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Se refiere a la </a:t>
            </a:r>
            <a:r>
              <a:rPr lang="es-ES" sz="2400" b="1" u="sng" dirty="0" smtClean="0">
                <a:solidFill>
                  <a:prstClr val="black"/>
                </a:solidFill>
              </a:rPr>
              <a:t>habilidad de comunicación y comprensión</a:t>
            </a: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3" name="Cerrar llave 2"/>
          <p:cNvSpPr/>
          <p:nvPr/>
        </p:nvSpPr>
        <p:spPr>
          <a:xfrm rot="16200000">
            <a:off x="5571550" y="-1296453"/>
            <a:ext cx="570626" cy="10322130"/>
          </a:xfrm>
          <a:prstGeom prst="rightBrace">
            <a:avLst>
              <a:gd name="adj1" fmla="val 26722"/>
              <a:gd name="adj2" fmla="val 49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64" name="Flecha abajo 63"/>
          <p:cNvSpPr/>
          <p:nvPr/>
        </p:nvSpPr>
        <p:spPr>
          <a:xfrm>
            <a:off x="3787692" y="4732005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5" name="Flecha abajo 64"/>
          <p:cNvSpPr/>
          <p:nvPr/>
        </p:nvSpPr>
        <p:spPr>
          <a:xfrm>
            <a:off x="1134723" y="4732005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68" name="Flecha abajo 67"/>
          <p:cNvSpPr/>
          <p:nvPr/>
        </p:nvSpPr>
        <p:spPr>
          <a:xfrm>
            <a:off x="9602193" y="4732005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8432321" y="5074178"/>
            <a:ext cx="32881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Gestos, mímica, tono de voz,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expresión</a:t>
            </a:r>
            <a:r>
              <a:rPr lang="es-ES" sz="2000" b="1" dirty="0" smtClean="0">
                <a:solidFill>
                  <a:prstClr val="black"/>
                </a:solidFill>
              </a:rPr>
              <a:t> de emociones y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estados</a:t>
            </a:r>
            <a:r>
              <a:rPr lang="es-ES" sz="2000" b="1" dirty="0" smtClean="0">
                <a:solidFill>
                  <a:prstClr val="black"/>
                </a:solidFill>
              </a:rPr>
              <a:t> afectivos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82711" y="4123507"/>
            <a:ext cx="165975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Comprensión 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120183" y="4131252"/>
            <a:ext cx="183125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Expresión oral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10228" y="5117793"/>
            <a:ext cx="26475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Valorar si entiende,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si responde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correctamente, si sigue</a:t>
            </a:r>
          </a:p>
          <a:p>
            <a:r>
              <a:rPr lang="es-ES" sz="2000" b="1" dirty="0">
                <a:solidFill>
                  <a:prstClr val="black"/>
                </a:solidFill>
              </a:rPr>
              <a:t>o</a:t>
            </a:r>
            <a:r>
              <a:rPr lang="es-ES" sz="2000" b="1" dirty="0" smtClean="0">
                <a:solidFill>
                  <a:prstClr val="black"/>
                </a:solidFill>
              </a:rPr>
              <a:t>rientaciones  o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cumple órdenes</a:t>
            </a:r>
          </a:p>
          <a:p>
            <a:endParaRPr lang="es-ES" sz="2000" b="1" dirty="0" smtClean="0">
              <a:solidFill>
                <a:prstClr val="black"/>
              </a:solidFill>
            </a:endParaRPr>
          </a:p>
          <a:p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432321" y="4169166"/>
            <a:ext cx="24655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Lenguaje </a:t>
            </a:r>
            <a:r>
              <a:rPr lang="es-ES" sz="2000" b="1" dirty="0" err="1" smtClean="0">
                <a:solidFill>
                  <a:prstClr val="black"/>
                </a:solidFill>
              </a:rPr>
              <a:t>extraverbal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690347" y="5083267"/>
            <a:ext cx="25462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Ejercicios de escritura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simple y de escritura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compleja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5776252" y="4181245"/>
            <a:ext cx="207859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Expresión escrita</a:t>
            </a:r>
            <a:endParaRPr lang="es-MX" sz="2000" b="1" dirty="0">
              <a:solidFill>
                <a:prstClr val="black"/>
              </a:solidFill>
            </a:endParaRPr>
          </a:p>
        </p:txBody>
      </p:sp>
      <p:sp>
        <p:nvSpPr>
          <p:cNvPr id="25" name="Flecha abajo 24"/>
          <p:cNvSpPr/>
          <p:nvPr/>
        </p:nvSpPr>
        <p:spPr>
          <a:xfrm>
            <a:off x="6817593" y="4749188"/>
            <a:ext cx="281742" cy="22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852959" y="5109763"/>
            <a:ext cx="2641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</a:rPr>
              <a:t>Capacidad de hablar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fluidamente, de </a:t>
            </a:r>
            <a:r>
              <a:rPr lang="es-ES" sz="2000" b="1" dirty="0" smtClean="0">
                <a:solidFill>
                  <a:prstClr val="black"/>
                </a:solidFill>
              </a:rPr>
              <a:t>repetir </a:t>
            </a:r>
          </a:p>
          <a:p>
            <a:r>
              <a:rPr lang="es-ES" sz="2000" b="1" dirty="0" smtClean="0">
                <a:solidFill>
                  <a:prstClr val="black"/>
                </a:solidFill>
              </a:rPr>
              <a:t>frases, de </a:t>
            </a:r>
            <a:r>
              <a:rPr lang="es-ES" sz="2000" b="1" dirty="0" smtClean="0">
                <a:solidFill>
                  <a:prstClr val="black"/>
                </a:solidFill>
              </a:rPr>
              <a:t>nombrar </a:t>
            </a:r>
            <a:endParaRPr lang="es-ES" sz="2000" b="1" dirty="0" smtClean="0">
              <a:solidFill>
                <a:prstClr val="black"/>
              </a:solidFill>
            </a:endParaRPr>
          </a:p>
          <a:p>
            <a:r>
              <a:rPr lang="es-ES" sz="2000" b="1" dirty="0" smtClean="0">
                <a:solidFill>
                  <a:prstClr val="black"/>
                </a:solidFill>
              </a:rPr>
              <a:t>objetos </a:t>
            </a:r>
            <a:endParaRPr lang="es-MX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33796" y="37074"/>
            <a:ext cx="11888315" cy="7508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600" b="1" dirty="0" smtClean="0"/>
              <a:t>Mapa Conceptual para la Exploración </a:t>
            </a:r>
            <a:r>
              <a:rPr lang="es-ES" sz="3600" b="1" dirty="0"/>
              <a:t>F</a:t>
            </a:r>
            <a:r>
              <a:rPr lang="es-ES" sz="3600" b="1" dirty="0" smtClean="0"/>
              <a:t>ísica del Sistema Nervioso</a:t>
            </a:r>
            <a:endParaRPr lang="es-MX" sz="36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350960" y="807352"/>
            <a:ext cx="33212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2400" dirty="0" smtClean="0"/>
              <a:t>Orden </a:t>
            </a:r>
            <a:r>
              <a:rPr lang="es-ES" sz="2400" dirty="0" err="1" smtClean="0"/>
              <a:t>anátomofuncional</a:t>
            </a:r>
            <a:endParaRPr lang="es-MX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3796" y="1101108"/>
            <a:ext cx="3224000" cy="49043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/>
              <a:t>Examen físico general</a:t>
            </a:r>
            <a:endParaRPr lang="es-MX" sz="28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499423" y="1329001"/>
            <a:ext cx="3522688" cy="490435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/>
              <a:t>Examen físico particular</a:t>
            </a:r>
            <a:endParaRPr lang="es-MX" sz="2800" b="1" dirty="0"/>
          </a:p>
        </p:txBody>
      </p:sp>
      <p:sp>
        <p:nvSpPr>
          <p:cNvPr id="7" name="Flecha abajo 6"/>
          <p:cNvSpPr/>
          <p:nvPr/>
        </p:nvSpPr>
        <p:spPr>
          <a:xfrm rot="3913407">
            <a:off x="3701900" y="769153"/>
            <a:ext cx="261949" cy="663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abajo 8"/>
          <p:cNvSpPr/>
          <p:nvPr/>
        </p:nvSpPr>
        <p:spPr>
          <a:xfrm rot="17873378">
            <a:off x="7988716" y="815588"/>
            <a:ext cx="279373" cy="623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Flecha abajo 45"/>
          <p:cNvSpPr/>
          <p:nvPr/>
        </p:nvSpPr>
        <p:spPr>
          <a:xfrm>
            <a:off x="10947066" y="1861444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CuadroTexto 49"/>
          <p:cNvSpPr txBox="1"/>
          <p:nvPr/>
        </p:nvSpPr>
        <p:spPr>
          <a:xfrm>
            <a:off x="222513" y="2112231"/>
            <a:ext cx="811391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Taxia </a:t>
            </a:r>
            <a:endParaRPr lang="es-MX" sz="2000" b="1" dirty="0"/>
          </a:p>
        </p:txBody>
      </p:sp>
      <p:sp>
        <p:nvSpPr>
          <p:cNvPr id="51" name="CuadroTexto 50"/>
          <p:cNvSpPr txBox="1"/>
          <p:nvPr/>
        </p:nvSpPr>
        <p:spPr>
          <a:xfrm>
            <a:off x="1482284" y="2112231"/>
            <a:ext cx="910199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Praxia</a:t>
            </a:r>
            <a:r>
              <a:rPr lang="es-ES" sz="2000" b="1" dirty="0" smtClean="0"/>
              <a:t>  </a:t>
            </a:r>
            <a:endParaRPr lang="es-MX" sz="2000" b="1" dirty="0"/>
          </a:p>
        </p:txBody>
      </p:sp>
      <p:sp>
        <p:nvSpPr>
          <p:cNvPr id="52" name="CuadroTexto 51"/>
          <p:cNvSpPr txBox="1"/>
          <p:nvPr/>
        </p:nvSpPr>
        <p:spPr>
          <a:xfrm>
            <a:off x="3055252" y="2115261"/>
            <a:ext cx="1299287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Motilidad   </a:t>
            </a:r>
            <a:endParaRPr lang="es-MX" sz="2000" b="1" dirty="0"/>
          </a:p>
        </p:txBody>
      </p:sp>
      <p:sp>
        <p:nvSpPr>
          <p:cNvPr id="53" name="CuadroTexto 52"/>
          <p:cNvSpPr txBox="1"/>
          <p:nvPr/>
        </p:nvSpPr>
        <p:spPr>
          <a:xfrm>
            <a:off x="4663861" y="2115261"/>
            <a:ext cx="1734002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Tono muscular   </a:t>
            </a:r>
            <a:endParaRPr lang="es-MX" sz="2000" b="1" dirty="0"/>
          </a:p>
        </p:txBody>
      </p:sp>
      <p:sp>
        <p:nvSpPr>
          <p:cNvPr id="55" name="CuadroTexto 54"/>
          <p:cNvSpPr txBox="1"/>
          <p:nvPr/>
        </p:nvSpPr>
        <p:spPr>
          <a:xfrm>
            <a:off x="6597939" y="2115261"/>
            <a:ext cx="1644317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Reflectividad</a:t>
            </a:r>
            <a:r>
              <a:rPr lang="es-ES" sz="2000" b="1" dirty="0" smtClean="0"/>
              <a:t> </a:t>
            </a:r>
            <a:endParaRPr lang="es-MX" sz="2000" b="1" dirty="0"/>
          </a:p>
        </p:txBody>
      </p:sp>
      <p:sp>
        <p:nvSpPr>
          <p:cNvPr id="56" name="CuadroTexto 55"/>
          <p:cNvSpPr txBox="1"/>
          <p:nvPr/>
        </p:nvSpPr>
        <p:spPr>
          <a:xfrm>
            <a:off x="8469445" y="2166376"/>
            <a:ext cx="145465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Sensibilidad   </a:t>
            </a:r>
            <a:endParaRPr lang="es-MX" sz="2000" b="1" dirty="0"/>
          </a:p>
        </p:txBody>
      </p:sp>
      <p:sp>
        <p:nvSpPr>
          <p:cNvPr id="57" name="CuadroTexto 56"/>
          <p:cNvSpPr txBox="1"/>
          <p:nvPr/>
        </p:nvSpPr>
        <p:spPr>
          <a:xfrm>
            <a:off x="10124179" y="2160420"/>
            <a:ext cx="1918951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Pares craneales  </a:t>
            </a:r>
            <a:endParaRPr lang="es-MX" sz="2000" b="1" dirty="0"/>
          </a:p>
        </p:txBody>
      </p:sp>
      <p:sp>
        <p:nvSpPr>
          <p:cNvPr id="60" name="Flecha abajo 59"/>
          <p:cNvSpPr/>
          <p:nvPr/>
        </p:nvSpPr>
        <p:spPr>
          <a:xfrm>
            <a:off x="9145736" y="1873593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Flecha abajo 62"/>
          <p:cNvSpPr/>
          <p:nvPr/>
        </p:nvSpPr>
        <p:spPr>
          <a:xfrm>
            <a:off x="491620" y="2560530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Flecha abajo 63"/>
          <p:cNvSpPr/>
          <p:nvPr/>
        </p:nvSpPr>
        <p:spPr>
          <a:xfrm>
            <a:off x="1745796" y="2560530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Flecha abajo 64"/>
          <p:cNvSpPr/>
          <p:nvPr/>
        </p:nvSpPr>
        <p:spPr>
          <a:xfrm>
            <a:off x="3583046" y="2560530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Flecha abajo 65"/>
          <p:cNvSpPr/>
          <p:nvPr/>
        </p:nvSpPr>
        <p:spPr>
          <a:xfrm>
            <a:off x="5378019" y="2560530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Flecha abajo 66"/>
          <p:cNvSpPr/>
          <p:nvPr/>
        </p:nvSpPr>
        <p:spPr>
          <a:xfrm>
            <a:off x="7180423" y="2541736"/>
            <a:ext cx="308022" cy="302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Flecha abajo 67"/>
          <p:cNvSpPr/>
          <p:nvPr/>
        </p:nvSpPr>
        <p:spPr>
          <a:xfrm>
            <a:off x="9145736" y="2588918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9" name="Flecha abajo 68"/>
          <p:cNvSpPr/>
          <p:nvPr/>
        </p:nvSpPr>
        <p:spPr>
          <a:xfrm>
            <a:off x="10948140" y="2625099"/>
            <a:ext cx="273176" cy="283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0" name="CuadroTexto 69"/>
          <p:cNvSpPr txBox="1"/>
          <p:nvPr/>
        </p:nvSpPr>
        <p:spPr>
          <a:xfrm>
            <a:off x="0" y="2892516"/>
            <a:ext cx="15988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Coordinación estática</a:t>
            </a:r>
            <a:endParaRPr lang="es-MX" sz="2000" dirty="0"/>
          </a:p>
        </p:txBody>
      </p:sp>
      <p:sp>
        <p:nvSpPr>
          <p:cNvPr id="71" name="CuadroTexto 70"/>
          <p:cNvSpPr txBox="1"/>
          <p:nvPr/>
        </p:nvSpPr>
        <p:spPr>
          <a:xfrm>
            <a:off x="0" y="3696097"/>
            <a:ext cx="15988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Coordinación dinámica</a:t>
            </a:r>
            <a:endParaRPr lang="es-MX" sz="2000" dirty="0"/>
          </a:p>
        </p:txBody>
      </p:sp>
      <p:sp>
        <p:nvSpPr>
          <p:cNvPr id="72" name="CuadroTexto 71"/>
          <p:cNvSpPr txBox="1"/>
          <p:nvPr/>
        </p:nvSpPr>
        <p:spPr>
          <a:xfrm>
            <a:off x="3241479" y="2908896"/>
            <a:ext cx="13430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Motilidad activa </a:t>
            </a:r>
          </a:p>
          <a:p>
            <a:r>
              <a:rPr lang="es-ES" sz="2000" dirty="0" smtClean="0"/>
              <a:t>voluntaria</a:t>
            </a:r>
            <a:endParaRPr lang="es-MX" sz="20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712251" y="3747682"/>
            <a:ext cx="146209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Actos intransitivos</a:t>
            </a:r>
            <a:endParaRPr lang="es-MX" sz="2000" dirty="0"/>
          </a:p>
        </p:txBody>
      </p:sp>
      <p:sp>
        <p:nvSpPr>
          <p:cNvPr id="74" name="CuadroTexto 73"/>
          <p:cNvSpPr txBox="1"/>
          <p:nvPr/>
        </p:nvSpPr>
        <p:spPr>
          <a:xfrm>
            <a:off x="1715903" y="4580192"/>
            <a:ext cx="13094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Actos imitativos</a:t>
            </a:r>
            <a:endParaRPr lang="es-MX" sz="2000" dirty="0"/>
          </a:p>
        </p:txBody>
      </p:sp>
      <p:sp>
        <p:nvSpPr>
          <p:cNvPr id="75" name="CuadroTexto 74"/>
          <p:cNvSpPr txBox="1"/>
          <p:nvPr/>
        </p:nvSpPr>
        <p:spPr>
          <a:xfrm>
            <a:off x="1712251" y="2908896"/>
            <a:ext cx="134300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Actos transitivos</a:t>
            </a:r>
            <a:endParaRPr lang="es-MX" sz="2000" dirty="0"/>
          </a:p>
        </p:txBody>
      </p:sp>
      <p:sp>
        <p:nvSpPr>
          <p:cNvPr id="77" name="CuadroTexto 76"/>
          <p:cNvSpPr txBox="1"/>
          <p:nvPr/>
        </p:nvSpPr>
        <p:spPr>
          <a:xfrm>
            <a:off x="3241479" y="4072360"/>
            <a:ext cx="142238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Motilidad activa </a:t>
            </a:r>
          </a:p>
          <a:p>
            <a:r>
              <a:rPr lang="es-ES" sz="2000" dirty="0" smtClean="0"/>
              <a:t>involuntaria</a:t>
            </a:r>
            <a:endParaRPr lang="es-MX" sz="2000" dirty="0"/>
          </a:p>
        </p:txBody>
      </p:sp>
      <p:sp>
        <p:nvSpPr>
          <p:cNvPr id="78" name="CuadroTexto 77"/>
          <p:cNvSpPr txBox="1"/>
          <p:nvPr/>
        </p:nvSpPr>
        <p:spPr>
          <a:xfrm>
            <a:off x="4755349" y="2908896"/>
            <a:ext cx="134300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Motilidad estática</a:t>
            </a:r>
            <a:endParaRPr lang="es-MX" sz="2000" dirty="0"/>
          </a:p>
        </p:txBody>
      </p:sp>
      <p:sp>
        <p:nvSpPr>
          <p:cNvPr id="79" name="CuadroTexto 78"/>
          <p:cNvSpPr txBox="1"/>
          <p:nvPr/>
        </p:nvSpPr>
        <p:spPr>
          <a:xfrm>
            <a:off x="6269219" y="2892516"/>
            <a:ext cx="195165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Reflejos </a:t>
            </a:r>
            <a:r>
              <a:rPr lang="es-ES" sz="2000" dirty="0" err="1" smtClean="0"/>
              <a:t>osteotendinosos</a:t>
            </a:r>
            <a:endParaRPr lang="es-MX" sz="2000" dirty="0"/>
          </a:p>
        </p:txBody>
      </p:sp>
      <p:sp>
        <p:nvSpPr>
          <p:cNvPr id="80" name="CuadroTexto 79"/>
          <p:cNvSpPr txBox="1"/>
          <p:nvPr/>
        </p:nvSpPr>
        <p:spPr>
          <a:xfrm>
            <a:off x="6269219" y="3717843"/>
            <a:ext cx="195165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Reflejos </a:t>
            </a:r>
            <a:r>
              <a:rPr lang="es-ES" sz="2000" dirty="0" err="1" smtClean="0"/>
              <a:t>cutáneomucosos</a:t>
            </a:r>
            <a:endParaRPr lang="es-MX" sz="2000" dirty="0"/>
          </a:p>
        </p:txBody>
      </p:sp>
      <p:sp>
        <p:nvSpPr>
          <p:cNvPr id="81" name="CuadroTexto 80"/>
          <p:cNvSpPr txBox="1"/>
          <p:nvPr/>
        </p:nvSpPr>
        <p:spPr>
          <a:xfrm>
            <a:off x="8468482" y="2935810"/>
            <a:ext cx="157276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Sensibilidad </a:t>
            </a:r>
          </a:p>
          <a:p>
            <a:r>
              <a:rPr lang="es-ES" sz="2000" dirty="0" smtClean="0"/>
              <a:t>superficial</a:t>
            </a:r>
            <a:endParaRPr lang="es-MX" sz="2000" dirty="0"/>
          </a:p>
        </p:txBody>
      </p:sp>
      <p:sp>
        <p:nvSpPr>
          <p:cNvPr id="82" name="CuadroTexto 81"/>
          <p:cNvSpPr txBox="1"/>
          <p:nvPr/>
        </p:nvSpPr>
        <p:spPr>
          <a:xfrm>
            <a:off x="8468481" y="3783174"/>
            <a:ext cx="157276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Sensibilidad </a:t>
            </a:r>
          </a:p>
          <a:p>
            <a:r>
              <a:rPr lang="es-ES" sz="2000" dirty="0" smtClean="0"/>
              <a:t>profunda</a:t>
            </a:r>
            <a:endParaRPr lang="es-MX" sz="2000" dirty="0"/>
          </a:p>
        </p:txBody>
      </p:sp>
      <p:sp>
        <p:nvSpPr>
          <p:cNvPr id="83" name="CuadroTexto 82"/>
          <p:cNvSpPr txBox="1"/>
          <p:nvPr/>
        </p:nvSpPr>
        <p:spPr>
          <a:xfrm>
            <a:off x="8468480" y="4630538"/>
            <a:ext cx="157276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Sensibilidad </a:t>
            </a:r>
          </a:p>
          <a:p>
            <a:r>
              <a:rPr lang="es-ES" sz="2000" dirty="0" smtClean="0"/>
              <a:t>visceral</a:t>
            </a:r>
            <a:endParaRPr lang="es-MX" sz="2000" dirty="0"/>
          </a:p>
        </p:txBody>
      </p:sp>
      <p:sp>
        <p:nvSpPr>
          <p:cNvPr id="84" name="CuadroTexto 83"/>
          <p:cNvSpPr txBox="1"/>
          <p:nvPr/>
        </p:nvSpPr>
        <p:spPr>
          <a:xfrm>
            <a:off x="10206947" y="2963108"/>
            <a:ext cx="1897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 par-N. olfatorio</a:t>
            </a:r>
            <a:endParaRPr lang="es-MX" dirty="0"/>
          </a:p>
        </p:txBody>
      </p:sp>
      <p:sp>
        <p:nvSpPr>
          <p:cNvPr id="86" name="CuadroTexto 85"/>
          <p:cNvSpPr txBox="1"/>
          <p:nvPr/>
        </p:nvSpPr>
        <p:spPr>
          <a:xfrm>
            <a:off x="10206947" y="3432116"/>
            <a:ext cx="1897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II par-N. óptico</a:t>
            </a:r>
            <a:endParaRPr lang="es-MX" dirty="0"/>
          </a:p>
        </p:txBody>
      </p:sp>
      <p:sp>
        <p:nvSpPr>
          <p:cNvPr id="87" name="CuadroTexto 86"/>
          <p:cNvSpPr txBox="1"/>
          <p:nvPr/>
        </p:nvSpPr>
        <p:spPr>
          <a:xfrm>
            <a:off x="10124179" y="3916959"/>
            <a:ext cx="19807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III par-N. motor ocular común</a:t>
            </a:r>
            <a:endParaRPr lang="es-MX" dirty="0"/>
          </a:p>
        </p:txBody>
      </p:sp>
      <p:sp>
        <p:nvSpPr>
          <p:cNvPr id="88" name="CuadroTexto 87"/>
          <p:cNvSpPr txBox="1"/>
          <p:nvPr/>
        </p:nvSpPr>
        <p:spPr>
          <a:xfrm>
            <a:off x="10206947" y="4678801"/>
            <a:ext cx="1897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IV par-N. patético</a:t>
            </a:r>
            <a:endParaRPr lang="es-MX" dirty="0"/>
          </a:p>
        </p:txBody>
      </p:sp>
      <p:sp>
        <p:nvSpPr>
          <p:cNvPr id="89" name="CuadroTexto 88"/>
          <p:cNvSpPr txBox="1"/>
          <p:nvPr/>
        </p:nvSpPr>
        <p:spPr>
          <a:xfrm>
            <a:off x="10206947" y="5157877"/>
            <a:ext cx="18979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VI par-N. motor ocular externo</a:t>
            </a:r>
            <a:endParaRPr lang="es-MX" dirty="0"/>
          </a:p>
        </p:txBody>
      </p:sp>
      <p:sp>
        <p:nvSpPr>
          <p:cNvPr id="90" name="CuadroTexto 89"/>
          <p:cNvSpPr txBox="1"/>
          <p:nvPr/>
        </p:nvSpPr>
        <p:spPr>
          <a:xfrm>
            <a:off x="10124179" y="5913952"/>
            <a:ext cx="19807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V par-N. trigémino</a:t>
            </a:r>
            <a:endParaRPr lang="es-MX" dirty="0"/>
          </a:p>
        </p:txBody>
      </p:sp>
      <p:sp>
        <p:nvSpPr>
          <p:cNvPr id="91" name="CuadroTexto 90"/>
          <p:cNvSpPr txBox="1"/>
          <p:nvPr/>
        </p:nvSpPr>
        <p:spPr>
          <a:xfrm>
            <a:off x="10203376" y="6393028"/>
            <a:ext cx="18979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VII par-N. facial</a:t>
            </a:r>
            <a:endParaRPr lang="es-MX" dirty="0"/>
          </a:p>
        </p:txBody>
      </p:sp>
      <p:sp>
        <p:nvSpPr>
          <p:cNvPr id="92" name="CuadroTexto 91"/>
          <p:cNvSpPr txBox="1"/>
          <p:nvPr/>
        </p:nvSpPr>
        <p:spPr>
          <a:xfrm>
            <a:off x="7488446" y="6393028"/>
            <a:ext cx="26357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VIII par-N. </a:t>
            </a:r>
            <a:r>
              <a:rPr lang="es-ES" dirty="0" err="1" smtClean="0"/>
              <a:t>estetoacústico</a:t>
            </a:r>
            <a:endParaRPr lang="es-MX" dirty="0"/>
          </a:p>
        </p:txBody>
      </p:sp>
      <p:sp>
        <p:nvSpPr>
          <p:cNvPr id="93" name="CuadroTexto 92"/>
          <p:cNvSpPr txBox="1"/>
          <p:nvPr/>
        </p:nvSpPr>
        <p:spPr>
          <a:xfrm>
            <a:off x="5044471" y="6393028"/>
            <a:ext cx="2393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IX par-N. glosofaríngeo</a:t>
            </a:r>
            <a:endParaRPr lang="es-MX" dirty="0"/>
          </a:p>
        </p:txBody>
      </p:sp>
      <p:sp>
        <p:nvSpPr>
          <p:cNvPr id="94" name="CuadroTexto 93"/>
          <p:cNvSpPr txBox="1"/>
          <p:nvPr/>
        </p:nvSpPr>
        <p:spPr>
          <a:xfrm>
            <a:off x="3546121" y="6393028"/>
            <a:ext cx="14473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X par-N. vago</a:t>
            </a:r>
            <a:endParaRPr lang="es-MX" dirty="0"/>
          </a:p>
        </p:txBody>
      </p:sp>
      <p:sp>
        <p:nvSpPr>
          <p:cNvPr id="95" name="CuadroTexto 94"/>
          <p:cNvSpPr txBox="1"/>
          <p:nvPr/>
        </p:nvSpPr>
        <p:spPr>
          <a:xfrm>
            <a:off x="1492469" y="6393028"/>
            <a:ext cx="19744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XI par-N. accesorio</a:t>
            </a:r>
            <a:endParaRPr lang="es-MX" dirty="0"/>
          </a:p>
        </p:txBody>
      </p:sp>
      <p:sp>
        <p:nvSpPr>
          <p:cNvPr id="96" name="CuadroTexto 95"/>
          <p:cNvSpPr txBox="1"/>
          <p:nvPr/>
        </p:nvSpPr>
        <p:spPr>
          <a:xfrm>
            <a:off x="222512" y="6116029"/>
            <a:ext cx="11907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XII par-N. hipogloso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72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880" y="665377"/>
            <a:ext cx="10515600" cy="713048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Libro de texto, Propedéutica clínica y semiología médica, de Raimundo </a:t>
            </a:r>
            <a:r>
              <a:rPr lang="es-ES" dirty="0" err="1" smtClean="0"/>
              <a:t>Llanio</a:t>
            </a:r>
            <a:r>
              <a:rPr lang="es-ES" dirty="0" smtClean="0"/>
              <a:t>,  capítulos 13, 14 y 15, páginas 145 – 215.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71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661</Words>
  <Application>Microsoft Office PowerPoint</Application>
  <PresentationFormat>Panorámica</PresentationFormat>
  <Paragraphs>173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EXPLORACIÓN FÍSICA DEL SISTEMA NERVIOSO</vt:lpstr>
      <vt:lpstr>Mapa Conceptual para la Exploración Física del Sistema Nervioso</vt:lpstr>
      <vt:lpstr>Mapa Conceptual para la Exploración Física del Sistema Nervioso</vt:lpstr>
      <vt:lpstr>Mapa Conceptual para la Exploración Física del Sistema Nervioso</vt:lpstr>
      <vt:lpstr>Mapa Conceptual para la Exploración Física del Sistema Nervioso</vt:lpstr>
      <vt:lpstr>Mapa Conceptual para la Exploración Física del Sistema Nervioso</vt:lpstr>
      <vt:lpstr>Mapa Conceptual para la Exploración Física del Sistema Nervioso</vt:lpstr>
      <vt:lpstr>BIBLIOGRAFÍA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EXPLORACIÓN FÍSICA DEL SISTEMA NERVIOSO</dc:title>
  <dc:creator>Dr</dc:creator>
  <cp:lastModifiedBy>Dr</cp:lastModifiedBy>
  <cp:revision>45</cp:revision>
  <dcterms:created xsi:type="dcterms:W3CDTF">2020-09-25T02:56:41Z</dcterms:created>
  <dcterms:modified xsi:type="dcterms:W3CDTF">2022-01-21T04:45:26Z</dcterms:modified>
</cp:coreProperties>
</file>