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334" r:id="rId2"/>
    <p:sldId id="336" r:id="rId3"/>
    <p:sldId id="338" r:id="rId4"/>
    <p:sldId id="337" r:id="rId5"/>
    <p:sldId id="340" r:id="rId6"/>
    <p:sldId id="341" r:id="rId7"/>
    <p:sldId id="343" r:id="rId8"/>
    <p:sldId id="342" r:id="rId9"/>
    <p:sldId id="346" r:id="rId10"/>
    <p:sldId id="347" r:id="rId11"/>
    <p:sldId id="348" r:id="rId12"/>
    <p:sldId id="349" r:id="rId13"/>
    <p:sldId id="350" r:id="rId14"/>
    <p:sldId id="351" r:id="rId15"/>
    <p:sldId id="352" r:id="rId16"/>
    <p:sldId id="353" r:id="rId17"/>
    <p:sldId id="355" r:id="rId18"/>
    <p:sldId id="358" r:id="rId19"/>
    <p:sldId id="359" r:id="rId20"/>
    <p:sldId id="360" r:id="rId21"/>
    <p:sldId id="361" r:id="rId22"/>
    <p:sldId id="362" r:id="rId23"/>
    <p:sldId id="363" r:id="rId24"/>
    <p:sldId id="364" r:id="rId25"/>
    <p:sldId id="365" r:id="rId26"/>
    <p:sldId id="366" r:id="rId27"/>
    <p:sldId id="368" r:id="rId28"/>
    <p:sldId id="369" r:id="rId29"/>
    <p:sldId id="370" r:id="rId30"/>
    <p:sldId id="372" r:id="rId31"/>
    <p:sldId id="373" r:id="rId32"/>
    <p:sldId id="374" r:id="rId33"/>
    <p:sldId id="375" r:id="rId34"/>
    <p:sldId id="376" r:id="rId35"/>
    <p:sldId id="377" r:id="rId36"/>
    <p:sldId id="378" r:id="rId37"/>
    <p:sldId id="379" r:id="rId38"/>
    <p:sldId id="380" r:id="rId39"/>
    <p:sldId id="381" r:id="rId40"/>
    <p:sldId id="382" r:id="rId41"/>
    <p:sldId id="383" r:id="rId42"/>
    <p:sldId id="384" r:id="rId43"/>
    <p:sldId id="385" r:id="rId44"/>
    <p:sldId id="386" r:id="rId45"/>
    <p:sldId id="387" r:id="rId46"/>
    <p:sldId id="388" r:id="rId47"/>
    <p:sldId id="389" r:id="rId48"/>
    <p:sldId id="390" r:id="rId49"/>
    <p:sldId id="391" r:id="rId50"/>
    <p:sldId id="392" r:id="rId51"/>
    <p:sldId id="393" r:id="rId52"/>
    <p:sldId id="394" r:id="rId53"/>
    <p:sldId id="396" r:id="rId54"/>
    <p:sldId id="397" r:id="rId55"/>
    <p:sldId id="398" r:id="rId56"/>
    <p:sldId id="258" r:id="rId57"/>
    <p:sldId id="259" r:id="rId58"/>
    <p:sldId id="260" r:id="rId59"/>
    <p:sldId id="261" r:id="rId60"/>
    <p:sldId id="262" r:id="rId61"/>
    <p:sldId id="263" r:id="rId62"/>
    <p:sldId id="264" r:id="rId63"/>
    <p:sldId id="267" r:id="rId64"/>
    <p:sldId id="265" r:id="rId65"/>
    <p:sldId id="268" r:id="rId66"/>
    <p:sldId id="269" r:id="rId67"/>
    <p:sldId id="270" r:id="rId68"/>
    <p:sldId id="271" r:id="rId69"/>
    <p:sldId id="272" r:id="rId70"/>
    <p:sldId id="273" r:id="rId71"/>
    <p:sldId id="275" r:id="rId72"/>
    <p:sldId id="274" r:id="rId73"/>
    <p:sldId id="276" r:id="rId74"/>
    <p:sldId id="277" r:id="rId75"/>
    <p:sldId id="278" r:id="rId76"/>
    <p:sldId id="279" r:id="rId77"/>
    <p:sldId id="280" r:id="rId78"/>
    <p:sldId id="283" r:id="rId79"/>
    <p:sldId id="281" r:id="rId80"/>
    <p:sldId id="282" r:id="rId81"/>
    <p:sldId id="284" r:id="rId82"/>
    <p:sldId id="285" r:id="rId83"/>
    <p:sldId id="300" r:id="rId84"/>
    <p:sldId id="301" r:id="rId85"/>
    <p:sldId id="331" r:id="rId86"/>
    <p:sldId id="302" r:id="rId87"/>
    <p:sldId id="304" r:id="rId88"/>
    <p:sldId id="307" r:id="rId89"/>
    <p:sldId id="306" r:id="rId90"/>
    <p:sldId id="308" r:id="rId91"/>
    <p:sldId id="311" r:id="rId92"/>
    <p:sldId id="332" r:id="rId93"/>
    <p:sldId id="313" r:id="rId94"/>
    <p:sldId id="309" r:id="rId95"/>
    <p:sldId id="314" r:id="rId96"/>
    <p:sldId id="315" r:id="rId97"/>
    <p:sldId id="316" r:id="rId98"/>
    <p:sldId id="317" r:id="rId99"/>
    <p:sldId id="318" r:id="rId100"/>
    <p:sldId id="319" r:id="rId101"/>
    <p:sldId id="320" r:id="rId102"/>
    <p:sldId id="321" r:id="rId103"/>
    <p:sldId id="322" r:id="rId104"/>
    <p:sldId id="325" r:id="rId105"/>
    <p:sldId id="326" r:id="rId106"/>
    <p:sldId id="327" r:id="rId107"/>
    <p:sldId id="328" r:id="rId108"/>
    <p:sldId id="297" r:id="rId109"/>
    <p:sldId id="303" r:id="rId110"/>
    <p:sldId id="323" r:id="rId111"/>
    <p:sldId id="324" r:id="rId112"/>
    <p:sldId id="293" r:id="rId113"/>
    <p:sldId id="330" r:id="rId114"/>
    <p:sldId id="399" r:id="rId115"/>
  </p:sldIdLst>
  <p:sldSz cx="9144000" cy="5715000" type="screen16x1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88" autoAdjust="0"/>
    <p:restoredTop sz="94660"/>
  </p:normalViewPr>
  <p:slideViewPr>
    <p:cSldViewPr>
      <p:cViewPr varScale="1">
        <p:scale>
          <a:sx n="97" d="100"/>
          <a:sy n="97" d="100"/>
        </p:scale>
        <p:origin x="402" y="84"/>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095500"/>
            <a:ext cx="6686549" cy="1885651"/>
          </a:xfrm>
        </p:spPr>
        <p:txBody>
          <a:bodyPr anchor="b">
            <a:normAutofit/>
          </a:bodyPr>
          <a:lstStyle>
            <a:lvl1pPr>
              <a:defRPr sz="405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941910" y="3981150"/>
            <a:ext cx="6686549" cy="938569"/>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648B339-AA62-4867-B2F9-0E46214CCE08}" type="datetimeFigureOut">
              <a:rPr lang="es-MX" smtClean="0">
                <a:solidFill>
                  <a:prstClr val="black">
                    <a:tint val="75000"/>
                  </a:prstClr>
                </a:solidFill>
              </a:rPr>
              <a:pPr/>
              <a:t>01/10/2023</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7" name="Freeform 6"/>
          <p:cNvSpPr/>
          <p:nvPr/>
        </p:nvSpPr>
        <p:spPr bwMode="auto">
          <a:xfrm>
            <a:off x="0" y="3603176"/>
            <a:ext cx="1308489" cy="648824"/>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3774617"/>
            <a:ext cx="584825" cy="304271"/>
          </a:xfrm>
        </p:spPr>
        <p:txBody>
          <a:bodyPr/>
          <a:lstStyle/>
          <a:p>
            <a:fld id="{6B7E8D67-E3A7-4586-9DBC-6DF26EA11ECF}" type="slidenum">
              <a:rPr lang="es-MX" smtClean="0"/>
              <a:pPr/>
              <a:t>‹Nº›</a:t>
            </a:fld>
            <a:endParaRPr lang="es-MX"/>
          </a:p>
        </p:txBody>
      </p:sp>
    </p:spTree>
    <p:extLst>
      <p:ext uri="{BB962C8B-B14F-4D97-AF65-F5344CB8AC3E}">
        <p14:creationId xmlns:p14="http://schemas.microsoft.com/office/powerpoint/2010/main" val="1864843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1910" y="508000"/>
            <a:ext cx="6686549" cy="2597533"/>
          </a:xfrm>
        </p:spPr>
        <p:txBody>
          <a:bodyPr anchor="ctr">
            <a:normAutofit/>
          </a:bodyPr>
          <a:lstStyle>
            <a:lvl1pPr algn="l">
              <a:defRPr sz="36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1910" y="3628372"/>
            <a:ext cx="6686549" cy="1296553"/>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648B339-AA62-4867-B2F9-0E46214CCE08}" type="datetimeFigureOut">
              <a:rPr lang="es-MX" smtClean="0">
                <a:solidFill>
                  <a:prstClr val="black">
                    <a:tint val="75000"/>
                  </a:prstClr>
                </a:solidFill>
              </a:rPr>
              <a:pPr/>
              <a:t>01/10/2023</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9" name="Freeform 11"/>
          <p:cNvSpPr/>
          <p:nvPr/>
        </p:nvSpPr>
        <p:spPr bwMode="auto">
          <a:xfrm flipV="1">
            <a:off x="-3141" y="2648479"/>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703450"/>
            <a:ext cx="584825" cy="304271"/>
          </a:xfrm>
        </p:spPr>
        <p:txBody>
          <a:bodyPr/>
          <a:lstStyle/>
          <a:p>
            <a:fld id="{6B7E8D67-E3A7-4586-9DBC-6DF26EA11ECF}" type="slidenum">
              <a:rPr lang="es-MX" smtClean="0"/>
              <a:pPr/>
              <a:t>‹Nº›</a:t>
            </a:fld>
            <a:endParaRPr lang="es-MX"/>
          </a:p>
        </p:txBody>
      </p:sp>
    </p:spTree>
    <p:extLst>
      <p:ext uri="{BB962C8B-B14F-4D97-AF65-F5344CB8AC3E}">
        <p14:creationId xmlns:p14="http://schemas.microsoft.com/office/powerpoint/2010/main" val="358242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37462" y="508000"/>
            <a:ext cx="6295445" cy="2413000"/>
          </a:xfrm>
        </p:spPr>
        <p:txBody>
          <a:bodyPr anchor="ctr">
            <a:normAutofit/>
          </a:bodyPr>
          <a:lstStyle>
            <a:lvl1pPr algn="l">
              <a:defRPr sz="36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2456259" y="2921000"/>
            <a:ext cx="5652416" cy="3175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941910" y="3628372"/>
            <a:ext cx="6686549" cy="1296553"/>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648B339-AA62-4867-B2F9-0E46214CCE08}" type="datetimeFigureOut">
              <a:rPr lang="es-MX" smtClean="0">
                <a:solidFill>
                  <a:prstClr val="black">
                    <a:tint val="75000"/>
                  </a:prstClr>
                </a:solidFill>
              </a:rPr>
              <a:pPr/>
              <a:t>01/10/2023</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11" name="Freeform 11"/>
          <p:cNvSpPr/>
          <p:nvPr/>
        </p:nvSpPr>
        <p:spPr bwMode="auto">
          <a:xfrm flipV="1">
            <a:off x="-3141" y="2648479"/>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703450"/>
            <a:ext cx="584825" cy="304271"/>
          </a:xfrm>
        </p:spPr>
        <p:txBody>
          <a:bodyPr/>
          <a:lstStyle/>
          <a:p>
            <a:fld id="{6B7E8D67-E3A7-4586-9DBC-6DF26EA11ECF}" type="slidenum">
              <a:rPr lang="es-MX" smtClean="0"/>
              <a:pPr/>
              <a:t>‹Nº›</a:t>
            </a:fld>
            <a:endParaRPr lang="es-MX"/>
          </a:p>
        </p:txBody>
      </p:sp>
      <p:sp>
        <p:nvSpPr>
          <p:cNvPr id="14" name="TextBox 13"/>
          <p:cNvSpPr txBox="1"/>
          <p:nvPr/>
        </p:nvSpPr>
        <p:spPr>
          <a:xfrm>
            <a:off x="1850739" y="540004"/>
            <a:ext cx="457200" cy="487313"/>
          </a:xfrm>
          <a:prstGeom prst="rect">
            <a:avLst/>
          </a:prstGeom>
        </p:spPr>
        <p:txBody>
          <a:bodyPr vert="horz" lIns="68580" tIns="34290" rIns="68580" bIns="34290" rtlCol="0" anchor="ctr">
            <a:noAutofit/>
          </a:bodyPr>
          <a:lstStyle/>
          <a:p>
            <a:r>
              <a:rPr lang="en-US" sz="6000" dirty="0">
                <a:ln w="3175" cmpd="sng">
                  <a:noFill/>
                </a:ln>
                <a:solidFill>
                  <a:srgbClr val="353535"/>
                </a:solidFill>
                <a:latin typeface="Arial"/>
              </a:rPr>
              <a:t>“</a:t>
            </a:r>
          </a:p>
        </p:txBody>
      </p:sp>
      <p:sp>
        <p:nvSpPr>
          <p:cNvPr id="15" name="TextBox 14"/>
          <p:cNvSpPr txBox="1"/>
          <p:nvPr/>
        </p:nvSpPr>
        <p:spPr>
          <a:xfrm>
            <a:off x="8336139" y="2421089"/>
            <a:ext cx="457200" cy="487313"/>
          </a:xfrm>
          <a:prstGeom prst="rect">
            <a:avLst/>
          </a:prstGeom>
        </p:spPr>
        <p:txBody>
          <a:bodyPr vert="horz" lIns="68580" tIns="34290" rIns="68580" bIns="34290" rtlCol="0" anchor="ctr">
            <a:noAutofit/>
          </a:bodyPr>
          <a:lstStyle/>
          <a:p>
            <a:r>
              <a:rPr lang="en-US" sz="6000" dirty="0">
                <a:ln w="3175" cmpd="sng">
                  <a:noFill/>
                </a:ln>
                <a:solidFill>
                  <a:srgbClr val="353535"/>
                </a:solidFill>
                <a:latin typeface="Arial"/>
              </a:rPr>
              <a:t>”</a:t>
            </a:r>
          </a:p>
        </p:txBody>
      </p:sp>
    </p:spTree>
    <p:extLst>
      <p:ext uri="{BB962C8B-B14F-4D97-AF65-F5344CB8AC3E}">
        <p14:creationId xmlns:p14="http://schemas.microsoft.com/office/powerpoint/2010/main" val="653424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1910" y="2032001"/>
            <a:ext cx="6686550" cy="2270704"/>
          </a:xfrm>
        </p:spPr>
        <p:txBody>
          <a:bodyPr anchor="b">
            <a:normAutofit/>
          </a:bodyPr>
          <a:lstStyle>
            <a:lvl1pPr algn="l">
              <a:defRPr sz="36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941910" y="4318000"/>
            <a:ext cx="6686550" cy="608018"/>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C648B339-AA62-4867-B2F9-0E46214CCE08}" type="datetimeFigureOut">
              <a:rPr lang="es-MX" smtClean="0">
                <a:solidFill>
                  <a:prstClr val="black">
                    <a:tint val="75000"/>
                  </a:prstClr>
                </a:solidFill>
              </a:rPr>
              <a:pPr/>
              <a:t>01/10/2023</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9" name="Freeform 11"/>
          <p:cNvSpPr/>
          <p:nvPr/>
        </p:nvSpPr>
        <p:spPr bwMode="auto">
          <a:xfrm flipV="1">
            <a:off x="-3141" y="4093104"/>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152573"/>
            <a:ext cx="584825" cy="304271"/>
          </a:xfrm>
        </p:spPr>
        <p:txBody>
          <a:bodyPr/>
          <a:lstStyle/>
          <a:p>
            <a:fld id="{6B7E8D67-E3A7-4586-9DBC-6DF26EA11ECF}" type="slidenum">
              <a:rPr lang="es-MX" smtClean="0"/>
              <a:pPr/>
              <a:t>‹Nº›</a:t>
            </a:fld>
            <a:endParaRPr lang="es-MX"/>
          </a:p>
        </p:txBody>
      </p:sp>
    </p:spTree>
    <p:extLst>
      <p:ext uri="{BB962C8B-B14F-4D97-AF65-F5344CB8AC3E}">
        <p14:creationId xmlns:p14="http://schemas.microsoft.com/office/powerpoint/2010/main" val="3598317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137462" y="508000"/>
            <a:ext cx="6295445" cy="2413000"/>
          </a:xfrm>
        </p:spPr>
        <p:txBody>
          <a:bodyPr anchor="ctr">
            <a:normAutofit/>
          </a:bodyPr>
          <a:lstStyle>
            <a:lvl1pPr algn="l">
              <a:defRPr sz="36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1909" y="3619500"/>
            <a:ext cx="6686550" cy="6985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1941910" y="4318000"/>
            <a:ext cx="6686550" cy="608018"/>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C648B339-AA62-4867-B2F9-0E46214CCE08}" type="datetimeFigureOut">
              <a:rPr lang="es-MX" smtClean="0">
                <a:solidFill>
                  <a:prstClr val="black">
                    <a:tint val="75000"/>
                  </a:prstClr>
                </a:solidFill>
              </a:rPr>
              <a:pPr/>
              <a:t>01/10/2023</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11" name="Freeform 11"/>
          <p:cNvSpPr/>
          <p:nvPr/>
        </p:nvSpPr>
        <p:spPr bwMode="auto">
          <a:xfrm flipV="1">
            <a:off x="-3141" y="4093104"/>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152573"/>
            <a:ext cx="584825" cy="304271"/>
          </a:xfrm>
        </p:spPr>
        <p:txBody>
          <a:bodyPr/>
          <a:lstStyle/>
          <a:p>
            <a:fld id="{6B7E8D67-E3A7-4586-9DBC-6DF26EA11ECF}" type="slidenum">
              <a:rPr lang="es-MX" smtClean="0"/>
              <a:pPr/>
              <a:t>‹Nº›</a:t>
            </a:fld>
            <a:endParaRPr lang="es-MX"/>
          </a:p>
        </p:txBody>
      </p:sp>
      <p:sp>
        <p:nvSpPr>
          <p:cNvPr id="17" name="TextBox 16"/>
          <p:cNvSpPr txBox="1"/>
          <p:nvPr/>
        </p:nvSpPr>
        <p:spPr>
          <a:xfrm>
            <a:off x="1850739" y="540004"/>
            <a:ext cx="457200" cy="487313"/>
          </a:xfrm>
          <a:prstGeom prst="rect">
            <a:avLst/>
          </a:prstGeom>
        </p:spPr>
        <p:txBody>
          <a:bodyPr vert="horz" lIns="68580" tIns="34290" rIns="68580" bIns="34290" rtlCol="0" anchor="ctr">
            <a:noAutofit/>
          </a:bodyPr>
          <a:lstStyle/>
          <a:p>
            <a:r>
              <a:rPr lang="en-US" sz="6000" dirty="0">
                <a:ln w="3175" cmpd="sng">
                  <a:noFill/>
                </a:ln>
                <a:solidFill>
                  <a:srgbClr val="353535"/>
                </a:solidFill>
                <a:latin typeface="Arial"/>
              </a:rPr>
              <a:t>“</a:t>
            </a:r>
          </a:p>
        </p:txBody>
      </p:sp>
      <p:sp>
        <p:nvSpPr>
          <p:cNvPr id="18" name="TextBox 17"/>
          <p:cNvSpPr txBox="1"/>
          <p:nvPr/>
        </p:nvSpPr>
        <p:spPr>
          <a:xfrm>
            <a:off x="8336139" y="2421089"/>
            <a:ext cx="457200" cy="487313"/>
          </a:xfrm>
          <a:prstGeom prst="rect">
            <a:avLst/>
          </a:prstGeom>
        </p:spPr>
        <p:txBody>
          <a:bodyPr vert="horz" lIns="68580" tIns="34290" rIns="68580" bIns="34290" rtlCol="0" anchor="ctr">
            <a:noAutofit/>
          </a:bodyPr>
          <a:lstStyle/>
          <a:p>
            <a:r>
              <a:rPr lang="en-US" sz="6000" dirty="0">
                <a:ln w="3175" cmpd="sng">
                  <a:noFill/>
                </a:ln>
                <a:solidFill>
                  <a:srgbClr val="353535"/>
                </a:solidFill>
                <a:latin typeface="Arial"/>
              </a:rPr>
              <a:t>”</a:t>
            </a:r>
          </a:p>
        </p:txBody>
      </p:sp>
    </p:spTree>
    <p:extLst>
      <p:ext uri="{BB962C8B-B14F-4D97-AF65-F5344CB8AC3E}">
        <p14:creationId xmlns:p14="http://schemas.microsoft.com/office/powerpoint/2010/main" val="222950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1910" y="522839"/>
            <a:ext cx="6686549" cy="2400017"/>
          </a:xfrm>
        </p:spPr>
        <p:txBody>
          <a:bodyPr anchor="ctr">
            <a:normAutofit/>
          </a:bodyPr>
          <a:lstStyle>
            <a:lvl1pPr algn="l">
              <a:defRPr sz="36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1909" y="3619500"/>
            <a:ext cx="6686550" cy="6985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1941910" y="4318000"/>
            <a:ext cx="6686550" cy="608018"/>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C648B339-AA62-4867-B2F9-0E46214CCE08}" type="datetimeFigureOut">
              <a:rPr lang="es-MX" smtClean="0">
                <a:solidFill>
                  <a:prstClr val="black">
                    <a:tint val="75000"/>
                  </a:prstClr>
                </a:solidFill>
              </a:rPr>
              <a:pPr/>
              <a:t>01/10/2023</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9" name="Freeform 11"/>
          <p:cNvSpPr/>
          <p:nvPr/>
        </p:nvSpPr>
        <p:spPr bwMode="auto">
          <a:xfrm flipV="1">
            <a:off x="-3141" y="4093104"/>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152573"/>
            <a:ext cx="584825" cy="304271"/>
          </a:xfrm>
        </p:spPr>
        <p:txBody>
          <a:bodyPr/>
          <a:lstStyle/>
          <a:p>
            <a:fld id="{6B7E8D67-E3A7-4586-9DBC-6DF26EA11ECF}" type="slidenum">
              <a:rPr lang="es-MX" smtClean="0"/>
              <a:pPr/>
              <a:t>‹Nº›</a:t>
            </a:fld>
            <a:endParaRPr lang="es-MX"/>
          </a:p>
        </p:txBody>
      </p:sp>
    </p:spTree>
    <p:extLst>
      <p:ext uri="{BB962C8B-B14F-4D97-AF65-F5344CB8AC3E}">
        <p14:creationId xmlns:p14="http://schemas.microsoft.com/office/powerpoint/2010/main" val="1628490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648B339-AA62-4867-B2F9-0E46214CCE08}" type="datetimeFigureOut">
              <a:rPr lang="es-MX" smtClean="0">
                <a:solidFill>
                  <a:prstClr val="black">
                    <a:tint val="75000"/>
                  </a:prstClr>
                </a:solidFill>
              </a:rPr>
              <a:pPr/>
              <a:t>01/10/2023</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8"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B7E8D67-E3A7-4586-9DBC-6DF26EA11ECF}" type="slidenum">
              <a:rPr lang="es-MX" smtClean="0"/>
              <a:pPr/>
              <a:t>‹Nº›</a:t>
            </a:fld>
            <a:endParaRPr lang="es-MX"/>
          </a:p>
        </p:txBody>
      </p:sp>
    </p:spTree>
    <p:extLst>
      <p:ext uri="{BB962C8B-B14F-4D97-AF65-F5344CB8AC3E}">
        <p14:creationId xmlns:p14="http://schemas.microsoft.com/office/powerpoint/2010/main" val="2329993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522838"/>
            <a:ext cx="1655701" cy="440318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941909" y="522838"/>
            <a:ext cx="4857750" cy="440318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648B339-AA62-4867-B2F9-0E46214CCE08}" type="datetimeFigureOut">
              <a:rPr lang="es-MX" smtClean="0">
                <a:solidFill>
                  <a:prstClr val="black">
                    <a:tint val="75000"/>
                  </a:prstClr>
                </a:solidFill>
              </a:rPr>
              <a:pPr/>
              <a:t>01/10/2023</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8"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B7E8D67-E3A7-4586-9DBC-6DF26EA11ECF}" type="slidenum">
              <a:rPr lang="es-MX" smtClean="0"/>
              <a:pPr/>
              <a:t>‹Nº›</a:t>
            </a:fld>
            <a:endParaRPr lang="es-MX"/>
          </a:p>
        </p:txBody>
      </p:sp>
    </p:spTree>
    <p:extLst>
      <p:ext uri="{BB962C8B-B14F-4D97-AF65-F5344CB8AC3E}">
        <p14:creationId xmlns:p14="http://schemas.microsoft.com/office/powerpoint/2010/main" val="1411072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AndObj">
  <p:cSld name="Título, 2 objetos y 1 obje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31512"/>
            <a:ext cx="8229600" cy="949854"/>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457200" y="1333501"/>
            <a:ext cx="4038600" cy="182430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57200" y="3284802"/>
            <a:ext cx="4038600" cy="182430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half" idx="3"/>
          </p:nvPr>
        </p:nvSpPr>
        <p:spPr>
          <a:xfrm>
            <a:off x="4648200" y="1333501"/>
            <a:ext cx="4038600" cy="377560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40"/>
          <p:cNvSpPr>
            <a:spLocks noGrp="1" noChangeArrowheads="1"/>
          </p:cNvSpPr>
          <p:nvPr>
            <p:ph type="dt" sz="half" idx="10"/>
          </p:nvPr>
        </p:nvSpPr>
        <p:spPr>
          <a:ln/>
        </p:spPr>
        <p:txBody>
          <a:bodyPr/>
          <a:lstStyle>
            <a:lvl1pPr>
              <a:defRPr/>
            </a:lvl1pPr>
          </a:lstStyle>
          <a:p>
            <a:pPr>
              <a:defRPr/>
            </a:pPr>
            <a:endParaRPr lang="es-ES">
              <a:solidFill>
                <a:prstClr val="black">
                  <a:tint val="75000"/>
                </a:prstClr>
              </a:solidFill>
            </a:endParaRPr>
          </a:p>
        </p:txBody>
      </p:sp>
      <p:sp>
        <p:nvSpPr>
          <p:cNvPr id="7" name="Rectangle 41"/>
          <p:cNvSpPr>
            <a:spLocks noGrp="1" noChangeArrowheads="1"/>
          </p:cNvSpPr>
          <p:nvPr>
            <p:ph type="ftr" sz="quarter" idx="11"/>
          </p:nvPr>
        </p:nvSpPr>
        <p:spPr>
          <a:ln/>
        </p:spPr>
        <p:txBody>
          <a:bodyPr/>
          <a:lstStyle>
            <a:lvl1pPr>
              <a:defRPr/>
            </a:lvl1pPr>
          </a:lstStyle>
          <a:p>
            <a:pPr>
              <a:defRPr/>
            </a:pPr>
            <a:endParaRPr lang="es-ES">
              <a:solidFill>
                <a:prstClr val="black">
                  <a:tint val="75000"/>
                </a:prstClr>
              </a:solidFill>
            </a:endParaRPr>
          </a:p>
        </p:txBody>
      </p:sp>
      <p:sp>
        <p:nvSpPr>
          <p:cNvPr id="8" name="Rectangle 42"/>
          <p:cNvSpPr>
            <a:spLocks noGrp="1" noChangeArrowheads="1"/>
          </p:cNvSpPr>
          <p:nvPr>
            <p:ph type="sldNum" sz="quarter" idx="12"/>
          </p:nvPr>
        </p:nvSpPr>
        <p:spPr>
          <a:ln/>
        </p:spPr>
        <p:txBody>
          <a:bodyPr/>
          <a:lstStyle>
            <a:lvl1pPr>
              <a:defRPr/>
            </a:lvl1pPr>
          </a:lstStyle>
          <a:p>
            <a:fld id="{E1E4BD1C-D49A-45A6-A553-AF5F142A59C6}" type="slidenum">
              <a:rPr lang="es-ES"/>
              <a:pPr/>
              <a:t>‹Nº›</a:t>
            </a:fld>
            <a:endParaRPr lang="es-ES"/>
          </a:p>
        </p:txBody>
      </p:sp>
    </p:spTree>
    <p:extLst>
      <p:ext uri="{BB962C8B-B14F-4D97-AF65-F5344CB8AC3E}">
        <p14:creationId xmlns:p14="http://schemas.microsoft.com/office/powerpoint/2010/main" val="3249645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4694" y="520092"/>
            <a:ext cx="6683765" cy="1067408"/>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941909" y="1778000"/>
            <a:ext cx="6686550" cy="314801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648B339-AA62-4867-B2F9-0E46214CCE08}" type="datetimeFigureOut">
              <a:rPr lang="es-MX" smtClean="0">
                <a:solidFill>
                  <a:prstClr val="black">
                    <a:tint val="75000"/>
                  </a:prstClr>
                </a:solidFill>
              </a:rPr>
              <a:pPr/>
              <a:t>01/10/2023</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8"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B7E8D67-E3A7-4586-9DBC-6DF26EA11ECF}" type="slidenum">
              <a:rPr lang="es-MX" smtClean="0"/>
              <a:pPr/>
              <a:t>‹Nº›</a:t>
            </a:fld>
            <a:endParaRPr lang="es-MX"/>
          </a:p>
        </p:txBody>
      </p:sp>
    </p:spTree>
    <p:extLst>
      <p:ext uri="{BB962C8B-B14F-4D97-AF65-F5344CB8AC3E}">
        <p14:creationId xmlns:p14="http://schemas.microsoft.com/office/powerpoint/2010/main" val="3954802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1910" y="1715625"/>
            <a:ext cx="6686549" cy="1224000"/>
          </a:xfrm>
        </p:spPr>
        <p:txBody>
          <a:bodyPr anchor="b"/>
          <a:lstStyle>
            <a:lvl1pPr algn="l">
              <a:defRPr sz="3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1910" y="2941774"/>
            <a:ext cx="6686549" cy="7170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648B339-AA62-4867-B2F9-0E46214CCE08}" type="datetimeFigureOut">
              <a:rPr lang="es-MX" smtClean="0">
                <a:solidFill>
                  <a:prstClr val="black">
                    <a:tint val="75000"/>
                  </a:prstClr>
                </a:solidFill>
              </a:rPr>
              <a:pPr/>
              <a:t>01/10/2023</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9" name="Freeform 11"/>
          <p:cNvSpPr/>
          <p:nvPr/>
        </p:nvSpPr>
        <p:spPr bwMode="auto">
          <a:xfrm flipV="1">
            <a:off x="-3141" y="2648479"/>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703450"/>
            <a:ext cx="584825" cy="304271"/>
          </a:xfrm>
        </p:spPr>
        <p:txBody>
          <a:bodyPr/>
          <a:lstStyle/>
          <a:p>
            <a:fld id="{6B7E8D67-E3A7-4586-9DBC-6DF26EA11ECF}" type="slidenum">
              <a:rPr lang="es-MX" smtClean="0"/>
              <a:pPr/>
              <a:t>‹Nº›</a:t>
            </a:fld>
            <a:endParaRPr lang="es-MX"/>
          </a:p>
        </p:txBody>
      </p:sp>
    </p:spTree>
    <p:extLst>
      <p:ext uri="{BB962C8B-B14F-4D97-AF65-F5344CB8AC3E}">
        <p14:creationId xmlns:p14="http://schemas.microsoft.com/office/powerpoint/2010/main" val="416723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941909" y="1778000"/>
            <a:ext cx="3235398" cy="314801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393060" y="1771852"/>
            <a:ext cx="3235398" cy="314801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648B339-AA62-4867-B2F9-0E46214CCE08}" type="datetimeFigureOut">
              <a:rPr lang="es-MX" smtClean="0">
                <a:solidFill>
                  <a:prstClr val="black">
                    <a:tint val="75000"/>
                  </a:prstClr>
                </a:solidFill>
              </a:rPr>
              <a:pPr/>
              <a:t>01/10/2023</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12"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656485"/>
            <a:ext cx="584825" cy="304271"/>
          </a:xfrm>
        </p:spPr>
        <p:txBody>
          <a:bodyPr/>
          <a:lstStyle/>
          <a:p>
            <a:fld id="{6B7E8D67-E3A7-4586-9DBC-6DF26EA11ECF}" type="slidenum">
              <a:rPr lang="es-MX" smtClean="0"/>
              <a:pPr/>
              <a:t>‹Nº›</a:t>
            </a:fld>
            <a:endParaRPr lang="es-MX"/>
          </a:p>
        </p:txBody>
      </p:sp>
    </p:spTree>
    <p:extLst>
      <p:ext uri="{BB962C8B-B14F-4D97-AF65-F5344CB8AC3E}">
        <p14:creationId xmlns:p14="http://schemas.microsoft.com/office/powerpoint/2010/main" val="1320535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204530" y="1643919"/>
            <a:ext cx="2994549" cy="48021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941909" y="2124138"/>
            <a:ext cx="3257170" cy="279505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29972" y="1641229"/>
            <a:ext cx="2999251" cy="48021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375218" y="2121448"/>
            <a:ext cx="3254006" cy="279505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648B339-AA62-4867-B2F9-0E46214CCE08}" type="datetimeFigureOut">
              <a:rPr lang="es-MX" smtClean="0">
                <a:solidFill>
                  <a:prstClr val="black">
                    <a:tint val="75000"/>
                  </a:prstClr>
                </a:solidFill>
              </a:rPr>
              <a:pPr/>
              <a:t>01/10/2023</a:t>
            </a:fld>
            <a:endParaRPr lang="es-MX">
              <a:solidFill>
                <a:prstClr val="black">
                  <a:tint val="75000"/>
                </a:prstClr>
              </a:solidFill>
            </a:endParaRPr>
          </a:p>
        </p:txBody>
      </p:sp>
      <p:sp>
        <p:nvSpPr>
          <p:cNvPr id="8" name="Footer Placeholder 7"/>
          <p:cNvSpPr>
            <a:spLocks noGrp="1"/>
          </p:cNvSpPr>
          <p:nvPr>
            <p:ph type="ftr" sz="quarter" idx="11"/>
          </p:nvPr>
        </p:nvSpPr>
        <p:spPr/>
        <p:txBody>
          <a:bodyPr/>
          <a:lstStyle/>
          <a:p>
            <a:endParaRPr lang="es-MX">
              <a:solidFill>
                <a:prstClr val="black">
                  <a:tint val="75000"/>
                </a:prstClr>
              </a:solidFill>
            </a:endParaRPr>
          </a:p>
        </p:txBody>
      </p:sp>
      <p:sp>
        <p:nvSpPr>
          <p:cNvPr id="12"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656485"/>
            <a:ext cx="584825" cy="304271"/>
          </a:xfrm>
        </p:spPr>
        <p:txBody>
          <a:bodyPr/>
          <a:lstStyle/>
          <a:p>
            <a:fld id="{6B7E8D67-E3A7-4586-9DBC-6DF26EA11ECF}" type="slidenum">
              <a:rPr lang="es-MX" smtClean="0"/>
              <a:pPr/>
              <a:t>‹Nº›</a:t>
            </a:fld>
            <a:endParaRPr lang="es-MX"/>
          </a:p>
        </p:txBody>
      </p:sp>
    </p:spTree>
    <p:extLst>
      <p:ext uri="{BB962C8B-B14F-4D97-AF65-F5344CB8AC3E}">
        <p14:creationId xmlns:p14="http://schemas.microsoft.com/office/powerpoint/2010/main" val="4165216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648B339-AA62-4867-B2F9-0E46214CCE08}" type="datetimeFigureOut">
              <a:rPr lang="es-MX" smtClean="0">
                <a:solidFill>
                  <a:prstClr val="black">
                    <a:tint val="75000"/>
                  </a:prstClr>
                </a:solidFill>
              </a:rPr>
              <a:pPr/>
              <a:t>01/10/2023</a:t>
            </a:fld>
            <a:endParaRPr lang="es-MX">
              <a:solidFill>
                <a:prstClr val="black">
                  <a:tint val="75000"/>
                </a:prstClr>
              </a:solidFill>
            </a:endParaRPr>
          </a:p>
        </p:txBody>
      </p:sp>
      <p:sp>
        <p:nvSpPr>
          <p:cNvPr id="4" name="Footer Placeholder 3"/>
          <p:cNvSpPr>
            <a:spLocks noGrp="1"/>
          </p:cNvSpPr>
          <p:nvPr>
            <p:ph type="ftr" sz="quarter" idx="11"/>
          </p:nvPr>
        </p:nvSpPr>
        <p:spPr/>
        <p:txBody>
          <a:bodyPr/>
          <a:lstStyle/>
          <a:p>
            <a:endParaRPr lang="es-MX">
              <a:solidFill>
                <a:prstClr val="black">
                  <a:tint val="75000"/>
                </a:prstClr>
              </a:solidFill>
            </a:endParaRPr>
          </a:p>
        </p:txBody>
      </p:sp>
      <p:sp>
        <p:nvSpPr>
          <p:cNvPr id="7"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B7E8D67-E3A7-4586-9DBC-6DF26EA11ECF}" type="slidenum">
              <a:rPr lang="es-MX" smtClean="0"/>
              <a:pPr/>
              <a:t>‹Nº›</a:t>
            </a:fld>
            <a:endParaRPr lang="es-MX"/>
          </a:p>
        </p:txBody>
      </p:sp>
    </p:spTree>
    <p:extLst>
      <p:ext uri="{BB962C8B-B14F-4D97-AF65-F5344CB8AC3E}">
        <p14:creationId xmlns:p14="http://schemas.microsoft.com/office/powerpoint/2010/main" val="499228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8B339-AA62-4867-B2F9-0E46214CCE08}" type="datetimeFigureOut">
              <a:rPr lang="es-MX" smtClean="0">
                <a:solidFill>
                  <a:prstClr val="black">
                    <a:tint val="75000"/>
                  </a:prstClr>
                </a:solidFill>
              </a:rPr>
              <a:pPr/>
              <a:t>01/10/2023</a:t>
            </a:fld>
            <a:endParaRPr lang="es-MX">
              <a:solidFill>
                <a:prstClr val="black">
                  <a:tint val="75000"/>
                </a:prstClr>
              </a:solidFill>
            </a:endParaRPr>
          </a:p>
        </p:txBody>
      </p:sp>
      <p:sp>
        <p:nvSpPr>
          <p:cNvPr id="3" name="Footer Placeholder 2"/>
          <p:cNvSpPr>
            <a:spLocks noGrp="1"/>
          </p:cNvSpPr>
          <p:nvPr>
            <p:ph type="ftr" sz="quarter" idx="11"/>
          </p:nvPr>
        </p:nvSpPr>
        <p:spPr/>
        <p:txBody>
          <a:bodyPr/>
          <a:lstStyle/>
          <a:p>
            <a:endParaRPr lang="es-MX">
              <a:solidFill>
                <a:prstClr val="black">
                  <a:tint val="75000"/>
                </a:prstClr>
              </a:solidFill>
            </a:endParaRPr>
          </a:p>
        </p:txBody>
      </p:sp>
      <p:sp>
        <p:nvSpPr>
          <p:cNvPr id="6"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B7E8D67-E3A7-4586-9DBC-6DF26EA11ECF}" type="slidenum">
              <a:rPr lang="es-MX" smtClean="0"/>
              <a:pPr/>
              <a:t>‹Nº›</a:t>
            </a:fld>
            <a:endParaRPr lang="es-MX"/>
          </a:p>
        </p:txBody>
      </p:sp>
    </p:spTree>
    <p:extLst>
      <p:ext uri="{BB962C8B-B14F-4D97-AF65-F5344CB8AC3E}">
        <p14:creationId xmlns:p14="http://schemas.microsoft.com/office/powerpoint/2010/main" val="4201595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1910" y="371740"/>
            <a:ext cx="2628899" cy="813593"/>
          </a:xfrm>
        </p:spPr>
        <p:txBody>
          <a:bodyPr anchor="b"/>
          <a:lstStyle>
            <a:lvl1pPr algn="l">
              <a:defRPr sz="15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42259" y="371741"/>
            <a:ext cx="3886200" cy="4512469"/>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941910" y="1332178"/>
            <a:ext cx="2628899" cy="355203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648B339-AA62-4867-B2F9-0E46214CCE08}" type="datetimeFigureOut">
              <a:rPr lang="es-MX" smtClean="0">
                <a:solidFill>
                  <a:prstClr val="black">
                    <a:tint val="75000"/>
                  </a:prstClr>
                </a:solidFill>
              </a:rPr>
              <a:pPr/>
              <a:t>01/10/2023</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9"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B7E8D67-E3A7-4586-9DBC-6DF26EA11ECF}" type="slidenum">
              <a:rPr lang="es-MX" smtClean="0"/>
              <a:pPr/>
              <a:t>‹Nº›</a:t>
            </a:fld>
            <a:endParaRPr lang="es-MX"/>
          </a:p>
        </p:txBody>
      </p:sp>
    </p:spTree>
    <p:extLst>
      <p:ext uri="{BB962C8B-B14F-4D97-AF65-F5344CB8AC3E}">
        <p14:creationId xmlns:p14="http://schemas.microsoft.com/office/powerpoint/2010/main" val="2054865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1910" y="4000500"/>
            <a:ext cx="6686550" cy="472282"/>
          </a:xfrm>
        </p:spPr>
        <p:txBody>
          <a:bodyPr anchor="b">
            <a:normAutofit/>
          </a:bodyPr>
          <a:lstStyle>
            <a:lvl1pPr algn="l">
              <a:defRPr sz="18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941909" y="529138"/>
            <a:ext cx="6686550" cy="3212475"/>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941910" y="4472782"/>
            <a:ext cx="6686550" cy="411427"/>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648B339-AA62-4867-B2F9-0E46214CCE08}" type="datetimeFigureOut">
              <a:rPr lang="es-MX" smtClean="0">
                <a:solidFill>
                  <a:prstClr val="black">
                    <a:tint val="75000"/>
                  </a:prstClr>
                </a:solidFill>
              </a:rPr>
              <a:pPr/>
              <a:t>01/10/2023</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9" name="Freeform 11"/>
          <p:cNvSpPr/>
          <p:nvPr/>
        </p:nvSpPr>
        <p:spPr bwMode="auto">
          <a:xfrm flipV="1">
            <a:off x="-3141" y="4093104"/>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152573"/>
            <a:ext cx="584825" cy="304271"/>
          </a:xfrm>
        </p:spPr>
        <p:txBody>
          <a:bodyPr/>
          <a:lstStyle/>
          <a:p>
            <a:fld id="{6B7E8D67-E3A7-4586-9DBC-6DF26EA11ECF}" type="slidenum">
              <a:rPr lang="es-MX" smtClean="0"/>
              <a:pPr/>
              <a:t>‹Nº›</a:t>
            </a:fld>
            <a:endParaRPr lang="es-MX"/>
          </a:p>
        </p:txBody>
      </p:sp>
    </p:spTree>
    <p:extLst>
      <p:ext uri="{BB962C8B-B14F-4D97-AF65-F5344CB8AC3E}">
        <p14:creationId xmlns:p14="http://schemas.microsoft.com/office/powerpoint/2010/main" val="1549442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190500"/>
            <a:ext cx="2138637" cy="5532190"/>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131"/>
            <a:ext cx="1767506" cy="5710913"/>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715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520092"/>
            <a:ext cx="6683765" cy="1067408"/>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1909" y="1778000"/>
            <a:ext cx="6686550" cy="32385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771210" y="5108698"/>
            <a:ext cx="859712" cy="308663"/>
          </a:xfrm>
          <a:prstGeom prst="rect">
            <a:avLst/>
          </a:prstGeom>
        </p:spPr>
        <p:txBody>
          <a:bodyPr vert="horz" lIns="91440" tIns="45720" rIns="91440" bIns="45720" rtlCol="0" anchor="ctr"/>
          <a:lstStyle>
            <a:lvl1pPr algn="r">
              <a:defRPr sz="675">
                <a:solidFill>
                  <a:schemeClr val="tx1">
                    <a:tint val="75000"/>
                  </a:schemeClr>
                </a:solidFill>
              </a:defRPr>
            </a:lvl1pPr>
          </a:lstStyle>
          <a:p>
            <a:fld id="{C648B339-AA62-4867-B2F9-0E46214CCE08}" type="datetimeFigureOut">
              <a:rPr lang="es-MX" smtClean="0">
                <a:solidFill>
                  <a:prstClr val="black">
                    <a:tint val="75000"/>
                  </a:prstClr>
                </a:solidFill>
              </a:rPr>
              <a:pPr/>
              <a:t>01/10/2023</a:t>
            </a:fld>
            <a:endParaRPr lang="es-MX">
              <a:solidFill>
                <a:prstClr val="black">
                  <a:tint val="75000"/>
                </a:prstClr>
              </a:solidFill>
            </a:endParaRPr>
          </a:p>
        </p:txBody>
      </p:sp>
      <p:sp>
        <p:nvSpPr>
          <p:cNvPr id="5" name="Footer Placeholder 4"/>
          <p:cNvSpPr>
            <a:spLocks noGrp="1"/>
          </p:cNvSpPr>
          <p:nvPr>
            <p:ph type="ftr" sz="quarter" idx="3"/>
          </p:nvPr>
        </p:nvSpPr>
        <p:spPr>
          <a:xfrm>
            <a:off x="1941910" y="5113174"/>
            <a:ext cx="5714999" cy="304271"/>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s-MX">
              <a:solidFill>
                <a:prstClr val="black">
                  <a:tint val="75000"/>
                </a:prstClr>
              </a:solidFill>
            </a:endParaRPr>
          </a:p>
        </p:txBody>
      </p:sp>
      <p:sp>
        <p:nvSpPr>
          <p:cNvPr id="6" name="Slide Number Placeholder 5"/>
          <p:cNvSpPr>
            <a:spLocks noGrp="1"/>
          </p:cNvSpPr>
          <p:nvPr>
            <p:ph type="sldNum" sz="quarter" idx="4"/>
          </p:nvPr>
        </p:nvSpPr>
        <p:spPr bwMode="gray">
          <a:xfrm>
            <a:off x="398860" y="656485"/>
            <a:ext cx="584825" cy="304271"/>
          </a:xfrm>
          <a:prstGeom prst="rect">
            <a:avLst/>
          </a:prstGeom>
        </p:spPr>
        <p:txBody>
          <a:bodyPr vert="horz" lIns="91440" tIns="45720" rIns="91440" bIns="45720" rtlCol="0" anchor="ctr"/>
          <a:lstStyle>
            <a:lvl1pPr algn="r">
              <a:defRPr sz="1500">
                <a:solidFill>
                  <a:srgbClr val="FEFFFF"/>
                </a:solidFill>
              </a:defRPr>
            </a:lvl1pPr>
          </a:lstStyle>
          <a:p>
            <a:fld id="{6B7E8D67-E3A7-4586-9DBC-6DF26EA11ECF}" type="slidenum">
              <a:rPr lang="es-MX" smtClean="0"/>
              <a:pPr/>
              <a:t>‹Nº›</a:t>
            </a:fld>
            <a:endParaRPr lang="es-MX"/>
          </a:p>
        </p:txBody>
      </p:sp>
    </p:spTree>
    <p:extLst>
      <p:ext uri="{BB962C8B-B14F-4D97-AF65-F5344CB8AC3E}">
        <p14:creationId xmlns:p14="http://schemas.microsoft.com/office/powerpoint/2010/main" val="104121255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342900" rtl="0" eaLnBrk="1" latinLnBrk="0" hangingPunct="1">
        <a:spcBef>
          <a:spcPct val="0"/>
        </a:spcBef>
        <a:buNone/>
        <a:defRPr sz="27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14168" y="4473571"/>
            <a:ext cx="6265963" cy="646331"/>
          </a:xfrm>
          <a:prstGeom prst="rect">
            <a:avLst/>
          </a:prstGeom>
        </p:spPr>
        <p:txBody>
          <a:bodyPr wrap="square">
            <a:spAutoFit/>
          </a:bodyPr>
          <a:lstStyle/>
          <a:p>
            <a:r>
              <a:rPr lang="es-ES" dirty="0">
                <a:solidFill>
                  <a:prstClr val="black"/>
                </a:solidFill>
                <a:latin typeface="Arial" panose="020B0604020202020204" pitchFamily="34" charset="0"/>
                <a:cs typeface="Arial" panose="020B0604020202020204" pitchFamily="34" charset="0"/>
              </a:rPr>
              <a:t>Dra. Melba González  Lastre </a:t>
            </a:r>
          </a:p>
          <a:p>
            <a:r>
              <a:rPr lang="es-ES" dirty="0">
                <a:solidFill>
                  <a:prstClr val="black"/>
                </a:solidFill>
                <a:latin typeface="Arial" panose="020B0604020202020204" pitchFamily="34" charset="0"/>
                <a:cs typeface="Arial" panose="020B0604020202020204" pitchFamily="34" charset="0"/>
              </a:rPr>
              <a:t>Especialista de Primer Grado en MGI. Profesora Asistente</a:t>
            </a:r>
          </a:p>
        </p:txBody>
      </p:sp>
      <p:sp>
        <p:nvSpPr>
          <p:cNvPr id="5" name="Rectángulo 4"/>
          <p:cNvSpPr/>
          <p:nvPr/>
        </p:nvSpPr>
        <p:spPr>
          <a:xfrm>
            <a:off x="2083778" y="525823"/>
            <a:ext cx="4572000" cy="923330"/>
          </a:xfrm>
          <a:prstGeom prst="rect">
            <a:avLst/>
          </a:prstGeom>
        </p:spPr>
        <p:txBody>
          <a:bodyPr>
            <a:spAutoFit/>
          </a:bodyPr>
          <a:lstStyle/>
          <a:p>
            <a:pPr algn="ctr"/>
            <a:r>
              <a:rPr lang="es-ES" dirty="0">
                <a:solidFill>
                  <a:prstClr val="black"/>
                </a:solidFill>
                <a:latin typeface="Arial" panose="020B0604020202020204" pitchFamily="34" charset="0"/>
                <a:cs typeface="Arial" panose="020B0604020202020204" pitchFamily="34" charset="0"/>
              </a:rPr>
              <a:t>UCM de Villa Clara</a:t>
            </a:r>
          </a:p>
          <a:p>
            <a:pPr algn="ctr"/>
            <a:r>
              <a:rPr lang="es-ES" dirty="0">
                <a:solidFill>
                  <a:prstClr val="black"/>
                </a:solidFill>
                <a:latin typeface="Arial" panose="020B0604020202020204" pitchFamily="34" charset="0"/>
                <a:cs typeface="Arial" panose="020B0604020202020204" pitchFamily="34" charset="0"/>
              </a:rPr>
              <a:t>FCM de Sagua la Grande </a:t>
            </a:r>
          </a:p>
          <a:p>
            <a:pPr algn="ctr"/>
            <a:r>
              <a:rPr lang="es-ES" dirty="0">
                <a:solidFill>
                  <a:prstClr val="black"/>
                </a:solidFill>
                <a:latin typeface="Arial" panose="020B0604020202020204" pitchFamily="34" charset="0"/>
                <a:cs typeface="Arial" panose="020B0604020202020204" pitchFamily="34" charset="0"/>
              </a:rPr>
              <a:t>Plan Calendario</a:t>
            </a:r>
          </a:p>
        </p:txBody>
      </p:sp>
      <p:pic>
        <p:nvPicPr>
          <p:cNvPr id="6" name="Imagen 5"/>
          <p:cNvPicPr>
            <a:picLocks noChangeAspect="1"/>
          </p:cNvPicPr>
          <p:nvPr/>
        </p:nvPicPr>
        <p:blipFill>
          <a:blip r:embed="rId2"/>
          <a:stretch>
            <a:fillRect/>
          </a:stretch>
        </p:blipFill>
        <p:spPr>
          <a:xfrm>
            <a:off x="2083777" y="1426494"/>
            <a:ext cx="5139374" cy="484674"/>
          </a:xfrm>
          <a:prstGeom prst="rect">
            <a:avLst/>
          </a:prstGeom>
        </p:spPr>
      </p:pic>
      <p:pic>
        <p:nvPicPr>
          <p:cNvPr id="9" name="Imagen 8"/>
          <p:cNvPicPr>
            <a:picLocks noChangeAspect="1"/>
          </p:cNvPicPr>
          <p:nvPr/>
        </p:nvPicPr>
        <p:blipFill>
          <a:blip r:embed="rId3"/>
          <a:stretch>
            <a:fillRect/>
          </a:stretch>
        </p:blipFill>
        <p:spPr>
          <a:xfrm>
            <a:off x="3173914" y="2049144"/>
            <a:ext cx="2514818" cy="1600339"/>
          </a:xfrm>
          <a:prstGeom prst="rect">
            <a:avLst/>
          </a:prstGeom>
        </p:spPr>
      </p:pic>
      <p:pic>
        <p:nvPicPr>
          <p:cNvPr id="7" name="Imagen 6"/>
          <p:cNvPicPr>
            <a:picLocks noChangeAspect="1"/>
          </p:cNvPicPr>
          <p:nvPr/>
        </p:nvPicPr>
        <p:blipFill>
          <a:blip r:embed="rId4"/>
          <a:stretch>
            <a:fillRect/>
          </a:stretch>
        </p:blipFill>
        <p:spPr>
          <a:xfrm>
            <a:off x="1526769" y="3741459"/>
            <a:ext cx="6840760" cy="640135"/>
          </a:xfrm>
          <a:prstGeom prst="rect">
            <a:avLst/>
          </a:prstGeom>
        </p:spPr>
      </p:pic>
    </p:spTree>
    <p:extLst>
      <p:ext uri="{BB962C8B-B14F-4D97-AF65-F5344CB8AC3E}">
        <p14:creationId xmlns:p14="http://schemas.microsoft.com/office/powerpoint/2010/main" val="2652846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xfrm>
            <a:off x="1259632" y="553244"/>
            <a:ext cx="7067021" cy="796396"/>
          </a:xfrm>
        </p:spPr>
        <p:txBody>
          <a:bodyPr/>
          <a:lstStyle/>
          <a:p>
            <a:pPr algn="ctr" eaLnBrk="1" hangingPunct="1"/>
            <a:r>
              <a:rPr lang="es-ES" sz="2400" b="1" dirty="0">
                <a:solidFill>
                  <a:schemeClr val="tx1"/>
                </a:solidFill>
                <a:latin typeface="Arial" panose="020B0604020202020204" pitchFamily="34" charset="0"/>
                <a:cs typeface="Arial" panose="020B0604020202020204" pitchFamily="34" charset="0"/>
              </a:rPr>
              <a:t>Exploración del sistema respiratorio</a:t>
            </a:r>
            <a:r>
              <a:rPr lang="es-ES" sz="3000" b="1" dirty="0">
                <a:solidFill>
                  <a:schemeClr val="bg2"/>
                </a:solidFill>
              </a:rPr>
              <a:t>:</a:t>
            </a:r>
          </a:p>
        </p:txBody>
      </p:sp>
      <p:sp>
        <p:nvSpPr>
          <p:cNvPr id="56322" name="Rectangle 3"/>
          <p:cNvSpPr>
            <a:spLocks noGrp="1" noChangeArrowheads="1"/>
          </p:cNvSpPr>
          <p:nvPr>
            <p:ph idx="1"/>
          </p:nvPr>
        </p:nvSpPr>
        <p:spPr>
          <a:xfrm>
            <a:off x="1547664" y="1489348"/>
            <a:ext cx="6912768" cy="3360208"/>
          </a:xfrm>
        </p:spPr>
        <p:txBody>
          <a:bodyPr/>
          <a:lstStyle/>
          <a:p>
            <a:pPr eaLnBrk="1" hangingPunct="1">
              <a:spcBef>
                <a:spcPts val="1000"/>
              </a:spcBef>
              <a:spcAft>
                <a:spcPts val="500"/>
              </a:spcAft>
            </a:pPr>
            <a:r>
              <a:rPr lang="es-ES" sz="2400" dirty="0" smtClean="0">
                <a:solidFill>
                  <a:schemeClr val="tx1"/>
                </a:solidFill>
                <a:latin typeface="Arial" panose="020B0604020202020204" pitchFamily="34" charset="0"/>
                <a:cs typeface="Arial" panose="020B0604020202020204" pitchFamily="34" charset="0"/>
              </a:rPr>
              <a:t>Cuando esté inspeccionando el plano anterior, observe la posición de la tráquea, en el hueco </a:t>
            </a:r>
            <a:r>
              <a:rPr lang="es-ES" sz="2400" dirty="0" err="1" smtClean="0">
                <a:solidFill>
                  <a:schemeClr val="tx1"/>
                </a:solidFill>
                <a:latin typeface="Arial" panose="020B0604020202020204" pitchFamily="34" charset="0"/>
                <a:cs typeface="Arial" panose="020B0604020202020204" pitchFamily="34" charset="0"/>
              </a:rPr>
              <a:t>supraesternal</a:t>
            </a:r>
            <a:r>
              <a:rPr lang="es-ES" sz="2400" dirty="0" smtClean="0">
                <a:solidFill>
                  <a:schemeClr val="tx1"/>
                </a:solidFill>
                <a:latin typeface="Arial" panose="020B0604020202020204" pitchFamily="34" charset="0"/>
                <a:cs typeface="Arial" panose="020B0604020202020204" pitchFamily="34" charset="0"/>
              </a:rPr>
              <a:t>, sobre la horquilla, que debe estar en la línea media, sin desviación lateral hacia la derecha o la izquierda.</a:t>
            </a:r>
          </a:p>
          <a:p>
            <a:pPr eaLnBrk="1" hangingPunct="1">
              <a:spcBef>
                <a:spcPts val="1000"/>
              </a:spcBef>
              <a:spcAft>
                <a:spcPts val="500"/>
              </a:spcAft>
            </a:pPr>
            <a:endParaRPr lang="es-ES" b="1" dirty="0" smtClean="0"/>
          </a:p>
        </p:txBody>
      </p:sp>
    </p:spTree>
    <p:extLst>
      <p:ext uri="{BB962C8B-B14F-4D97-AF65-F5344CB8AC3E}">
        <p14:creationId xmlns:p14="http://schemas.microsoft.com/office/powerpoint/2010/main" val="297019360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539552" y="841276"/>
            <a:ext cx="8358246"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cs typeface="Arial" pitchFamily="34" charset="0"/>
            </a:endParaRPr>
          </a:p>
          <a:p>
            <a:pPr marL="355600" marR="0" lvl="0" indent="-35560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1. Palpe las arterias temporales simultáneamente.</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355600" marR="0" lvl="0" indent="-35560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2. Palpe cada pulso carotídeo por separado. </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355600" marR="0" lvl="0" indent="-35560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3. Localice el pulso radial. </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355600" marR="0" lvl="0" indent="-35560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4. Compare el sincronismo y la amplitud.</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355600" marR="0" lvl="0" indent="-35560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5. Evalúelos caracteres de la pared arterial y de la onda del pulso radial. </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355600" marR="0" lvl="0" indent="-35560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6. Cuente la frecuencia del pulso radial. </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355600" marR="0" lvl="0" indent="-35560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7. Evalúe el ritmo del pulso radial. </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355600" marR="0" lvl="0" indent="-35560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8. Realice la auscultación de los pulsos.</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355600" marR="0" lvl="0" indent="-35560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9. Registre sus hallazgos.</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2" name="Rectángulo 1"/>
          <p:cNvSpPr/>
          <p:nvPr/>
        </p:nvSpPr>
        <p:spPr>
          <a:xfrm>
            <a:off x="539552" y="121196"/>
            <a:ext cx="8208912" cy="461665"/>
          </a:xfrm>
          <a:prstGeom prst="rect">
            <a:avLst/>
          </a:prstGeom>
        </p:spPr>
        <p:txBody>
          <a:bodyPr wrap="square">
            <a:spAutoFit/>
          </a:bodyPr>
          <a:lstStyle/>
          <a:p>
            <a:pPr lvl="0" algn="just" fontAlgn="base">
              <a:spcBef>
                <a:spcPct val="0"/>
              </a:spcBef>
              <a:spcAft>
                <a:spcPct val="0"/>
              </a:spcAft>
            </a:pPr>
            <a:r>
              <a:rPr lang="es-ES" sz="2400" b="1" dirty="0" smtClean="0">
                <a:solidFill>
                  <a:prstClr val="black"/>
                </a:solidFill>
                <a:latin typeface="Arial" panose="020B0604020202020204" pitchFamily="34" charset="0"/>
                <a:ea typeface="Calibri" pitchFamily="34" charset="0"/>
                <a:cs typeface="Arial" panose="020B0604020202020204" pitchFamily="34" charset="0"/>
              </a:rPr>
              <a:t>Pasos para el examen del sistema arterial periférico</a:t>
            </a:r>
            <a:endParaRPr lang="es-ES" sz="2400" b="1" dirty="0">
              <a:solidFill>
                <a:prstClr val="black"/>
              </a:solidFill>
              <a:latin typeface="Arial" panose="020B0604020202020204" pitchFamily="34" charset="0"/>
              <a:ea typeface="Calibri"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1115616" y="625252"/>
            <a:ext cx="7848872" cy="20005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ESTUDIO DE LA TENSIÓN ARTERIAL</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8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Concepto</a:t>
            </a: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Fuerza creada por el corazón, mantenida por la elasticidad arterial y regulada por las resistencias periféricas. </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3" name="Picture 2"/>
          <p:cNvPicPr>
            <a:picLocks noChangeAspect="1" noChangeArrowheads="1"/>
          </p:cNvPicPr>
          <p:nvPr/>
        </p:nvPicPr>
        <p:blipFill>
          <a:blip r:embed="rId2"/>
          <a:srcRect/>
          <a:stretch>
            <a:fillRect/>
          </a:stretch>
        </p:blipFill>
        <p:spPr bwMode="auto">
          <a:xfrm>
            <a:off x="1403648" y="2675548"/>
            <a:ext cx="6215106" cy="25717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ChangeArrowheads="1"/>
          </p:cNvSpPr>
          <p:nvPr/>
        </p:nvSpPr>
        <p:spPr bwMode="auto">
          <a:xfrm>
            <a:off x="1043608" y="193204"/>
            <a:ext cx="7488832"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Métodos de determinación de la presión arterial</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Método directo</a:t>
            </a: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La presión arterial puede  medirse directamente, con catéteres arteriales invasivos. En este método se punciona la arteria humeral o la arteria femoral con una cánula conectada a un manómetro o a otros sistemas transductores de presión.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Métodos indirectos</a:t>
            </a: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Son de uso diario en la clínica. Incluyen los métodos </a:t>
            </a:r>
            <a:r>
              <a:rPr kumimoji="0" lang="es-ES" sz="2400" b="0" i="0" u="none" strike="noStrike" cap="none" normalizeH="0" baseline="0" dirty="0" err="1" smtClean="0">
                <a:ln>
                  <a:noFill/>
                </a:ln>
                <a:solidFill>
                  <a:schemeClr val="tx1"/>
                </a:solidFill>
                <a:effectLst/>
                <a:latin typeface="Arial" panose="020B0604020202020204" pitchFamily="34" charset="0"/>
                <a:ea typeface="Calibri" pitchFamily="34" charset="0"/>
                <a:cs typeface="Arial" panose="020B0604020202020204" pitchFamily="34" charset="0"/>
              </a:rPr>
              <a:t>auscultatorio</a:t>
            </a: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táctil o </a:t>
            </a:r>
            <a:r>
              <a:rPr kumimoji="0" lang="es-ES" sz="2400" b="0" i="0" u="none" strike="noStrike" cap="none" normalizeH="0" baseline="0" dirty="0" err="1" smtClean="0">
                <a:ln>
                  <a:noFill/>
                </a:ln>
                <a:solidFill>
                  <a:schemeClr val="tx1"/>
                </a:solidFill>
                <a:effectLst/>
                <a:latin typeface="Arial" panose="020B0604020202020204" pitchFamily="34" charset="0"/>
                <a:ea typeface="Calibri" pitchFamily="34" charset="0"/>
                <a:cs typeface="Arial" panose="020B0604020202020204" pitchFamily="34" charset="0"/>
              </a:rPr>
              <a:t>palpatorio</a:t>
            </a: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el </a:t>
            </a:r>
            <a:r>
              <a:rPr kumimoji="0" lang="es-ES" sz="2400" b="0" i="0" u="none" strike="noStrike" cap="none" normalizeH="0" baseline="0" dirty="0" err="1" smtClean="0">
                <a:ln>
                  <a:noFill/>
                </a:ln>
                <a:solidFill>
                  <a:schemeClr val="tx1"/>
                </a:solidFill>
                <a:effectLst/>
                <a:latin typeface="Arial" panose="020B0604020202020204" pitchFamily="34" charset="0"/>
                <a:ea typeface="Calibri" pitchFamily="34" charset="0"/>
                <a:cs typeface="Arial" panose="020B0604020202020204" pitchFamily="34" charset="0"/>
              </a:rPr>
              <a:t>oscilométrico</a:t>
            </a: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y el método ecléctico, que combina los métodos anteriores. </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ChangeArrowheads="1"/>
          </p:cNvSpPr>
          <p:nvPr/>
        </p:nvSpPr>
        <p:spPr bwMode="auto">
          <a:xfrm>
            <a:off x="285720" y="500046"/>
            <a:ext cx="857256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Posición del examinado</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Durante la toma de la presión arterial el sujeto puede estar parado, sentado o acostado. La extremidad que será usada para la toma de presión arterial debe posicionarse a un nivel igual o más bajo que el corazón para evitar una lectura baja falsa. Si se usa el brazo, el antebrazo debe estar en posición relajada, por ejemplo descansando sobre la mesa.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El sujeto descansará 5 min antes de tomarle la presión arterial y no debe haber fumado o ingerido cafeína, por lo menos 30 min antes de la toma. </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p:cNvSpPr>
            <a:spLocks noChangeArrowheads="1"/>
          </p:cNvSpPr>
          <p:nvPr/>
        </p:nvSpPr>
        <p:spPr bwMode="auto">
          <a:xfrm>
            <a:off x="357158" y="428608"/>
            <a:ext cx="8429684"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Pasos para la toma de la presión arterial</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Aplicar el manguito de presión arterial. </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lvl="1" algn="just" eaLnBrk="0" fontAlgn="base" hangingPunct="0">
              <a:spcBef>
                <a:spcPct val="0"/>
              </a:spcBef>
              <a:spcAft>
                <a:spcPct val="0"/>
              </a:spcAft>
            </a:pPr>
            <a:r>
              <a:rPr kumimoji="0" lang="es-ES" sz="24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Brazo</a:t>
            </a: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Enrolle el manguito completamente desinflado cómoda y suavemente alrededor del brazo desnudo. El borde inferior del manguito debe estar aproximadamente 2-3 cm por encima del espacio </a:t>
            </a:r>
            <a:r>
              <a:rPr kumimoji="0" lang="es-ES" sz="2400" b="0" i="0" u="none" strike="noStrike" cap="none" normalizeH="0" baseline="0" dirty="0" err="1" smtClean="0">
                <a:ln>
                  <a:noFill/>
                </a:ln>
                <a:solidFill>
                  <a:schemeClr val="tx1"/>
                </a:solidFill>
                <a:effectLst/>
                <a:latin typeface="Arial" panose="020B0604020202020204" pitchFamily="34" charset="0"/>
                <a:ea typeface="Calibri" pitchFamily="34" charset="0"/>
                <a:cs typeface="Arial" panose="020B0604020202020204" pitchFamily="34" charset="0"/>
              </a:rPr>
              <a:t>antecubital</a:t>
            </a: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o flexura del  codo y el centro de la bolsa de aire debe estar directamente encima de la arteria braquial o humeral. </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lvl="1" algn="just" eaLnBrk="0" fontAlgn="base" hangingPunct="0">
              <a:spcBef>
                <a:spcPct val="0"/>
              </a:spcBef>
              <a:spcAft>
                <a:spcPct val="0"/>
              </a:spcAft>
            </a:pPr>
            <a:r>
              <a:rPr kumimoji="0" lang="es-ES" sz="24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Pierna</a:t>
            </a: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Enrolle el manguito alrededor del muslo sin ropas, con el borde inferior a 2-3 cm por encima de la rodilla. La  </a:t>
            </a:r>
            <a:r>
              <a:rPr kumimoji="0" lang="es-ES" sz="2400" b="0" i="0" u="none" strike="noStrike" cap="none" normalizeH="0" baseline="0" dirty="0" err="1" smtClean="0">
                <a:ln>
                  <a:noFill/>
                </a:ln>
                <a:solidFill>
                  <a:schemeClr val="tx1"/>
                </a:solidFill>
                <a:effectLst/>
                <a:latin typeface="Arial" panose="020B0604020202020204" pitchFamily="34" charset="0"/>
                <a:ea typeface="Calibri" pitchFamily="34" charset="0"/>
                <a:cs typeface="Arial" panose="020B0604020202020204" pitchFamily="34" charset="0"/>
              </a:rPr>
              <a:t>presiónsistólica</a:t>
            </a: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tiene  </a:t>
            </a:r>
            <a:r>
              <a:rPr kumimoji="0" lang="es-ES" sz="2400" b="0" i="0" u="none" strike="noStrike" cap="none" normalizeH="0" baseline="0" dirty="0" err="1" smtClean="0">
                <a:ln>
                  <a:noFill/>
                </a:ln>
                <a:solidFill>
                  <a:schemeClr val="tx1"/>
                </a:solidFill>
                <a:effectLst/>
                <a:latin typeface="Arial" panose="020B0604020202020204" pitchFamily="34" charset="0"/>
                <a:ea typeface="Calibri" pitchFamily="34" charset="0"/>
                <a:cs typeface="Arial" panose="020B0604020202020204" pitchFamily="34" charset="0"/>
              </a:rPr>
              <a:t>valoresde</a:t>
            </a: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10-20 mm más altos en  las piernas  que en los brazos.</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539552" y="121196"/>
            <a:ext cx="842968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2. Estime la presión sistólica por palpación: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812800" marR="0" lvl="0" indent="-457200" algn="just" defTabSz="914400" rtl="0" eaLnBrk="0" fontAlgn="base" latinLnBrk="0" hangingPunct="0">
              <a:lnSpc>
                <a:spcPct val="100000"/>
              </a:lnSpc>
              <a:spcBef>
                <a:spcPct val="0"/>
              </a:spcBef>
              <a:spcAft>
                <a:spcPct val="0"/>
              </a:spcAft>
              <a:buClrTx/>
              <a:buSzTx/>
              <a:buFontTx/>
              <a:buAutoNum type="alphaLcParenR"/>
              <a:tabLs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Palpe la arteria radial con la punta de los dedos de su mano no dominante.</a:t>
            </a:r>
          </a:p>
          <a:p>
            <a:pPr marL="812800" marR="0" lvl="0" indent="-457200" algn="just" defTabSz="914400" rtl="0" eaLnBrk="0" fontAlgn="base" latinLnBrk="0" hangingPunct="0">
              <a:lnSpc>
                <a:spcPct val="100000"/>
              </a:lnSpc>
              <a:spcBef>
                <a:spcPct val="0"/>
              </a:spcBef>
              <a:spcAft>
                <a:spcPct val="0"/>
              </a:spcAft>
              <a:buClrTx/>
              <a:buSzTx/>
              <a:buFontTx/>
              <a:buAutoNum type="alphaLcParenR"/>
              <a:tabLst/>
            </a:pP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723900" marR="0" lvl="0" indent="-36830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b) Infle el manguito mientras palpa simultáneamente la arteria. </a:t>
            </a:r>
          </a:p>
          <a:p>
            <a:pPr marL="723900" marR="0" lvl="0" indent="-368300" algn="just"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723900" marR="0" lvl="0" indent="-36830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c) Fíjese en el punto en el manómetro donde la pulsación de la arteria radial no se palpe más. Esto permite un estimado grosero de la presión sistólica. </a:t>
            </a:r>
          </a:p>
          <a:p>
            <a:pPr marL="723900" marR="0" lvl="0" indent="-368300" algn="just"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endParaRPr>
          </a:p>
          <a:p>
            <a:pPr marL="723900" marR="0" lvl="0" indent="-36830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d) Desinfle totalmente el manguito girando la válvula de la bomba en sentido contrario a las agujas del reloj. </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noChangeArrowheads="1"/>
          </p:cNvSpPr>
          <p:nvPr/>
        </p:nvSpPr>
        <p:spPr bwMode="auto">
          <a:xfrm>
            <a:off x="251520" y="265212"/>
            <a:ext cx="857256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3. Ausculte la presión arterial:</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622300" marR="0" lvl="0" indent="-35560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a) Busque primero la arteria braquial por palpación y coloque el diafragma o la campana del estetoscopio en este sitio.</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622300" marR="0" lvl="0" indent="-35560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b) Cierre de nuevo la válvula, infle el manguito nuevamente, bombeando el bulbo, hasta que la lectura del manómetro esté 20 mm Hg por encima del valor sistólico estimado, obtenido por palpación. </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622300" marR="0" lvl="0" indent="-35560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c) Lentamente desinfle el manguito mientras ausculta la arteria braquial. Desínflelo a razón de 2-3 mm Hg por segundo</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622300" marR="0" lvl="0" indent="-355600" algn="just"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913284"/>
            <a:ext cx="8001056" cy="3785652"/>
          </a:xfrm>
          <a:prstGeom prst="rect">
            <a:avLst/>
          </a:prstGeom>
        </p:spPr>
        <p:txBody>
          <a:bodyPr wrap="square">
            <a:spAutoFit/>
          </a:bodyPr>
          <a:lstStyle/>
          <a:p>
            <a:pPr marL="622300" lvl="0" indent="-355600" algn="just" eaLnBrk="0" fontAlgn="base" hangingPunct="0">
              <a:spcBef>
                <a:spcPct val="0"/>
              </a:spcBef>
              <a:spcAft>
                <a:spcPct val="0"/>
              </a:spcAft>
            </a:pPr>
            <a:r>
              <a:rPr lang="es-ES" sz="2400" dirty="0" smtClean="0">
                <a:latin typeface="Arial" panose="020B0604020202020204" pitchFamily="34" charset="0"/>
                <a:ea typeface="Calibri" pitchFamily="34" charset="0"/>
                <a:cs typeface="Arial" panose="020B0604020202020204" pitchFamily="34" charset="0"/>
              </a:rPr>
              <a:t>d) Según el manguito se desinfla fíjese en la lectura del manómetro cuando oiga el primer ruido de </a:t>
            </a:r>
            <a:r>
              <a:rPr lang="es-ES" sz="2400" dirty="0" err="1" smtClean="0">
                <a:latin typeface="Arial" panose="020B0604020202020204" pitchFamily="34" charset="0"/>
                <a:ea typeface="Calibri" pitchFamily="34" charset="0"/>
                <a:cs typeface="Arial" panose="020B0604020202020204" pitchFamily="34" charset="0"/>
              </a:rPr>
              <a:t>Korotkoff</a:t>
            </a:r>
            <a:r>
              <a:rPr lang="es-ES" sz="2400" dirty="0" smtClean="0">
                <a:latin typeface="Arial" panose="020B0604020202020204" pitchFamily="34" charset="0"/>
                <a:ea typeface="Calibri" pitchFamily="34" charset="0"/>
                <a:cs typeface="Arial" panose="020B0604020202020204" pitchFamily="34" charset="0"/>
              </a:rPr>
              <a:t>. Esta es la presión sistólica. Lea la primera presión diastólica en el punto en que los ruidos se apagan. Lea la segunda presión  diastólica en el punto en que el sonido desaparece completamente.</a:t>
            </a:r>
          </a:p>
          <a:p>
            <a:pPr marL="622300" lvl="0" indent="-355600" algn="just" eaLnBrk="0" fontAlgn="base" hangingPunct="0">
              <a:spcBef>
                <a:spcPct val="0"/>
              </a:spcBef>
              <a:spcAft>
                <a:spcPct val="0"/>
              </a:spcAft>
            </a:pPr>
            <a:endParaRPr lang="es-ES" sz="2400" dirty="0" smtClean="0">
              <a:latin typeface="Arial" panose="020B0604020202020204" pitchFamily="34" charset="0"/>
              <a:ea typeface="Calibri" pitchFamily="34" charset="0"/>
              <a:cs typeface="Arial" panose="020B0604020202020204" pitchFamily="34" charset="0"/>
            </a:endParaRPr>
          </a:p>
          <a:p>
            <a:pPr marL="266700" indent="-266700"/>
            <a:r>
              <a:rPr lang="es-ES" sz="2400" dirty="0" smtClean="0">
                <a:latin typeface="Arial" panose="020B0604020202020204" pitchFamily="34" charset="0"/>
                <a:cs typeface="Arial" panose="020B0604020202020204" pitchFamily="34" charset="0"/>
              </a:rPr>
              <a:t>4. Repita el procedimiento en el miembro opuesto. Note  si hay alguna diferencia. </a:t>
            </a:r>
          </a:p>
          <a:p>
            <a:r>
              <a:rPr lang="es-ES" sz="2400" dirty="0" smtClean="0">
                <a:latin typeface="Arial" panose="020B0604020202020204" pitchFamily="34" charset="0"/>
                <a:cs typeface="Arial" panose="020B0604020202020204" pitchFamily="34" charset="0"/>
              </a:rPr>
              <a:t>5. Registre sus hallazgos. </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857224" y="857236"/>
            <a:ext cx="7143800" cy="37147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email"/>
          <a:srcRect/>
          <a:stretch>
            <a:fillRect/>
          </a:stretch>
        </p:blipFill>
        <p:spPr bwMode="auto">
          <a:xfrm>
            <a:off x="1142976" y="1357302"/>
            <a:ext cx="6715172" cy="3500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115616" y="481236"/>
            <a:ext cx="6858000" cy="676010"/>
          </a:xfrm>
        </p:spPr>
        <p:txBody>
          <a:bodyPr>
            <a:normAutofit fontScale="90000"/>
          </a:bodyPr>
          <a:lstStyle/>
          <a:p>
            <a:pPr algn="ctr" eaLnBrk="1" hangingPunct="1"/>
            <a:r>
              <a:rPr lang="es-ES" sz="2667" b="1" dirty="0">
                <a:solidFill>
                  <a:schemeClr val="tx1"/>
                </a:solidFill>
              </a:rPr>
              <a:t>Estudio de los movimientos respiratorios</a:t>
            </a:r>
            <a:br>
              <a:rPr lang="es-ES" sz="2667" b="1" dirty="0">
                <a:solidFill>
                  <a:schemeClr val="tx1"/>
                </a:solidFill>
              </a:rPr>
            </a:br>
            <a:endParaRPr lang="es-ES" sz="2667" b="1" dirty="0">
              <a:solidFill>
                <a:schemeClr val="tx1"/>
              </a:solidFill>
            </a:endParaRPr>
          </a:p>
        </p:txBody>
      </p:sp>
      <p:sp>
        <p:nvSpPr>
          <p:cNvPr id="57347" name="Rectangle 3"/>
          <p:cNvSpPr>
            <a:spLocks noGrp="1" noChangeArrowheads="1"/>
          </p:cNvSpPr>
          <p:nvPr>
            <p:ph idx="1"/>
          </p:nvPr>
        </p:nvSpPr>
        <p:spPr>
          <a:xfrm>
            <a:off x="1331640" y="1345332"/>
            <a:ext cx="7381875" cy="4837906"/>
          </a:xfrm>
        </p:spPr>
        <p:txBody>
          <a:bodyPr/>
          <a:lstStyle/>
          <a:p>
            <a:pPr eaLnBrk="1" hangingPunct="1">
              <a:spcBef>
                <a:spcPts val="1000"/>
              </a:spcBef>
              <a:spcAft>
                <a:spcPts val="1000"/>
              </a:spcAft>
            </a:pPr>
            <a:r>
              <a:rPr lang="es-ES" sz="2400" b="1" dirty="0" smtClean="0">
                <a:solidFill>
                  <a:schemeClr val="tx1"/>
                </a:solidFill>
                <a:latin typeface="Arial" panose="020B0604020202020204" pitchFamily="34" charset="0"/>
                <a:cs typeface="Arial" panose="020B0604020202020204" pitchFamily="34" charset="0"/>
              </a:rPr>
              <a:t>Considerar cinco aspectos fundamentales:</a:t>
            </a:r>
          </a:p>
          <a:p>
            <a:pPr lvl="1" eaLnBrk="1" hangingPunct="1">
              <a:spcBef>
                <a:spcPts val="1000"/>
              </a:spcBef>
              <a:spcAft>
                <a:spcPts val="1000"/>
              </a:spcAft>
            </a:pPr>
            <a:r>
              <a:rPr lang="es-ES" sz="2400" b="1" dirty="0">
                <a:solidFill>
                  <a:schemeClr val="tx1"/>
                </a:solidFill>
                <a:latin typeface="Arial" panose="020B0604020202020204" pitchFamily="34" charset="0"/>
                <a:cs typeface="Arial" panose="020B0604020202020204" pitchFamily="34" charset="0"/>
              </a:rPr>
              <a:t> Tipo respiratorio.</a:t>
            </a:r>
          </a:p>
          <a:p>
            <a:pPr lvl="1" eaLnBrk="1" hangingPunct="1">
              <a:spcBef>
                <a:spcPts val="1000"/>
              </a:spcBef>
              <a:spcAft>
                <a:spcPts val="1000"/>
              </a:spcAft>
            </a:pPr>
            <a:r>
              <a:rPr lang="es-ES" sz="2400" b="1" dirty="0">
                <a:solidFill>
                  <a:schemeClr val="tx1"/>
                </a:solidFill>
                <a:latin typeface="Arial" panose="020B0604020202020204" pitchFamily="34" charset="0"/>
                <a:cs typeface="Arial" panose="020B0604020202020204" pitchFamily="34" charset="0"/>
              </a:rPr>
              <a:t> Frecuencia.</a:t>
            </a:r>
          </a:p>
          <a:p>
            <a:pPr lvl="1" eaLnBrk="1" hangingPunct="1">
              <a:spcBef>
                <a:spcPts val="1000"/>
              </a:spcBef>
              <a:spcAft>
                <a:spcPts val="1000"/>
              </a:spcAft>
            </a:pPr>
            <a:r>
              <a:rPr lang="es-ES" sz="2400" b="1" dirty="0">
                <a:solidFill>
                  <a:schemeClr val="tx1"/>
                </a:solidFill>
                <a:latin typeface="Arial" panose="020B0604020202020204" pitchFamily="34" charset="0"/>
                <a:cs typeface="Arial" panose="020B0604020202020204" pitchFamily="34" charset="0"/>
              </a:rPr>
              <a:t> Ritmo y profundidad</a:t>
            </a:r>
          </a:p>
          <a:p>
            <a:pPr lvl="1" eaLnBrk="1" hangingPunct="1">
              <a:spcBef>
                <a:spcPts val="1000"/>
              </a:spcBef>
              <a:spcAft>
                <a:spcPts val="1000"/>
              </a:spcAft>
            </a:pPr>
            <a:r>
              <a:rPr lang="es-ES" sz="2400" b="1" dirty="0">
                <a:solidFill>
                  <a:schemeClr val="tx1"/>
                </a:solidFill>
                <a:latin typeface="Arial" panose="020B0604020202020204" pitchFamily="34" charset="0"/>
                <a:cs typeface="Arial" panose="020B0604020202020204" pitchFamily="34" charset="0"/>
              </a:rPr>
              <a:t> Patrones ventilatorios.</a:t>
            </a:r>
          </a:p>
          <a:p>
            <a:pPr lvl="1" eaLnBrk="1" hangingPunct="1">
              <a:spcBef>
                <a:spcPts val="1000"/>
              </a:spcBef>
              <a:spcAft>
                <a:spcPts val="1000"/>
              </a:spcAft>
            </a:pPr>
            <a:r>
              <a:rPr lang="es-ES" sz="2400" b="1" dirty="0">
                <a:solidFill>
                  <a:schemeClr val="tx1"/>
                </a:solidFill>
                <a:latin typeface="Arial" panose="020B0604020202020204" pitchFamily="34" charset="0"/>
                <a:cs typeface="Arial" panose="020B0604020202020204" pitchFamily="34" charset="0"/>
              </a:rPr>
              <a:t> Amplitud o expansión torácica.</a:t>
            </a:r>
          </a:p>
          <a:p>
            <a:pPr eaLnBrk="1" hangingPunct="1">
              <a:spcBef>
                <a:spcPts val="1000"/>
              </a:spcBef>
              <a:spcAft>
                <a:spcPts val="1000"/>
              </a:spcAft>
            </a:pPr>
            <a:endParaRPr lang="es-ES" b="1" dirty="0" smtClean="0"/>
          </a:p>
        </p:txBody>
      </p:sp>
    </p:spTree>
    <p:extLst>
      <p:ext uri="{BB962C8B-B14F-4D97-AF65-F5344CB8AC3E}">
        <p14:creationId xmlns:p14="http://schemas.microsoft.com/office/powerpoint/2010/main" val="14971671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ChangeArrowheads="1"/>
          </p:cNvSpPr>
          <p:nvPr/>
        </p:nvSpPr>
        <p:spPr bwMode="auto">
          <a:xfrm>
            <a:off x="214282" y="660570"/>
            <a:ext cx="8501122"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a:t>
            </a:r>
            <a:endParaRPr kumimoji="0" lang="es-ES"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SISTEMA VENOSO PERIFÉRICO</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El examen del sistema venoso periférico comprende la exploración del pulso venoso yugular, la existencia o no de ingurgitación yugular y reflujo </a:t>
            </a:r>
            <a:r>
              <a:rPr kumimoji="0" lang="es-ES" sz="2400" b="0" i="0" u="none" strike="noStrike" cap="none" normalizeH="0" baseline="0" dirty="0" err="1" smtClean="0">
                <a:ln>
                  <a:noFill/>
                </a:ln>
                <a:solidFill>
                  <a:schemeClr val="tx1"/>
                </a:solidFill>
                <a:effectLst/>
                <a:latin typeface="Arial" panose="020B0604020202020204" pitchFamily="34" charset="0"/>
                <a:ea typeface="Calibri" pitchFamily="34" charset="0"/>
                <a:cs typeface="Arial" panose="020B0604020202020204" pitchFamily="34" charset="0"/>
              </a:rPr>
              <a:t>hepatoyugular</a:t>
            </a: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de dilataciones venosas, sobre todo en miembros inferiores (várices, </a:t>
            </a:r>
            <a:r>
              <a:rPr kumimoji="0" lang="es-ES" sz="2400" b="0" i="0" u="none" strike="noStrike" cap="none" normalizeH="0" baseline="0" dirty="0" err="1" smtClean="0">
                <a:ln>
                  <a:noFill/>
                </a:ln>
                <a:solidFill>
                  <a:schemeClr val="tx1"/>
                </a:solidFill>
                <a:effectLst/>
                <a:latin typeface="Arial" panose="020B0604020202020204" pitchFamily="34" charset="0"/>
                <a:ea typeface="Calibri" pitchFamily="34" charset="0"/>
                <a:cs typeface="Arial" panose="020B0604020202020204" pitchFamily="34" charset="0"/>
              </a:rPr>
              <a:t>microvárices</a:t>
            </a: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y </a:t>
            </a:r>
            <a:r>
              <a:rPr kumimoji="0" lang="es-ES" sz="2400" b="0" i="0" u="none" strike="noStrike" cap="none" normalizeH="0" baseline="0" dirty="0" err="1" smtClean="0">
                <a:ln>
                  <a:noFill/>
                </a:ln>
                <a:solidFill>
                  <a:schemeClr val="tx1"/>
                </a:solidFill>
                <a:effectLst/>
                <a:latin typeface="Arial" panose="020B0604020202020204" pitchFamily="34" charset="0"/>
                <a:ea typeface="Calibri" pitchFamily="34" charset="0"/>
                <a:cs typeface="Arial" panose="020B0604020202020204" pitchFamily="34" charset="0"/>
              </a:rPr>
              <a:t>víbices</a:t>
            </a: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y de circulación colateral, así como, en casos específicos, la exploración de la presión venosa central. </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428596" y="1177154"/>
            <a:ext cx="842968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Sistema venoso periférico</a:t>
            </a: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No várices ni </a:t>
            </a:r>
            <a:r>
              <a:rPr kumimoji="0" lang="es-ES" sz="2400" b="0" i="0" u="none" strike="noStrike" cap="none" normalizeH="0" baseline="0" dirty="0" err="1" smtClean="0">
                <a:ln>
                  <a:noFill/>
                </a:ln>
                <a:solidFill>
                  <a:schemeClr val="tx1"/>
                </a:solidFill>
                <a:effectLst/>
                <a:latin typeface="Arial" panose="020B0604020202020204" pitchFamily="34" charset="0"/>
                <a:ea typeface="Calibri" pitchFamily="34" charset="0"/>
                <a:cs typeface="Arial" panose="020B0604020202020204" pitchFamily="34" charset="0"/>
              </a:rPr>
              <a:t>microvárices</a:t>
            </a: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en miembros inferiores; no circulación colateral, ingurgitación yugular ni reflujo </a:t>
            </a:r>
            <a:r>
              <a:rPr kumimoji="0" lang="es-ES" sz="2400" b="0" i="0" u="none" strike="noStrike" cap="none" normalizeH="0" baseline="0" dirty="0" err="1" smtClean="0">
                <a:ln>
                  <a:noFill/>
                </a:ln>
                <a:solidFill>
                  <a:schemeClr val="tx1"/>
                </a:solidFill>
                <a:effectLst/>
                <a:latin typeface="Arial" panose="020B0604020202020204" pitchFamily="34" charset="0"/>
                <a:ea typeface="Calibri" pitchFamily="34" charset="0"/>
                <a:cs typeface="Arial" panose="020B0604020202020204" pitchFamily="34" charset="0"/>
              </a:rPr>
              <a:t>hepatoyugular</a:t>
            </a: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No se observa el pulso yugular.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Presión venosa central</a:t>
            </a: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No se explora.</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email"/>
          <a:srcRect/>
          <a:stretch>
            <a:fillRect/>
          </a:stretch>
        </p:blipFill>
        <p:spPr bwMode="auto">
          <a:xfrm>
            <a:off x="785786" y="500046"/>
            <a:ext cx="7815155" cy="47149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59632" y="697260"/>
            <a:ext cx="4327414" cy="461665"/>
          </a:xfrm>
          <a:prstGeom prst="rect">
            <a:avLst/>
          </a:prstGeom>
          <a:solidFill>
            <a:schemeClr val="tx2">
              <a:lumMod val="20000"/>
              <a:lumOff val="80000"/>
            </a:schemeClr>
          </a:solidFill>
          <a:ln>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ESTUDIO INDEPENDIENTE</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611560" y="1786671"/>
            <a:ext cx="807249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55600" marR="0" lvl="0" indent="-3556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s-ES" sz="24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Ruido de </a:t>
            </a:r>
            <a:r>
              <a:rPr kumimoji="0" lang="es-ES" sz="2400" b="1" i="0" u="none" strike="noStrike" cap="none" normalizeH="0" baseline="0" dirty="0" err="1" smtClean="0">
                <a:ln>
                  <a:noFill/>
                </a:ln>
                <a:solidFill>
                  <a:schemeClr val="tx1"/>
                </a:solidFill>
                <a:effectLst/>
                <a:latin typeface="Arial" panose="020B0604020202020204" pitchFamily="34" charset="0"/>
                <a:ea typeface="Calibri" pitchFamily="34" charset="0"/>
                <a:cs typeface="Arial" panose="020B0604020202020204" pitchFamily="34" charset="0"/>
              </a:rPr>
              <a:t>korotkoff</a:t>
            </a:r>
            <a:endParaRPr kumimoji="0" lang="es-ES" sz="24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endParaRPr>
          </a:p>
          <a:p>
            <a:pPr marL="355600" marR="0" lvl="0" indent="-355600" algn="just" defTabSz="914400" rtl="0" eaLnBrk="1" fontAlgn="base" latinLnBrk="0" hangingPunct="1">
              <a:lnSpc>
                <a:spcPct val="100000"/>
              </a:lnSpc>
              <a:spcBef>
                <a:spcPct val="0"/>
              </a:spcBef>
              <a:spcAft>
                <a:spcPct val="0"/>
              </a:spcAft>
              <a:buClrTx/>
              <a:buSzTx/>
              <a:buFont typeface="Arial" pitchFamily="34" charset="0"/>
              <a:buChar char="•"/>
              <a:tabLst/>
            </a:pPr>
            <a:r>
              <a:rPr lang="es-ES" sz="2400" b="1" dirty="0" smtClean="0">
                <a:latin typeface="Arial" panose="020B0604020202020204" pitchFamily="34" charset="0"/>
                <a:cs typeface="Arial" panose="020B0604020202020204" pitchFamily="34" charset="0"/>
              </a:rPr>
              <a:t>Mecanismos de producción de la presión arterial</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031875" y="1383771"/>
            <a:ext cx="7080250" cy="3175228"/>
          </a:xfrm>
          <a:prstGeom prst="rect">
            <a:avLst/>
          </a:prstGeom>
        </p:spPr>
        <p:txBody>
          <a:bodyPr>
            <a:spAutoFit/>
          </a:bodyPr>
          <a:lstStyle/>
          <a:p>
            <a:pPr marL="238115" indent="-238115" fontAlgn="base">
              <a:spcBef>
                <a:spcPts val="500"/>
              </a:spcBef>
              <a:spcAft>
                <a:spcPts val="500"/>
              </a:spcAft>
              <a:buFont typeface="Wingdings" panose="05000000000000000000" pitchFamily="2" charset="2"/>
              <a:buChar char="ü"/>
              <a:defRPr/>
            </a:pPr>
            <a:r>
              <a:rPr lang="es-ES" sz="2400" dirty="0" err="1">
                <a:solidFill>
                  <a:srgbClr val="000000"/>
                </a:solidFill>
                <a:latin typeface="Arial" panose="020B0604020202020204" pitchFamily="34" charset="0"/>
                <a:cs typeface="Arial" panose="020B0604020202020204" pitchFamily="34" charset="0"/>
              </a:rPr>
              <a:t>LLanio</a:t>
            </a:r>
            <a:r>
              <a:rPr lang="es-ES" sz="2400" dirty="0">
                <a:solidFill>
                  <a:srgbClr val="000000"/>
                </a:solidFill>
                <a:latin typeface="Arial" panose="020B0604020202020204" pitchFamily="34" charset="0"/>
                <a:cs typeface="Arial" panose="020B0604020202020204" pitchFamily="34" charset="0"/>
              </a:rPr>
              <a:t> Navarro R, Perdomo González G, et al. Propedéutica Clínica y Semiología Médica. Tomo 1 Sección I, Capítulos 4, 7 y 8. La Habana: Editorial Pueblo y Educación y de Ciencias Médicas, 2003. </a:t>
            </a:r>
          </a:p>
          <a:p>
            <a:pPr marL="238115" indent="-238115" fontAlgn="base">
              <a:spcBef>
                <a:spcPts val="500"/>
              </a:spcBef>
              <a:spcAft>
                <a:spcPts val="500"/>
              </a:spcAft>
              <a:buFont typeface="Wingdings" panose="05000000000000000000" pitchFamily="2" charset="2"/>
              <a:buChar char="ü"/>
              <a:defRPr/>
            </a:pPr>
            <a:r>
              <a:rPr lang="es-ES" sz="2400" dirty="0">
                <a:solidFill>
                  <a:srgbClr val="000000"/>
                </a:solidFill>
                <a:latin typeface="Arial" panose="020B0604020202020204" pitchFamily="34" charset="0"/>
                <a:cs typeface="Arial" panose="020B0604020202020204" pitchFamily="34" charset="0"/>
              </a:rPr>
              <a:t> Monteagudo Valdivia PL, Perdomo González G. Ruidos Respiratorios. (Tutorial en CD ROM) La Habana: CECAM; 2003. </a:t>
            </a:r>
          </a:p>
        </p:txBody>
      </p:sp>
      <p:sp>
        <p:nvSpPr>
          <p:cNvPr id="109571" name="Título 7"/>
          <p:cNvSpPr>
            <a:spLocks noGrp="1"/>
          </p:cNvSpPr>
          <p:nvPr>
            <p:ph type="title"/>
          </p:nvPr>
        </p:nvSpPr>
        <p:spPr>
          <a:xfrm>
            <a:off x="1475656" y="265212"/>
            <a:ext cx="6429375" cy="976313"/>
          </a:xfrm>
        </p:spPr>
        <p:txBody>
          <a:bodyPr>
            <a:normAutofit/>
          </a:bodyPr>
          <a:lstStyle/>
          <a:p>
            <a:pPr algn="ctr"/>
            <a:r>
              <a:rPr lang="es-ES" sz="2400" b="1" dirty="0" smtClean="0">
                <a:solidFill>
                  <a:schemeClr val="tx1"/>
                </a:solidFill>
                <a:latin typeface="Arial" panose="020B0604020202020204" pitchFamily="34" charset="0"/>
                <a:cs typeface="Arial" panose="020B0604020202020204" pitchFamily="34" charset="0"/>
              </a:rPr>
              <a:t>Bibliografía </a:t>
            </a:r>
            <a:endParaRPr lang="es-MX" sz="2400" b="1"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7072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971600" y="625252"/>
            <a:ext cx="6858000" cy="616479"/>
          </a:xfrm>
        </p:spPr>
        <p:txBody>
          <a:bodyPr>
            <a:normAutofit/>
          </a:bodyPr>
          <a:lstStyle/>
          <a:p>
            <a:pPr algn="ctr" eaLnBrk="1" hangingPunct="1"/>
            <a:r>
              <a:rPr lang="es-ES" sz="2400" b="1" dirty="0">
                <a:solidFill>
                  <a:schemeClr val="tx1"/>
                </a:solidFill>
                <a:latin typeface="Arial" panose="020B0604020202020204" pitchFamily="34" charset="0"/>
                <a:cs typeface="Arial" panose="020B0604020202020204" pitchFamily="34" charset="0"/>
              </a:rPr>
              <a:t>Tipo respiratorio</a:t>
            </a:r>
          </a:p>
        </p:txBody>
      </p:sp>
      <p:sp>
        <p:nvSpPr>
          <p:cNvPr id="58371" name="Rectangle 3"/>
          <p:cNvSpPr>
            <a:spLocks noGrp="1" noChangeArrowheads="1"/>
          </p:cNvSpPr>
          <p:nvPr>
            <p:ph idx="1"/>
          </p:nvPr>
        </p:nvSpPr>
        <p:spPr>
          <a:xfrm>
            <a:off x="1331640" y="1777380"/>
            <a:ext cx="6858000" cy="4500563"/>
          </a:xfrm>
        </p:spPr>
        <p:txBody>
          <a:bodyPr>
            <a:normAutofit/>
          </a:bodyPr>
          <a:lstStyle/>
          <a:p>
            <a:pPr eaLnBrk="1" hangingPunct="1">
              <a:spcBef>
                <a:spcPts val="1000"/>
              </a:spcBef>
              <a:spcAft>
                <a:spcPts val="1000"/>
              </a:spcAft>
            </a:pPr>
            <a:r>
              <a:rPr lang="es-ES" sz="2400" b="1" dirty="0" smtClean="0">
                <a:solidFill>
                  <a:schemeClr val="tx1"/>
                </a:solidFill>
                <a:latin typeface="Arial" panose="020B0604020202020204" pitchFamily="34" charset="0"/>
                <a:cs typeface="Arial" panose="020B0604020202020204" pitchFamily="34" charset="0"/>
              </a:rPr>
              <a:t>El tipo respiratorio normal en la mujer es costal superior. </a:t>
            </a:r>
          </a:p>
          <a:p>
            <a:pPr eaLnBrk="1" hangingPunct="1">
              <a:spcBef>
                <a:spcPts val="1000"/>
              </a:spcBef>
              <a:spcAft>
                <a:spcPts val="1000"/>
              </a:spcAft>
            </a:pPr>
            <a:r>
              <a:rPr lang="es-ES" sz="2400" b="1" dirty="0" smtClean="0">
                <a:solidFill>
                  <a:schemeClr val="tx1"/>
                </a:solidFill>
                <a:latin typeface="Arial" panose="020B0604020202020204" pitchFamily="34" charset="0"/>
                <a:cs typeface="Arial" panose="020B0604020202020204" pitchFamily="34" charset="0"/>
              </a:rPr>
              <a:t>En el adolescente, en que las costillas son flexibles, es costal. </a:t>
            </a:r>
          </a:p>
          <a:p>
            <a:pPr eaLnBrk="1" hangingPunct="1">
              <a:spcBef>
                <a:spcPts val="1000"/>
              </a:spcBef>
              <a:spcAft>
                <a:spcPts val="1000"/>
              </a:spcAft>
            </a:pPr>
            <a:r>
              <a:rPr lang="es-ES" sz="2400" b="1" dirty="0" smtClean="0">
                <a:solidFill>
                  <a:schemeClr val="tx1"/>
                </a:solidFill>
                <a:latin typeface="Arial" panose="020B0604020202020204" pitchFamily="34" charset="0"/>
                <a:cs typeface="Arial" panose="020B0604020202020204" pitchFamily="34" charset="0"/>
              </a:rPr>
              <a:t>En los niños y los adultos es diafragmático o abdominal</a:t>
            </a:r>
          </a:p>
        </p:txBody>
      </p:sp>
    </p:spTree>
    <p:extLst>
      <p:ext uri="{BB962C8B-B14F-4D97-AF65-F5344CB8AC3E}">
        <p14:creationId xmlns:p14="http://schemas.microsoft.com/office/powerpoint/2010/main" val="3489599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276600" y="121196"/>
            <a:ext cx="2939521" cy="616479"/>
          </a:xfrm>
        </p:spPr>
        <p:txBody>
          <a:bodyPr/>
          <a:lstStyle/>
          <a:p>
            <a:pPr eaLnBrk="1" hangingPunct="1"/>
            <a:endParaRPr lang="es-ES" sz="2667" b="1" dirty="0">
              <a:solidFill>
                <a:schemeClr val="tx1"/>
              </a:solidFill>
            </a:endParaRPr>
          </a:p>
        </p:txBody>
      </p:sp>
      <p:sp>
        <p:nvSpPr>
          <p:cNvPr id="59395" name="Rectangle 3"/>
          <p:cNvSpPr>
            <a:spLocks noGrp="1" noChangeArrowheads="1"/>
          </p:cNvSpPr>
          <p:nvPr>
            <p:ph idx="1"/>
          </p:nvPr>
        </p:nvSpPr>
        <p:spPr>
          <a:xfrm>
            <a:off x="1115616" y="568454"/>
            <a:ext cx="7261490" cy="4500563"/>
          </a:xfrm>
        </p:spPr>
        <p:txBody>
          <a:bodyPr>
            <a:normAutofit/>
          </a:bodyPr>
          <a:lstStyle/>
          <a:p>
            <a:pPr lvl="1" algn="just" eaLnBrk="1" hangingPunct="1">
              <a:spcBef>
                <a:spcPts val="1000"/>
              </a:spcBef>
              <a:spcAft>
                <a:spcPts val="500"/>
              </a:spcAft>
            </a:pPr>
            <a:r>
              <a:rPr lang="es-ES" sz="2400" dirty="0" smtClean="0">
                <a:solidFill>
                  <a:schemeClr val="tx1"/>
                </a:solidFill>
                <a:latin typeface="Arial" panose="020B0604020202020204" pitchFamily="34" charset="0"/>
                <a:cs typeface="Arial" panose="020B0604020202020204" pitchFamily="34" charset="0"/>
              </a:rPr>
              <a:t> Con cada respiración, ambos </a:t>
            </a:r>
            <a:r>
              <a:rPr lang="es-ES" sz="2400" dirty="0" err="1" smtClean="0">
                <a:solidFill>
                  <a:schemeClr val="tx1"/>
                </a:solidFill>
                <a:latin typeface="Arial" panose="020B0604020202020204" pitchFamily="34" charset="0"/>
                <a:cs typeface="Arial" panose="020B0604020202020204" pitchFamily="34" charset="0"/>
              </a:rPr>
              <a:t>hemitórax</a:t>
            </a:r>
            <a:r>
              <a:rPr lang="es-ES" sz="2400" dirty="0" smtClean="0">
                <a:solidFill>
                  <a:schemeClr val="tx1"/>
                </a:solidFill>
                <a:latin typeface="Arial" panose="020B0604020202020204" pitchFamily="34" charset="0"/>
                <a:cs typeface="Arial" panose="020B0604020202020204" pitchFamily="34" charset="0"/>
              </a:rPr>
              <a:t> deben tener movimientos simétricos y sincrónicos, hacia arriba y hacia abajo. </a:t>
            </a:r>
          </a:p>
          <a:p>
            <a:pPr lvl="1" algn="just" eaLnBrk="1" hangingPunct="1">
              <a:spcBef>
                <a:spcPts val="1000"/>
              </a:spcBef>
              <a:spcAft>
                <a:spcPts val="500"/>
              </a:spcAft>
            </a:pPr>
            <a:r>
              <a:rPr lang="es-ES" sz="2400" dirty="0" smtClean="0">
                <a:solidFill>
                  <a:schemeClr val="tx1"/>
                </a:solidFill>
                <a:latin typeface="Arial" panose="020B0604020202020204" pitchFamily="34" charset="0"/>
                <a:cs typeface="Arial" panose="020B0604020202020204" pitchFamily="34" charset="0"/>
              </a:rPr>
              <a:t>En cada inspiración efectiva debe ocurrir un movimiento del diafragma hacia abajo y un movimiento del tórax y el abdomen, hacia fuera. </a:t>
            </a:r>
          </a:p>
          <a:p>
            <a:pPr lvl="1" algn="just" eaLnBrk="1" hangingPunct="1">
              <a:spcBef>
                <a:spcPts val="1000"/>
              </a:spcBef>
              <a:spcAft>
                <a:spcPts val="500"/>
              </a:spcAft>
            </a:pPr>
            <a:r>
              <a:rPr lang="es-ES" sz="2400" dirty="0" smtClean="0">
                <a:solidFill>
                  <a:schemeClr val="tx1"/>
                </a:solidFill>
                <a:latin typeface="Arial" panose="020B0604020202020204" pitchFamily="34" charset="0"/>
                <a:cs typeface="Arial" panose="020B0604020202020204" pitchFamily="34" charset="0"/>
              </a:rPr>
              <a:t>Con la espiración debe ocurrir lo inverso. Generalmente las mujeres respiran con movimiento torácico, mientras que los hombres y los niños usualmente respiran con el diafragma.</a:t>
            </a:r>
          </a:p>
        </p:txBody>
      </p:sp>
    </p:spTree>
    <p:extLst>
      <p:ext uri="{BB962C8B-B14F-4D97-AF65-F5344CB8AC3E}">
        <p14:creationId xmlns:p14="http://schemas.microsoft.com/office/powerpoint/2010/main" val="1375163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331640" y="481236"/>
            <a:ext cx="7029979" cy="1143000"/>
          </a:xfrm>
        </p:spPr>
        <p:txBody>
          <a:bodyPr>
            <a:normAutofit/>
          </a:bodyPr>
          <a:lstStyle/>
          <a:p>
            <a:pPr eaLnBrk="1" hangingPunct="1"/>
            <a:r>
              <a:rPr lang="es-ES" sz="2400" b="1" dirty="0">
                <a:solidFill>
                  <a:schemeClr val="tx1"/>
                </a:solidFill>
                <a:latin typeface="Arial" panose="020B0604020202020204" pitchFamily="34" charset="0"/>
                <a:cs typeface="Arial" panose="020B0604020202020204" pitchFamily="34" charset="0"/>
              </a:rPr>
              <a:t>Frecuencia respiratoria, ritmo y patrones ventilatorios normales:</a:t>
            </a:r>
          </a:p>
        </p:txBody>
      </p:sp>
      <p:sp>
        <p:nvSpPr>
          <p:cNvPr id="60419" name="Rectangle 3"/>
          <p:cNvSpPr>
            <a:spLocks noGrp="1" noChangeArrowheads="1"/>
          </p:cNvSpPr>
          <p:nvPr>
            <p:ph idx="1"/>
          </p:nvPr>
        </p:nvSpPr>
        <p:spPr>
          <a:xfrm>
            <a:off x="1125796" y="1489348"/>
            <a:ext cx="6729678" cy="3959489"/>
          </a:xfrm>
        </p:spPr>
        <p:txBody>
          <a:bodyPr>
            <a:normAutofit/>
          </a:bodyPr>
          <a:lstStyle/>
          <a:p>
            <a:pPr algn="just" eaLnBrk="1" hangingPunct="1"/>
            <a:r>
              <a:rPr lang="es-ES" sz="2400" dirty="0" smtClean="0">
                <a:solidFill>
                  <a:schemeClr val="tx1"/>
                </a:solidFill>
                <a:latin typeface="Arial" panose="020B0604020202020204" pitchFamily="34" charset="0"/>
                <a:cs typeface="Arial" panose="020B0604020202020204" pitchFamily="34" charset="0"/>
              </a:rPr>
              <a:t>La evaluación de la frecuencia respiratoria se realiza en la práctica cuando se está evaluando el resto de los signos vitales: temperatura, pulso y presión arterial, pero si está realizando el examen particular del aparato respiratorio, debe tener presente su exploración (que tiende a olvidarse), y realizarla al final o al principio de la inspección.</a:t>
            </a:r>
          </a:p>
          <a:p>
            <a:pPr algn="just" eaLnBrk="1" hangingPunct="1"/>
            <a:endParaRPr lang="es-E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5282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187624" y="490687"/>
            <a:ext cx="7620000" cy="616479"/>
          </a:xfrm>
        </p:spPr>
        <p:txBody>
          <a:bodyPr>
            <a:normAutofit fontScale="90000"/>
          </a:bodyPr>
          <a:lstStyle/>
          <a:p>
            <a:pPr eaLnBrk="1" hangingPunct="1"/>
            <a:r>
              <a:rPr lang="es-ES" sz="2667" b="1" dirty="0">
                <a:solidFill>
                  <a:schemeClr val="tx1"/>
                </a:solidFill>
              </a:rPr>
              <a:t>Técnica de examen de frecuencia respiratoria</a:t>
            </a:r>
          </a:p>
        </p:txBody>
      </p:sp>
      <p:sp>
        <p:nvSpPr>
          <p:cNvPr id="18435" name="Rectangle 3"/>
          <p:cNvSpPr>
            <a:spLocks noGrp="1" noChangeArrowheads="1"/>
          </p:cNvSpPr>
          <p:nvPr>
            <p:ph idx="1"/>
          </p:nvPr>
        </p:nvSpPr>
        <p:spPr>
          <a:xfrm>
            <a:off x="941917" y="1133740"/>
            <a:ext cx="6990292" cy="3951552"/>
          </a:xfrm>
        </p:spPr>
        <p:txBody>
          <a:bodyPr/>
          <a:lstStyle/>
          <a:p>
            <a:pPr algn="just" eaLnBrk="1" hangingPunct="1">
              <a:spcBef>
                <a:spcPts val="1000"/>
              </a:spcBef>
              <a:defRPr/>
            </a:pPr>
            <a:r>
              <a:rPr lang="es-ES" sz="2400" dirty="0" smtClean="0">
                <a:solidFill>
                  <a:schemeClr val="tx1"/>
                </a:solidFill>
                <a:latin typeface="Arial" panose="020B0604020202020204" pitchFamily="34" charset="0"/>
                <a:cs typeface="Arial" panose="020B0604020202020204" pitchFamily="34" charset="0"/>
              </a:rPr>
              <a:t>Primero se debe tratar de minimizar la interferencia que puede falsear el resultado. Para ello evalué la frecuencia respiratoria (FR) mientras mantiene sus dedos sobre el sitio del pulso radial, como si estuviera tomando el pulso, porque si la persona advierte que usted está contando la frecuencia respiratoria, puede alterar su patrón ventilatorio, generalmente de forma inconsciente.</a:t>
            </a:r>
          </a:p>
          <a:p>
            <a:pPr marL="0" indent="0" algn="just" eaLnBrk="1" hangingPunct="1">
              <a:spcBef>
                <a:spcPts val="1000"/>
              </a:spcBef>
              <a:buNone/>
              <a:defRPr/>
            </a:pPr>
            <a:endParaRPr lang="es-ES" b="1" dirty="0" smtClean="0"/>
          </a:p>
        </p:txBody>
      </p:sp>
    </p:spTree>
    <p:extLst>
      <p:ext uri="{BB962C8B-B14F-4D97-AF65-F5344CB8AC3E}">
        <p14:creationId xmlns:p14="http://schemas.microsoft.com/office/powerpoint/2010/main" val="13779534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475656" y="265212"/>
            <a:ext cx="7200636" cy="616479"/>
          </a:xfrm>
        </p:spPr>
        <p:txBody>
          <a:bodyPr>
            <a:normAutofit fontScale="90000"/>
          </a:bodyPr>
          <a:lstStyle/>
          <a:p>
            <a:pPr eaLnBrk="1" hangingPunct="1"/>
            <a:r>
              <a:rPr lang="es-ES" sz="2500" b="1" dirty="0">
                <a:solidFill>
                  <a:schemeClr val="tx1"/>
                </a:solidFill>
              </a:rPr>
              <a:t>Técnica de examen de frecuencia respiratoria</a:t>
            </a:r>
          </a:p>
        </p:txBody>
      </p:sp>
      <p:sp>
        <p:nvSpPr>
          <p:cNvPr id="18435" name="Rectangle 3"/>
          <p:cNvSpPr>
            <a:spLocks noGrp="1" noChangeArrowheads="1"/>
          </p:cNvSpPr>
          <p:nvPr>
            <p:ph idx="1"/>
          </p:nvPr>
        </p:nvSpPr>
        <p:spPr>
          <a:xfrm>
            <a:off x="1331640" y="697260"/>
            <a:ext cx="7632848" cy="3951553"/>
          </a:xfrm>
        </p:spPr>
        <p:txBody>
          <a:bodyPr/>
          <a:lstStyle/>
          <a:p>
            <a:pPr marL="0" indent="0" algn="just" eaLnBrk="1" hangingPunct="1">
              <a:spcBef>
                <a:spcPts val="1000"/>
              </a:spcBef>
              <a:spcAft>
                <a:spcPts val="500"/>
              </a:spcAft>
              <a:buNone/>
              <a:defRPr/>
            </a:pPr>
            <a:endParaRPr lang="es-ES" b="1" dirty="0" smtClean="0"/>
          </a:p>
          <a:p>
            <a:pPr algn="just" eaLnBrk="1" hangingPunct="1">
              <a:spcBef>
                <a:spcPts val="1000"/>
              </a:spcBef>
              <a:spcAft>
                <a:spcPts val="500"/>
              </a:spcAft>
              <a:defRPr/>
            </a:pPr>
            <a:r>
              <a:rPr lang="es-ES" sz="2400" dirty="0" smtClean="0">
                <a:solidFill>
                  <a:schemeClr val="tx1"/>
                </a:solidFill>
                <a:latin typeface="Arial" panose="020B0604020202020204" pitchFamily="34" charset="0"/>
                <a:cs typeface="Arial" panose="020B0604020202020204" pitchFamily="34" charset="0"/>
              </a:rPr>
              <a:t>Alternativamente, si el individuo está dormido, puede contar la FR antes de evaluar los otros signos vitales o de comenzar el examen.</a:t>
            </a:r>
          </a:p>
          <a:p>
            <a:pPr eaLnBrk="1" hangingPunct="1">
              <a:spcBef>
                <a:spcPts val="1000"/>
              </a:spcBef>
              <a:spcAft>
                <a:spcPts val="500"/>
              </a:spcAft>
              <a:defRPr/>
            </a:pPr>
            <a:endParaRPr lang="es-ES" b="1" dirty="0" smtClean="0"/>
          </a:p>
          <a:p>
            <a:pPr eaLnBrk="1" hangingPunct="1">
              <a:spcBef>
                <a:spcPts val="1000"/>
              </a:spcBef>
              <a:spcAft>
                <a:spcPts val="500"/>
              </a:spcAft>
              <a:defRPr/>
            </a:pPr>
            <a:endParaRPr lang="es-ES" b="1" dirty="0" smtClean="0"/>
          </a:p>
        </p:txBody>
      </p:sp>
      <p:sp>
        <p:nvSpPr>
          <p:cNvPr id="4" name="Rectangle 3"/>
          <p:cNvSpPr txBox="1">
            <a:spLocks noChangeArrowheads="1"/>
          </p:cNvSpPr>
          <p:nvPr/>
        </p:nvSpPr>
        <p:spPr>
          <a:xfrm>
            <a:off x="1331640" y="2281436"/>
            <a:ext cx="7200635" cy="4372240"/>
          </a:xfrm>
          <a:prstGeom prst="rect">
            <a:avLst/>
          </a:prstGeom>
        </p:spPr>
        <p:txBody>
          <a:bodyPr vert="horz" lIns="91440" tIns="45720" rIns="91440" bIns="45720" rtlCol="0">
            <a:normAutofit/>
          </a:bodyPr>
          <a:lst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a:lstStyle>
          <a:p>
            <a:pPr>
              <a:spcBef>
                <a:spcPts val="1000"/>
              </a:spcBef>
              <a:spcAft>
                <a:spcPts val="1000"/>
              </a:spcAft>
            </a:pPr>
            <a:r>
              <a:rPr lang="es-ES" sz="2400" dirty="0" smtClean="0">
                <a:solidFill>
                  <a:schemeClr val="tx1"/>
                </a:solidFill>
                <a:latin typeface="Arial" panose="020B0604020202020204" pitchFamily="34" charset="0"/>
                <a:cs typeface="Arial" panose="020B0604020202020204" pitchFamily="34" charset="0"/>
              </a:rPr>
              <a:t>El segundo paso es observar los movimientos respiratorios de la persona. </a:t>
            </a:r>
          </a:p>
          <a:p>
            <a:pPr>
              <a:spcBef>
                <a:spcPts val="1000"/>
              </a:spcBef>
              <a:spcAft>
                <a:spcPts val="1000"/>
              </a:spcAft>
            </a:pPr>
            <a:r>
              <a:rPr lang="es-ES" sz="2400" dirty="0" smtClean="0">
                <a:solidFill>
                  <a:schemeClr val="tx1"/>
                </a:solidFill>
                <a:latin typeface="Arial" panose="020B0604020202020204" pitchFamily="34" charset="0"/>
                <a:cs typeface="Arial" panose="020B0604020202020204" pitchFamily="34" charset="0"/>
              </a:rPr>
              <a:t>La visualización consiste en observar cómo el pecho se eleva y desciende.</a:t>
            </a:r>
          </a:p>
          <a:p>
            <a:pPr>
              <a:spcBef>
                <a:spcPts val="1000"/>
              </a:spcBef>
              <a:spcAft>
                <a:spcPts val="1000"/>
              </a:spcAft>
            </a:pPr>
            <a:r>
              <a:rPr lang="es-ES" sz="2400" dirty="0" smtClean="0">
                <a:solidFill>
                  <a:schemeClr val="tx1"/>
                </a:solidFill>
                <a:latin typeface="Arial" panose="020B0604020202020204" pitchFamily="34" charset="0"/>
                <a:cs typeface="Arial" panose="020B0604020202020204" pitchFamily="34" charset="0"/>
              </a:rPr>
              <a:t>Observe también el trabajo de los músculos respiratorios y el uso o no de los músculos accesorios.</a:t>
            </a:r>
          </a:p>
          <a:p>
            <a:pPr>
              <a:spcBef>
                <a:spcPts val="1000"/>
              </a:spcBef>
              <a:spcAft>
                <a:spcPts val="1000"/>
              </a:spcAft>
            </a:pPr>
            <a:endParaRPr lang="es-ES" sz="2400" b="1"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50617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idx="1"/>
          </p:nvPr>
        </p:nvSpPr>
        <p:spPr>
          <a:xfrm>
            <a:off x="1187624" y="121196"/>
            <a:ext cx="7848872" cy="4132792"/>
          </a:xfrm>
        </p:spPr>
        <p:txBody>
          <a:bodyPr/>
          <a:lstStyle/>
          <a:p>
            <a:pPr eaLnBrk="1" hangingPunct="1">
              <a:spcBef>
                <a:spcPts val="1000"/>
              </a:spcBef>
              <a:spcAft>
                <a:spcPts val="1000"/>
              </a:spcAft>
            </a:pPr>
            <a:r>
              <a:rPr lang="es-ES" sz="2400" dirty="0" smtClean="0">
                <a:solidFill>
                  <a:schemeClr val="tx1"/>
                </a:solidFill>
                <a:latin typeface="Arial" panose="020B0604020202020204" pitchFamily="34" charset="0"/>
                <a:cs typeface="Arial" panose="020B0604020202020204" pitchFamily="34" charset="0"/>
              </a:rPr>
              <a:t>Cuente ahora la frecuencia respiratoria. Utilice un reloj con secundario, para contar el número de veces que el tórax asciende y desciende en 30 s y multiplíquelo por dos. </a:t>
            </a:r>
          </a:p>
          <a:p>
            <a:pPr eaLnBrk="1" hangingPunct="1">
              <a:spcBef>
                <a:spcPts val="1000"/>
              </a:spcBef>
              <a:spcAft>
                <a:spcPts val="1000"/>
              </a:spcAft>
            </a:pPr>
            <a:r>
              <a:rPr lang="es-ES" sz="2400" dirty="0" smtClean="0">
                <a:solidFill>
                  <a:schemeClr val="tx1"/>
                </a:solidFill>
                <a:latin typeface="Arial" panose="020B0604020202020204" pitchFamily="34" charset="0"/>
                <a:cs typeface="Arial" panose="020B0604020202020204" pitchFamily="34" charset="0"/>
              </a:rPr>
              <a:t>Si la respiración es lenta o irregular, cuente en un minuto completo. </a:t>
            </a:r>
          </a:p>
          <a:p>
            <a:pPr eaLnBrk="1" hangingPunct="1">
              <a:spcBef>
                <a:spcPts val="1000"/>
              </a:spcBef>
              <a:spcAft>
                <a:spcPts val="1000"/>
              </a:spcAft>
            </a:pPr>
            <a:r>
              <a:rPr lang="es-ES" sz="2400" dirty="0" smtClean="0">
                <a:solidFill>
                  <a:schemeClr val="tx1"/>
                </a:solidFill>
                <a:latin typeface="Arial" panose="020B0604020202020204" pitchFamily="34" charset="0"/>
                <a:cs typeface="Arial" panose="020B0604020202020204" pitchFamily="34" charset="0"/>
              </a:rPr>
              <a:t>La frecuencia respiratoria normal del adulto es de 12-20/min en reposo.</a:t>
            </a:r>
          </a:p>
          <a:p>
            <a:pPr eaLnBrk="1" hangingPunct="1">
              <a:spcBef>
                <a:spcPts val="1000"/>
              </a:spcBef>
              <a:spcAft>
                <a:spcPts val="1000"/>
              </a:spcAft>
            </a:pPr>
            <a:endParaRPr lang="es-ES" b="1" dirty="0" smtClean="0"/>
          </a:p>
        </p:txBody>
      </p:sp>
      <p:sp>
        <p:nvSpPr>
          <p:cNvPr id="2" name="Rectángulo 1"/>
          <p:cNvSpPr/>
          <p:nvPr/>
        </p:nvSpPr>
        <p:spPr>
          <a:xfrm>
            <a:off x="1079612" y="3550273"/>
            <a:ext cx="7956884" cy="1826141"/>
          </a:xfrm>
          <a:prstGeom prst="rect">
            <a:avLst/>
          </a:prstGeom>
        </p:spPr>
        <p:txBody>
          <a:bodyPr wrap="square">
            <a:spAutoFit/>
          </a:bodyPr>
          <a:lstStyle/>
          <a:p>
            <a:pPr marL="257175" lvl="0" indent="-257175" defTabSz="342900">
              <a:spcBef>
                <a:spcPts val="1000"/>
              </a:spcBef>
              <a:spcAft>
                <a:spcPts val="1000"/>
              </a:spcAft>
              <a:buClr>
                <a:srgbClr val="353535"/>
              </a:buClr>
              <a:buFont typeface="Wingdings 3" charset="2"/>
              <a:buChar char=""/>
            </a:pPr>
            <a:r>
              <a:rPr lang="es-ES" sz="2400" dirty="0">
                <a:latin typeface="Arial" panose="020B0604020202020204" pitchFamily="34" charset="0"/>
                <a:cs typeface="Arial" panose="020B0604020202020204" pitchFamily="34" charset="0"/>
              </a:rPr>
              <a:t>La respiración debe ser tranquila y sin esfuerzo. </a:t>
            </a:r>
          </a:p>
          <a:p>
            <a:pPr marL="257175" lvl="0" indent="-257175" defTabSz="342900">
              <a:spcBef>
                <a:spcPts val="1000"/>
              </a:spcBef>
              <a:spcAft>
                <a:spcPts val="1000"/>
              </a:spcAft>
              <a:buClr>
                <a:srgbClr val="353535"/>
              </a:buClr>
              <a:buFont typeface="Wingdings 3" charset="2"/>
              <a:buChar char=""/>
            </a:pPr>
            <a:r>
              <a:rPr lang="es-ES" sz="2400" dirty="0">
                <a:latin typeface="Arial" panose="020B0604020202020204" pitchFamily="34" charset="0"/>
                <a:cs typeface="Arial" panose="020B0604020202020204" pitchFamily="34" charset="0"/>
              </a:rPr>
              <a:t>El tiempo que demora la espiración (E), es aproximadamente el doble del tiempo de la inspiración (I), por lo tanto, la relación de tiempo I:E es 1:2</a:t>
            </a:r>
          </a:p>
        </p:txBody>
      </p:sp>
    </p:spTree>
    <p:extLst>
      <p:ext uri="{BB962C8B-B14F-4D97-AF65-F5344CB8AC3E}">
        <p14:creationId xmlns:p14="http://schemas.microsoft.com/office/powerpoint/2010/main" val="422188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871928" y="337344"/>
            <a:ext cx="5708385" cy="556948"/>
          </a:xfrm>
        </p:spPr>
        <p:txBody>
          <a:bodyPr>
            <a:normAutofit/>
          </a:bodyPr>
          <a:lstStyle/>
          <a:p>
            <a:pPr eaLnBrk="1" hangingPunct="1"/>
            <a:r>
              <a:rPr lang="es-ES" sz="2400" b="1" dirty="0">
                <a:solidFill>
                  <a:schemeClr val="tx1"/>
                </a:solidFill>
                <a:latin typeface="Arial" panose="020B0604020202020204" pitchFamily="34" charset="0"/>
                <a:cs typeface="Arial" panose="020B0604020202020204" pitchFamily="34" charset="0"/>
              </a:rPr>
              <a:t>Amplitud o expansión torácica</a:t>
            </a:r>
          </a:p>
        </p:txBody>
      </p:sp>
      <p:sp>
        <p:nvSpPr>
          <p:cNvPr id="67587" name="Rectangle 3"/>
          <p:cNvSpPr>
            <a:spLocks noGrp="1" noChangeArrowheads="1"/>
          </p:cNvSpPr>
          <p:nvPr>
            <p:ph idx="1"/>
          </p:nvPr>
        </p:nvSpPr>
        <p:spPr>
          <a:xfrm>
            <a:off x="1403648" y="894292"/>
            <a:ext cx="7200636" cy="3771635"/>
          </a:xfrm>
        </p:spPr>
        <p:txBody>
          <a:bodyPr>
            <a:normAutofit/>
          </a:bodyPr>
          <a:lstStyle/>
          <a:p>
            <a:pPr eaLnBrk="1" hangingPunct="1">
              <a:spcBef>
                <a:spcPts val="1000"/>
              </a:spcBef>
              <a:spcAft>
                <a:spcPts val="1000"/>
              </a:spcAft>
            </a:pPr>
            <a:r>
              <a:rPr lang="es-ES" sz="2400" dirty="0" smtClean="0">
                <a:solidFill>
                  <a:schemeClr val="tx1"/>
                </a:solidFill>
                <a:latin typeface="Arial" panose="020B0604020202020204" pitchFamily="34" charset="0"/>
                <a:cs typeface="Arial" panose="020B0604020202020204" pitchFamily="34" charset="0"/>
              </a:rPr>
              <a:t>Debe verse igual en los dos </a:t>
            </a:r>
            <a:r>
              <a:rPr lang="es-ES" sz="2400" dirty="0" err="1" smtClean="0">
                <a:solidFill>
                  <a:schemeClr val="tx1"/>
                </a:solidFill>
                <a:latin typeface="Arial" panose="020B0604020202020204" pitchFamily="34" charset="0"/>
                <a:cs typeface="Arial" panose="020B0604020202020204" pitchFamily="34" charset="0"/>
              </a:rPr>
              <a:t>hemitórax</a:t>
            </a:r>
            <a:r>
              <a:rPr lang="es-ES" sz="2400" dirty="0" smtClean="0">
                <a:solidFill>
                  <a:schemeClr val="tx1"/>
                </a:solidFill>
                <a:latin typeface="Arial" panose="020B0604020202020204" pitchFamily="34" charset="0"/>
                <a:cs typeface="Arial" panose="020B0604020202020204" pitchFamily="34" charset="0"/>
              </a:rPr>
              <a:t>. </a:t>
            </a:r>
          </a:p>
          <a:p>
            <a:pPr eaLnBrk="1" hangingPunct="1">
              <a:spcBef>
                <a:spcPts val="1000"/>
              </a:spcBef>
              <a:spcAft>
                <a:spcPts val="1000"/>
              </a:spcAft>
            </a:pPr>
            <a:r>
              <a:rPr lang="es-ES" sz="2400" dirty="0" smtClean="0">
                <a:solidFill>
                  <a:schemeClr val="tx1"/>
                </a:solidFill>
                <a:latin typeface="Arial" panose="020B0604020202020204" pitchFamily="34" charset="0"/>
                <a:cs typeface="Arial" panose="020B0604020202020204" pitchFamily="34" charset="0"/>
              </a:rPr>
              <a:t>La amplitud disminuida en un </a:t>
            </a:r>
            <a:r>
              <a:rPr lang="es-ES" sz="2400" dirty="0" err="1" smtClean="0">
                <a:solidFill>
                  <a:schemeClr val="tx1"/>
                </a:solidFill>
                <a:latin typeface="Arial" panose="020B0604020202020204" pitchFamily="34" charset="0"/>
                <a:cs typeface="Arial" panose="020B0604020202020204" pitchFamily="34" charset="0"/>
              </a:rPr>
              <a:t>hemitórax</a:t>
            </a:r>
            <a:r>
              <a:rPr lang="es-ES" sz="2400" dirty="0" smtClean="0">
                <a:solidFill>
                  <a:schemeClr val="tx1"/>
                </a:solidFill>
                <a:latin typeface="Arial" panose="020B0604020202020204" pitchFamily="34" charset="0"/>
                <a:cs typeface="Arial" panose="020B0604020202020204" pitchFamily="34" charset="0"/>
              </a:rPr>
              <a:t> es anormal. Así que si la expansión torácica se observa diferente en un </a:t>
            </a:r>
            <a:r>
              <a:rPr lang="es-ES" sz="2400" dirty="0" err="1" smtClean="0">
                <a:solidFill>
                  <a:schemeClr val="tx1"/>
                </a:solidFill>
                <a:latin typeface="Arial" panose="020B0604020202020204" pitchFamily="34" charset="0"/>
                <a:cs typeface="Arial" panose="020B0604020202020204" pitchFamily="34" charset="0"/>
              </a:rPr>
              <a:t>hemitórax</a:t>
            </a:r>
            <a:r>
              <a:rPr lang="es-ES" sz="2400" dirty="0" smtClean="0">
                <a:solidFill>
                  <a:schemeClr val="tx1"/>
                </a:solidFill>
                <a:latin typeface="Arial" panose="020B0604020202020204" pitchFamily="34" charset="0"/>
                <a:cs typeface="Arial" panose="020B0604020202020204" pitchFamily="34" charset="0"/>
              </a:rPr>
              <a:t> con relación al otro, el hallazgo anormal se interpreta como disminución de la expansión en el </a:t>
            </a:r>
            <a:r>
              <a:rPr lang="es-ES" sz="2400" dirty="0" err="1" smtClean="0">
                <a:solidFill>
                  <a:schemeClr val="tx1"/>
                </a:solidFill>
                <a:latin typeface="Arial" panose="020B0604020202020204" pitchFamily="34" charset="0"/>
                <a:cs typeface="Arial" panose="020B0604020202020204" pitchFamily="34" charset="0"/>
              </a:rPr>
              <a:t>hemitórax</a:t>
            </a:r>
            <a:r>
              <a:rPr lang="es-ES" sz="2400" dirty="0" smtClean="0">
                <a:solidFill>
                  <a:schemeClr val="tx1"/>
                </a:solidFill>
                <a:latin typeface="Arial" panose="020B0604020202020204" pitchFamily="34" charset="0"/>
                <a:cs typeface="Arial" panose="020B0604020202020204" pitchFamily="34" charset="0"/>
              </a:rPr>
              <a:t> de menor amplitud, y no como expansión torácica aumentada, en el </a:t>
            </a:r>
            <a:r>
              <a:rPr lang="es-ES" sz="2400" dirty="0" err="1" smtClean="0">
                <a:solidFill>
                  <a:schemeClr val="tx1"/>
                </a:solidFill>
                <a:latin typeface="Arial" panose="020B0604020202020204" pitchFamily="34" charset="0"/>
                <a:cs typeface="Arial" panose="020B0604020202020204" pitchFamily="34" charset="0"/>
              </a:rPr>
              <a:t>hemitórax</a:t>
            </a:r>
            <a:r>
              <a:rPr lang="es-ES" sz="2400" dirty="0" smtClean="0">
                <a:solidFill>
                  <a:schemeClr val="tx1"/>
                </a:solidFill>
                <a:latin typeface="Arial" panose="020B0604020202020204" pitchFamily="34" charset="0"/>
                <a:cs typeface="Arial" panose="020B0604020202020204" pitchFamily="34" charset="0"/>
              </a:rPr>
              <a:t> contrario</a:t>
            </a:r>
          </a:p>
        </p:txBody>
      </p:sp>
    </p:spTree>
    <p:extLst>
      <p:ext uri="{BB962C8B-B14F-4D97-AF65-F5344CB8AC3E}">
        <p14:creationId xmlns:p14="http://schemas.microsoft.com/office/powerpoint/2010/main" val="12615254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331640" y="625252"/>
            <a:ext cx="7297208" cy="496093"/>
          </a:xfrm>
        </p:spPr>
        <p:txBody>
          <a:bodyPr>
            <a:normAutofit fontScale="90000"/>
          </a:bodyPr>
          <a:lstStyle/>
          <a:p>
            <a:pPr eaLnBrk="1" hangingPunct="1"/>
            <a:r>
              <a:rPr lang="es-ES" sz="2667" b="1" dirty="0">
                <a:solidFill>
                  <a:schemeClr val="tx1"/>
                </a:solidFill>
                <a:latin typeface="Arial" panose="020B0604020202020204" pitchFamily="34" charset="0"/>
                <a:cs typeface="Arial" panose="020B0604020202020204" pitchFamily="34" charset="0"/>
              </a:rPr>
              <a:t>Palpación del </a:t>
            </a:r>
            <a:r>
              <a:rPr lang="es-ES" sz="2667" b="1" dirty="0" smtClean="0">
                <a:solidFill>
                  <a:schemeClr val="tx1"/>
                </a:solidFill>
                <a:latin typeface="Arial" panose="020B0604020202020204" pitchFamily="34" charset="0"/>
                <a:cs typeface="Arial" panose="020B0604020202020204" pitchFamily="34" charset="0"/>
              </a:rPr>
              <a:t>sistema </a:t>
            </a:r>
            <a:r>
              <a:rPr lang="es-ES" sz="2667" b="1" dirty="0">
                <a:solidFill>
                  <a:schemeClr val="tx1"/>
                </a:solidFill>
                <a:latin typeface="Arial" panose="020B0604020202020204" pitchFamily="34" charset="0"/>
                <a:cs typeface="Arial" panose="020B0604020202020204" pitchFamily="34" charset="0"/>
              </a:rPr>
              <a:t>respiratorio</a:t>
            </a:r>
          </a:p>
        </p:txBody>
      </p:sp>
      <p:sp>
        <p:nvSpPr>
          <p:cNvPr id="68611" name="Rectangle 3"/>
          <p:cNvSpPr>
            <a:spLocks noGrp="1" noChangeArrowheads="1"/>
          </p:cNvSpPr>
          <p:nvPr>
            <p:ph idx="1"/>
          </p:nvPr>
        </p:nvSpPr>
        <p:spPr>
          <a:xfrm>
            <a:off x="1342861" y="1201316"/>
            <a:ext cx="6969125" cy="4320646"/>
          </a:xfrm>
        </p:spPr>
        <p:txBody>
          <a:bodyPr/>
          <a:lstStyle/>
          <a:p>
            <a:pPr eaLnBrk="1" hangingPunct="1">
              <a:spcBef>
                <a:spcPts val="1000"/>
              </a:spcBef>
              <a:spcAft>
                <a:spcPts val="1000"/>
              </a:spcAft>
            </a:pPr>
            <a:r>
              <a:rPr lang="es-ES" sz="2400" dirty="0" smtClean="0">
                <a:solidFill>
                  <a:schemeClr val="tx1"/>
                </a:solidFill>
                <a:latin typeface="Arial" panose="020B0604020202020204" pitchFamily="34" charset="0"/>
                <a:cs typeface="Arial" panose="020B0604020202020204" pitchFamily="34" charset="0"/>
              </a:rPr>
              <a:t>Esta exploración complementa los datos obtenidos por la inspección </a:t>
            </a:r>
          </a:p>
          <a:p>
            <a:pPr eaLnBrk="1" hangingPunct="1">
              <a:spcBef>
                <a:spcPts val="1000"/>
              </a:spcBef>
              <a:spcAft>
                <a:spcPts val="1000"/>
              </a:spcAft>
            </a:pPr>
            <a:r>
              <a:rPr lang="es-ES" sz="2400" dirty="0" smtClean="0">
                <a:solidFill>
                  <a:schemeClr val="tx1"/>
                </a:solidFill>
                <a:latin typeface="Arial" panose="020B0604020202020204" pitchFamily="34" charset="0"/>
                <a:cs typeface="Arial" panose="020B0604020202020204" pitchFamily="34" charset="0"/>
              </a:rPr>
              <a:t>Se añaden otros aspectos, tales como:</a:t>
            </a:r>
          </a:p>
          <a:p>
            <a:pPr lvl="1" eaLnBrk="1" hangingPunct="1">
              <a:spcBef>
                <a:spcPts val="1000"/>
              </a:spcBef>
              <a:spcAft>
                <a:spcPts val="1000"/>
              </a:spcAft>
            </a:pPr>
            <a:r>
              <a:rPr lang="es-ES" sz="2400" dirty="0" smtClean="0">
                <a:solidFill>
                  <a:schemeClr val="tx1"/>
                </a:solidFill>
                <a:latin typeface="Arial" panose="020B0604020202020204" pitchFamily="34" charset="0"/>
                <a:cs typeface="Arial" panose="020B0604020202020204" pitchFamily="34" charset="0"/>
              </a:rPr>
              <a:t> Sensibilidad (dolorosa)</a:t>
            </a:r>
          </a:p>
          <a:p>
            <a:pPr lvl="1" eaLnBrk="1" hangingPunct="1">
              <a:spcBef>
                <a:spcPts val="1000"/>
              </a:spcBef>
              <a:spcAft>
                <a:spcPts val="1000"/>
              </a:spcAft>
            </a:pPr>
            <a:r>
              <a:rPr lang="es-ES" sz="2400" dirty="0" smtClean="0">
                <a:solidFill>
                  <a:schemeClr val="tx1"/>
                </a:solidFill>
                <a:latin typeface="Arial" panose="020B0604020202020204" pitchFamily="34" charset="0"/>
                <a:cs typeface="Arial" panose="020B0604020202020204" pitchFamily="34" charset="0"/>
              </a:rPr>
              <a:t>Elasticidad o expansibilidad torácica </a:t>
            </a:r>
          </a:p>
          <a:p>
            <a:pPr lvl="1" eaLnBrk="1" hangingPunct="1">
              <a:spcBef>
                <a:spcPts val="1000"/>
              </a:spcBef>
              <a:spcAft>
                <a:spcPts val="1000"/>
              </a:spcAft>
            </a:pPr>
            <a:r>
              <a:rPr lang="es-ES" sz="2400" dirty="0" smtClean="0">
                <a:solidFill>
                  <a:schemeClr val="tx1"/>
                </a:solidFill>
                <a:latin typeface="Arial" panose="020B0604020202020204" pitchFamily="34" charset="0"/>
                <a:cs typeface="Arial" panose="020B0604020202020204" pitchFamily="34" charset="0"/>
              </a:rPr>
              <a:t>Intensidad de las vibraciones vocales o frémito</a:t>
            </a:r>
          </a:p>
          <a:p>
            <a:pPr eaLnBrk="1" hangingPunct="1">
              <a:spcBef>
                <a:spcPts val="1000"/>
              </a:spcBef>
              <a:spcAft>
                <a:spcPts val="1000"/>
              </a:spcAft>
            </a:pPr>
            <a:endParaRPr lang="es-ES" b="1" dirty="0" smtClean="0"/>
          </a:p>
        </p:txBody>
      </p:sp>
    </p:spTree>
    <p:extLst>
      <p:ext uri="{BB962C8B-B14F-4D97-AF65-F5344CB8AC3E}">
        <p14:creationId xmlns:p14="http://schemas.microsoft.com/office/powerpoint/2010/main" val="610905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title"/>
          </p:nvPr>
        </p:nvSpPr>
        <p:spPr>
          <a:xfrm>
            <a:off x="1135063" y="96574"/>
            <a:ext cx="6858000" cy="1080823"/>
          </a:xfrm>
        </p:spPr>
        <p:txBody>
          <a:bodyPr/>
          <a:lstStyle/>
          <a:p>
            <a:pPr algn="ctr">
              <a:defRPr/>
            </a:pPr>
            <a:r>
              <a:rPr lang="es-ES" b="1" dirty="0" smtClean="0">
                <a:solidFill>
                  <a:schemeClr val="accent1">
                    <a:lumMod val="25000"/>
                  </a:schemeClr>
                </a:solidFill>
              </a:rPr>
              <a:t>Objetivos </a:t>
            </a:r>
            <a:endParaRPr lang="es-MX" b="1" dirty="0" smtClean="0">
              <a:solidFill>
                <a:schemeClr val="accent1">
                  <a:lumMod val="25000"/>
                </a:schemeClr>
              </a:solidFill>
            </a:endParaRPr>
          </a:p>
        </p:txBody>
      </p:sp>
      <p:sp>
        <p:nvSpPr>
          <p:cNvPr id="6147" name="Marcador de contenido 2"/>
          <p:cNvSpPr>
            <a:spLocks noGrp="1"/>
          </p:cNvSpPr>
          <p:nvPr>
            <p:ph idx="1"/>
          </p:nvPr>
        </p:nvSpPr>
        <p:spPr>
          <a:xfrm>
            <a:off x="1187624" y="769268"/>
            <a:ext cx="7381875" cy="4800864"/>
          </a:xfrm>
        </p:spPr>
        <p:txBody>
          <a:bodyPr>
            <a:normAutofit/>
          </a:bodyPr>
          <a:lstStyle/>
          <a:p>
            <a:pPr algn="just">
              <a:spcBef>
                <a:spcPts val="500"/>
              </a:spcBef>
              <a:spcAft>
                <a:spcPts val="500"/>
              </a:spcAft>
            </a:pPr>
            <a:r>
              <a:rPr lang="es-ES_tradnl" sz="2400" dirty="0">
                <a:solidFill>
                  <a:schemeClr val="tx1"/>
                </a:solidFill>
                <a:latin typeface="Arial" panose="020B0604020202020204" pitchFamily="34" charset="0"/>
                <a:cs typeface="Arial" panose="020B0604020202020204" pitchFamily="34" charset="0"/>
              </a:rPr>
              <a:t>Lograr una comunicación adecuada alumno-paciente que le permita al primero realizar el examen físico </a:t>
            </a:r>
            <a:r>
              <a:rPr lang="es-ES_tradnl" sz="2400" dirty="0" smtClean="0">
                <a:solidFill>
                  <a:schemeClr val="tx1"/>
                </a:solidFill>
                <a:latin typeface="Arial" panose="020B0604020202020204" pitchFamily="34" charset="0"/>
                <a:cs typeface="Arial" panose="020B0604020202020204" pitchFamily="34" charset="0"/>
              </a:rPr>
              <a:t>del </a:t>
            </a:r>
            <a:r>
              <a:rPr lang="es-ES_tradnl" sz="2400" dirty="0">
                <a:solidFill>
                  <a:schemeClr val="tx1"/>
                </a:solidFill>
                <a:latin typeface="Arial" panose="020B0604020202020204" pitchFamily="34" charset="0"/>
                <a:cs typeface="Arial" panose="020B0604020202020204" pitchFamily="34" charset="0"/>
              </a:rPr>
              <a:t>sistema respiratorio </a:t>
            </a:r>
            <a:r>
              <a:rPr lang="es-ES_tradnl" sz="2400" dirty="0" smtClean="0">
                <a:solidFill>
                  <a:schemeClr val="tx1"/>
                </a:solidFill>
                <a:latin typeface="Arial" panose="020B0604020202020204" pitchFamily="34" charset="0"/>
                <a:cs typeface="Arial" panose="020B0604020202020204" pitchFamily="34" charset="0"/>
              </a:rPr>
              <a:t>y </a:t>
            </a:r>
            <a:r>
              <a:rPr lang="es-ES_tradnl" sz="2400" kern="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del </a:t>
            </a:r>
            <a:r>
              <a:rPr lang="es-ES_tradnl" sz="2400" kern="1200" dirty="0">
                <a:solidFill>
                  <a:schemeClr val="tx1"/>
                </a:solidFill>
                <a:latin typeface="Arial" panose="020B0604020202020204" pitchFamily="34" charset="0"/>
                <a:ea typeface="Times New Roman" panose="02020603050405020304" pitchFamily="18" charset="0"/>
                <a:cs typeface="Arial" panose="020B0604020202020204" pitchFamily="34" charset="0"/>
              </a:rPr>
              <a:t>sistema Cardiovascular </a:t>
            </a:r>
            <a:r>
              <a:rPr lang="es-ES_tradnl" sz="2400" dirty="0" smtClean="0">
                <a:solidFill>
                  <a:schemeClr val="tx1"/>
                </a:solidFill>
                <a:latin typeface="Arial" panose="020B0604020202020204" pitchFamily="34" charset="0"/>
                <a:cs typeface="Arial" panose="020B0604020202020204" pitchFamily="34" charset="0"/>
              </a:rPr>
              <a:t>de </a:t>
            </a:r>
            <a:r>
              <a:rPr lang="es-ES_tradnl" sz="2400" dirty="0">
                <a:solidFill>
                  <a:schemeClr val="tx1"/>
                </a:solidFill>
                <a:latin typeface="Arial" panose="020B0604020202020204" pitchFamily="34" charset="0"/>
                <a:cs typeface="Arial" panose="020B0604020202020204" pitchFamily="34" charset="0"/>
              </a:rPr>
              <a:t>un adulto sano sin cometer iatrogenia. </a:t>
            </a:r>
            <a:endParaRPr lang="es-MX" sz="2400" dirty="0">
              <a:solidFill>
                <a:schemeClr val="tx1"/>
              </a:solidFill>
              <a:latin typeface="Arial" panose="020B0604020202020204" pitchFamily="34" charset="0"/>
              <a:cs typeface="Arial" panose="020B0604020202020204" pitchFamily="34" charset="0"/>
            </a:endParaRPr>
          </a:p>
          <a:p>
            <a:pPr algn="just">
              <a:spcBef>
                <a:spcPts val="500"/>
              </a:spcBef>
              <a:spcAft>
                <a:spcPts val="500"/>
              </a:spcAft>
            </a:pPr>
            <a:r>
              <a:rPr lang="es-ES_tradnl" sz="2400" dirty="0">
                <a:solidFill>
                  <a:schemeClr val="tx1"/>
                </a:solidFill>
                <a:latin typeface="Arial" panose="020B0604020202020204" pitchFamily="34" charset="0"/>
                <a:cs typeface="Arial" panose="020B0604020202020204" pitchFamily="34" charset="0"/>
              </a:rPr>
              <a:t>Adiestrar al alumno en el examen físico del sistema respiratorio y </a:t>
            </a:r>
            <a:r>
              <a:rPr lang="es-ES_tradnl" sz="2400" kern="1200" dirty="0">
                <a:solidFill>
                  <a:schemeClr val="tx1"/>
                </a:solidFill>
                <a:latin typeface="Arial" panose="020B0604020202020204" pitchFamily="34" charset="0"/>
                <a:ea typeface="Times New Roman" panose="02020603050405020304" pitchFamily="18" charset="0"/>
                <a:cs typeface="Arial" panose="020B0604020202020204" pitchFamily="34" charset="0"/>
              </a:rPr>
              <a:t>del sistema Cardiovascular </a:t>
            </a:r>
            <a:r>
              <a:rPr lang="es-ES_tradnl" sz="2400" dirty="0" smtClean="0">
                <a:solidFill>
                  <a:schemeClr val="tx1"/>
                </a:solidFill>
                <a:latin typeface="Arial" panose="020B0604020202020204" pitchFamily="34" charset="0"/>
                <a:cs typeface="Arial" panose="020B0604020202020204" pitchFamily="34" charset="0"/>
              </a:rPr>
              <a:t>con </a:t>
            </a:r>
            <a:r>
              <a:rPr lang="es-ES_tradnl" sz="2400" dirty="0">
                <a:solidFill>
                  <a:schemeClr val="tx1"/>
                </a:solidFill>
                <a:latin typeface="Arial" panose="020B0604020202020204" pitchFamily="34" charset="0"/>
                <a:cs typeface="Arial" panose="020B0604020202020204" pitchFamily="34" charset="0"/>
              </a:rPr>
              <a:t>el empleo correcto de las técnicas básicas de exploración clínica que aparecen descritas en el libro de texto de la asignatura. </a:t>
            </a:r>
            <a:endParaRPr lang="es-MX" sz="2400" dirty="0">
              <a:solidFill>
                <a:schemeClr val="tx1"/>
              </a:solidFill>
              <a:latin typeface="Arial" panose="020B0604020202020204" pitchFamily="34" charset="0"/>
              <a:cs typeface="Arial" panose="020B0604020202020204" pitchFamily="34" charset="0"/>
            </a:endParaRPr>
          </a:p>
          <a:p>
            <a:pPr algn="just">
              <a:spcBef>
                <a:spcPts val="500"/>
              </a:spcBef>
              <a:spcAft>
                <a:spcPts val="500"/>
              </a:spcAft>
            </a:pPr>
            <a:r>
              <a:rPr lang="es-ES_tradnl" sz="2400" dirty="0">
                <a:solidFill>
                  <a:schemeClr val="tx1"/>
                </a:solidFill>
                <a:latin typeface="Arial" panose="020B0604020202020204" pitchFamily="34" charset="0"/>
                <a:cs typeface="Arial" panose="020B0604020202020204" pitchFamily="34" charset="0"/>
              </a:rPr>
              <a:t>Lograr que el alumno registre correctamente los hallazgos del examen. </a:t>
            </a:r>
            <a:endParaRPr lang="es-MX" sz="2400" dirty="0">
              <a:solidFill>
                <a:schemeClr val="tx1"/>
              </a:solidFill>
              <a:latin typeface="Arial" panose="020B0604020202020204" pitchFamily="34" charset="0"/>
              <a:cs typeface="Arial" panose="020B0604020202020204" pitchFamily="34" charset="0"/>
            </a:endParaRPr>
          </a:p>
          <a:p>
            <a:pPr algn="just">
              <a:spcBef>
                <a:spcPts val="500"/>
              </a:spcBef>
              <a:spcAft>
                <a:spcPts val="500"/>
              </a:spcAft>
            </a:pPr>
            <a:endParaRPr lang="es-MX" sz="2333" b="1" dirty="0"/>
          </a:p>
        </p:txBody>
      </p:sp>
    </p:spTree>
    <p:extLst>
      <p:ext uri="{BB962C8B-B14F-4D97-AF65-F5344CB8AC3E}">
        <p14:creationId xmlns:p14="http://schemas.microsoft.com/office/powerpoint/2010/main" val="3591798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331640" y="553244"/>
            <a:ext cx="6858000" cy="436563"/>
          </a:xfrm>
        </p:spPr>
        <p:txBody>
          <a:bodyPr>
            <a:normAutofit fontScale="90000"/>
          </a:bodyPr>
          <a:lstStyle/>
          <a:p>
            <a:pPr eaLnBrk="1" hangingPunct="1"/>
            <a:r>
              <a:rPr lang="es-ES" sz="2667" b="1" dirty="0">
                <a:solidFill>
                  <a:schemeClr val="tx1"/>
                </a:solidFill>
                <a:latin typeface="Arial" panose="020B0604020202020204" pitchFamily="34" charset="0"/>
                <a:cs typeface="Arial" panose="020B0604020202020204" pitchFamily="34" charset="0"/>
              </a:rPr>
              <a:t>Orientaciones</a:t>
            </a:r>
          </a:p>
        </p:txBody>
      </p:sp>
      <p:sp>
        <p:nvSpPr>
          <p:cNvPr id="69635" name="Rectangle 3"/>
          <p:cNvSpPr>
            <a:spLocks noGrp="1" noChangeArrowheads="1"/>
          </p:cNvSpPr>
          <p:nvPr>
            <p:ph idx="1"/>
          </p:nvPr>
        </p:nvSpPr>
        <p:spPr>
          <a:xfrm>
            <a:off x="971600" y="1129308"/>
            <a:ext cx="7920880" cy="3832489"/>
          </a:xfrm>
        </p:spPr>
        <p:txBody>
          <a:bodyPr>
            <a:noAutofit/>
          </a:bodyPr>
          <a:lstStyle/>
          <a:p>
            <a:pPr eaLnBrk="1" hangingPunct="1">
              <a:spcBef>
                <a:spcPts val="1000"/>
              </a:spcBef>
              <a:spcAft>
                <a:spcPts val="1000"/>
              </a:spcAft>
            </a:pPr>
            <a:r>
              <a:rPr lang="es-ES" sz="2400" dirty="0" smtClean="0">
                <a:solidFill>
                  <a:schemeClr val="tx1"/>
                </a:solidFill>
                <a:latin typeface="Arial" panose="020B0604020202020204" pitchFamily="34" charset="0"/>
                <a:cs typeface="Arial" panose="020B0604020202020204" pitchFamily="34" charset="0"/>
              </a:rPr>
              <a:t>Pregúntele al sujeto previamente, si existe dolor espontáneo en alguna parte del tórax y examine último las áreas que previamente son dolorosas. </a:t>
            </a:r>
          </a:p>
          <a:p>
            <a:pPr eaLnBrk="1" hangingPunct="1">
              <a:spcBef>
                <a:spcPts val="1000"/>
              </a:spcBef>
              <a:spcAft>
                <a:spcPts val="1000"/>
              </a:spcAft>
            </a:pPr>
            <a:r>
              <a:rPr lang="es-ES" sz="2400" dirty="0" smtClean="0">
                <a:solidFill>
                  <a:schemeClr val="tx1"/>
                </a:solidFill>
                <a:latin typeface="Arial" panose="020B0604020202020204" pitchFamily="34" charset="0"/>
                <a:cs typeface="Arial" panose="020B0604020202020204" pitchFamily="34" charset="0"/>
              </a:rPr>
              <a:t>Use la punta de los dedos para palpar las estructuras torácicas y los espacios intercostales, buscando inflamación, asimetría, abombamientos o retracciones y dolor provocado, y observe la cantidad y calidad de masa muscular sobre la pared torácica. </a:t>
            </a:r>
          </a:p>
        </p:txBody>
      </p:sp>
    </p:spTree>
    <p:extLst>
      <p:ext uri="{BB962C8B-B14F-4D97-AF65-F5344CB8AC3E}">
        <p14:creationId xmlns:p14="http://schemas.microsoft.com/office/powerpoint/2010/main" val="10718497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899592" y="985292"/>
            <a:ext cx="8184538" cy="5377656"/>
          </a:xfrm>
        </p:spPr>
        <p:txBody>
          <a:bodyPr/>
          <a:lstStyle/>
          <a:p>
            <a:pPr eaLnBrk="1" hangingPunct="1">
              <a:spcBef>
                <a:spcPts val="500"/>
              </a:spcBef>
              <a:defRPr/>
            </a:pPr>
            <a:r>
              <a:rPr lang="es-ES" sz="2400" dirty="0">
                <a:solidFill>
                  <a:schemeClr val="tx1"/>
                </a:solidFill>
                <a:latin typeface="Arial" panose="020B0604020202020204" pitchFamily="34" charset="0"/>
                <a:cs typeface="Arial" panose="020B0604020202020204" pitchFamily="34" charset="0"/>
              </a:rPr>
              <a:t>Palpe alrededor de cualquier herida o de las conexiones de procederes invasivos, como los tubos </a:t>
            </a:r>
            <a:r>
              <a:rPr lang="es-ES" sz="2400" dirty="0" err="1">
                <a:solidFill>
                  <a:schemeClr val="tx1"/>
                </a:solidFill>
                <a:latin typeface="Arial" panose="020B0604020202020204" pitchFamily="34" charset="0"/>
                <a:cs typeface="Arial" panose="020B0604020202020204" pitchFamily="34" charset="0"/>
              </a:rPr>
              <a:t>endotraqueales</a:t>
            </a:r>
            <a:r>
              <a:rPr lang="es-ES" sz="2400" dirty="0">
                <a:solidFill>
                  <a:schemeClr val="tx1"/>
                </a:solidFill>
                <a:latin typeface="Arial" panose="020B0604020202020204" pitchFamily="34" charset="0"/>
                <a:cs typeface="Arial" panose="020B0604020202020204" pitchFamily="34" charset="0"/>
              </a:rPr>
              <a:t> o catéteres endovenosos, para buscar crepitación.</a:t>
            </a:r>
          </a:p>
          <a:p>
            <a:pPr eaLnBrk="1" hangingPunct="1">
              <a:spcBef>
                <a:spcPts val="500"/>
              </a:spcBef>
              <a:defRPr/>
            </a:pPr>
            <a:r>
              <a:rPr lang="es-ES" sz="2400" dirty="0">
                <a:solidFill>
                  <a:schemeClr val="tx1"/>
                </a:solidFill>
                <a:latin typeface="Arial" panose="020B0604020202020204" pitchFamily="34" charset="0"/>
                <a:cs typeface="Arial" panose="020B0604020202020204" pitchFamily="34" charset="0"/>
              </a:rPr>
              <a:t>El esternón, los cartílagos costales, las costillas, los espacios intercostales y la columna, no deben ser dolorosos a la palpación. </a:t>
            </a:r>
          </a:p>
          <a:p>
            <a:pPr eaLnBrk="1" hangingPunct="1">
              <a:spcBef>
                <a:spcPts val="500"/>
              </a:spcBef>
              <a:defRPr/>
            </a:pPr>
            <a:r>
              <a:rPr lang="es-ES" sz="2400" dirty="0">
                <a:solidFill>
                  <a:schemeClr val="tx1"/>
                </a:solidFill>
                <a:latin typeface="Arial" panose="020B0604020202020204" pitchFamily="34" charset="0"/>
                <a:cs typeface="Arial" panose="020B0604020202020204" pitchFamily="34" charset="0"/>
              </a:rPr>
              <a:t>Normalmente, los músculos se palpan lisos y simétricos. </a:t>
            </a:r>
          </a:p>
          <a:p>
            <a:pPr eaLnBrk="1" hangingPunct="1">
              <a:spcBef>
                <a:spcPts val="500"/>
              </a:spcBef>
              <a:defRPr/>
            </a:pPr>
            <a:r>
              <a:rPr lang="es-ES" sz="2400" dirty="0">
                <a:solidFill>
                  <a:schemeClr val="tx1"/>
                </a:solidFill>
                <a:latin typeface="Arial" panose="020B0604020202020204" pitchFamily="34" charset="0"/>
                <a:cs typeface="Arial" panose="020B0604020202020204" pitchFamily="34" charset="0"/>
              </a:rPr>
              <a:t>La crepitación es un sonido </a:t>
            </a:r>
            <a:r>
              <a:rPr lang="es-ES" sz="2400" dirty="0" err="1">
                <a:solidFill>
                  <a:schemeClr val="tx1"/>
                </a:solidFill>
                <a:latin typeface="Arial" panose="020B0604020202020204" pitchFamily="34" charset="0"/>
                <a:cs typeface="Arial" panose="020B0604020202020204" pitchFamily="34" charset="0"/>
              </a:rPr>
              <a:t>cangloroso</a:t>
            </a:r>
            <a:r>
              <a:rPr lang="es-ES" sz="2400" dirty="0">
                <a:solidFill>
                  <a:schemeClr val="tx1"/>
                </a:solidFill>
                <a:latin typeface="Arial" panose="020B0604020202020204" pitchFamily="34" charset="0"/>
                <a:cs typeface="Arial" panose="020B0604020202020204" pitchFamily="34" charset="0"/>
              </a:rPr>
              <a:t> anormal, producido cuando se palpa aire contenido en el tejido celular subcutáneo.</a:t>
            </a:r>
          </a:p>
          <a:p>
            <a:pPr eaLnBrk="1" hangingPunct="1">
              <a:spcBef>
                <a:spcPts val="500"/>
              </a:spcBef>
              <a:defRPr/>
            </a:pPr>
            <a:endParaRPr lang="es-ES" sz="2500" b="1" dirty="0"/>
          </a:p>
          <a:p>
            <a:pPr marL="0" indent="0" eaLnBrk="1" hangingPunct="1">
              <a:spcBef>
                <a:spcPts val="500"/>
              </a:spcBef>
              <a:buNone/>
              <a:defRPr/>
            </a:pPr>
            <a:endParaRPr lang="es-ES" sz="2500" b="1" dirty="0"/>
          </a:p>
        </p:txBody>
      </p:sp>
    </p:spTree>
    <p:extLst>
      <p:ext uri="{BB962C8B-B14F-4D97-AF65-F5344CB8AC3E}">
        <p14:creationId xmlns:p14="http://schemas.microsoft.com/office/powerpoint/2010/main" val="6968872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475656" y="553244"/>
            <a:ext cx="6369843" cy="556948"/>
          </a:xfrm>
        </p:spPr>
        <p:txBody>
          <a:bodyPr>
            <a:normAutofit/>
          </a:bodyPr>
          <a:lstStyle/>
          <a:p>
            <a:pPr eaLnBrk="1" hangingPunct="1"/>
            <a:r>
              <a:rPr lang="es-ES" sz="2400" b="1" dirty="0">
                <a:solidFill>
                  <a:schemeClr val="tx1"/>
                </a:solidFill>
                <a:latin typeface="Arial" panose="020B0604020202020204" pitchFamily="34" charset="0"/>
                <a:cs typeface="Arial" panose="020B0604020202020204" pitchFamily="34" charset="0"/>
              </a:rPr>
              <a:t>Expansibilidad o elasticidad torácica</a:t>
            </a:r>
          </a:p>
        </p:txBody>
      </p:sp>
      <p:sp>
        <p:nvSpPr>
          <p:cNvPr id="71683" name="Rectangle 3"/>
          <p:cNvSpPr>
            <a:spLocks noGrp="1" noChangeArrowheads="1"/>
          </p:cNvSpPr>
          <p:nvPr>
            <p:ph idx="1"/>
          </p:nvPr>
        </p:nvSpPr>
        <p:spPr>
          <a:xfrm>
            <a:off x="467544" y="1165249"/>
            <a:ext cx="8856984" cy="4500563"/>
          </a:xfrm>
        </p:spPr>
        <p:txBody>
          <a:bodyPr>
            <a:noAutofit/>
          </a:bodyPr>
          <a:lstStyle/>
          <a:p>
            <a:pPr eaLnBrk="1" hangingPunct="1">
              <a:lnSpc>
                <a:spcPct val="90000"/>
              </a:lnSpc>
            </a:pPr>
            <a:r>
              <a:rPr lang="es-ES" sz="2400" dirty="0" smtClean="0">
                <a:solidFill>
                  <a:schemeClr val="tx1"/>
                </a:solidFill>
                <a:latin typeface="Arial" panose="020B0604020202020204" pitchFamily="34" charset="0"/>
                <a:cs typeface="Arial" panose="020B0604020202020204" pitchFamily="34" charset="0"/>
              </a:rPr>
              <a:t>Puede realizarse con un abordaje posterior o un abordaje anterior.</a:t>
            </a:r>
          </a:p>
          <a:p>
            <a:pPr eaLnBrk="1" hangingPunct="1">
              <a:lnSpc>
                <a:spcPct val="90000"/>
              </a:lnSpc>
            </a:pPr>
            <a:r>
              <a:rPr lang="es-ES" sz="2400" dirty="0" smtClean="0">
                <a:solidFill>
                  <a:schemeClr val="tx1"/>
                </a:solidFill>
                <a:latin typeface="Arial" panose="020B0604020202020204" pitchFamily="34" charset="0"/>
                <a:cs typeface="Arial" panose="020B0604020202020204" pitchFamily="34" charset="0"/>
              </a:rPr>
              <a:t>Abordaje posterior</a:t>
            </a:r>
          </a:p>
          <a:p>
            <a:pPr eaLnBrk="1" hangingPunct="1">
              <a:lnSpc>
                <a:spcPct val="90000"/>
              </a:lnSpc>
            </a:pPr>
            <a:r>
              <a:rPr lang="es-ES" sz="2400" dirty="0" smtClean="0">
                <a:solidFill>
                  <a:schemeClr val="tx1"/>
                </a:solidFill>
                <a:latin typeface="Arial" panose="020B0604020202020204" pitchFamily="34" charset="0"/>
                <a:cs typeface="Arial" panose="020B0604020202020204" pitchFamily="34" charset="0"/>
              </a:rPr>
              <a:t>Coloque </a:t>
            </a:r>
            <a:r>
              <a:rPr lang="es-ES" sz="2400" dirty="0">
                <a:solidFill>
                  <a:schemeClr val="tx1"/>
                </a:solidFill>
                <a:latin typeface="Arial" panose="020B0604020202020204" pitchFamily="34" charset="0"/>
                <a:cs typeface="Arial" panose="020B0604020202020204" pitchFamily="34" charset="0"/>
              </a:rPr>
              <a:t>sus manos sobre la región </a:t>
            </a:r>
            <a:r>
              <a:rPr lang="es-ES" sz="2400" dirty="0" err="1">
                <a:solidFill>
                  <a:schemeClr val="tx1"/>
                </a:solidFill>
                <a:latin typeface="Arial" panose="020B0604020202020204" pitchFamily="34" charset="0"/>
                <a:cs typeface="Arial" panose="020B0604020202020204" pitchFamily="34" charset="0"/>
              </a:rPr>
              <a:t>posterolateral</a:t>
            </a:r>
            <a:r>
              <a:rPr lang="es-ES" sz="2400" dirty="0">
                <a:solidFill>
                  <a:schemeClr val="tx1"/>
                </a:solidFill>
                <a:latin typeface="Arial" panose="020B0604020202020204" pitchFamily="34" charset="0"/>
                <a:cs typeface="Arial" panose="020B0604020202020204" pitchFamily="34" charset="0"/>
              </a:rPr>
              <a:t> del tórax como si estuviera agarrándolo, con los pulgares a nivel de la décima costilla, apuntando hacia la columna. </a:t>
            </a:r>
            <a:r>
              <a:rPr lang="es-ES" sz="2400" dirty="0" err="1">
                <a:solidFill>
                  <a:schemeClr val="tx1"/>
                </a:solidFill>
                <a:latin typeface="Arial" panose="020B0604020202020204" pitchFamily="34" charset="0"/>
                <a:cs typeface="Arial" panose="020B0604020202020204" pitchFamily="34" charset="0"/>
              </a:rPr>
              <a:t>Traccione</a:t>
            </a:r>
            <a:r>
              <a:rPr lang="es-ES" sz="2400" dirty="0">
                <a:solidFill>
                  <a:schemeClr val="tx1"/>
                </a:solidFill>
                <a:latin typeface="Arial" panose="020B0604020202020204" pitchFamily="34" charset="0"/>
                <a:cs typeface="Arial" panose="020B0604020202020204" pitchFamily="34" charset="0"/>
              </a:rPr>
              <a:t> ligeramente hacia el centro la piel con sus manos, para tratar de acercar ambos pulgares, de manera que formen los lados de un ángulo abierto hacia abajo. Pida a la persona que respire profundamente y observe el movimiento de sus manos, la apertura del ángulo y la separación de sus pulgares, que se producen por la expansibilidad torácica a nivel de las bases.</a:t>
            </a:r>
          </a:p>
          <a:p>
            <a:pPr eaLnBrk="1" hangingPunct="1">
              <a:lnSpc>
                <a:spcPct val="90000"/>
              </a:lnSpc>
            </a:pPr>
            <a:endParaRPr lang="es-E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3676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2532063" y="396875"/>
            <a:ext cx="3668448" cy="556948"/>
          </a:xfrm>
        </p:spPr>
        <p:txBody>
          <a:bodyPr>
            <a:normAutofit/>
          </a:bodyPr>
          <a:lstStyle/>
          <a:p>
            <a:pPr eaLnBrk="1" hangingPunct="1"/>
            <a:r>
              <a:rPr lang="es-ES" sz="2667" b="1" dirty="0">
                <a:solidFill>
                  <a:schemeClr val="tx1"/>
                </a:solidFill>
                <a:latin typeface="Arial" panose="020B0604020202020204" pitchFamily="34" charset="0"/>
                <a:cs typeface="Arial" panose="020B0604020202020204" pitchFamily="34" charset="0"/>
              </a:rPr>
              <a:t>Maniobra de vértices</a:t>
            </a:r>
            <a:endParaRPr lang="es-ES" b="1" dirty="0" smtClean="0">
              <a:solidFill>
                <a:schemeClr val="tx1"/>
              </a:solidFill>
              <a:latin typeface="Arial" panose="020B0604020202020204" pitchFamily="34" charset="0"/>
              <a:cs typeface="Arial" panose="020B0604020202020204" pitchFamily="34" charset="0"/>
            </a:endParaRPr>
          </a:p>
        </p:txBody>
      </p:sp>
      <p:sp>
        <p:nvSpPr>
          <p:cNvPr id="72707" name="Rectangle 3"/>
          <p:cNvSpPr>
            <a:spLocks noGrp="1" noChangeArrowheads="1"/>
          </p:cNvSpPr>
          <p:nvPr>
            <p:ph idx="1"/>
          </p:nvPr>
        </p:nvSpPr>
        <p:spPr>
          <a:xfrm>
            <a:off x="1091407" y="907521"/>
            <a:ext cx="7585049" cy="4200261"/>
          </a:xfrm>
        </p:spPr>
        <p:txBody>
          <a:bodyPr>
            <a:normAutofit lnSpcReduction="10000"/>
          </a:bodyPr>
          <a:lstStyle/>
          <a:p>
            <a:pPr eaLnBrk="1" hangingPunct="1"/>
            <a:r>
              <a:rPr lang="es-ES" sz="2400" dirty="0">
                <a:solidFill>
                  <a:schemeClr val="tx1"/>
                </a:solidFill>
                <a:latin typeface="Arial" panose="020B0604020202020204" pitchFamily="34" charset="0"/>
                <a:cs typeface="Arial" panose="020B0604020202020204" pitchFamily="34" charset="0"/>
              </a:rPr>
              <a:t>Coloque sus dos manos sobre los hombros del examinado, con los pulgares a nivel de la primera costilla, apuntando hacia la columna. </a:t>
            </a:r>
          </a:p>
          <a:p>
            <a:pPr eaLnBrk="1" hangingPunct="1"/>
            <a:r>
              <a:rPr lang="es-ES" sz="2400" dirty="0" err="1">
                <a:solidFill>
                  <a:schemeClr val="tx1"/>
                </a:solidFill>
                <a:latin typeface="Arial" panose="020B0604020202020204" pitchFamily="34" charset="0"/>
                <a:cs typeface="Arial" panose="020B0604020202020204" pitchFamily="34" charset="0"/>
              </a:rPr>
              <a:t>Traccione</a:t>
            </a:r>
            <a:r>
              <a:rPr lang="es-ES" sz="2400" dirty="0">
                <a:solidFill>
                  <a:schemeClr val="tx1"/>
                </a:solidFill>
                <a:latin typeface="Arial" panose="020B0604020202020204" pitchFamily="34" charset="0"/>
                <a:cs typeface="Arial" panose="020B0604020202020204" pitchFamily="34" charset="0"/>
              </a:rPr>
              <a:t> ligeramente hacia el centro la piel con sus manos, para tratar de acercar ambos pulgares, de manera que formen los lados de un ángulo abierto hacia abajo. </a:t>
            </a:r>
          </a:p>
          <a:p>
            <a:pPr eaLnBrk="1" hangingPunct="1"/>
            <a:r>
              <a:rPr lang="es-ES" sz="2400" dirty="0">
                <a:solidFill>
                  <a:schemeClr val="tx1"/>
                </a:solidFill>
                <a:latin typeface="Arial" panose="020B0604020202020204" pitchFamily="34" charset="0"/>
                <a:cs typeface="Arial" panose="020B0604020202020204" pitchFamily="34" charset="0"/>
              </a:rPr>
              <a:t>Pida a la persona que respire profundamente y observe en sus manos, lo mismo que observó con la maniobra de bases, y evaluar así, la expansibilidad torácica a nivel de los vértices.</a:t>
            </a:r>
          </a:p>
          <a:p>
            <a:pPr eaLnBrk="1" hangingPunct="1"/>
            <a:endParaRPr lang="es-ES" sz="2333" b="1" dirty="0"/>
          </a:p>
        </p:txBody>
      </p:sp>
    </p:spTree>
    <p:extLst>
      <p:ext uri="{BB962C8B-B14F-4D97-AF65-F5344CB8AC3E}">
        <p14:creationId xmlns:p14="http://schemas.microsoft.com/office/powerpoint/2010/main" val="11846897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290418" y="560917"/>
            <a:ext cx="6858000" cy="556948"/>
          </a:xfrm>
        </p:spPr>
        <p:txBody>
          <a:bodyPr>
            <a:normAutofit/>
          </a:bodyPr>
          <a:lstStyle/>
          <a:p>
            <a:pPr eaLnBrk="1" hangingPunct="1"/>
            <a:r>
              <a:rPr lang="es-ES" sz="2400" b="1" dirty="0">
                <a:solidFill>
                  <a:schemeClr val="tx1"/>
                </a:solidFill>
                <a:latin typeface="Arial" panose="020B0604020202020204" pitchFamily="34" charset="0"/>
                <a:cs typeface="Arial" panose="020B0604020202020204" pitchFamily="34" charset="0"/>
              </a:rPr>
              <a:t>Abordaje anterior</a:t>
            </a:r>
          </a:p>
        </p:txBody>
      </p:sp>
      <p:sp>
        <p:nvSpPr>
          <p:cNvPr id="73731" name="Rectangle 3"/>
          <p:cNvSpPr>
            <a:spLocks noGrp="1" noChangeArrowheads="1"/>
          </p:cNvSpPr>
          <p:nvPr>
            <p:ph idx="1"/>
          </p:nvPr>
        </p:nvSpPr>
        <p:spPr>
          <a:xfrm>
            <a:off x="683568" y="1117865"/>
            <a:ext cx="8071701" cy="4319323"/>
          </a:xfrm>
        </p:spPr>
        <p:txBody>
          <a:bodyPr>
            <a:normAutofit fontScale="92500" lnSpcReduction="20000"/>
          </a:bodyPr>
          <a:lstStyle/>
          <a:p>
            <a:pPr eaLnBrk="1" hangingPunct="1">
              <a:spcBef>
                <a:spcPts val="500"/>
              </a:spcBef>
              <a:spcAft>
                <a:spcPts val="500"/>
              </a:spcAft>
            </a:pPr>
            <a:r>
              <a:rPr lang="es-ES" sz="2400" dirty="0">
                <a:solidFill>
                  <a:schemeClr val="tx1"/>
                </a:solidFill>
                <a:latin typeface="Arial" panose="020B0604020202020204" pitchFamily="34" charset="0"/>
                <a:cs typeface="Arial" panose="020B0604020202020204" pitchFamily="34" charset="0"/>
              </a:rPr>
              <a:t>Coloque sus manos en la región </a:t>
            </a:r>
            <a:r>
              <a:rPr lang="es-ES" sz="2400" dirty="0" err="1">
                <a:solidFill>
                  <a:schemeClr val="tx1"/>
                </a:solidFill>
                <a:latin typeface="Arial" panose="020B0604020202020204" pitchFamily="34" charset="0"/>
                <a:cs typeface="Arial" panose="020B0604020202020204" pitchFamily="34" charset="0"/>
              </a:rPr>
              <a:t>anterolateral</a:t>
            </a:r>
            <a:r>
              <a:rPr lang="es-ES" sz="2400" dirty="0">
                <a:solidFill>
                  <a:schemeClr val="tx1"/>
                </a:solidFill>
                <a:latin typeface="Arial" panose="020B0604020202020204" pitchFamily="34" charset="0"/>
                <a:cs typeface="Arial" panose="020B0604020202020204" pitchFamily="34" charset="0"/>
              </a:rPr>
              <a:t> de cada </a:t>
            </a:r>
            <a:r>
              <a:rPr lang="es-ES" sz="2400" dirty="0" err="1">
                <a:solidFill>
                  <a:schemeClr val="tx1"/>
                </a:solidFill>
                <a:latin typeface="Arial" panose="020B0604020202020204" pitchFamily="34" charset="0"/>
                <a:cs typeface="Arial" panose="020B0604020202020204" pitchFamily="34" charset="0"/>
              </a:rPr>
              <a:t>hemitórax</a:t>
            </a:r>
            <a:r>
              <a:rPr lang="es-ES" sz="2400" dirty="0">
                <a:solidFill>
                  <a:schemeClr val="tx1"/>
                </a:solidFill>
                <a:latin typeface="Arial" panose="020B0604020202020204" pitchFamily="34" charset="0"/>
                <a:cs typeface="Arial" panose="020B0604020202020204" pitchFamily="34" charset="0"/>
              </a:rPr>
              <a:t>, con los pulgares dirigidos hacia el esternón, extendidos a lo largo del reborde costal, que se juntan en la línea media anterior, a la altura de la sexta articulación </a:t>
            </a:r>
            <a:r>
              <a:rPr lang="es-ES" sz="2400" dirty="0" err="1">
                <a:solidFill>
                  <a:schemeClr val="tx1"/>
                </a:solidFill>
                <a:latin typeface="Arial" panose="020B0604020202020204" pitchFamily="34" charset="0"/>
                <a:cs typeface="Arial" panose="020B0604020202020204" pitchFamily="34" charset="0"/>
              </a:rPr>
              <a:t>condrocostal</a:t>
            </a:r>
            <a:r>
              <a:rPr lang="es-ES" sz="2400" dirty="0">
                <a:solidFill>
                  <a:schemeClr val="tx1"/>
                </a:solidFill>
                <a:latin typeface="Arial" panose="020B0604020202020204" pitchFamily="34" charset="0"/>
                <a:cs typeface="Arial" panose="020B0604020202020204" pitchFamily="34" charset="0"/>
              </a:rPr>
              <a:t>, y los demás dedos, dirigidos horizontalmente hacia fuera, llegan por debajo de la axila hasta la línea axilar media </a:t>
            </a:r>
          </a:p>
          <a:p>
            <a:pPr eaLnBrk="1" hangingPunct="1">
              <a:spcBef>
                <a:spcPts val="500"/>
              </a:spcBef>
              <a:spcAft>
                <a:spcPts val="500"/>
              </a:spcAft>
            </a:pPr>
            <a:r>
              <a:rPr lang="es-ES" sz="2400" dirty="0">
                <a:solidFill>
                  <a:schemeClr val="tx1"/>
                </a:solidFill>
                <a:latin typeface="Arial" panose="020B0604020202020204" pitchFamily="34" charset="0"/>
                <a:cs typeface="Arial" panose="020B0604020202020204" pitchFamily="34" charset="0"/>
              </a:rPr>
              <a:t>Pida de nuevo a la persona que respire profundamente y observe el movimiento de sus manos, la apertura del ángulo y la separación de sus pulgares, producidos por la expansibilidad torácica inferior o de </a:t>
            </a:r>
            <a:r>
              <a:rPr lang="es-ES" sz="2400" dirty="0" err="1">
                <a:solidFill>
                  <a:schemeClr val="tx1"/>
                </a:solidFill>
                <a:latin typeface="Arial" panose="020B0604020202020204" pitchFamily="34" charset="0"/>
                <a:cs typeface="Arial" panose="020B0604020202020204" pitchFamily="34" charset="0"/>
              </a:rPr>
              <a:t>bases.Normalmente</a:t>
            </a:r>
            <a:r>
              <a:rPr lang="es-ES" sz="2400" dirty="0">
                <a:solidFill>
                  <a:schemeClr val="tx1"/>
                </a:solidFill>
                <a:latin typeface="Arial" panose="020B0604020202020204" pitchFamily="34" charset="0"/>
                <a:cs typeface="Arial" panose="020B0604020202020204" pitchFamily="34" charset="0"/>
              </a:rPr>
              <a:t>, cuando la persona realiza una respiración profunda, los pulgares deben separarse de la columna una distancia igual a cada lado.</a:t>
            </a:r>
          </a:p>
          <a:p>
            <a:pPr eaLnBrk="1" hangingPunct="1">
              <a:spcBef>
                <a:spcPts val="500"/>
              </a:spcBef>
              <a:spcAft>
                <a:spcPts val="500"/>
              </a:spcAft>
            </a:pPr>
            <a:endParaRPr lang="es-ES" sz="2000" b="1" dirty="0"/>
          </a:p>
          <a:p>
            <a:pPr eaLnBrk="1" hangingPunct="1">
              <a:spcBef>
                <a:spcPts val="500"/>
              </a:spcBef>
              <a:spcAft>
                <a:spcPts val="500"/>
              </a:spcAft>
            </a:pPr>
            <a:endParaRPr lang="es-ES" sz="2000" b="1" dirty="0"/>
          </a:p>
        </p:txBody>
      </p:sp>
    </p:spTree>
    <p:extLst>
      <p:ext uri="{BB962C8B-B14F-4D97-AF65-F5344CB8AC3E}">
        <p14:creationId xmlns:p14="http://schemas.microsoft.com/office/powerpoint/2010/main" val="11071130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idx="1"/>
          </p:nvPr>
        </p:nvSpPr>
        <p:spPr>
          <a:xfrm>
            <a:off x="1152261" y="1117865"/>
            <a:ext cx="6969125" cy="3540125"/>
          </a:xfrm>
        </p:spPr>
        <p:txBody>
          <a:bodyPr>
            <a:normAutofit/>
          </a:bodyPr>
          <a:lstStyle/>
          <a:p>
            <a:pPr eaLnBrk="1" hangingPunct="1"/>
            <a:r>
              <a:rPr lang="es-ES" sz="2400" dirty="0" smtClean="0">
                <a:solidFill>
                  <a:schemeClr val="tx1"/>
                </a:solidFill>
                <a:latin typeface="Arial" panose="020B0604020202020204" pitchFamily="34" charset="0"/>
                <a:cs typeface="Arial" panose="020B0604020202020204" pitchFamily="34" charset="0"/>
              </a:rPr>
              <a:t>Fisiológicamente, la elasticidad es mayor en el niño, menor en el viejo e intermedia en el adulto, lo cual explica la diferencia en la expansión torácica en cada uno.</a:t>
            </a:r>
          </a:p>
          <a:p>
            <a:pPr eaLnBrk="1" hangingPunct="1"/>
            <a:endParaRPr lang="es-ES" sz="2400" dirty="0" smtClean="0">
              <a:solidFill>
                <a:schemeClr val="tx1"/>
              </a:solidFill>
              <a:latin typeface="Arial" panose="020B0604020202020204" pitchFamily="34" charset="0"/>
              <a:cs typeface="Arial" panose="020B0604020202020204" pitchFamily="34" charset="0"/>
            </a:endParaRPr>
          </a:p>
          <a:p>
            <a:pPr eaLnBrk="1" hangingPunct="1"/>
            <a:r>
              <a:rPr lang="es-ES" sz="2400" dirty="0" smtClean="0">
                <a:solidFill>
                  <a:schemeClr val="tx1"/>
                </a:solidFill>
                <a:latin typeface="Arial" panose="020B0604020202020204" pitchFamily="34" charset="0"/>
                <a:cs typeface="Arial" panose="020B0604020202020204" pitchFamily="34" charset="0"/>
              </a:rPr>
              <a:t>Una disminución de la expansibilidad torácica en un </a:t>
            </a:r>
            <a:r>
              <a:rPr lang="es-ES" sz="2400" dirty="0" err="1" smtClean="0">
                <a:solidFill>
                  <a:schemeClr val="tx1"/>
                </a:solidFill>
                <a:latin typeface="Arial" panose="020B0604020202020204" pitchFamily="34" charset="0"/>
                <a:cs typeface="Arial" panose="020B0604020202020204" pitchFamily="34" charset="0"/>
              </a:rPr>
              <a:t>hemitórax</a:t>
            </a:r>
            <a:r>
              <a:rPr lang="es-ES" sz="2400" dirty="0" smtClean="0">
                <a:solidFill>
                  <a:schemeClr val="tx1"/>
                </a:solidFill>
                <a:latin typeface="Arial" panose="020B0604020202020204" pitchFamily="34" charset="0"/>
                <a:cs typeface="Arial" panose="020B0604020202020204" pitchFamily="34" charset="0"/>
              </a:rPr>
              <a:t>, puede indicar enfermedad pulmonar o pleural</a:t>
            </a:r>
          </a:p>
          <a:p>
            <a:pPr eaLnBrk="1" hangingPunct="1"/>
            <a:endParaRPr lang="es-E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5729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571625" y="381001"/>
            <a:ext cx="6429375" cy="496094"/>
          </a:xfrm>
        </p:spPr>
        <p:txBody>
          <a:bodyPr>
            <a:normAutofit fontScale="90000"/>
          </a:bodyPr>
          <a:lstStyle/>
          <a:p>
            <a:pPr eaLnBrk="1" hangingPunct="1"/>
            <a:r>
              <a:rPr lang="es-ES" sz="2667" b="1" dirty="0">
                <a:solidFill>
                  <a:schemeClr val="tx1"/>
                </a:solidFill>
                <a:latin typeface="Arial" panose="020B0604020202020204" pitchFamily="34" charset="0"/>
                <a:cs typeface="Arial" panose="020B0604020202020204" pitchFamily="34" charset="0"/>
              </a:rPr>
              <a:t>Frémito o vibraciones vocales</a:t>
            </a:r>
          </a:p>
        </p:txBody>
      </p:sp>
      <p:sp>
        <p:nvSpPr>
          <p:cNvPr id="75779" name="Rectangle 3"/>
          <p:cNvSpPr>
            <a:spLocks noGrp="1" noChangeArrowheads="1"/>
          </p:cNvSpPr>
          <p:nvPr>
            <p:ph idx="1"/>
          </p:nvPr>
        </p:nvSpPr>
        <p:spPr>
          <a:xfrm>
            <a:off x="1143000" y="997480"/>
            <a:ext cx="7677472" cy="4320646"/>
          </a:xfrm>
        </p:spPr>
        <p:txBody>
          <a:bodyPr>
            <a:normAutofit/>
          </a:bodyPr>
          <a:lstStyle/>
          <a:p>
            <a:pPr algn="just" eaLnBrk="1" hangingPunct="1">
              <a:spcBef>
                <a:spcPts val="1000"/>
              </a:spcBef>
              <a:spcAft>
                <a:spcPts val="1000"/>
              </a:spcAft>
            </a:pPr>
            <a:r>
              <a:rPr lang="es-ES" sz="2400" dirty="0">
                <a:solidFill>
                  <a:schemeClr val="tx1"/>
                </a:solidFill>
                <a:latin typeface="Arial" panose="020B0604020202020204" pitchFamily="34" charset="0"/>
                <a:cs typeface="Arial" panose="020B0604020202020204" pitchFamily="34" charset="0"/>
              </a:rPr>
              <a:t>Las vibraciones vocales se originan en las cuerdas vocales durante la fonación y se trasmiten por la columna de aire del árbol </a:t>
            </a:r>
            <a:r>
              <a:rPr lang="es-ES" sz="2400" dirty="0" err="1">
                <a:solidFill>
                  <a:schemeClr val="tx1"/>
                </a:solidFill>
                <a:latin typeface="Arial" panose="020B0604020202020204" pitchFamily="34" charset="0"/>
                <a:cs typeface="Arial" panose="020B0604020202020204" pitchFamily="34" charset="0"/>
              </a:rPr>
              <a:t>traqueobronquial</a:t>
            </a:r>
            <a:r>
              <a:rPr lang="es-ES" sz="2400" dirty="0">
                <a:solidFill>
                  <a:schemeClr val="tx1"/>
                </a:solidFill>
                <a:latin typeface="Arial" panose="020B0604020202020204" pitchFamily="34" charset="0"/>
                <a:cs typeface="Arial" panose="020B0604020202020204" pitchFamily="34" charset="0"/>
              </a:rPr>
              <a:t> hasta el pulmón. Estas son vibraciones libres originadas por un cuerpo elástico que tiene su propia frecuencia, las cuerdas vocales, y que hacen vibrar al pulmón con vibraciones forzadas que a él llegan. Las vibraciones forzadas del pulmón se trasmiten a la pleura y pared del tórax, donde las palpamos.</a:t>
            </a:r>
          </a:p>
          <a:p>
            <a:pPr eaLnBrk="1" hangingPunct="1">
              <a:spcBef>
                <a:spcPts val="1000"/>
              </a:spcBef>
              <a:spcAft>
                <a:spcPts val="1000"/>
              </a:spcAft>
            </a:pPr>
            <a:endParaRPr lang="es-ES" sz="2500" b="1" dirty="0"/>
          </a:p>
        </p:txBody>
      </p:sp>
    </p:spTree>
    <p:extLst>
      <p:ext uri="{BB962C8B-B14F-4D97-AF65-F5344CB8AC3E}">
        <p14:creationId xmlns:p14="http://schemas.microsoft.com/office/powerpoint/2010/main" val="6156515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idx="1"/>
          </p:nvPr>
        </p:nvSpPr>
        <p:spPr>
          <a:xfrm>
            <a:off x="1091407" y="817563"/>
            <a:ext cx="7020718" cy="4500563"/>
          </a:xfrm>
        </p:spPr>
        <p:txBody>
          <a:bodyPr>
            <a:normAutofit/>
          </a:bodyPr>
          <a:lstStyle/>
          <a:p>
            <a:pPr eaLnBrk="1" hangingPunct="1"/>
            <a:r>
              <a:rPr lang="es-ES" sz="2400" dirty="0" smtClean="0">
                <a:solidFill>
                  <a:schemeClr val="tx1"/>
                </a:solidFill>
                <a:latin typeface="Arial" panose="020B0604020202020204" pitchFamily="34" charset="0"/>
                <a:cs typeface="Arial" panose="020B0604020202020204" pitchFamily="34" charset="0"/>
              </a:rPr>
              <a:t>Se ha dicho con razón, que las vibraciones vocales "corren bien, vuelan mal y nadan peor o se ahogan”</a:t>
            </a:r>
          </a:p>
          <a:p>
            <a:pPr marL="0" indent="0" eaLnBrk="1" hangingPunct="1">
              <a:buNone/>
            </a:pPr>
            <a:endParaRPr lang="es-ES" sz="2400" dirty="0" smtClean="0">
              <a:latin typeface="Arial" panose="020B0604020202020204" pitchFamily="34" charset="0"/>
              <a:cs typeface="Arial" panose="020B0604020202020204" pitchFamily="34" charset="0"/>
            </a:endParaRPr>
          </a:p>
          <a:p>
            <a:pPr eaLnBrk="1" hangingPunct="1"/>
            <a:r>
              <a:rPr lang="es-ES" sz="2400" dirty="0" smtClean="0">
                <a:solidFill>
                  <a:schemeClr val="tx1"/>
                </a:solidFill>
                <a:latin typeface="Arial" panose="020B0604020202020204" pitchFamily="34" charset="0"/>
                <a:cs typeface="Arial" panose="020B0604020202020204" pitchFamily="34" charset="0"/>
              </a:rPr>
              <a:t>Si aplicamos a la gallina este aforismo, veremos que este animal puede correr relativamente rápido, sin embargo, solo vuela a baja altura y pequeños tramos y, por supuesto, muere si se sumerge en el agua. </a:t>
            </a:r>
          </a:p>
        </p:txBody>
      </p:sp>
    </p:spTree>
    <p:extLst>
      <p:ext uri="{BB962C8B-B14F-4D97-AF65-F5344CB8AC3E}">
        <p14:creationId xmlns:p14="http://schemas.microsoft.com/office/powerpoint/2010/main" val="18717380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250504" y="625252"/>
            <a:ext cx="7893496" cy="676011"/>
          </a:xfrm>
        </p:spPr>
        <p:txBody>
          <a:bodyPr>
            <a:normAutofit fontScale="90000"/>
          </a:bodyPr>
          <a:lstStyle/>
          <a:p>
            <a:pPr eaLnBrk="1" hangingPunct="1"/>
            <a:r>
              <a:rPr lang="es-ES" sz="2667" b="1" dirty="0">
                <a:solidFill>
                  <a:schemeClr val="tx1"/>
                </a:solidFill>
                <a:latin typeface="Arial" panose="020B0604020202020204" pitchFamily="34" charset="0"/>
                <a:cs typeface="Arial" panose="020B0604020202020204" pitchFamily="34" charset="0"/>
              </a:rPr>
              <a:t>Variaciones fisiológicas de las vibraciones vocales:</a:t>
            </a:r>
          </a:p>
        </p:txBody>
      </p:sp>
      <p:sp>
        <p:nvSpPr>
          <p:cNvPr id="78851" name="Rectangle 3"/>
          <p:cNvSpPr>
            <a:spLocks noGrp="1" noChangeArrowheads="1"/>
          </p:cNvSpPr>
          <p:nvPr>
            <p:ph idx="1"/>
          </p:nvPr>
        </p:nvSpPr>
        <p:spPr>
          <a:xfrm>
            <a:off x="1143000" y="1416844"/>
            <a:ext cx="6858000" cy="4020343"/>
          </a:xfrm>
        </p:spPr>
        <p:txBody>
          <a:bodyPr/>
          <a:lstStyle/>
          <a:p>
            <a:pPr eaLnBrk="1" hangingPunct="1"/>
            <a:r>
              <a:rPr lang="es-ES" sz="2400" dirty="0" smtClean="0">
                <a:solidFill>
                  <a:schemeClr val="tx1"/>
                </a:solidFill>
                <a:latin typeface="Arial" panose="020B0604020202020204" pitchFamily="34" charset="0"/>
                <a:cs typeface="Arial" panose="020B0604020202020204" pitchFamily="34" charset="0"/>
              </a:rPr>
              <a:t>Edad. </a:t>
            </a:r>
          </a:p>
          <a:p>
            <a:pPr lvl="1" eaLnBrk="1" hangingPunct="1"/>
            <a:r>
              <a:rPr lang="es-ES" sz="2400" dirty="0">
                <a:latin typeface="Arial" panose="020B0604020202020204" pitchFamily="34" charset="0"/>
                <a:cs typeface="Arial" panose="020B0604020202020204" pitchFamily="34" charset="0"/>
              </a:rPr>
              <a:t> </a:t>
            </a:r>
            <a:r>
              <a:rPr lang="es-ES" sz="2400" dirty="0">
                <a:solidFill>
                  <a:schemeClr val="tx1"/>
                </a:solidFill>
                <a:latin typeface="Arial" panose="020B0604020202020204" pitchFamily="34" charset="0"/>
                <a:cs typeface="Arial" panose="020B0604020202020204" pitchFamily="34" charset="0"/>
              </a:rPr>
              <a:t>Las vibraciones vocales en los niños son menos intensas, por ser la voz aguda y menos fuerte</a:t>
            </a:r>
          </a:p>
          <a:p>
            <a:pPr lvl="1" eaLnBrk="1" hangingPunct="1"/>
            <a:r>
              <a:rPr lang="es-ES" sz="2400" dirty="0">
                <a:solidFill>
                  <a:schemeClr val="tx1"/>
                </a:solidFill>
                <a:latin typeface="Arial" panose="020B0604020202020204" pitchFamily="34" charset="0"/>
                <a:cs typeface="Arial" panose="020B0604020202020204" pitchFamily="34" charset="0"/>
              </a:rPr>
              <a:t> En los ancianos, las vibraciones vocales son menos intensas por ser la voz débil y velada</a:t>
            </a:r>
          </a:p>
          <a:p>
            <a:pPr lvl="1" eaLnBrk="1" hangingPunct="1"/>
            <a:r>
              <a:rPr lang="es-ES" sz="2400" dirty="0">
                <a:solidFill>
                  <a:schemeClr val="tx1"/>
                </a:solidFill>
                <a:latin typeface="Arial" panose="020B0604020202020204" pitchFamily="34" charset="0"/>
                <a:cs typeface="Arial" panose="020B0604020202020204" pitchFamily="34" charset="0"/>
              </a:rPr>
              <a:t> En los adultos son más intensas, por ser la voz más grave y más fuerte</a:t>
            </a:r>
          </a:p>
          <a:p>
            <a:pPr eaLnBrk="1" hangingPunct="1"/>
            <a:endParaRPr lang="es-ES" b="1" dirty="0" smtClean="0"/>
          </a:p>
        </p:txBody>
      </p:sp>
    </p:spTree>
    <p:extLst>
      <p:ext uri="{BB962C8B-B14F-4D97-AF65-F5344CB8AC3E}">
        <p14:creationId xmlns:p14="http://schemas.microsoft.com/office/powerpoint/2010/main" val="30025644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idx="1"/>
          </p:nvPr>
        </p:nvSpPr>
        <p:spPr>
          <a:xfrm>
            <a:off x="1031470" y="854604"/>
            <a:ext cx="8112530" cy="4860396"/>
          </a:xfrm>
        </p:spPr>
        <p:txBody>
          <a:bodyPr>
            <a:normAutofit/>
          </a:bodyPr>
          <a:lstStyle/>
          <a:p>
            <a:pPr eaLnBrk="1" hangingPunct="1">
              <a:spcBef>
                <a:spcPts val="500"/>
              </a:spcBef>
              <a:spcAft>
                <a:spcPts val="500"/>
              </a:spcAft>
              <a:defRPr/>
            </a:pPr>
            <a:r>
              <a:rPr lang="es-ES" sz="2400" b="1" dirty="0" smtClean="0">
                <a:solidFill>
                  <a:schemeClr val="tx1"/>
                </a:solidFill>
                <a:latin typeface="Arial" panose="020B0604020202020204" pitchFamily="34" charset="0"/>
                <a:cs typeface="Arial" panose="020B0604020202020204" pitchFamily="34" charset="0"/>
              </a:rPr>
              <a:t>Sexo. </a:t>
            </a:r>
          </a:p>
          <a:p>
            <a:pPr marL="342900" lvl="1" indent="0" eaLnBrk="1" hangingPunct="1">
              <a:spcBef>
                <a:spcPts val="500"/>
              </a:spcBef>
              <a:spcAft>
                <a:spcPts val="500"/>
              </a:spcAft>
              <a:buNone/>
              <a:defRPr/>
            </a:pPr>
            <a:r>
              <a:rPr lang="es-ES" sz="2400" dirty="0" smtClean="0">
                <a:solidFill>
                  <a:schemeClr val="tx1"/>
                </a:solidFill>
                <a:latin typeface="Arial" panose="020B0604020202020204" pitchFamily="34" charset="0"/>
                <a:cs typeface="Arial" panose="020B0604020202020204" pitchFamily="34" charset="0"/>
              </a:rPr>
              <a:t>En la mujer las vibraciones vocales son menos intensas, por ser la voz aguda y menos fuerte.</a:t>
            </a:r>
          </a:p>
          <a:p>
            <a:pPr eaLnBrk="1" hangingPunct="1">
              <a:spcBef>
                <a:spcPts val="500"/>
              </a:spcBef>
              <a:spcAft>
                <a:spcPts val="500"/>
              </a:spcAft>
              <a:defRPr/>
            </a:pPr>
            <a:r>
              <a:rPr lang="es-ES" sz="2400" b="1" dirty="0" smtClean="0">
                <a:solidFill>
                  <a:schemeClr val="tx1"/>
                </a:solidFill>
                <a:latin typeface="Arial" panose="020B0604020202020204" pitchFamily="34" charset="0"/>
                <a:cs typeface="Arial" panose="020B0604020202020204" pitchFamily="34" charset="0"/>
              </a:rPr>
              <a:t>Voz. </a:t>
            </a:r>
          </a:p>
          <a:p>
            <a:pPr marL="342900" lvl="1" indent="0" eaLnBrk="1" hangingPunct="1">
              <a:spcBef>
                <a:spcPts val="500"/>
              </a:spcBef>
              <a:spcAft>
                <a:spcPts val="500"/>
              </a:spcAft>
              <a:buNone/>
              <a:defRPr/>
            </a:pPr>
            <a:r>
              <a:rPr lang="es-ES" sz="2400" dirty="0" smtClean="0">
                <a:solidFill>
                  <a:schemeClr val="tx1"/>
                </a:solidFill>
                <a:latin typeface="Arial" panose="020B0604020202020204" pitchFamily="34" charset="0"/>
                <a:cs typeface="Arial" panose="020B0604020202020204" pitchFamily="34" charset="0"/>
              </a:rPr>
              <a:t>Las vibraciones vocales están en razón directa con la intensidad e inversa con el tono; existe la llamada voz aguda o de cabeza y la voz grave o de pecho. Las vibraciones son mayores en la parte alta del tórax en personas de voz aguda y más intensas en la parte baja en personas de voz grave.</a:t>
            </a:r>
          </a:p>
          <a:p>
            <a:pPr marL="0" indent="0" eaLnBrk="1" hangingPunct="1">
              <a:spcBef>
                <a:spcPts val="500"/>
              </a:spcBef>
              <a:spcAft>
                <a:spcPts val="500"/>
              </a:spcAft>
              <a:buNone/>
              <a:defRPr/>
            </a:pPr>
            <a:endParaRPr lang="es-ES" b="1" dirty="0" smtClean="0"/>
          </a:p>
        </p:txBody>
      </p:sp>
    </p:spTree>
    <p:extLst>
      <p:ext uri="{BB962C8B-B14F-4D97-AF65-F5344CB8AC3E}">
        <p14:creationId xmlns:p14="http://schemas.microsoft.com/office/powerpoint/2010/main" val="579731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agen 1"/>
          <p:cNvPicPr>
            <a:picLocks noChangeAspect="1" noChangeArrowheads="1"/>
          </p:cNvPicPr>
          <p:nvPr/>
        </p:nvPicPr>
        <p:blipFill>
          <a:blip r:embed="rId2">
            <a:extLst>
              <a:ext uri="{28A0092B-C50C-407E-A947-70E740481C1C}">
                <a14:useLocalDpi xmlns:a14="http://schemas.microsoft.com/office/drawing/2010/main" val="0"/>
              </a:ext>
            </a:extLst>
          </a:blip>
          <a:srcRect l="49377" t="65375" r="33530" b="18620"/>
          <a:stretch>
            <a:fillRect/>
          </a:stretch>
        </p:blipFill>
        <p:spPr bwMode="auto">
          <a:xfrm>
            <a:off x="50818" y="29278"/>
            <a:ext cx="4305158" cy="277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3"/>
          <a:stretch>
            <a:fillRect/>
          </a:stretch>
        </p:blipFill>
        <p:spPr>
          <a:xfrm>
            <a:off x="4355976" y="45008"/>
            <a:ext cx="4142232" cy="2760494"/>
          </a:xfrm>
          <a:prstGeom prst="rect">
            <a:avLst/>
          </a:prstGeom>
        </p:spPr>
      </p:pic>
      <p:pic>
        <p:nvPicPr>
          <p:cNvPr id="3" name="Imagen 2"/>
          <p:cNvPicPr>
            <a:picLocks noChangeAspect="1"/>
          </p:cNvPicPr>
          <p:nvPr/>
        </p:nvPicPr>
        <p:blipFill>
          <a:blip r:embed="rId4"/>
          <a:stretch>
            <a:fillRect/>
          </a:stretch>
        </p:blipFill>
        <p:spPr>
          <a:xfrm>
            <a:off x="2771800" y="2805502"/>
            <a:ext cx="3312368" cy="2950720"/>
          </a:xfrm>
          <a:prstGeom prst="rect">
            <a:avLst/>
          </a:prstGeom>
        </p:spPr>
      </p:pic>
    </p:spTree>
    <p:extLst>
      <p:ext uri="{BB962C8B-B14F-4D97-AF65-F5344CB8AC3E}">
        <p14:creationId xmlns:p14="http://schemas.microsoft.com/office/powerpoint/2010/main" val="30057392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223146" y="193204"/>
            <a:ext cx="7945089" cy="496093"/>
          </a:xfrm>
        </p:spPr>
        <p:txBody>
          <a:bodyPr>
            <a:normAutofit fontScale="90000"/>
          </a:bodyPr>
          <a:lstStyle/>
          <a:p>
            <a:pPr eaLnBrk="1" hangingPunct="1"/>
            <a:r>
              <a:rPr lang="es-ES" sz="2667" b="1" dirty="0">
                <a:solidFill>
                  <a:schemeClr val="tx1"/>
                </a:solidFill>
                <a:latin typeface="Arial" panose="020B0604020202020204" pitchFamily="34" charset="0"/>
                <a:cs typeface="Arial" panose="020B0604020202020204" pitchFamily="34" charset="0"/>
              </a:rPr>
              <a:t>Técnica de exploración de las vibraciones vocales</a:t>
            </a:r>
          </a:p>
        </p:txBody>
      </p:sp>
      <p:sp>
        <p:nvSpPr>
          <p:cNvPr id="81923" name="Rectangle 3"/>
          <p:cNvSpPr>
            <a:spLocks noGrp="1" noChangeArrowheads="1"/>
          </p:cNvSpPr>
          <p:nvPr>
            <p:ph idx="1"/>
          </p:nvPr>
        </p:nvSpPr>
        <p:spPr>
          <a:xfrm>
            <a:off x="1078526" y="841276"/>
            <a:ext cx="8065474" cy="4319323"/>
          </a:xfrm>
        </p:spPr>
        <p:txBody>
          <a:bodyPr>
            <a:normAutofit fontScale="92500" lnSpcReduction="10000"/>
          </a:bodyPr>
          <a:lstStyle/>
          <a:p>
            <a:pPr eaLnBrk="1" hangingPunct="1">
              <a:spcBef>
                <a:spcPts val="500"/>
              </a:spcBef>
              <a:spcAft>
                <a:spcPts val="500"/>
              </a:spcAft>
            </a:pPr>
            <a:r>
              <a:rPr lang="es-ES" sz="2400" dirty="0" smtClean="0">
                <a:solidFill>
                  <a:schemeClr val="tx1"/>
                </a:solidFill>
                <a:latin typeface="Arial" panose="020B0604020202020204" pitchFamily="34" charset="0"/>
                <a:cs typeface="Arial" panose="020B0604020202020204" pitchFamily="34" charset="0"/>
              </a:rPr>
              <a:t>Realice la exploración en los tres planos, comenzando por el posterior y lateral, de arriba abajo en un </a:t>
            </a:r>
            <a:r>
              <a:rPr lang="es-ES" sz="2400" dirty="0" err="1" smtClean="0">
                <a:solidFill>
                  <a:schemeClr val="tx1"/>
                </a:solidFill>
                <a:latin typeface="Arial" panose="020B0604020202020204" pitchFamily="34" charset="0"/>
                <a:cs typeface="Arial" panose="020B0604020202020204" pitchFamily="34" charset="0"/>
              </a:rPr>
              <a:t>hemitórax</a:t>
            </a:r>
            <a:r>
              <a:rPr lang="es-ES" sz="2400" dirty="0" smtClean="0">
                <a:solidFill>
                  <a:schemeClr val="tx1"/>
                </a:solidFill>
                <a:latin typeface="Arial" panose="020B0604020202020204" pitchFamily="34" charset="0"/>
                <a:cs typeface="Arial" panose="020B0604020202020204" pitchFamily="34" charset="0"/>
              </a:rPr>
              <a:t>, después en el otro y, por último, la palpación comparativa.</a:t>
            </a:r>
          </a:p>
          <a:p>
            <a:pPr lvl="1" eaLnBrk="1" hangingPunct="1">
              <a:spcBef>
                <a:spcPts val="500"/>
              </a:spcBef>
              <a:spcAft>
                <a:spcPts val="500"/>
              </a:spcAft>
            </a:pPr>
            <a:r>
              <a:rPr lang="es-ES" sz="2400" dirty="0">
                <a:solidFill>
                  <a:schemeClr val="tx1"/>
                </a:solidFill>
                <a:latin typeface="Arial" panose="020B0604020202020204" pitchFamily="34" charset="0"/>
                <a:cs typeface="Arial" panose="020B0604020202020204" pitchFamily="34" charset="0"/>
              </a:rPr>
              <a:t>Colóquese detrás del sujeto y pídale a la persona que diga “treinta y tres", cada vez que sienta la mano que palpa.</a:t>
            </a:r>
          </a:p>
          <a:p>
            <a:pPr lvl="1" eaLnBrk="1" hangingPunct="1">
              <a:spcBef>
                <a:spcPts val="500"/>
              </a:spcBef>
              <a:spcAft>
                <a:spcPts val="500"/>
              </a:spcAft>
            </a:pPr>
            <a:r>
              <a:rPr lang="es-ES" sz="2400" dirty="0">
                <a:solidFill>
                  <a:schemeClr val="tx1"/>
                </a:solidFill>
                <a:latin typeface="Arial" panose="020B0604020202020204" pitchFamily="34" charset="0"/>
                <a:cs typeface="Arial" panose="020B0604020202020204" pitchFamily="34" charset="0"/>
              </a:rPr>
              <a:t>Habitualmente se usa una palabra, por lo general un número, cuyas consonantes produzcan suficiente vibración de las cuerdas vocales. </a:t>
            </a:r>
          </a:p>
          <a:p>
            <a:pPr marL="342900" lvl="1" indent="0">
              <a:spcBef>
                <a:spcPts val="1000"/>
              </a:spcBef>
              <a:spcAft>
                <a:spcPts val="1000"/>
              </a:spcAft>
              <a:buClr>
                <a:srgbClr val="353535"/>
              </a:buClr>
              <a:buNone/>
              <a:defRPr/>
            </a:pPr>
            <a:r>
              <a:rPr lang="es-ES" sz="2400" dirty="0" smtClean="0">
                <a:solidFill>
                  <a:schemeClr val="tx1"/>
                </a:solidFill>
                <a:latin typeface="Arial" panose="020B0604020202020204" pitchFamily="34" charset="0"/>
                <a:cs typeface="Arial" panose="020B0604020202020204" pitchFamily="34" charset="0"/>
              </a:rPr>
              <a:t>A </a:t>
            </a:r>
            <a:r>
              <a:rPr lang="es-ES" sz="2400" dirty="0">
                <a:solidFill>
                  <a:schemeClr val="tx1"/>
                </a:solidFill>
                <a:latin typeface="Arial" panose="020B0604020202020204" pitchFamily="34" charset="0"/>
                <a:cs typeface="Arial" panose="020B0604020202020204" pitchFamily="34" charset="0"/>
              </a:rPr>
              <a:t>mayor grosor de la pared, menos vibraciones llegan a la mano que palpa, y viceversa.</a:t>
            </a:r>
          </a:p>
          <a:p>
            <a:pPr eaLnBrk="1" hangingPunct="1">
              <a:spcBef>
                <a:spcPts val="500"/>
              </a:spcBef>
              <a:spcAft>
                <a:spcPts val="500"/>
              </a:spcAft>
            </a:pPr>
            <a:endParaRPr lang="es-ES" b="1" dirty="0" smtClean="0"/>
          </a:p>
        </p:txBody>
      </p:sp>
    </p:spTree>
    <p:extLst>
      <p:ext uri="{BB962C8B-B14F-4D97-AF65-F5344CB8AC3E}">
        <p14:creationId xmlns:p14="http://schemas.microsoft.com/office/powerpoint/2010/main" val="41955110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a:xfrm>
            <a:off x="827584" y="1201316"/>
            <a:ext cx="7261489" cy="4860396"/>
          </a:xfrm>
        </p:spPr>
        <p:txBody>
          <a:bodyPr/>
          <a:lstStyle/>
          <a:p>
            <a:pPr algn="just" eaLnBrk="1" hangingPunct="1">
              <a:spcBef>
                <a:spcPts val="500"/>
              </a:spcBef>
              <a:spcAft>
                <a:spcPts val="500"/>
              </a:spcAft>
              <a:defRPr/>
            </a:pPr>
            <a:r>
              <a:rPr lang="es-ES" sz="2400" dirty="0" smtClean="0">
                <a:solidFill>
                  <a:schemeClr val="tx1"/>
                </a:solidFill>
                <a:latin typeface="Arial" panose="020B0604020202020204" pitchFamily="34" charset="0"/>
                <a:cs typeface="Arial" panose="020B0604020202020204" pitchFamily="34" charset="0"/>
              </a:rPr>
              <a:t>Apoye su mano, sobre el </a:t>
            </a:r>
            <a:r>
              <a:rPr lang="es-ES" sz="2400" dirty="0" err="1" smtClean="0">
                <a:solidFill>
                  <a:schemeClr val="tx1"/>
                </a:solidFill>
                <a:latin typeface="Arial" panose="020B0604020202020204" pitchFamily="34" charset="0"/>
                <a:cs typeface="Arial" panose="020B0604020202020204" pitchFamily="34" charset="0"/>
              </a:rPr>
              <a:t>hemitórax</a:t>
            </a:r>
            <a:r>
              <a:rPr lang="es-ES" sz="2400" dirty="0" smtClean="0">
                <a:solidFill>
                  <a:schemeClr val="tx1"/>
                </a:solidFill>
                <a:latin typeface="Arial" panose="020B0604020202020204" pitchFamily="34" charset="0"/>
                <a:cs typeface="Arial" panose="020B0604020202020204" pitchFamily="34" charset="0"/>
              </a:rPr>
              <a:t> derecho, de plano, paralela al eje transversal, de manera que la región palmar de sus dedos unidos descanse sobre los espacios intercostales y las costillas, comenzando desde arriba hacia abajo por la región </a:t>
            </a:r>
            <a:r>
              <a:rPr lang="es-ES" sz="2400" dirty="0" err="1" smtClean="0">
                <a:solidFill>
                  <a:schemeClr val="tx1"/>
                </a:solidFill>
                <a:latin typeface="Arial" panose="020B0604020202020204" pitchFamily="34" charset="0"/>
                <a:cs typeface="Arial" panose="020B0604020202020204" pitchFamily="34" charset="0"/>
              </a:rPr>
              <a:t>supraescapular</a:t>
            </a:r>
            <a:r>
              <a:rPr lang="es-ES" sz="2400" dirty="0" smtClean="0">
                <a:solidFill>
                  <a:schemeClr val="tx1"/>
                </a:solidFill>
                <a:latin typeface="Arial" panose="020B0604020202020204" pitchFamily="34" charset="0"/>
                <a:cs typeface="Arial" panose="020B0604020202020204" pitchFamily="34" charset="0"/>
              </a:rPr>
              <a:t>; bordeando la escápula, pase a la región </a:t>
            </a:r>
            <a:r>
              <a:rPr lang="es-ES" sz="2400" dirty="0" err="1" smtClean="0">
                <a:solidFill>
                  <a:schemeClr val="tx1"/>
                </a:solidFill>
                <a:latin typeface="Arial" panose="020B0604020202020204" pitchFamily="34" charset="0"/>
                <a:cs typeface="Arial" panose="020B0604020202020204" pitchFamily="34" charset="0"/>
              </a:rPr>
              <a:t>interescapulo</a:t>
            </a:r>
            <a:r>
              <a:rPr lang="es-ES" sz="2400" dirty="0" smtClean="0">
                <a:solidFill>
                  <a:schemeClr val="tx1"/>
                </a:solidFill>
                <a:latin typeface="Arial" panose="020B0604020202020204" pitchFamily="34" charset="0"/>
                <a:cs typeface="Arial" panose="020B0604020202020204" pitchFamily="34" charset="0"/>
              </a:rPr>
              <a:t>-vertebral y después, a toda la base, incluyendo la región lateral, mientras ordena con un "diga" la expresión del número, en cada posición.</a:t>
            </a:r>
          </a:p>
          <a:p>
            <a:pPr algn="just" eaLnBrk="1" hangingPunct="1">
              <a:spcBef>
                <a:spcPts val="500"/>
              </a:spcBef>
              <a:spcAft>
                <a:spcPts val="500"/>
              </a:spcAft>
              <a:defRPr/>
            </a:pPr>
            <a:endParaRPr lang="es-ES" sz="2400" dirty="0" smtClean="0">
              <a:latin typeface="Arial" panose="020B0604020202020204" pitchFamily="34" charset="0"/>
              <a:cs typeface="Arial" panose="020B0604020202020204" pitchFamily="34" charset="0"/>
            </a:endParaRPr>
          </a:p>
          <a:p>
            <a:pPr marL="0" indent="0" eaLnBrk="1" hangingPunct="1">
              <a:spcBef>
                <a:spcPts val="500"/>
              </a:spcBef>
              <a:spcAft>
                <a:spcPts val="500"/>
              </a:spcAft>
              <a:buNone/>
              <a:defRPr/>
            </a:pPr>
            <a:endParaRPr lang="es-ES" b="1" dirty="0" smtClean="0"/>
          </a:p>
          <a:p>
            <a:pPr eaLnBrk="1" hangingPunct="1">
              <a:spcBef>
                <a:spcPts val="500"/>
              </a:spcBef>
              <a:spcAft>
                <a:spcPts val="500"/>
              </a:spcAft>
              <a:defRPr/>
            </a:pPr>
            <a:endParaRPr lang="es-ES" b="1" dirty="0" smtClean="0"/>
          </a:p>
        </p:txBody>
      </p:sp>
    </p:spTree>
    <p:extLst>
      <p:ext uri="{BB962C8B-B14F-4D97-AF65-F5344CB8AC3E}">
        <p14:creationId xmlns:p14="http://schemas.microsoft.com/office/powerpoint/2010/main" val="10383747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idx="1"/>
          </p:nvPr>
        </p:nvSpPr>
        <p:spPr>
          <a:xfrm>
            <a:off x="971600" y="1129308"/>
            <a:ext cx="7200635" cy="4860396"/>
          </a:xfrm>
        </p:spPr>
        <p:txBody>
          <a:bodyPr/>
          <a:lstStyle/>
          <a:p>
            <a:pPr algn="just" eaLnBrk="1" hangingPunct="1">
              <a:spcBef>
                <a:spcPts val="1000"/>
              </a:spcBef>
              <a:spcAft>
                <a:spcPts val="1000"/>
              </a:spcAft>
            </a:pPr>
            <a:r>
              <a:rPr lang="es-ES" sz="2400" dirty="0" smtClean="0">
                <a:solidFill>
                  <a:schemeClr val="tx1"/>
                </a:solidFill>
                <a:latin typeface="Arial" panose="020B0604020202020204" pitchFamily="34" charset="0"/>
                <a:cs typeface="Arial" panose="020B0604020202020204" pitchFamily="34" charset="0"/>
              </a:rPr>
              <a:t>Repita lo mismo en el </a:t>
            </a:r>
            <a:r>
              <a:rPr lang="es-ES" sz="2400" dirty="0" err="1" smtClean="0">
                <a:solidFill>
                  <a:schemeClr val="tx1"/>
                </a:solidFill>
                <a:latin typeface="Arial" panose="020B0604020202020204" pitchFamily="34" charset="0"/>
                <a:cs typeface="Arial" panose="020B0604020202020204" pitchFamily="34" charset="0"/>
              </a:rPr>
              <a:t>hemitórax</a:t>
            </a:r>
            <a:r>
              <a:rPr lang="es-ES" sz="2400" dirty="0" smtClean="0">
                <a:solidFill>
                  <a:schemeClr val="tx1"/>
                </a:solidFill>
                <a:latin typeface="Arial" panose="020B0604020202020204" pitchFamily="34" charset="0"/>
                <a:cs typeface="Arial" panose="020B0604020202020204" pitchFamily="34" charset="0"/>
              </a:rPr>
              <a:t> izquierdo.</a:t>
            </a:r>
          </a:p>
          <a:p>
            <a:pPr algn="just" eaLnBrk="1" hangingPunct="1">
              <a:spcBef>
                <a:spcPts val="1000"/>
              </a:spcBef>
              <a:spcAft>
                <a:spcPts val="1000"/>
              </a:spcAft>
            </a:pPr>
            <a:r>
              <a:rPr lang="es-ES" sz="2400" dirty="0" smtClean="0">
                <a:solidFill>
                  <a:schemeClr val="tx1"/>
                </a:solidFill>
                <a:latin typeface="Arial" panose="020B0604020202020204" pitchFamily="34" charset="0"/>
                <a:cs typeface="Arial" panose="020B0604020202020204" pitchFamily="34" charset="0"/>
              </a:rPr>
              <a:t>Una vez que tenga la idea de las variaciones de las vibraciones vocales en cada </a:t>
            </a:r>
            <a:r>
              <a:rPr lang="es-ES" sz="2400" dirty="0" err="1" smtClean="0">
                <a:solidFill>
                  <a:schemeClr val="tx1"/>
                </a:solidFill>
                <a:latin typeface="Arial" panose="020B0604020202020204" pitchFamily="34" charset="0"/>
                <a:cs typeface="Arial" panose="020B0604020202020204" pitchFamily="34" charset="0"/>
              </a:rPr>
              <a:t>hemitórax</a:t>
            </a:r>
            <a:r>
              <a:rPr lang="es-ES" sz="2400" dirty="0" smtClean="0">
                <a:solidFill>
                  <a:schemeClr val="tx1"/>
                </a:solidFill>
                <a:latin typeface="Arial" panose="020B0604020202020204" pitchFamily="34" charset="0"/>
                <a:cs typeface="Arial" panose="020B0604020202020204" pitchFamily="34" charset="0"/>
              </a:rPr>
              <a:t>, fisiológicas o patológicas, realice la palpación comparativa, con el mismo recorrido desde arriba hacia abajo, pero pasando en cada posición, de un </a:t>
            </a:r>
            <a:r>
              <a:rPr lang="es-ES" sz="2400" dirty="0" err="1" smtClean="0">
                <a:solidFill>
                  <a:schemeClr val="tx1"/>
                </a:solidFill>
                <a:latin typeface="Arial" panose="020B0604020202020204" pitchFamily="34" charset="0"/>
                <a:cs typeface="Arial" panose="020B0604020202020204" pitchFamily="34" charset="0"/>
              </a:rPr>
              <a:t>hemitórax</a:t>
            </a:r>
            <a:r>
              <a:rPr lang="es-ES" sz="2400" dirty="0" smtClean="0">
                <a:solidFill>
                  <a:schemeClr val="tx1"/>
                </a:solidFill>
                <a:latin typeface="Arial" panose="020B0604020202020204" pitchFamily="34" charset="0"/>
                <a:cs typeface="Arial" panose="020B0604020202020204" pitchFamily="34" charset="0"/>
              </a:rPr>
              <a:t> a la posición simétrica del otro, de manera que pueda comparar las sensaciones </a:t>
            </a:r>
            <a:r>
              <a:rPr lang="es-ES" sz="2400" dirty="0" err="1" smtClean="0">
                <a:solidFill>
                  <a:schemeClr val="tx1"/>
                </a:solidFill>
                <a:latin typeface="Arial" panose="020B0604020202020204" pitchFamily="34" charset="0"/>
                <a:cs typeface="Arial" panose="020B0604020202020204" pitchFamily="34" charset="0"/>
              </a:rPr>
              <a:t>palpatorias</a:t>
            </a:r>
            <a:r>
              <a:rPr lang="es-ES" sz="2400" dirty="0" smtClean="0">
                <a:solidFill>
                  <a:schemeClr val="tx1"/>
                </a:solidFill>
                <a:latin typeface="Arial" panose="020B0604020202020204" pitchFamily="34" charset="0"/>
                <a:cs typeface="Arial" panose="020B0604020202020204" pitchFamily="34" charset="0"/>
              </a:rPr>
              <a:t>.</a:t>
            </a:r>
          </a:p>
          <a:p>
            <a:pPr eaLnBrk="1" hangingPunct="1">
              <a:spcBef>
                <a:spcPts val="1000"/>
              </a:spcBef>
              <a:spcAft>
                <a:spcPts val="1000"/>
              </a:spcAft>
            </a:pPr>
            <a:endParaRPr lang="es-ES" b="1" dirty="0" smtClean="0"/>
          </a:p>
          <a:p>
            <a:pPr eaLnBrk="1" hangingPunct="1">
              <a:spcBef>
                <a:spcPts val="1000"/>
              </a:spcBef>
              <a:spcAft>
                <a:spcPts val="1000"/>
              </a:spcAft>
            </a:pPr>
            <a:endParaRPr lang="es-ES" b="1" dirty="0" smtClean="0"/>
          </a:p>
        </p:txBody>
      </p:sp>
    </p:spTree>
    <p:extLst>
      <p:ext uri="{BB962C8B-B14F-4D97-AF65-F5344CB8AC3E}">
        <p14:creationId xmlns:p14="http://schemas.microsoft.com/office/powerpoint/2010/main" val="23649107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1259632" y="769268"/>
            <a:ext cx="7321021" cy="4860396"/>
          </a:xfrm>
        </p:spPr>
        <p:txBody>
          <a:bodyPr>
            <a:normAutofit fontScale="92500" lnSpcReduction="10000"/>
          </a:bodyPr>
          <a:lstStyle/>
          <a:p>
            <a:pPr algn="just" eaLnBrk="1" hangingPunct="1">
              <a:spcBef>
                <a:spcPts val="1000"/>
              </a:spcBef>
              <a:spcAft>
                <a:spcPts val="1000"/>
              </a:spcAft>
              <a:defRPr/>
            </a:pPr>
            <a:r>
              <a:rPr lang="es-ES" sz="2600" dirty="0">
                <a:solidFill>
                  <a:schemeClr val="tx1"/>
                </a:solidFill>
                <a:latin typeface="Arial" panose="020B0604020202020204" pitchFamily="34" charset="0"/>
                <a:cs typeface="Arial" panose="020B0604020202020204" pitchFamily="34" charset="0"/>
              </a:rPr>
              <a:t>Explore las vibraciones vocales en el plano anterior, fundamentalmente en las regiones </a:t>
            </a:r>
            <a:r>
              <a:rPr lang="es-ES" sz="2600" dirty="0" err="1">
                <a:solidFill>
                  <a:schemeClr val="tx1"/>
                </a:solidFill>
                <a:latin typeface="Arial" panose="020B0604020202020204" pitchFamily="34" charset="0"/>
                <a:cs typeface="Arial" panose="020B0604020202020204" pitchFamily="34" charset="0"/>
              </a:rPr>
              <a:t>infraclaviculares</a:t>
            </a:r>
            <a:r>
              <a:rPr lang="es-ES" sz="2600" dirty="0">
                <a:solidFill>
                  <a:schemeClr val="tx1"/>
                </a:solidFill>
                <a:latin typeface="Arial" panose="020B0604020202020204" pitchFamily="34" charset="0"/>
                <a:cs typeface="Arial" panose="020B0604020202020204" pitchFamily="34" charset="0"/>
              </a:rPr>
              <a:t>, y complete la exploración de los planos laterales.</a:t>
            </a:r>
          </a:p>
          <a:p>
            <a:pPr algn="just" eaLnBrk="1" hangingPunct="1">
              <a:spcBef>
                <a:spcPts val="1000"/>
              </a:spcBef>
              <a:spcAft>
                <a:spcPts val="1000"/>
              </a:spcAft>
              <a:defRPr/>
            </a:pPr>
            <a:r>
              <a:rPr lang="es-ES" sz="2600" dirty="0">
                <a:solidFill>
                  <a:schemeClr val="tx1"/>
                </a:solidFill>
                <a:latin typeface="Arial" panose="020B0604020202020204" pitchFamily="34" charset="0"/>
                <a:cs typeface="Arial" panose="020B0604020202020204" pitchFamily="34" charset="0"/>
              </a:rPr>
              <a:t>Explique bien al sujeto, no solo en qué consiste la técnica, sino además, la seriedad de la prueba, por su utilidad, y la necesidad de que exprese únicamente el número y con la misma intensidad, cada vez que se le pida</a:t>
            </a:r>
          </a:p>
          <a:p>
            <a:pPr algn="just" eaLnBrk="1" hangingPunct="1">
              <a:spcBef>
                <a:spcPts val="1000"/>
              </a:spcBef>
              <a:spcAft>
                <a:spcPts val="1000"/>
              </a:spcAft>
              <a:defRPr/>
            </a:pPr>
            <a:r>
              <a:rPr lang="es-ES" sz="2600" dirty="0">
                <a:solidFill>
                  <a:schemeClr val="tx1"/>
                </a:solidFill>
                <a:latin typeface="Arial" panose="020B0604020202020204" pitchFamily="34" charset="0"/>
                <a:cs typeface="Arial" panose="020B0604020202020204" pitchFamily="34" charset="0"/>
              </a:rPr>
              <a:t>Si no encuentra ninguna evidencia de alteración, registre por escrito: </a:t>
            </a:r>
            <a:r>
              <a:rPr lang="es-ES" sz="2600" dirty="0">
                <a:solidFill>
                  <a:srgbClr val="C00000"/>
                </a:solidFill>
                <a:latin typeface="Arial" panose="020B0604020202020204" pitchFamily="34" charset="0"/>
                <a:cs typeface="Arial" panose="020B0604020202020204" pitchFamily="34" charset="0"/>
              </a:rPr>
              <a:t>"vibraciones vocales (o VV): conservadas".</a:t>
            </a:r>
          </a:p>
          <a:p>
            <a:pPr marL="0" indent="0" eaLnBrk="1" hangingPunct="1">
              <a:spcBef>
                <a:spcPts val="1000"/>
              </a:spcBef>
              <a:spcAft>
                <a:spcPts val="1000"/>
              </a:spcAft>
              <a:buNone/>
              <a:defRPr/>
            </a:pPr>
            <a:endParaRPr lang="es-ES" sz="2333" b="1" dirty="0"/>
          </a:p>
          <a:p>
            <a:pPr algn="just" eaLnBrk="1" hangingPunct="1">
              <a:spcBef>
                <a:spcPts val="1000"/>
              </a:spcBef>
              <a:spcAft>
                <a:spcPts val="1000"/>
              </a:spcAft>
              <a:defRPr/>
            </a:pPr>
            <a:endParaRPr lang="es-ES" sz="2333" b="1" dirty="0"/>
          </a:p>
          <a:p>
            <a:pPr marL="0" indent="0" algn="just" eaLnBrk="1" hangingPunct="1">
              <a:spcBef>
                <a:spcPts val="1000"/>
              </a:spcBef>
              <a:spcAft>
                <a:spcPts val="1000"/>
              </a:spcAft>
              <a:buNone/>
              <a:defRPr/>
            </a:pPr>
            <a:endParaRPr lang="es-ES" sz="2333" b="1" dirty="0"/>
          </a:p>
        </p:txBody>
      </p:sp>
    </p:spTree>
    <p:extLst>
      <p:ext uri="{BB962C8B-B14F-4D97-AF65-F5344CB8AC3E}">
        <p14:creationId xmlns:p14="http://schemas.microsoft.com/office/powerpoint/2010/main" val="33118745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236928" y="553244"/>
            <a:ext cx="6858000" cy="616479"/>
          </a:xfrm>
        </p:spPr>
        <p:txBody>
          <a:bodyPr>
            <a:normAutofit/>
          </a:bodyPr>
          <a:lstStyle/>
          <a:p>
            <a:pPr eaLnBrk="1" hangingPunct="1"/>
            <a:r>
              <a:rPr lang="es-ES" sz="2400" b="1" dirty="0">
                <a:solidFill>
                  <a:schemeClr val="tx1"/>
                </a:solidFill>
                <a:latin typeface="Arial" panose="020B0604020202020204" pitchFamily="34" charset="0"/>
                <a:cs typeface="Arial" panose="020B0604020202020204" pitchFamily="34" charset="0"/>
              </a:rPr>
              <a:t>Percusión</a:t>
            </a:r>
          </a:p>
        </p:txBody>
      </p:sp>
      <p:sp>
        <p:nvSpPr>
          <p:cNvPr id="39939" name="Rectangle 3"/>
          <p:cNvSpPr>
            <a:spLocks noGrp="1" noChangeArrowheads="1"/>
          </p:cNvSpPr>
          <p:nvPr>
            <p:ph idx="1"/>
          </p:nvPr>
        </p:nvSpPr>
        <p:spPr>
          <a:xfrm>
            <a:off x="1091407" y="2137833"/>
            <a:ext cx="7149042" cy="3238500"/>
          </a:xfrm>
        </p:spPr>
        <p:txBody>
          <a:bodyPr/>
          <a:lstStyle/>
          <a:p>
            <a:pPr eaLnBrk="1" hangingPunct="1">
              <a:spcBef>
                <a:spcPts val="1000"/>
              </a:spcBef>
              <a:spcAft>
                <a:spcPts val="1000"/>
              </a:spcAft>
              <a:buNone/>
              <a:defRPr/>
            </a:pPr>
            <a:r>
              <a:rPr lang="es-ES" sz="2400" dirty="0">
                <a:solidFill>
                  <a:schemeClr val="tx1"/>
                </a:solidFill>
                <a:latin typeface="Arial" panose="020B0604020202020204" pitchFamily="34" charset="0"/>
                <a:cs typeface="Arial" panose="020B0604020202020204" pitchFamily="34" charset="0"/>
              </a:rPr>
              <a:t>1. La auditiva, que se debe a la sonoridad del pulmón</a:t>
            </a:r>
          </a:p>
          <a:p>
            <a:pPr marL="0" indent="0" eaLnBrk="1" hangingPunct="1">
              <a:spcBef>
                <a:spcPts val="1000"/>
              </a:spcBef>
              <a:spcAft>
                <a:spcPts val="1000"/>
              </a:spcAft>
              <a:buNone/>
              <a:defRPr/>
            </a:pPr>
            <a:r>
              <a:rPr lang="es-ES" sz="2400" dirty="0">
                <a:solidFill>
                  <a:schemeClr val="tx1"/>
                </a:solidFill>
                <a:latin typeface="Arial" panose="020B0604020202020204" pitchFamily="34" charset="0"/>
                <a:cs typeface="Arial" panose="020B0604020202020204" pitchFamily="34" charset="0"/>
              </a:rPr>
              <a:t>2. La táctil, que se debe a la elasticidad del pulmón. Es una resistencia al dedo, que aumenta a medida que disminuye el sonido normal de percusión.</a:t>
            </a:r>
          </a:p>
          <a:p>
            <a:pPr eaLnBrk="1" hangingPunct="1">
              <a:spcBef>
                <a:spcPts val="1000"/>
              </a:spcBef>
              <a:spcAft>
                <a:spcPts val="1000"/>
              </a:spcAft>
              <a:defRPr/>
            </a:pPr>
            <a:endParaRPr lang="es-ES" sz="2333" b="1" dirty="0"/>
          </a:p>
          <a:p>
            <a:pPr eaLnBrk="1" hangingPunct="1">
              <a:spcBef>
                <a:spcPts val="1000"/>
              </a:spcBef>
              <a:spcAft>
                <a:spcPts val="1000"/>
              </a:spcAft>
              <a:defRPr/>
            </a:pPr>
            <a:endParaRPr lang="es-ES" sz="2333" b="1" dirty="0"/>
          </a:p>
        </p:txBody>
      </p:sp>
      <p:sp>
        <p:nvSpPr>
          <p:cNvPr id="86020" name="Text Box 4"/>
          <p:cNvSpPr txBox="1">
            <a:spLocks noChangeArrowheads="1"/>
          </p:cNvSpPr>
          <p:nvPr/>
        </p:nvSpPr>
        <p:spPr bwMode="auto">
          <a:xfrm>
            <a:off x="1075532" y="993511"/>
            <a:ext cx="7108031" cy="124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SzTx/>
              <a:buFontTx/>
              <a:buNone/>
            </a:pPr>
            <a:r>
              <a:rPr lang="es-ES" sz="2400" dirty="0">
                <a:solidFill>
                  <a:srgbClr val="000000"/>
                </a:solidFill>
              </a:rPr>
              <a:t>La percusión dígito-digital del tórax produce dos tipos de sensaciones:</a:t>
            </a:r>
          </a:p>
          <a:p>
            <a:pPr fontAlgn="base">
              <a:spcBef>
                <a:spcPct val="0"/>
              </a:spcBef>
              <a:spcAft>
                <a:spcPct val="0"/>
              </a:spcAft>
              <a:buClrTx/>
              <a:buSzTx/>
              <a:buFontTx/>
              <a:buNone/>
            </a:pPr>
            <a:endParaRPr lang="es-ES" sz="2667" b="1" dirty="0">
              <a:solidFill>
                <a:srgbClr val="000000"/>
              </a:solidFill>
            </a:endParaRPr>
          </a:p>
        </p:txBody>
      </p:sp>
    </p:spTree>
    <p:extLst>
      <p:ext uri="{BB962C8B-B14F-4D97-AF65-F5344CB8AC3E}">
        <p14:creationId xmlns:p14="http://schemas.microsoft.com/office/powerpoint/2010/main" val="35694498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idx="1"/>
          </p:nvPr>
        </p:nvSpPr>
        <p:spPr>
          <a:xfrm>
            <a:off x="1115616" y="625252"/>
            <a:ext cx="7921459" cy="4919927"/>
          </a:xfrm>
        </p:spPr>
        <p:txBody>
          <a:bodyPr/>
          <a:lstStyle/>
          <a:p>
            <a:pPr marL="0" indent="0" eaLnBrk="1" hangingPunct="1">
              <a:spcBef>
                <a:spcPts val="500"/>
              </a:spcBef>
              <a:spcAft>
                <a:spcPts val="500"/>
              </a:spcAft>
              <a:buNone/>
            </a:pPr>
            <a:r>
              <a:rPr lang="es-ES" sz="2400" b="1" dirty="0" smtClean="0">
                <a:latin typeface="Arial" panose="020B0604020202020204" pitchFamily="34" charset="0"/>
                <a:cs typeface="Arial" panose="020B0604020202020204" pitchFamily="34" charset="0"/>
              </a:rPr>
              <a:t>   </a:t>
            </a:r>
            <a:r>
              <a:rPr lang="es-ES" sz="2400" b="1" dirty="0" smtClean="0">
                <a:solidFill>
                  <a:schemeClr val="tx1"/>
                </a:solidFill>
                <a:latin typeface="Arial" panose="020B0604020202020204" pitchFamily="34" charset="0"/>
                <a:cs typeface="Arial" panose="020B0604020202020204" pitchFamily="34" charset="0"/>
              </a:rPr>
              <a:t>La percusión más utilizada es la dígito-digital. </a:t>
            </a:r>
          </a:p>
          <a:p>
            <a:pPr eaLnBrk="1" hangingPunct="1">
              <a:spcBef>
                <a:spcPts val="500"/>
              </a:spcBef>
              <a:spcAft>
                <a:spcPts val="500"/>
              </a:spcAft>
            </a:pPr>
            <a:r>
              <a:rPr lang="es-ES" sz="2400" dirty="0" smtClean="0">
                <a:solidFill>
                  <a:schemeClr val="tx1"/>
                </a:solidFill>
                <a:latin typeface="Arial" panose="020B0604020202020204" pitchFamily="34" charset="0"/>
                <a:cs typeface="Arial" panose="020B0604020202020204" pitchFamily="34" charset="0"/>
              </a:rPr>
              <a:t>El oído percibe sonidos de 16 000-40 000 vibraciones por segundo.</a:t>
            </a:r>
          </a:p>
          <a:p>
            <a:pPr eaLnBrk="1" hangingPunct="1">
              <a:spcBef>
                <a:spcPts val="500"/>
              </a:spcBef>
              <a:spcAft>
                <a:spcPts val="500"/>
              </a:spcAft>
            </a:pPr>
            <a:r>
              <a:rPr lang="es-ES" sz="2400" dirty="0" smtClean="0">
                <a:solidFill>
                  <a:schemeClr val="tx1"/>
                </a:solidFill>
                <a:latin typeface="Arial" panose="020B0604020202020204" pitchFamily="34" charset="0"/>
                <a:cs typeface="Arial" panose="020B0604020202020204" pitchFamily="34" charset="0"/>
              </a:rPr>
              <a:t>Los caracteres fundamentales del sonido son;</a:t>
            </a:r>
          </a:p>
          <a:p>
            <a:pPr lvl="1" eaLnBrk="1" hangingPunct="1">
              <a:spcBef>
                <a:spcPts val="500"/>
              </a:spcBef>
              <a:spcAft>
                <a:spcPts val="500"/>
              </a:spcAft>
            </a:pPr>
            <a:r>
              <a:rPr lang="es-ES" sz="2400" dirty="0" smtClean="0">
                <a:solidFill>
                  <a:schemeClr val="tx1"/>
                </a:solidFill>
                <a:latin typeface="Arial" panose="020B0604020202020204" pitchFamily="34" charset="0"/>
                <a:cs typeface="Arial" panose="020B0604020202020204" pitchFamily="34" charset="0"/>
              </a:rPr>
              <a:t> Intensidad</a:t>
            </a:r>
            <a:r>
              <a:rPr lang="es-ES" sz="2400" dirty="0">
                <a:solidFill>
                  <a:schemeClr val="tx1"/>
                </a:solidFill>
                <a:latin typeface="Arial" panose="020B0604020202020204" pitchFamily="34" charset="0"/>
                <a:cs typeface="Arial" panose="020B0604020202020204" pitchFamily="34" charset="0"/>
              </a:rPr>
              <a:t>: depende de la amplitud de las vibraciones</a:t>
            </a:r>
          </a:p>
          <a:p>
            <a:pPr lvl="1" eaLnBrk="1" hangingPunct="1">
              <a:spcBef>
                <a:spcPts val="500"/>
              </a:spcBef>
              <a:spcAft>
                <a:spcPts val="500"/>
              </a:spcAft>
            </a:pPr>
            <a:r>
              <a:rPr lang="es-ES" sz="2400" dirty="0" smtClean="0">
                <a:solidFill>
                  <a:schemeClr val="tx1"/>
                </a:solidFill>
                <a:latin typeface="Arial" panose="020B0604020202020204" pitchFamily="34" charset="0"/>
                <a:cs typeface="Arial" panose="020B0604020202020204" pitchFamily="34" charset="0"/>
              </a:rPr>
              <a:t>Tono  </a:t>
            </a:r>
            <a:r>
              <a:rPr lang="es-ES" sz="2400" dirty="0">
                <a:solidFill>
                  <a:schemeClr val="tx1"/>
                </a:solidFill>
                <a:latin typeface="Arial" panose="020B0604020202020204" pitchFamily="34" charset="0"/>
                <a:cs typeface="Arial" panose="020B0604020202020204" pitchFamily="34" charset="0"/>
              </a:rPr>
              <a:t>o altura depende de la frecuencia, siendo la mayor frecuencia el tono agudo, y la menor el grave, </a:t>
            </a:r>
          </a:p>
          <a:p>
            <a:pPr lvl="1" eaLnBrk="1" hangingPunct="1">
              <a:spcBef>
                <a:spcPts val="500"/>
              </a:spcBef>
              <a:spcAft>
                <a:spcPts val="500"/>
              </a:spcAft>
            </a:pPr>
            <a:r>
              <a:rPr lang="es-ES" sz="2400" dirty="0" smtClean="0">
                <a:solidFill>
                  <a:schemeClr val="tx1"/>
                </a:solidFill>
                <a:latin typeface="Arial" panose="020B0604020202020204" pitchFamily="34" charset="0"/>
                <a:cs typeface="Arial" panose="020B0604020202020204" pitchFamily="34" charset="0"/>
              </a:rPr>
              <a:t>Timbre</a:t>
            </a:r>
            <a:r>
              <a:rPr lang="es-ES" sz="2400" dirty="0">
                <a:solidFill>
                  <a:schemeClr val="tx1"/>
                </a:solidFill>
                <a:latin typeface="Arial" panose="020B0604020202020204" pitchFamily="34" charset="0"/>
                <a:cs typeface="Arial" panose="020B0604020202020204" pitchFamily="34" charset="0"/>
              </a:rPr>
              <a:t>: depende de la naturaleza del cuerpo que vibra y duración.</a:t>
            </a:r>
          </a:p>
          <a:p>
            <a:pPr eaLnBrk="1" hangingPunct="1">
              <a:spcBef>
                <a:spcPts val="500"/>
              </a:spcBef>
              <a:spcAft>
                <a:spcPts val="500"/>
              </a:spcAft>
            </a:pPr>
            <a:endParaRPr lang="es-ES" sz="2400" b="1" dirty="0" smtClean="0">
              <a:latin typeface="Arial" panose="020B0604020202020204" pitchFamily="34" charset="0"/>
              <a:cs typeface="Arial" panose="020B0604020202020204" pitchFamily="34" charset="0"/>
            </a:endParaRPr>
          </a:p>
          <a:p>
            <a:pPr eaLnBrk="1" hangingPunct="1">
              <a:spcBef>
                <a:spcPts val="500"/>
              </a:spcBef>
              <a:spcAft>
                <a:spcPts val="500"/>
              </a:spcAft>
            </a:pPr>
            <a:endParaRPr lang="es-ES" b="1" dirty="0" smtClean="0"/>
          </a:p>
          <a:p>
            <a:pPr eaLnBrk="1" hangingPunct="1">
              <a:spcBef>
                <a:spcPts val="500"/>
              </a:spcBef>
              <a:spcAft>
                <a:spcPts val="500"/>
              </a:spcAft>
            </a:pPr>
            <a:endParaRPr lang="es-ES" b="1" dirty="0" smtClean="0"/>
          </a:p>
          <a:p>
            <a:pPr eaLnBrk="1" hangingPunct="1">
              <a:spcBef>
                <a:spcPts val="500"/>
              </a:spcBef>
              <a:spcAft>
                <a:spcPts val="500"/>
              </a:spcAft>
            </a:pPr>
            <a:endParaRPr lang="es-ES" b="1" dirty="0" smtClean="0"/>
          </a:p>
        </p:txBody>
      </p:sp>
    </p:spTree>
    <p:extLst>
      <p:ext uri="{BB962C8B-B14F-4D97-AF65-F5344CB8AC3E}">
        <p14:creationId xmlns:p14="http://schemas.microsoft.com/office/powerpoint/2010/main" val="31718915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idx="1"/>
          </p:nvPr>
        </p:nvSpPr>
        <p:spPr>
          <a:xfrm>
            <a:off x="1057011" y="1117866"/>
            <a:ext cx="7763461" cy="4372239"/>
          </a:xfrm>
        </p:spPr>
        <p:txBody>
          <a:bodyPr/>
          <a:lstStyle/>
          <a:p>
            <a:pPr eaLnBrk="1" hangingPunct="1">
              <a:spcBef>
                <a:spcPts val="1000"/>
              </a:spcBef>
              <a:spcAft>
                <a:spcPts val="1000"/>
              </a:spcAft>
            </a:pPr>
            <a:r>
              <a:rPr lang="es-ES" sz="2400" dirty="0">
                <a:solidFill>
                  <a:schemeClr val="tx1"/>
                </a:solidFill>
                <a:latin typeface="Arial" panose="020B0604020202020204" pitchFamily="34" charset="0"/>
                <a:cs typeface="Arial" panose="020B0604020202020204" pitchFamily="34" charset="0"/>
              </a:rPr>
              <a:t>La vibración mayor o menor del pulmón depende de tres causas: el volumen del tejido que vibra, la densidad y la tensión.</a:t>
            </a:r>
          </a:p>
          <a:p>
            <a:pPr eaLnBrk="1" hangingPunct="1">
              <a:spcBef>
                <a:spcPts val="1000"/>
              </a:spcBef>
              <a:spcAft>
                <a:spcPts val="1000"/>
              </a:spcAft>
            </a:pPr>
            <a:r>
              <a:rPr lang="es-ES" sz="2400" dirty="0">
                <a:solidFill>
                  <a:schemeClr val="tx1"/>
                </a:solidFill>
                <a:latin typeface="Arial" panose="020B0604020202020204" pitchFamily="34" charset="0"/>
                <a:cs typeface="Arial" panose="020B0604020202020204" pitchFamily="34" charset="0"/>
              </a:rPr>
              <a:t>A mayor volumen del tejido que vibra, los caracteres del sonido serán: intensidad mayor, duración larga y tono grave.</a:t>
            </a:r>
          </a:p>
          <a:p>
            <a:pPr lvl="1" eaLnBrk="1" hangingPunct="1">
              <a:lnSpc>
                <a:spcPct val="80000"/>
              </a:lnSpc>
            </a:pPr>
            <a:endParaRPr lang="es-ES" sz="2000" b="1" dirty="0"/>
          </a:p>
          <a:p>
            <a:pPr eaLnBrk="1" hangingPunct="1">
              <a:lnSpc>
                <a:spcPct val="80000"/>
              </a:lnSpc>
            </a:pPr>
            <a:endParaRPr lang="es-ES" sz="2333" b="1" dirty="0"/>
          </a:p>
          <a:p>
            <a:pPr eaLnBrk="1" hangingPunct="1">
              <a:lnSpc>
                <a:spcPct val="80000"/>
              </a:lnSpc>
            </a:pPr>
            <a:endParaRPr lang="es-ES" sz="2333" b="1" dirty="0"/>
          </a:p>
        </p:txBody>
      </p:sp>
    </p:spTree>
    <p:extLst>
      <p:ext uri="{BB962C8B-B14F-4D97-AF65-F5344CB8AC3E}">
        <p14:creationId xmlns:p14="http://schemas.microsoft.com/office/powerpoint/2010/main" val="2637416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idx="1"/>
          </p:nvPr>
        </p:nvSpPr>
        <p:spPr>
          <a:xfrm>
            <a:off x="971021" y="697178"/>
            <a:ext cx="8065475" cy="4372239"/>
          </a:xfrm>
        </p:spPr>
        <p:txBody>
          <a:bodyPr>
            <a:normAutofit/>
          </a:bodyPr>
          <a:lstStyle/>
          <a:p>
            <a:pPr eaLnBrk="1" hangingPunct="1">
              <a:spcBef>
                <a:spcPts val="500"/>
              </a:spcBef>
              <a:spcAft>
                <a:spcPts val="500"/>
              </a:spcAft>
            </a:pPr>
            <a:r>
              <a:rPr lang="es-ES" sz="2400" b="1" dirty="0" smtClean="0">
                <a:solidFill>
                  <a:schemeClr val="tx1"/>
                </a:solidFill>
                <a:latin typeface="Arial" panose="020B0604020202020204" pitchFamily="34" charset="0"/>
                <a:cs typeface="Arial" panose="020B0604020202020204" pitchFamily="34" charset="0"/>
              </a:rPr>
              <a:t>Las modificaciones topográficas se deben a la desigual distribución de las masas musculares y a la relación del pulmón con órganos vecinos más o menos duros:</a:t>
            </a:r>
          </a:p>
          <a:p>
            <a:pPr lvl="1" eaLnBrk="1" hangingPunct="1">
              <a:spcBef>
                <a:spcPts val="500"/>
              </a:spcBef>
              <a:spcAft>
                <a:spcPts val="500"/>
              </a:spcAft>
            </a:pPr>
            <a:r>
              <a:rPr lang="es-ES" sz="2400" dirty="0">
                <a:solidFill>
                  <a:schemeClr val="tx1"/>
                </a:solidFill>
                <a:latin typeface="Arial" panose="020B0604020202020204" pitchFamily="34" charset="0"/>
                <a:cs typeface="Arial" panose="020B0604020202020204" pitchFamily="34" charset="0"/>
              </a:rPr>
              <a:t>Sonoridad máxima: regiones </a:t>
            </a:r>
            <a:r>
              <a:rPr lang="es-ES" sz="2400" dirty="0" err="1">
                <a:solidFill>
                  <a:schemeClr val="tx1"/>
                </a:solidFill>
                <a:latin typeface="Arial" panose="020B0604020202020204" pitchFamily="34" charset="0"/>
                <a:cs typeface="Arial" panose="020B0604020202020204" pitchFamily="34" charset="0"/>
              </a:rPr>
              <a:t>infraclaviculares</a:t>
            </a:r>
            <a:r>
              <a:rPr lang="es-ES" sz="2400" dirty="0">
                <a:solidFill>
                  <a:schemeClr val="tx1"/>
                </a:solidFill>
                <a:latin typeface="Arial" panose="020B0604020202020204" pitchFamily="34" charset="0"/>
                <a:cs typeface="Arial" panose="020B0604020202020204" pitchFamily="34" charset="0"/>
              </a:rPr>
              <a:t> y axilares.</a:t>
            </a:r>
          </a:p>
          <a:p>
            <a:pPr lvl="1" eaLnBrk="1" hangingPunct="1">
              <a:spcBef>
                <a:spcPts val="500"/>
              </a:spcBef>
              <a:spcAft>
                <a:spcPts val="500"/>
              </a:spcAft>
            </a:pPr>
            <a:r>
              <a:rPr lang="es-ES" sz="2400" dirty="0">
                <a:solidFill>
                  <a:schemeClr val="tx1"/>
                </a:solidFill>
                <a:latin typeface="Arial" panose="020B0604020202020204" pitchFamily="34" charset="0"/>
                <a:cs typeface="Arial" panose="020B0604020202020204" pitchFamily="34" charset="0"/>
              </a:rPr>
              <a:t>Sonoridad mínima: regiones </a:t>
            </a:r>
            <a:r>
              <a:rPr lang="es-ES" sz="2400" dirty="0" err="1">
                <a:solidFill>
                  <a:schemeClr val="tx1"/>
                </a:solidFill>
                <a:latin typeface="Arial" panose="020B0604020202020204" pitchFamily="34" charset="0"/>
                <a:cs typeface="Arial" panose="020B0604020202020204" pitchFamily="34" charset="0"/>
              </a:rPr>
              <a:t>supraespínosas</a:t>
            </a:r>
            <a:r>
              <a:rPr lang="es-ES" sz="2400" dirty="0">
                <a:solidFill>
                  <a:schemeClr val="tx1"/>
                </a:solidFill>
                <a:latin typeface="Arial" panose="020B0604020202020204" pitchFamily="34" charset="0"/>
                <a:cs typeface="Arial" panose="020B0604020202020204" pitchFamily="34" charset="0"/>
              </a:rPr>
              <a:t>.</a:t>
            </a:r>
          </a:p>
          <a:p>
            <a:pPr lvl="1" eaLnBrk="1" hangingPunct="1">
              <a:spcBef>
                <a:spcPts val="500"/>
              </a:spcBef>
              <a:spcAft>
                <a:spcPts val="500"/>
              </a:spcAft>
            </a:pPr>
            <a:r>
              <a:rPr lang="es-ES" sz="2400" dirty="0">
                <a:solidFill>
                  <a:schemeClr val="tx1"/>
                </a:solidFill>
                <a:latin typeface="Arial" panose="020B0604020202020204" pitchFamily="34" charset="0"/>
                <a:cs typeface="Arial" panose="020B0604020202020204" pitchFamily="34" charset="0"/>
              </a:rPr>
              <a:t>Sonoridad media: regiones </a:t>
            </a:r>
            <a:r>
              <a:rPr lang="es-ES" sz="2400" dirty="0" err="1">
                <a:solidFill>
                  <a:schemeClr val="tx1"/>
                </a:solidFill>
                <a:latin typeface="Arial" panose="020B0604020202020204" pitchFamily="34" charset="0"/>
                <a:cs typeface="Arial" panose="020B0604020202020204" pitchFamily="34" charset="0"/>
              </a:rPr>
              <a:t>infraescapulares</a:t>
            </a:r>
            <a:r>
              <a:rPr lang="es-ES" sz="2400" dirty="0">
                <a:solidFill>
                  <a:schemeClr val="tx1"/>
                </a:solidFill>
                <a:latin typeface="Arial" panose="020B0604020202020204" pitchFamily="34" charset="0"/>
                <a:cs typeface="Arial" panose="020B0604020202020204" pitchFamily="34" charset="0"/>
              </a:rPr>
              <a:t>.</a:t>
            </a:r>
          </a:p>
          <a:p>
            <a:pPr lvl="1" eaLnBrk="1" hangingPunct="1">
              <a:spcBef>
                <a:spcPts val="500"/>
              </a:spcBef>
              <a:spcAft>
                <a:spcPts val="500"/>
              </a:spcAft>
            </a:pPr>
            <a:endParaRPr lang="es-ES" sz="2667" dirty="0"/>
          </a:p>
          <a:p>
            <a:pPr eaLnBrk="1" hangingPunct="1">
              <a:spcBef>
                <a:spcPts val="500"/>
              </a:spcBef>
              <a:spcAft>
                <a:spcPts val="500"/>
              </a:spcAft>
            </a:pPr>
            <a:endParaRPr lang="es-ES" b="1" dirty="0" smtClean="0"/>
          </a:p>
          <a:p>
            <a:pPr eaLnBrk="1" hangingPunct="1">
              <a:spcBef>
                <a:spcPts val="500"/>
              </a:spcBef>
              <a:spcAft>
                <a:spcPts val="500"/>
              </a:spcAft>
            </a:pPr>
            <a:endParaRPr lang="es-ES" b="1" dirty="0" smtClean="0"/>
          </a:p>
        </p:txBody>
      </p:sp>
    </p:spTree>
    <p:extLst>
      <p:ext uri="{BB962C8B-B14F-4D97-AF65-F5344CB8AC3E}">
        <p14:creationId xmlns:p14="http://schemas.microsoft.com/office/powerpoint/2010/main" val="27073548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259632" y="553244"/>
            <a:ext cx="6858000" cy="1143000"/>
          </a:xfrm>
        </p:spPr>
        <p:txBody>
          <a:bodyPr>
            <a:normAutofit/>
          </a:bodyPr>
          <a:lstStyle/>
          <a:p>
            <a:pPr eaLnBrk="1" hangingPunct="1"/>
            <a:r>
              <a:rPr lang="es-ES" sz="2400" b="1" dirty="0">
                <a:solidFill>
                  <a:schemeClr val="tx1"/>
                </a:solidFill>
                <a:latin typeface="Arial" panose="020B0604020202020204" pitchFamily="34" charset="0"/>
                <a:cs typeface="Arial" panose="020B0604020202020204" pitchFamily="34" charset="0"/>
              </a:rPr>
              <a:t>Sonoridad en el plano anterior</a:t>
            </a:r>
          </a:p>
        </p:txBody>
      </p:sp>
      <p:sp>
        <p:nvSpPr>
          <p:cNvPr id="90115" name="Rectangle 3"/>
          <p:cNvSpPr>
            <a:spLocks noGrp="1" noChangeArrowheads="1"/>
          </p:cNvSpPr>
          <p:nvPr>
            <p:ph idx="1"/>
          </p:nvPr>
        </p:nvSpPr>
        <p:spPr>
          <a:xfrm>
            <a:off x="899592" y="1057300"/>
            <a:ext cx="8146172" cy="4837906"/>
          </a:xfrm>
        </p:spPr>
        <p:txBody>
          <a:bodyPr>
            <a:noAutofit/>
          </a:bodyPr>
          <a:lstStyle/>
          <a:p>
            <a:pPr eaLnBrk="1" hangingPunct="1">
              <a:spcBef>
                <a:spcPts val="1000"/>
              </a:spcBef>
              <a:spcAft>
                <a:spcPts val="1000"/>
              </a:spcAft>
            </a:pPr>
            <a:r>
              <a:rPr lang="es-ES" sz="2400" dirty="0">
                <a:solidFill>
                  <a:schemeClr val="tx1"/>
                </a:solidFill>
                <a:latin typeface="Arial" panose="020B0604020202020204" pitchFamily="34" charset="0"/>
                <a:cs typeface="Arial" panose="020B0604020202020204" pitchFamily="34" charset="0"/>
              </a:rPr>
              <a:t>Primero y segundo espacios: sonoridad mayor.</a:t>
            </a:r>
          </a:p>
          <a:p>
            <a:pPr eaLnBrk="1" hangingPunct="1">
              <a:spcBef>
                <a:spcPts val="1000"/>
              </a:spcBef>
              <a:spcAft>
                <a:spcPts val="1000"/>
              </a:spcAft>
            </a:pPr>
            <a:r>
              <a:rPr lang="es-ES" sz="2400" dirty="0">
                <a:solidFill>
                  <a:schemeClr val="tx1"/>
                </a:solidFill>
                <a:latin typeface="Arial" panose="020B0604020202020204" pitchFamily="34" charset="0"/>
                <a:cs typeface="Arial" panose="020B0604020202020204" pitchFamily="34" charset="0"/>
              </a:rPr>
              <a:t>Segundo y tercer espacios en la mujer: </a:t>
            </a:r>
            <a:r>
              <a:rPr lang="es-ES" sz="2400" dirty="0" err="1">
                <a:solidFill>
                  <a:schemeClr val="tx1"/>
                </a:solidFill>
                <a:latin typeface="Arial" panose="020B0604020202020204" pitchFamily="34" charset="0"/>
                <a:cs typeface="Arial" panose="020B0604020202020204" pitchFamily="34" charset="0"/>
              </a:rPr>
              <a:t>submate</a:t>
            </a:r>
            <a:r>
              <a:rPr lang="es-ES" sz="2400" dirty="0">
                <a:solidFill>
                  <a:schemeClr val="tx1"/>
                </a:solidFill>
                <a:latin typeface="Arial" panose="020B0604020202020204" pitchFamily="34" charset="0"/>
                <a:cs typeface="Arial" panose="020B0604020202020204" pitchFamily="34" charset="0"/>
              </a:rPr>
              <a:t> o mate, por la presencia de las mamas</a:t>
            </a:r>
          </a:p>
          <a:p>
            <a:pPr eaLnBrk="1" hangingPunct="1">
              <a:spcBef>
                <a:spcPts val="1000"/>
              </a:spcBef>
              <a:spcAft>
                <a:spcPts val="1000"/>
              </a:spcAft>
            </a:pPr>
            <a:r>
              <a:rPr lang="es-ES" sz="2400" dirty="0">
                <a:solidFill>
                  <a:schemeClr val="tx1"/>
                </a:solidFill>
                <a:latin typeface="Arial" panose="020B0604020202020204" pitchFamily="34" charset="0"/>
                <a:cs typeface="Arial" panose="020B0604020202020204" pitchFamily="34" charset="0"/>
              </a:rPr>
              <a:t>Tercera costilla y tercer espacio izquierdo: </a:t>
            </a:r>
            <a:r>
              <a:rPr lang="es-ES" sz="2400" dirty="0" err="1">
                <a:solidFill>
                  <a:schemeClr val="tx1"/>
                </a:solidFill>
                <a:latin typeface="Arial" panose="020B0604020202020204" pitchFamily="34" charset="0"/>
                <a:cs typeface="Arial" panose="020B0604020202020204" pitchFamily="34" charset="0"/>
              </a:rPr>
              <a:t>submate</a:t>
            </a:r>
            <a:r>
              <a:rPr lang="es-ES" sz="2400" dirty="0">
                <a:solidFill>
                  <a:schemeClr val="tx1"/>
                </a:solidFill>
                <a:latin typeface="Arial" panose="020B0604020202020204" pitchFamily="34" charset="0"/>
                <a:cs typeface="Arial" panose="020B0604020202020204" pitchFamily="34" charset="0"/>
              </a:rPr>
              <a:t>, por la presencia del corazón.</a:t>
            </a:r>
          </a:p>
          <a:p>
            <a:pPr eaLnBrk="1" hangingPunct="1">
              <a:spcBef>
                <a:spcPts val="1000"/>
              </a:spcBef>
              <a:spcAft>
                <a:spcPts val="1000"/>
              </a:spcAft>
            </a:pPr>
            <a:r>
              <a:rPr lang="es-ES" sz="2400" dirty="0">
                <a:solidFill>
                  <a:schemeClr val="tx1"/>
                </a:solidFill>
                <a:latin typeface="Arial" panose="020B0604020202020204" pitchFamily="34" charset="0"/>
                <a:cs typeface="Arial" panose="020B0604020202020204" pitchFamily="34" charset="0"/>
              </a:rPr>
              <a:t>Cuarto y quinto espacio derecho: </a:t>
            </a:r>
            <a:r>
              <a:rPr lang="es-ES" sz="2400" dirty="0" err="1">
                <a:solidFill>
                  <a:schemeClr val="tx1"/>
                </a:solidFill>
                <a:latin typeface="Arial" panose="020B0604020202020204" pitchFamily="34" charset="0"/>
                <a:cs typeface="Arial" panose="020B0604020202020204" pitchFamily="34" charset="0"/>
              </a:rPr>
              <a:t>submate</a:t>
            </a:r>
            <a:r>
              <a:rPr lang="es-ES" sz="2400" dirty="0">
                <a:solidFill>
                  <a:schemeClr val="tx1"/>
                </a:solidFill>
                <a:latin typeface="Arial" panose="020B0604020202020204" pitchFamily="34" charset="0"/>
                <a:cs typeface="Arial" panose="020B0604020202020204" pitchFamily="34" charset="0"/>
              </a:rPr>
              <a:t>, por la presencia del hígado.</a:t>
            </a:r>
          </a:p>
          <a:p>
            <a:pPr eaLnBrk="1" hangingPunct="1">
              <a:spcBef>
                <a:spcPts val="1000"/>
              </a:spcBef>
              <a:spcAft>
                <a:spcPts val="1000"/>
              </a:spcAft>
            </a:pPr>
            <a:r>
              <a:rPr lang="es-ES" sz="2400" dirty="0">
                <a:solidFill>
                  <a:schemeClr val="tx1"/>
                </a:solidFill>
                <a:latin typeface="Arial" panose="020B0604020202020204" pitchFamily="34" charset="0"/>
                <a:cs typeface="Arial" panose="020B0604020202020204" pitchFamily="34" charset="0"/>
              </a:rPr>
              <a:t>Reborde costal izquierdo: </a:t>
            </a:r>
            <a:r>
              <a:rPr lang="es-ES" sz="2400" dirty="0" err="1">
                <a:solidFill>
                  <a:schemeClr val="tx1"/>
                </a:solidFill>
                <a:latin typeface="Arial" panose="020B0604020202020204" pitchFamily="34" charset="0"/>
                <a:cs typeface="Arial" panose="020B0604020202020204" pitchFamily="34" charset="0"/>
              </a:rPr>
              <a:t>hipersonoro</a:t>
            </a:r>
            <a:r>
              <a:rPr lang="es-ES" sz="2400" dirty="0">
                <a:solidFill>
                  <a:schemeClr val="tx1"/>
                </a:solidFill>
                <a:latin typeface="Arial" panose="020B0604020202020204" pitchFamily="34" charset="0"/>
                <a:cs typeface="Arial" panose="020B0604020202020204" pitchFamily="34" charset="0"/>
              </a:rPr>
              <a:t>, por la presencia del espacio semilunar de </a:t>
            </a:r>
            <a:r>
              <a:rPr lang="es-ES" sz="2400" dirty="0" err="1">
                <a:solidFill>
                  <a:schemeClr val="tx1"/>
                </a:solidFill>
                <a:latin typeface="Arial" panose="020B0604020202020204" pitchFamily="34" charset="0"/>
                <a:cs typeface="Arial" panose="020B0604020202020204" pitchFamily="34" charset="0"/>
              </a:rPr>
              <a:t>Traube</a:t>
            </a:r>
            <a:r>
              <a:rPr lang="es-ES" sz="2400" dirty="0">
                <a:solidFill>
                  <a:schemeClr val="tx1"/>
                </a:solidFill>
                <a:latin typeface="Arial" panose="020B0604020202020204" pitchFamily="34" charset="0"/>
                <a:cs typeface="Arial" panose="020B0604020202020204" pitchFamily="34" charset="0"/>
              </a:rPr>
              <a:t> (estómago).</a:t>
            </a:r>
          </a:p>
          <a:p>
            <a:pPr eaLnBrk="1" hangingPunct="1">
              <a:spcBef>
                <a:spcPts val="1000"/>
              </a:spcBef>
              <a:spcAft>
                <a:spcPts val="1000"/>
              </a:spcAft>
            </a:pPr>
            <a:endParaRPr 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75659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280042" y="546365"/>
            <a:ext cx="6858000" cy="1143000"/>
          </a:xfrm>
        </p:spPr>
        <p:txBody>
          <a:bodyPr>
            <a:normAutofit/>
          </a:bodyPr>
          <a:lstStyle/>
          <a:p>
            <a:pPr eaLnBrk="1" hangingPunct="1"/>
            <a:r>
              <a:rPr lang="es-ES" sz="2400" b="1" dirty="0">
                <a:solidFill>
                  <a:schemeClr val="tx1"/>
                </a:solidFill>
                <a:latin typeface="Arial" panose="020B0604020202020204" pitchFamily="34" charset="0"/>
                <a:cs typeface="Arial" panose="020B0604020202020204" pitchFamily="34" charset="0"/>
              </a:rPr>
              <a:t>Sonoridad en el plano posterior</a:t>
            </a:r>
          </a:p>
        </p:txBody>
      </p:sp>
      <p:sp>
        <p:nvSpPr>
          <p:cNvPr id="91139" name="Rectangle 3"/>
          <p:cNvSpPr>
            <a:spLocks noGrp="1" noChangeArrowheads="1"/>
          </p:cNvSpPr>
          <p:nvPr>
            <p:ph idx="1"/>
          </p:nvPr>
        </p:nvSpPr>
        <p:spPr>
          <a:xfrm>
            <a:off x="951178" y="1117865"/>
            <a:ext cx="7201958" cy="4439708"/>
          </a:xfrm>
        </p:spPr>
        <p:txBody>
          <a:bodyPr/>
          <a:lstStyle/>
          <a:p>
            <a:pPr eaLnBrk="1" hangingPunct="1"/>
            <a:r>
              <a:rPr lang="es-ES" sz="2400" dirty="0" smtClean="0">
                <a:solidFill>
                  <a:schemeClr val="tx1"/>
                </a:solidFill>
                <a:latin typeface="Arial" panose="020B0604020202020204" pitchFamily="34" charset="0"/>
                <a:cs typeface="Arial" panose="020B0604020202020204" pitchFamily="34" charset="0"/>
              </a:rPr>
              <a:t>De modo general la sonoridad es menor que en el plano anterior.</a:t>
            </a:r>
          </a:p>
          <a:p>
            <a:pPr eaLnBrk="1" hangingPunct="1"/>
            <a:r>
              <a:rPr lang="es-ES" sz="2400" dirty="0" smtClean="0">
                <a:solidFill>
                  <a:schemeClr val="tx1"/>
                </a:solidFill>
                <a:latin typeface="Arial" panose="020B0604020202020204" pitchFamily="34" charset="0"/>
                <a:cs typeface="Arial" panose="020B0604020202020204" pitchFamily="34" charset="0"/>
              </a:rPr>
              <a:t>Región escapular: la menor sonoridad.</a:t>
            </a:r>
          </a:p>
          <a:p>
            <a:pPr eaLnBrk="1" hangingPunct="1"/>
            <a:r>
              <a:rPr lang="es-ES" sz="2400" dirty="0" smtClean="0">
                <a:solidFill>
                  <a:schemeClr val="tx1"/>
                </a:solidFill>
                <a:latin typeface="Arial" panose="020B0604020202020204" pitchFamily="34" charset="0"/>
                <a:cs typeface="Arial" panose="020B0604020202020204" pitchFamily="34" charset="0"/>
              </a:rPr>
              <a:t>Región </a:t>
            </a:r>
            <a:r>
              <a:rPr lang="es-ES" sz="2400" dirty="0" err="1" smtClean="0">
                <a:solidFill>
                  <a:schemeClr val="tx1"/>
                </a:solidFill>
                <a:latin typeface="Arial" panose="020B0604020202020204" pitchFamily="34" charset="0"/>
                <a:cs typeface="Arial" panose="020B0604020202020204" pitchFamily="34" charset="0"/>
              </a:rPr>
              <a:t>interescapulovertebral</a:t>
            </a:r>
            <a:r>
              <a:rPr lang="es-ES" sz="2400" dirty="0" smtClean="0">
                <a:solidFill>
                  <a:schemeClr val="tx1"/>
                </a:solidFill>
                <a:latin typeface="Arial" panose="020B0604020202020204" pitchFamily="34" charset="0"/>
                <a:cs typeface="Arial" panose="020B0604020202020204" pitchFamily="34" charset="0"/>
              </a:rPr>
              <a:t>: sonoridad mayor.</a:t>
            </a:r>
          </a:p>
          <a:p>
            <a:pPr eaLnBrk="1" hangingPunct="1"/>
            <a:r>
              <a:rPr lang="es-ES" sz="2400" dirty="0" smtClean="0">
                <a:solidFill>
                  <a:schemeClr val="tx1"/>
                </a:solidFill>
                <a:latin typeface="Arial" panose="020B0604020202020204" pitchFamily="34" charset="0"/>
                <a:cs typeface="Arial" panose="020B0604020202020204" pitchFamily="34" charset="0"/>
              </a:rPr>
              <a:t>Región </a:t>
            </a:r>
            <a:r>
              <a:rPr lang="es-ES" sz="2400" dirty="0" err="1" smtClean="0">
                <a:solidFill>
                  <a:schemeClr val="tx1"/>
                </a:solidFill>
                <a:latin typeface="Arial" panose="020B0604020202020204" pitchFamily="34" charset="0"/>
                <a:cs typeface="Arial" panose="020B0604020202020204" pitchFamily="34" charset="0"/>
              </a:rPr>
              <a:t>infraescapular</a:t>
            </a:r>
            <a:r>
              <a:rPr lang="es-ES" sz="2400" dirty="0" smtClean="0">
                <a:solidFill>
                  <a:schemeClr val="tx1"/>
                </a:solidFill>
                <a:latin typeface="Arial" panose="020B0604020202020204" pitchFamily="34" charset="0"/>
                <a:cs typeface="Arial" panose="020B0604020202020204" pitchFamily="34" charset="0"/>
              </a:rPr>
              <a:t>: la sonoridad máxima.</a:t>
            </a:r>
          </a:p>
          <a:p>
            <a:pPr eaLnBrk="1" hangingPunct="1"/>
            <a:r>
              <a:rPr lang="es-ES" sz="2400" dirty="0" smtClean="0">
                <a:solidFill>
                  <a:schemeClr val="tx1"/>
                </a:solidFill>
                <a:latin typeface="Arial" panose="020B0604020202020204" pitchFamily="34" charset="0"/>
                <a:cs typeface="Arial" panose="020B0604020202020204" pitchFamily="34" charset="0"/>
              </a:rPr>
              <a:t>Octavo espacio intercostal derecho: </a:t>
            </a:r>
            <a:r>
              <a:rPr lang="es-ES" sz="2400" dirty="0" err="1" smtClean="0">
                <a:solidFill>
                  <a:schemeClr val="tx1"/>
                </a:solidFill>
                <a:latin typeface="Arial" panose="020B0604020202020204" pitchFamily="34" charset="0"/>
                <a:cs typeface="Arial" panose="020B0604020202020204" pitchFamily="34" charset="0"/>
              </a:rPr>
              <a:t>submate</a:t>
            </a:r>
            <a:r>
              <a:rPr lang="es-ES" sz="2400" dirty="0" smtClean="0">
                <a:solidFill>
                  <a:schemeClr val="tx1"/>
                </a:solidFill>
                <a:latin typeface="Arial" panose="020B0604020202020204" pitchFamily="34" charset="0"/>
                <a:cs typeface="Arial" panose="020B0604020202020204" pitchFamily="34" charset="0"/>
              </a:rPr>
              <a:t> o mate, por la presencia del hígado.</a:t>
            </a:r>
          </a:p>
          <a:p>
            <a:pPr eaLnBrk="1" hangingPunct="1"/>
            <a:endParaRPr lang="es-ES" b="1" dirty="0" smtClean="0"/>
          </a:p>
        </p:txBody>
      </p:sp>
    </p:spTree>
    <p:extLst>
      <p:ext uri="{BB962C8B-B14F-4D97-AF65-F5344CB8AC3E}">
        <p14:creationId xmlns:p14="http://schemas.microsoft.com/office/powerpoint/2010/main" val="4116099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1091407" y="697178"/>
            <a:ext cx="6858000" cy="4372239"/>
          </a:xfrm>
        </p:spPr>
        <p:txBody>
          <a:bodyPr>
            <a:noAutofit/>
          </a:bodyPr>
          <a:lstStyle/>
          <a:p>
            <a:pPr algn="just" eaLnBrk="1" hangingPunct="1">
              <a:spcBef>
                <a:spcPts val="1000"/>
              </a:spcBef>
              <a:spcAft>
                <a:spcPts val="1000"/>
              </a:spcAft>
            </a:pPr>
            <a:r>
              <a:rPr lang="es-ES" sz="2400" b="1" dirty="0" smtClean="0">
                <a:solidFill>
                  <a:schemeClr val="tx1"/>
                </a:solidFill>
                <a:latin typeface="Arial" panose="020B0604020202020204" pitchFamily="34" charset="0"/>
                <a:cs typeface="Arial" panose="020B0604020202020204" pitchFamily="34" charset="0"/>
              </a:rPr>
              <a:t>Los vértices pulmonares se extienden en el plano anterior, aproximadamente 5-6 cm por encima de las clavículas. </a:t>
            </a:r>
          </a:p>
          <a:p>
            <a:pPr algn="just" eaLnBrk="1" hangingPunct="1">
              <a:spcBef>
                <a:spcPts val="1000"/>
              </a:spcBef>
              <a:spcAft>
                <a:spcPts val="1000"/>
              </a:spcAft>
            </a:pPr>
            <a:r>
              <a:rPr lang="es-ES" sz="2400" b="1" dirty="0" smtClean="0">
                <a:solidFill>
                  <a:schemeClr val="tx1"/>
                </a:solidFill>
                <a:latin typeface="Arial" panose="020B0604020202020204" pitchFamily="34" charset="0"/>
                <a:cs typeface="Arial" panose="020B0604020202020204" pitchFamily="34" charset="0"/>
              </a:rPr>
              <a:t>En el plano posterior, los ápices se extienden hasta la primera vértebra torácica. </a:t>
            </a:r>
          </a:p>
          <a:p>
            <a:pPr algn="just" eaLnBrk="1" hangingPunct="1">
              <a:spcBef>
                <a:spcPts val="1000"/>
              </a:spcBef>
              <a:spcAft>
                <a:spcPts val="1000"/>
              </a:spcAft>
            </a:pPr>
            <a:r>
              <a:rPr lang="es-ES" sz="2400" b="1" dirty="0" smtClean="0">
                <a:solidFill>
                  <a:schemeClr val="tx1"/>
                </a:solidFill>
                <a:latin typeface="Arial" panose="020B0604020202020204" pitchFamily="34" charset="0"/>
                <a:cs typeface="Arial" panose="020B0604020202020204" pitchFamily="34" charset="0"/>
              </a:rPr>
              <a:t>Los límites inferiores del pulmón se localizan en la décima vértebra torácica (T-10) en espiración y en la duodécima (T-12), en inspiración profunda.</a:t>
            </a:r>
          </a:p>
          <a:p>
            <a:pPr eaLnBrk="1" hangingPunct="1">
              <a:spcBef>
                <a:spcPts val="1000"/>
              </a:spcBef>
              <a:spcAft>
                <a:spcPts val="1000"/>
              </a:spcAft>
            </a:pPr>
            <a:endParaRPr lang="es-ES" sz="2400" b="1"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48570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475656" y="553244"/>
            <a:ext cx="6683765" cy="1067408"/>
          </a:xfrm>
        </p:spPr>
        <p:txBody>
          <a:bodyPr>
            <a:normAutofit/>
          </a:bodyPr>
          <a:lstStyle/>
          <a:p>
            <a:pPr eaLnBrk="1" hangingPunct="1"/>
            <a:r>
              <a:rPr lang="es-ES" sz="2400" b="1" dirty="0">
                <a:solidFill>
                  <a:schemeClr val="tx1"/>
                </a:solidFill>
                <a:latin typeface="Arial" panose="020B0604020202020204" pitchFamily="34" charset="0"/>
                <a:cs typeface="Arial" panose="020B0604020202020204" pitchFamily="34" charset="0"/>
              </a:rPr>
              <a:t>Sonoridad en el plano lateral</a:t>
            </a:r>
          </a:p>
        </p:txBody>
      </p:sp>
      <p:sp>
        <p:nvSpPr>
          <p:cNvPr id="92163" name="Rectangle 3"/>
          <p:cNvSpPr>
            <a:spLocks noGrp="1" noChangeArrowheads="1"/>
          </p:cNvSpPr>
          <p:nvPr>
            <p:ph idx="1"/>
          </p:nvPr>
        </p:nvSpPr>
        <p:spPr>
          <a:xfrm>
            <a:off x="1187623" y="1345332"/>
            <a:ext cx="7440835" cy="3148018"/>
          </a:xfrm>
        </p:spPr>
        <p:txBody>
          <a:bodyPr/>
          <a:lstStyle/>
          <a:p>
            <a:pPr eaLnBrk="1" hangingPunct="1"/>
            <a:r>
              <a:rPr lang="es-ES" sz="2400" dirty="0" smtClean="0">
                <a:solidFill>
                  <a:schemeClr val="tx1"/>
                </a:solidFill>
                <a:latin typeface="Arial" panose="020B0604020202020204" pitchFamily="34" charset="0"/>
                <a:cs typeface="Arial" panose="020B0604020202020204" pitchFamily="34" charset="0"/>
              </a:rPr>
              <a:t>La sonoridad aquí es intensa. En el lado derecho disminuye hacia abajo por el hígado y en el lado izquierdo se hace timpánica por la presencia del estómago y el ángulo esplénico del colon.</a:t>
            </a:r>
          </a:p>
          <a:p>
            <a:pPr eaLnBrk="1" hangingPunct="1"/>
            <a:endParaRPr lang="es-ES" b="1" dirty="0" smtClean="0"/>
          </a:p>
        </p:txBody>
      </p:sp>
    </p:spTree>
    <p:extLst>
      <p:ext uri="{BB962C8B-B14F-4D97-AF65-F5344CB8AC3E}">
        <p14:creationId xmlns:p14="http://schemas.microsoft.com/office/powerpoint/2010/main" val="39011030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271323" y="546365"/>
            <a:ext cx="6858000" cy="1143000"/>
          </a:xfrm>
        </p:spPr>
        <p:txBody>
          <a:bodyPr>
            <a:normAutofit/>
          </a:bodyPr>
          <a:lstStyle/>
          <a:p>
            <a:pPr eaLnBrk="1" hangingPunct="1"/>
            <a:r>
              <a:rPr lang="es-ES" sz="2400" b="1" dirty="0">
                <a:solidFill>
                  <a:schemeClr val="tx1"/>
                </a:solidFill>
                <a:latin typeface="Arial" panose="020B0604020202020204" pitchFamily="34" charset="0"/>
                <a:cs typeface="Arial" panose="020B0604020202020204" pitchFamily="34" charset="0"/>
              </a:rPr>
              <a:t>Percusión de las huesos del tórax</a:t>
            </a:r>
          </a:p>
        </p:txBody>
      </p:sp>
      <p:sp>
        <p:nvSpPr>
          <p:cNvPr id="93187" name="Rectangle 3"/>
          <p:cNvSpPr>
            <a:spLocks noGrp="1" noChangeArrowheads="1"/>
          </p:cNvSpPr>
          <p:nvPr>
            <p:ph idx="1"/>
          </p:nvPr>
        </p:nvSpPr>
        <p:spPr>
          <a:xfrm>
            <a:off x="1039813" y="1117865"/>
            <a:ext cx="7852667" cy="4200260"/>
          </a:xfrm>
        </p:spPr>
        <p:txBody>
          <a:bodyPr>
            <a:noAutofit/>
          </a:bodyPr>
          <a:lstStyle/>
          <a:p>
            <a:pPr eaLnBrk="1" hangingPunct="1">
              <a:spcBef>
                <a:spcPts val="500"/>
              </a:spcBef>
            </a:pPr>
            <a:r>
              <a:rPr lang="es-ES" sz="2400" b="1" dirty="0">
                <a:solidFill>
                  <a:schemeClr val="tx1"/>
                </a:solidFill>
                <a:latin typeface="Arial" panose="020B0604020202020204" pitchFamily="34" charset="0"/>
                <a:cs typeface="Arial" panose="020B0604020202020204" pitchFamily="34" charset="0"/>
              </a:rPr>
              <a:t>Clavícula</a:t>
            </a:r>
            <a:r>
              <a:rPr lang="es-ES" sz="2400" dirty="0">
                <a:solidFill>
                  <a:schemeClr val="tx1"/>
                </a:solidFill>
                <a:latin typeface="Arial" panose="020B0604020202020204" pitchFamily="34" charset="0"/>
                <a:cs typeface="Arial" panose="020B0604020202020204" pitchFamily="34" charset="0"/>
              </a:rPr>
              <a:t>. Sonora, menos en el tercio externo por la presencia de masas musculares del hombro.</a:t>
            </a:r>
          </a:p>
          <a:p>
            <a:pPr eaLnBrk="1" hangingPunct="1">
              <a:spcBef>
                <a:spcPts val="500"/>
              </a:spcBef>
            </a:pPr>
            <a:r>
              <a:rPr lang="es-ES" sz="2400" b="1" dirty="0">
                <a:solidFill>
                  <a:schemeClr val="tx1"/>
                </a:solidFill>
                <a:latin typeface="Arial" panose="020B0604020202020204" pitchFamily="34" charset="0"/>
                <a:cs typeface="Arial" panose="020B0604020202020204" pitchFamily="34" charset="0"/>
              </a:rPr>
              <a:t>Esternón</a:t>
            </a:r>
            <a:r>
              <a:rPr lang="es-ES" sz="2400" dirty="0">
                <a:solidFill>
                  <a:schemeClr val="tx1"/>
                </a:solidFill>
                <a:latin typeface="Arial" panose="020B0604020202020204" pitchFamily="34" charset="0"/>
                <a:cs typeface="Arial" panose="020B0604020202020204" pitchFamily="34" charset="0"/>
              </a:rPr>
              <a:t>. Sonora en el manubrio y el cuerpo. Mate en el apéndice xifoides, por la presencia del hígado.</a:t>
            </a:r>
          </a:p>
          <a:p>
            <a:pPr eaLnBrk="1" hangingPunct="1">
              <a:spcBef>
                <a:spcPts val="500"/>
              </a:spcBef>
            </a:pPr>
            <a:r>
              <a:rPr lang="es-ES" sz="2400" b="1" dirty="0">
                <a:solidFill>
                  <a:schemeClr val="tx1"/>
                </a:solidFill>
                <a:latin typeface="Arial" panose="020B0604020202020204" pitchFamily="34" charset="0"/>
                <a:cs typeface="Arial" panose="020B0604020202020204" pitchFamily="34" charset="0"/>
              </a:rPr>
              <a:t>Columna vertebral</a:t>
            </a:r>
            <a:r>
              <a:rPr lang="es-ES" sz="2400" dirty="0">
                <a:solidFill>
                  <a:schemeClr val="tx1"/>
                </a:solidFill>
                <a:latin typeface="Arial" panose="020B0604020202020204" pitchFamily="34" charset="0"/>
                <a:cs typeface="Arial" panose="020B0604020202020204" pitchFamily="34" charset="0"/>
              </a:rPr>
              <a:t>. Sonora desde la vértebra cervical VII hasta la dorsal XI. Tiene valor en las pleuresías, porque desaparece dando un sonido mate.</a:t>
            </a:r>
          </a:p>
          <a:p>
            <a:pPr eaLnBrk="1" hangingPunct="1">
              <a:spcBef>
                <a:spcPts val="500"/>
              </a:spcBef>
            </a:pPr>
            <a:r>
              <a:rPr lang="es-ES" sz="2400" b="1" dirty="0">
                <a:solidFill>
                  <a:schemeClr val="tx1"/>
                </a:solidFill>
                <a:latin typeface="Arial" panose="020B0604020202020204" pitchFamily="34" charset="0"/>
                <a:cs typeface="Arial" panose="020B0604020202020204" pitchFamily="34" charset="0"/>
              </a:rPr>
              <a:t>En la </a:t>
            </a:r>
            <a:r>
              <a:rPr lang="es-ES" sz="2400" b="1" dirty="0" smtClean="0">
                <a:solidFill>
                  <a:schemeClr val="tx1"/>
                </a:solidFill>
                <a:latin typeface="Arial" panose="020B0604020202020204" pitchFamily="34" charset="0"/>
                <a:cs typeface="Arial" panose="020B0604020202020204" pitchFamily="34" charset="0"/>
              </a:rPr>
              <a:t>columna. </a:t>
            </a:r>
            <a:r>
              <a:rPr lang="es-ES" sz="2400" dirty="0" err="1">
                <a:solidFill>
                  <a:schemeClr val="tx1"/>
                </a:solidFill>
                <a:latin typeface="Arial" panose="020B0604020202020204" pitchFamily="34" charset="0"/>
                <a:cs typeface="Arial" panose="020B0604020202020204" pitchFamily="34" charset="0"/>
              </a:rPr>
              <a:t>escoliótica</a:t>
            </a:r>
            <a:r>
              <a:rPr lang="es-ES" sz="2400" dirty="0">
                <a:solidFill>
                  <a:schemeClr val="tx1"/>
                </a:solidFill>
                <a:latin typeface="Arial" panose="020B0604020202020204" pitchFamily="34" charset="0"/>
                <a:cs typeface="Arial" panose="020B0604020202020204" pitchFamily="34" charset="0"/>
              </a:rPr>
              <a:t> aparecen dos áreas de </a:t>
            </a:r>
            <a:r>
              <a:rPr lang="es-ES" sz="2400" dirty="0" err="1">
                <a:solidFill>
                  <a:schemeClr val="tx1"/>
                </a:solidFill>
                <a:latin typeface="Arial" panose="020B0604020202020204" pitchFamily="34" charset="0"/>
                <a:cs typeface="Arial" panose="020B0604020202020204" pitchFamily="34" charset="0"/>
              </a:rPr>
              <a:t>submatidez</a:t>
            </a:r>
            <a:r>
              <a:rPr lang="es-ES" sz="2400" dirty="0">
                <a:solidFill>
                  <a:schemeClr val="tx1"/>
                </a:solidFill>
                <a:latin typeface="Arial" panose="020B0604020202020204" pitchFamily="34" charset="0"/>
                <a:cs typeface="Arial" panose="020B0604020202020204" pitchFamily="34" charset="0"/>
              </a:rPr>
              <a:t> opuestas a la convexidad lateral de la columna</a:t>
            </a:r>
          </a:p>
        </p:txBody>
      </p:sp>
    </p:spTree>
    <p:extLst>
      <p:ext uri="{BB962C8B-B14F-4D97-AF65-F5344CB8AC3E}">
        <p14:creationId xmlns:p14="http://schemas.microsoft.com/office/powerpoint/2010/main" val="33630464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120511" y="576792"/>
            <a:ext cx="7470510" cy="1143000"/>
          </a:xfrm>
        </p:spPr>
        <p:txBody>
          <a:bodyPr>
            <a:noAutofit/>
          </a:bodyPr>
          <a:lstStyle/>
          <a:p>
            <a:pPr eaLnBrk="1" hangingPunct="1"/>
            <a:r>
              <a:rPr lang="es-ES" sz="2400" b="1" dirty="0">
                <a:solidFill>
                  <a:schemeClr val="tx1"/>
                </a:solidFill>
                <a:latin typeface="Arial" panose="020B0604020202020204" pitchFamily="34" charset="0"/>
                <a:cs typeface="Arial" panose="020B0604020202020204" pitchFamily="34" charset="0"/>
              </a:rPr>
              <a:t>Técnica para la exploración del sonido </a:t>
            </a:r>
            <a:r>
              <a:rPr lang="es-ES" sz="2400" b="1" dirty="0" err="1">
                <a:solidFill>
                  <a:schemeClr val="tx1"/>
                </a:solidFill>
                <a:latin typeface="Arial" panose="020B0604020202020204" pitchFamily="34" charset="0"/>
                <a:cs typeface="Arial" panose="020B0604020202020204" pitchFamily="34" charset="0"/>
              </a:rPr>
              <a:t>percutorio</a:t>
            </a:r>
            <a:r>
              <a:rPr lang="es-ES" sz="2400" b="1" dirty="0">
                <a:solidFill>
                  <a:schemeClr val="tx1"/>
                </a:solidFill>
                <a:latin typeface="Arial" panose="020B0604020202020204" pitchFamily="34" charset="0"/>
                <a:cs typeface="Arial" panose="020B0604020202020204" pitchFamily="34" charset="0"/>
              </a:rPr>
              <a:t> pulmonar</a:t>
            </a:r>
            <a:br>
              <a:rPr lang="es-ES" sz="2400" b="1" dirty="0">
                <a:solidFill>
                  <a:schemeClr val="tx1"/>
                </a:solidFill>
                <a:latin typeface="Arial" panose="020B0604020202020204" pitchFamily="34" charset="0"/>
                <a:cs typeface="Arial" panose="020B0604020202020204" pitchFamily="34" charset="0"/>
              </a:rPr>
            </a:br>
            <a:endParaRPr lang="es-ES" sz="2400" b="1" dirty="0">
              <a:solidFill>
                <a:schemeClr val="tx1"/>
              </a:solidFill>
              <a:latin typeface="Arial" panose="020B0604020202020204" pitchFamily="34" charset="0"/>
              <a:cs typeface="Arial" panose="020B0604020202020204" pitchFamily="34" charset="0"/>
            </a:endParaRPr>
          </a:p>
        </p:txBody>
      </p:sp>
      <p:sp>
        <p:nvSpPr>
          <p:cNvPr id="94211" name="Rectangle 3"/>
          <p:cNvSpPr>
            <a:spLocks noGrp="1" noChangeArrowheads="1"/>
          </p:cNvSpPr>
          <p:nvPr>
            <p:ph idx="1"/>
          </p:nvPr>
        </p:nvSpPr>
        <p:spPr>
          <a:xfrm>
            <a:off x="874432" y="1633364"/>
            <a:ext cx="7716589" cy="3712104"/>
          </a:xfrm>
        </p:spPr>
        <p:txBody>
          <a:bodyPr/>
          <a:lstStyle/>
          <a:p>
            <a:pPr eaLnBrk="1" hangingPunct="1">
              <a:spcBef>
                <a:spcPts val="1000"/>
              </a:spcBef>
              <a:spcAft>
                <a:spcPts val="1000"/>
              </a:spcAft>
            </a:pPr>
            <a:r>
              <a:rPr lang="es-ES" sz="2400" dirty="0" smtClean="0">
                <a:solidFill>
                  <a:schemeClr val="tx1"/>
                </a:solidFill>
                <a:latin typeface="Arial" panose="020B0604020202020204" pitchFamily="34" charset="0"/>
                <a:cs typeface="Arial" panose="020B0604020202020204" pitchFamily="34" charset="0"/>
              </a:rPr>
              <a:t>Realice la percusión del tórax por planos, comenzando por el plano posterior y siguiendo los mismos pasos y el mismo recorrido explicado para la palpación de las vibraciones vocales; pero esta vez, colocando el dedo plesímetro sobre los espacios intercostales.</a:t>
            </a:r>
          </a:p>
          <a:p>
            <a:pPr eaLnBrk="1" hangingPunct="1">
              <a:spcBef>
                <a:spcPts val="1000"/>
              </a:spcBef>
              <a:spcAft>
                <a:spcPts val="1000"/>
              </a:spcAft>
            </a:pPr>
            <a:endParaRPr lang="es-ES" b="1" dirty="0" smtClean="0"/>
          </a:p>
        </p:txBody>
      </p:sp>
    </p:spTree>
    <p:extLst>
      <p:ext uri="{BB962C8B-B14F-4D97-AF65-F5344CB8AC3E}">
        <p14:creationId xmlns:p14="http://schemas.microsoft.com/office/powerpoint/2010/main" val="34026104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idx="1"/>
          </p:nvPr>
        </p:nvSpPr>
        <p:spPr>
          <a:xfrm>
            <a:off x="827584" y="1129308"/>
            <a:ext cx="8064896" cy="3712104"/>
          </a:xfrm>
        </p:spPr>
        <p:txBody>
          <a:bodyPr>
            <a:normAutofit lnSpcReduction="10000"/>
          </a:bodyPr>
          <a:lstStyle/>
          <a:p>
            <a:pPr eaLnBrk="1" hangingPunct="1">
              <a:spcBef>
                <a:spcPts val="1000"/>
              </a:spcBef>
              <a:spcAft>
                <a:spcPts val="1000"/>
              </a:spcAft>
            </a:pPr>
            <a:r>
              <a:rPr lang="es-ES" sz="2400" dirty="0" smtClean="0">
                <a:solidFill>
                  <a:schemeClr val="tx1"/>
                </a:solidFill>
                <a:latin typeface="Arial" panose="020B0604020202020204" pitchFamily="34" charset="0"/>
                <a:cs typeface="Arial" panose="020B0604020202020204" pitchFamily="34" charset="0"/>
              </a:rPr>
              <a:t>Para la evaluación del sonido </a:t>
            </a:r>
            <a:r>
              <a:rPr lang="es-ES" sz="2400" dirty="0" err="1" smtClean="0">
                <a:solidFill>
                  <a:schemeClr val="tx1"/>
                </a:solidFill>
                <a:latin typeface="Arial" panose="020B0604020202020204" pitchFamily="34" charset="0"/>
                <a:cs typeface="Arial" panose="020B0604020202020204" pitchFamily="34" charset="0"/>
              </a:rPr>
              <a:t>percutorio</a:t>
            </a:r>
            <a:r>
              <a:rPr lang="es-ES" sz="2400" dirty="0" smtClean="0">
                <a:solidFill>
                  <a:schemeClr val="tx1"/>
                </a:solidFill>
                <a:latin typeface="Arial" panose="020B0604020202020204" pitchFamily="34" charset="0"/>
                <a:cs typeface="Arial" panose="020B0604020202020204" pitchFamily="34" charset="0"/>
              </a:rPr>
              <a:t> pulmonar, no se percuten las costillas, las escápulas, ni ninguna otra estructura ósea.</a:t>
            </a:r>
          </a:p>
          <a:p>
            <a:pPr eaLnBrk="1" hangingPunct="1">
              <a:spcBef>
                <a:spcPts val="1000"/>
              </a:spcBef>
              <a:spcAft>
                <a:spcPts val="1000"/>
              </a:spcAft>
            </a:pPr>
            <a:r>
              <a:rPr lang="es-ES" sz="2400" dirty="0" smtClean="0">
                <a:solidFill>
                  <a:schemeClr val="tx1"/>
                </a:solidFill>
                <a:latin typeface="Arial" panose="020B0604020202020204" pitchFamily="34" charset="0"/>
                <a:cs typeface="Arial" panose="020B0604020202020204" pitchFamily="34" charset="0"/>
              </a:rPr>
              <a:t>Antes de comenzar a percutir el plano posterior, pídale a la persona que cruce sus brazos sobre el pecho, o que cada brazo cruce la línea media, dirigiendo cada mano hacia la rodilla opuesta, con el objetivo de que las escápulas se desplacen hacia fuera y dejen mayor espacio expuesto para percutir</a:t>
            </a:r>
            <a:r>
              <a:rPr lang="es-ES" sz="2400" dirty="0" smtClean="0">
                <a:latin typeface="Arial" panose="020B0604020202020204" pitchFamily="34" charset="0"/>
                <a:cs typeface="Arial" panose="020B0604020202020204" pitchFamily="34" charset="0"/>
              </a:rPr>
              <a:t>.</a:t>
            </a:r>
          </a:p>
          <a:p>
            <a:pPr eaLnBrk="1" hangingPunct="1">
              <a:spcBef>
                <a:spcPts val="1000"/>
              </a:spcBef>
              <a:spcAft>
                <a:spcPts val="1000"/>
              </a:spcAft>
            </a:pPr>
            <a:endParaRPr lang="es-ES" b="1" dirty="0" smtClean="0"/>
          </a:p>
          <a:p>
            <a:pPr eaLnBrk="1" hangingPunct="1">
              <a:spcBef>
                <a:spcPts val="1000"/>
              </a:spcBef>
              <a:spcAft>
                <a:spcPts val="1000"/>
              </a:spcAft>
            </a:pPr>
            <a:endParaRPr lang="es-ES" b="1" dirty="0" smtClean="0"/>
          </a:p>
        </p:txBody>
      </p:sp>
    </p:spTree>
    <p:extLst>
      <p:ext uri="{BB962C8B-B14F-4D97-AF65-F5344CB8AC3E}">
        <p14:creationId xmlns:p14="http://schemas.microsoft.com/office/powerpoint/2010/main" val="41081540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idx="1"/>
          </p:nvPr>
        </p:nvSpPr>
        <p:spPr>
          <a:xfrm>
            <a:off x="1043608" y="1129308"/>
            <a:ext cx="7992888" cy="4372240"/>
          </a:xfrm>
        </p:spPr>
        <p:txBody>
          <a:bodyPr/>
          <a:lstStyle/>
          <a:p>
            <a:pPr eaLnBrk="1" hangingPunct="1"/>
            <a:r>
              <a:rPr lang="es-ES" sz="2400" dirty="0" smtClean="0">
                <a:solidFill>
                  <a:schemeClr val="tx1"/>
                </a:solidFill>
                <a:latin typeface="Arial" panose="020B0604020202020204" pitchFamily="34" charset="0"/>
                <a:cs typeface="Arial" panose="020B0604020202020204" pitchFamily="34" charset="0"/>
              </a:rPr>
              <a:t>Recuerde que en cada plano, primero se percute un </a:t>
            </a:r>
            <a:r>
              <a:rPr lang="es-ES" sz="2400" dirty="0" err="1" smtClean="0">
                <a:solidFill>
                  <a:schemeClr val="tx1"/>
                </a:solidFill>
                <a:latin typeface="Arial" panose="020B0604020202020204" pitchFamily="34" charset="0"/>
                <a:cs typeface="Arial" panose="020B0604020202020204" pitchFamily="34" charset="0"/>
              </a:rPr>
              <a:t>hemitórax</a:t>
            </a:r>
            <a:r>
              <a:rPr lang="es-ES" sz="2400" dirty="0" smtClean="0">
                <a:solidFill>
                  <a:schemeClr val="tx1"/>
                </a:solidFill>
                <a:latin typeface="Arial" panose="020B0604020202020204" pitchFamily="34" charset="0"/>
                <a:cs typeface="Arial" panose="020B0604020202020204" pitchFamily="34" charset="0"/>
              </a:rPr>
              <a:t>, después el otro y, por último, se realiza la percusión comparativa.</a:t>
            </a:r>
          </a:p>
          <a:p>
            <a:pPr eaLnBrk="1" hangingPunct="1"/>
            <a:r>
              <a:rPr lang="es-ES" sz="2400" dirty="0" smtClean="0">
                <a:solidFill>
                  <a:schemeClr val="tx1"/>
                </a:solidFill>
                <a:latin typeface="Arial" panose="020B0604020202020204" pitchFamily="34" charset="0"/>
                <a:cs typeface="Arial" panose="020B0604020202020204" pitchFamily="34" charset="0"/>
              </a:rPr>
              <a:t>En el plano anterior, la percusión se completa con técnicas especiales, cuando se explora el área cardiaca, el hígado y el bazo.</a:t>
            </a:r>
          </a:p>
          <a:p>
            <a:pPr eaLnBrk="1" hangingPunct="1"/>
            <a:r>
              <a:rPr lang="es-ES" sz="2400" dirty="0" smtClean="0">
                <a:solidFill>
                  <a:schemeClr val="tx1"/>
                </a:solidFill>
                <a:latin typeface="Arial" panose="020B0604020202020204" pitchFamily="34" charset="0"/>
                <a:cs typeface="Arial" panose="020B0604020202020204" pitchFamily="34" charset="0"/>
              </a:rPr>
              <a:t>Cuando no se detecten anormalidades del sonido pulmonar, anote el resultado de la percusión como: sonoridad pulmonar normal.</a:t>
            </a:r>
          </a:p>
          <a:p>
            <a:pPr eaLnBrk="1" hangingPunct="1"/>
            <a:endParaRPr lang="es-ES" sz="2400" dirty="0" smtClean="0">
              <a:latin typeface="Arial" panose="020B0604020202020204" pitchFamily="34" charset="0"/>
              <a:cs typeface="Arial" panose="020B0604020202020204" pitchFamily="34" charset="0"/>
            </a:endParaRPr>
          </a:p>
          <a:p>
            <a:pPr eaLnBrk="1" hangingPunct="1"/>
            <a:endParaRPr lang="es-ES" b="1" dirty="0" smtClean="0"/>
          </a:p>
          <a:p>
            <a:pPr eaLnBrk="1" hangingPunct="1"/>
            <a:endParaRPr lang="es-ES" b="1" dirty="0" smtClean="0"/>
          </a:p>
        </p:txBody>
      </p:sp>
    </p:spTree>
    <p:extLst>
      <p:ext uri="{BB962C8B-B14F-4D97-AF65-F5344CB8AC3E}">
        <p14:creationId xmlns:p14="http://schemas.microsoft.com/office/powerpoint/2010/main" val="14581060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331640" y="625252"/>
            <a:ext cx="6858000" cy="1143000"/>
          </a:xfrm>
        </p:spPr>
        <p:txBody>
          <a:bodyPr>
            <a:normAutofit/>
          </a:bodyPr>
          <a:lstStyle/>
          <a:p>
            <a:pPr eaLnBrk="1" hangingPunct="1"/>
            <a:r>
              <a:rPr lang="es-ES" sz="2400" b="1" dirty="0">
                <a:solidFill>
                  <a:schemeClr val="tx1"/>
                </a:solidFill>
                <a:latin typeface="Arial" panose="020B0604020202020204" pitchFamily="34" charset="0"/>
                <a:cs typeface="Arial" panose="020B0604020202020204" pitchFamily="34" charset="0"/>
              </a:rPr>
              <a:t>Auscultación</a:t>
            </a:r>
          </a:p>
        </p:txBody>
      </p:sp>
      <p:sp>
        <p:nvSpPr>
          <p:cNvPr id="97283" name="Rectangle 3"/>
          <p:cNvSpPr>
            <a:spLocks noGrp="1" noChangeArrowheads="1"/>
          </p:cNvSpPr>
          <p:nvPr>
            <p:ph idx="1"/>
          </p:nvPr>
        </p:nvSpPr>
        <p:spPr>
          <a:xfrm>
            <a:off x="1187624" y="1345332"/>
            <a:ext cx="7549330" cy="3951552"/>
          </a:xfrm>
        </p:spPr>
        <p:txBody>
          <a:bodyPr/>
          <a:lstStyle/>
          <a:p>
            <a:pPr eaLnBrk="1" hangingPunct="1">
              <a:spcBef>
                <a:spcPts val="1000"/>
              </a:spcBef>
              <a:spcAft>
                <a:spcPts val="1000"/>
              </a:spcAft>
            </a:pPr>
            <a:r>
              <a:rPr lang="es-ES" sz="2400" dirty="0" smtClean="0">
                <a:solidFill>
                  <a:schemeClr val="tx1"/>
                </a:solidFill>
                <a:latin typeface="Arial" panose="020B0604020202020204" pitchFamily="34" charset="0"/>
                <a:cs typeface="Arial" panose="020B0604020202020204" pitchFamily="34" charset="0"/>
              </a:rPr>
              <a:t>El lugar donde se va a realizar la auscultación debe tener idealmente una serie de atributos: privacidad, ambiente tranquilo, silencioso, con temperatura agradable, a salvo de cambios bruscos de esta última y de ruidos exteriores.</a:t>
            </a:r>
          </a:p>
          <a:p>
            <a:pPr eaLnBrk="1" hangingPunct="1">
              <a:spcBef>
                <a:spcPts val="1000"/>
              </a:spcBef>
              <a:spcAft>
                <a:spcPts val="1000"/>
              </a:spcAft>
            </a:pPr>
            <a:endParaRPr lang="es-ES" b="1" dirty="0" smtClean="0"/>
          </a:p>
          <a:p>
            <a:pPr eaLnBrk="1" hangingPunct="1">
              <a:spcBef>
                <a:spcPts val="1000"/>
              </a:spcBef>
              <a:spcAft>
                <a:spcPts val="1000"/>
              </a:spcAft>
            </a:pPr>
            <a:endParaRPr lang="es-ES" b="1" dirty="0" smtClean="0"/>
          </a:p>
        </p:txBody>
      </p:sp>
    </p:spTree>
    <p:extLst>
      <p:ext uri="{BB962C8B-B14F-4D97-AF65-F5344CB8AC3E}">
        <p14:creationId xmlns:p14="http://schemas.microsoft.com/office/powerpoint/2010/main" val="31772642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idx="1"/>
          </p:nvPr>
        </p:nvSpPr>
        <p:spPr>
          <a:xfrm>
            <a:off x="755576" y="1129308"/>
            <a:ext cx="7992888" cy="3951553"/>
          </a:xfrm>
        </p:spPr>
        <p:txBody>
          <a:bodyPr>
            <a:normAutofit/>
          </a:bodyPr>
          <a:lstStyle/>
          <a:p>
            <a:pPr eaLnBrk="1" hangingPunct="1">
              <a:spcBef>
                <a:spcPts val="1000"/>
              </a:spcBef>
            </a:pPr>
            <a:r>
              <a:rPr lang="es-ES" sz="2400" dirty="0" smtClean="0">
                <a:solidFill>
                  <a:schemeClr val="tx1"/>
                </a:solidFill>
                <a:latin typeface="Arial" panose="020B0604020202020204" pitchFamily="34" charset="0"/>
                <a:cs typeface="Arial" panose="020B0604020202020204" pitchFamily="34" charset="0"/>
              </a:rPr>
              <a:t>La auscultación del aparato respiratorio puede hacerse con el sujeto sentado, de pie, o acostado cuando se trata de un enfermo encamado, pero los objetivos se logran de forma óptima con la persona sentada. Debe hacerse sin interposición de ropa. Es</a:t>
            </a:r>
            <a:r>
              <a:rPr lang="es-ES" sz="2400" dirty="0" smtClean="0">
                <a:solidFill>
                  <a:srgbClr val="C00000"/>
                </a:solidFill>
                <a:latin typeface="Arial" panose="020B0604020202020204" pitchFamily="34" charset="0"/>
                <a:cs typeface="Arial" panose="020B0604020202020204" pitchFamily="34" charset="0"/>
              </a:rPr>
              <a:t> un error auscultar por encima de la ropa</a:t>
            </a:r>
            <a:r>
              <a:rPr lang="es-ES" sz="2400" dirty="0" smtClean="0">
                <a:solidFill>
                  <a:schemeClr val="tx1"/>
                </a:solidFill>
                <a:latin typeface="Arial" panose="020B0604020202020204" pitchFamily="34" charset="0"/>
                <a:cs typeface="Arial" panose="020B0604020202020204" pitchFamily="34" charset="0"/>
              </a:rPr>
              <a:t>, mucho más si la tela es de seda, porque se entorpece la auscultación y se pueden originar ruidos accesorios que pueden confundirse con ruidos respiratorios anormales.</a:t>
            </a:r>
          </a:p>
          <a:p>
            <a:pPr eaLnBrk="1" hangingPunct="1">
              <a:spcBef>
                <a:spcPts val="1000"/>
              </a:spcBef>
            </a:pPr>
            <a:endParaRPr lang="es-ES" sz="2400" b="1" dirty="0" smtClean="0">
              <a:latin typeface="Arial" panose="020B0604020202020204" pitchFamily="34" charset="0"/>
              <a:cs typeface="Arial" panose="020B0604020202020204" pitchFamily="34" charset="0"/>
            </a:endParaRPr>
          </a:p>
          <a:p>
            <a:pPr eaLnBrk="1" hangingPunct="1">
              <a:spcBef>
                <a:spcPts val="1000"/>
              </a:spcBef>
            </a:pPr>
            <a:endParaRPr lang="es-ES" b="1" dirty="0" smtClean="0"/>
          </a:p>
        </p:txBody>
      </p:sp>
    </p:spTree>
    <p:extLst>
      <p:ext uri="{BB962C8B-B14F-4D97-AF65-F5344CB8AC3E}">
        <p14:creationId xmlns:p14="http://schemas.microsoft.com/office/powerpoint/2010/main" val="16954528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idx="1"/>
          </p:nvPr>
        </p:nvSpPr>
        <p:spPr>
          <a:xfrm>
            <a:off x="899592" y="1129308"/>
            <a:ext cx="7932613" cy="4312708"/>
          </a:xfrm>
        </p:spPr>
        <p:txBody>
          <a:bodyPr>
            <a:normAutofit fontScale="92500" lnSpcReduction="20000"/>
          </a:bodyPr>
          <a:lstStyle/>
          <a:p>
            <a:pPr eaLnBrk="1" hangingPunct="1">
              <a:spcBef>
                <a:spcPts val="1000"/>
              </a:spcBef>
              <a:spcAft>
                <a:spcPts val="1000"/>
              </a:spcAft>
            </a:pPr>
            <a:r>
              <a:rPr lang="es-ES" sz="2600" dirty="0">
                <a:solidFill>
                  <a:schemeClr val="tx1"/>
                </a:solidFill>
                <a:latin typeface="Arial" panose="020B0604020202020204" pitchFamily="34" charset="0"/>
                <a:cs typeface="Arial" panose="020B0604020202020204" pitchFamily="34" charset="0"/>
              </a:rPr>
              <a:t>Debemos pedirle al sujeto, que esté lo más relajado posible y que se coloque de la forma siguiente: los brazos colgando a lo largo del tórax, los antebrazos apoyados de forma suave sobre los muslos, y la cabeza y los hombros ligeramente inclinados hacia delante</a:t>
            </a:r>
          </a:p>
          <a:p>
            <a:pPr eaLnBrk="1" hangingPunct="1">
              <a:spcBef>
                <a:spcPts val="1000"/>
              </a:spcBef>
              <a:spcAft>
                <a:spcPts val="1000"/>
              </a:spcAft>
            </a:pPr>
            <a:r>
              <a:rPr lang="es-ES" sz="2600" dirty="0">
                <a:solidFill>
                  <a:schemeClr val="tx1"/>
                </a:solidFill>
                <a:latin typeface="Arial" panose="020B0604020202020204" pitchFamily="34" charset="0"/>
                <a:cs typeface="Arial" panose="020B0604020202020204" pitchFamily="34" charset="0"/>
              </a:rPr>
              <a:t>Se debe invitar al examinado a que respire tranquila y regularmente, sin esfuerzo, pero más profundamente que lo habitual. Que respire por la nariz con la boca entreabierta o por la boca, según su preferencia o hábito, cuidando siempre de no hacer ruidos nasales o bucales.</a:t>
            </a:r>
          </a:p>
          <a:p>
            <a:pPr eaLnBrk="1" hangingPunct="1">
              <a:spcBef>
                <a:spcPts val="1000"/>
              </a:spcBef>
              <a:spcAft>
                <a:spcPts val="1000"/>
              </a:spcAft>
              <a:buNone/>
            </a:pPr>
            <a:endParaRPr lang="es-ES" sz="2600" dirty="0">
              <a:latin typeface="Arial" panose="020B0604020202020204" pitchFamily="34" charset="0"/>
              <a:cs typeface="Arial" panose="020B0604020202020204" pitchFamily="34" charset="0"/>
            </a:endParaRPr>
          </a:p>
          <a:p>
            <a:pPr eaLnBrk="1" hangingPunct="1">
              <a:spcBef>
                <a:spcPts val="1000"/>
              </a:spcBef>
              <a:spcAft>
                <a:spcPts val="1000"/>
              </a:spcAft>
            </a:pPr>
            <a:endParaRPr lang="es-ES" sz="2600" dirty="0">
              <a:latin typeface="Arial" panose="020B0604020202020204" pitchFamily="34" charset="0"/>
              <a:cs typeface="Arial" panose="020B0604020202020204" pitchFamily="34" charset="0"/>
            </a:endParaRPr>
          </a:p>
          <a:p>
            <a:pPr eaLnBrk="1" hangingPunct="1">
              <a:spcBef>
                <a:spcPts val="1000"/>
              </a:spcBef>
              <a:spcAft>
                <a:spcPts val="1000"/>
              </a:spcAft>
            </a:pPr>
            <a:endParaRPr lang="es-ES" sz="2333" b="1" dirty="0"/>
          </a:p>
        </p:txBody>
      </p:sp>
    </p:spTree>
    <p:extLst>
      <p:ext uri="{BB962C8B-B14F-4D97-AF65-F5344CB8AC3E}">
        <p14:creationId xmlns:p14="http://schemas.microsoft.com/office/powerpoint/2010/main" val="21548039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idx="1"/>
          </p:nvPr>
        </p:nvSpPr>
        <p:spPr>
          <a:xfrm>
            <a:off x="827584" y="1201316"/>
            <a:ext cx="7849451" cy="4251854"/>
          </a:xfrm>
        </p:spPr>
        <p:txBody>
          <a:bodyPr>
            <a:normAutofit/>
          </a:bodyPr>
          <a:lstStyle/>
          <a:p>
            <a:pPr eaLnBrk="1" hangingPunct="1">
              <a:spcBef>
                <a:spcPts val="1000"/>
              </a:spcBef>
              <a:spcAft>
                <a:spcPts val="1000"/>
              </a:spcAft>
            </a:pPr>
            <a:r>
              <a:rPr lang="es-ES" sz="2400" dirty="0">
                <a:solidFill>
                  <a:schemeClr val="tx1"/>
                </a:solidFill>
                <a:latin typeface="Arial" panose="020B0604020202020204" pitchFamily="34" charset="0"/>
                <a:cs typeface="Arial" panose="020B0604020202020204" pitchFamily="34" charset="0"/>
              </a:rPr>
              <a:t>Dado que la mayoría de los sonidos respiratorios son de tono alto, el receptor tipo diafragma cerrado (cápsula de </a:t>
            </a:r>
            <a:r>
              <a:rPr lang="es-ES" sz="2400" dirty="0" err="1">
                <a:solidFill>
                  <a:schemeClr val="tx1"/>
                </a:solidFill>
                <a:latin typeface="Arial" panose="020B0604020202020204" pitchFamily="34" charset="0"/>
                <a:cs typeface="Arial" panose="020B0604020202020204" pitchFamily="34" charset="0"/>
              </a:rPr>
              <a:t>Bowles</a:t>
            </a:r>
            <a:r>
              <a:rPr lang="es-ES" sz="2400" dirty="0">
                <a:solidFill>
                  <a:schemeClr val="tx1"/>
                </a:solidFill>
                <a:latin typeface="Arial" panose="020B0604020202020204" pitchFamily="34" charset="0"/>
                <a:cs typeface="Arial" panose="020B0604020202020204" pitchFamily="34" charset="0"/>
              </a:rPr>
              <a:t>) es el más utilizado para la auscultación respiratoria</a:t>
            </a:r>
          </a:p>
          <a:p>
            <a:pPr eaLnBrk="1" hangingPunct="1">
              <a:spcBef>
                <a:spcPts val="1000"/>
              </a:spcBef>
              <a:spcAft>
                <a:spcPts val="1000"/>
              </a:spcAft>
            </a:pPr>
            <a:r>
              <a:rPr lang="es-ES" sz="2400" dirty="0">
                <a:solidFill>
                  <a:schemeClr val="tx1"/>
                </a:solidFill>
                <a:latin typeface="Arial" panose="020B0604020202020204" pitchFamily="34" charset="0"/>
                <a:cs typeface="Arial" panose="020B0604020202020204" pitchFamily="34" charset="0"/>
              </a:rPr>
              <a:t>Teniendo presente los aspectos señalados y mientras la persona examinada respira de forma regular concentre su atención en los ruidos respiratorios normales, evaluando los principales elementos del murmullo vesicular como son: el ritmo, la intensidad, el tono y el timbre.</a:t>
            </a:r>
          </a:p>
          <a:p>
            <a:pPr eaLnBrk="1" hangingPunct="1">
              <a:spcBef>
                <a:spcPts val="1000"/>
              </a:spcBef>
              <a:spcAft>
                <a:spcPts val="1000"/>
              </a:spcAft>
            </a:pPr>
            <a:endParaRPr lang="es-ES" sz="2333" b="1" dirty="0"/>
          </a:p>
        </p:txBody>
      </p:sp>
    </p:spTree>
    <p:extLst>
      <p:ext uri="{BB962C8B-B14F-4D97-AF65-F5344CB8AC3E}">
        <p14:creationId xmlns:p14="http://schemas.microsoft.com/office/powerpoint/2010/main" val="16302147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403648" y="625252"/>
            <a:ext cx="6683765" cy="1067408"/>
          </a:xfrm>
        </p:spPr>
        <p:txBody>
          <a:bodyPr>
            <a:normAutofit/>
          </a:bodyPr>
          <a:lstStyle/>
          <a:p>
            <a:pPr eaLnBrk="1" hangingPunct="1"/>
            <a:r>
              <a:rPr lang="es-ES" sz="2400" b="1" dirty="0">
                <a:solidFill>
                  <a:schemeClr val="tx1"/>
                </a:solidFill>
                <a:latin typeface="Arial" panose="020B0604020202020204" pitchFamily="34" charset="0"/>
                <a:cs typeface="Arial" panose="020B0604020202020204" pitchFamily="34" charset="0"/>
              </a:rPr>
              <a:t>Ruidos respiratorios normales</a:t>
            </a:r>
          </a:p>
        </p:txBody>
      </p:sp>
      <p:sp>
        <p:nvSpPr>
          <p:cNvPr id="101379" name="Rectangle 3"/>
          <p:cNvSpPr>
            <a:spLocks noGrp="1" noChangeArrowheads="1"/>
          </p:cNvSpPr>
          <p:nvPr>
            <p:ph idx="1"/>
          </p:nvPr>
        </p:nvSpPr>
        <p:spPr>
          <a:xfrm>
            <a:off x="1403648" y="1489348"/>
            <a:ext cx="6686550" cy="3148018"/>
          </a:xfrm>
        </p:spPr>
        <p:txBody>
          <a:bodyPr>
            <a:normAutofit/>
          </a:bodyPr>
          <a:lstStyle/>
          <a:p>
            <a:pPr eaLnBrk="1" hangingPunct="1"/>
            <a:r>
              <a:rPr lang="es-ES" sz="2400" b="1" dirty="0" smtClean="0">
                <a:solidFill>
                  <a:schemeClr val="tx1"/>
                </a:solidFill>
                <a:latin typeface="Arial" panose="020B0604020202020204" pitchFamily="34" charset="0"/>
                <a:cs typeface="Arial" panose="020B0604020202020204" pitchFamily="34" charset="0"/>
              </a:rPr>
              <a:t>Soplo glótico.</a:t>
            </a:r>
          </a:p>
          <a:p>
            <a:pPr eaLnBrk="1" hangingPunct="1"/>
            <a:endParaRPr lang="es-ES" sz="2400" b="1" dirty="0" smtClean="0">
              <a:solidFill>
                <a:schemeClr val="tx1"/>
              </a:solidFill>
              <a:latin typeface="Arial" panose="020B0604020202020204" pitchFamily="34" charset="0"/>
              <a:cs typeface="Arial" panose="020B0604020202020204" pitchFamily="34" charset="0"/>
            </a:endParaRPr>
          </a:p>
          <a:p>
            <a:pPr eaLnBrk="1" hangingPunct="1"/>
            <a:r>
              <a:rPr lang="es-ES" sz="2400" b="1" dirty="0" smtClean="0">
                <a:solidFill>
                  <a:schemeClr val="tx1"/>
                </a:solidFill>
                <a:latin typeface="Arial" panose="020B0604020202020204" pitchFamily="34" charset="0"/>
                <a:cs typeface="Arial" panose="020B0604020202020204" pitchFamily="34" charset="0"/>
              </a:rPr>
              <a:t>Murmullo vesicular.</a:t>
            </a:r>
          </a:p>
          <a:p>
            <a:pPr eaLnBrk="1" hangingPunct="1"/>
            <a:endParaRPr lang="es-ES" sz="2400" b="1" dirty="0" smtClean="0">
              <a:solidFill>
                <a:schemeClr val="tx1"/>
              </a:solidFill>
              <a:latin typeface="Arial" panose="020B0604020202020204" pitchFamily="34" charset="0"/>
              <a:cs typeface="Arial" panose="020B0604020202020204" pitchFamily="34" charset="0"/>
            </a:endParaRPr>
          </a:p>
          <a:p>
            <a:pPr eaLnBrk="1" hangingPunct="1"/>
            <a:r>
              <a:rPr lang="es-ES" sz="2400" b="1" dirty="0" smtClean="0">
                <a:solidFill>
                  <a:schemeClr val="tx1"/>
                </a:solidFill>
                <a:latin typeface="Arial" panose="020B0604020202020204" pitchFamily="34" charset="0"/>
                <a:cs typeface="Arial" panose="020B0604020202020204" pitchFamily="34" charset="0"/>
              </a:rPr>
              <a:t>Respiración bronco vesicular.</a:t>
            </a:r>
          </a:p>
          <a:p>
            <a:pPr eaLnBrk="1" hangingPunct="1"/>
            <a:endParaRPr lang="es-ES" sz="2400" b="1"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5999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374511" y="195792"/>
            <a:ext cx="6858000" cy="796396"/>
          </a:xfrm>
        </p:spPr>
        <p:txBody>
          <a:bodyPr>
            <a:normAutofit/>
          </a:bodyPr>
          <a:lstStyle/>
          <a:p>
            <a:pPr algn="ctr" eaLnBrk="1" hangingPunct="1"/>
            <a:r>
              <a:rPr lang="es-ES" sz="2400" b="1" dirty="0">
                <a:solidFill>
                  <a:schemeClr val="tx1"/>
                </a:solidFill>
                <a:latin typeface="Arial" panose="020B0604020202020204" pitchFamily="34" charset="0"/>
                <a:cs typeface="Arial" panose="020B0604020202020204" pitchFamily="34" charset="0"/>
              </a:rPr>
              <a:t>Orientaciones generales:</a:t>
            </a:r>
          </a:p>
        </p:txBody>
      </p:sp>
      <p:sp>
        <p:nvSpPr>
          <p:cNvPr id="30723" name="Rectangle 3"/>
          <p:cNvSpPr>
            <a:spLocks noGrp="1" noChangeArrowheads="1"/>
          </p:cNvSpPr>
          <p:nvPr>
            <p:ph idx="1"/>
          </p:nvPr>
        </p:nvSpPr>
        <p:spPr>
          <a:xfrm>
            <a:off x="858574" y="1177396"/>
            <a:ext cx="7373938" cy="4537604"/>
          </a:xfrm>
        </p:spPr>
        <p:txBody>
          <a:bodyPr/>
          <a:lstStyle/>
          <a:p>
            <a:pPr eaLnBrk="1" hangingPunct="1">
              <a:lnSpc>
                <a:spcPct val="80000"/>
              </a:lnSpc>
              <a:spcBef>
                <a:spcPts val="1000"/>
              </a:spcBef>
              <a:spcAft>
                <a:spcPts val="1000"/>
              </a:spcAft>
            </a:pPr>
            <a:endParaRPr lang="es-ES" smtClean="0"/>
          </a:p>
          <a:p>
            <a:pPr eaLnBrk="1" hangingPunct="1">
              <a:lnSpc>
                <a:spcPct val="80000"/>
              </a:lnSpc>
              <a:spcBef>
                <a:spcPts val="1000"/>
              </a:spcBef>
              <a:spcAft>
                <a:spcPts val="1000"/>
              </a:spcAft>
            </a:pPr>
            <a:endParaRPr lang="es-ES" smtClean="0"/>
          </a:p>
        </p:txBody>
      </p:sp>
      <p:sp>
        <p:nvSpPr>
          <p:cNvPr id="5" name="Rectangle 3"/>
          <p:cNvSpPr txBox="1">
            <a:spLocks noChangeArrowheads="1"/>
          </p:cNvSpPr>
          <p:nvPr/>
        </p:nvSpPr>
        <p:spPr bwMode="auto">
          <a:xfrm>
            <a:off x="1158214" y="593990"/>
            <a:ext cx="6774657" cy="483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eaLnBrk="1" hangingPunct="1">
              <a:lnSpc>
                <a:spcPct val="120000"/>
              </a:lnSpc>
              <a:spcBef>
                <a:spcPts val="1000"/>
              </a:spcBef>
              <a:spcAft>
                <a:spcPts val="0"/>
              </a:spcAft>
              <a:buClr>
                <a:srgbClr val="00007D"/>
              </a:buClr>
              <a:defRPr/>
            </a:pPr>
            <a:r>
              <a:rPr lang="es-CO" sz="2400" b="1" kern="0" dirty="0">
                <a:solidFill>
                  <a:srgbClr val="000000"/>
                </a:solidFill>
                <a:latin typeface="Arial" panose="020B0604020202020204" pitchFamily="34" charset="0"/>
                <a:cs typeface="Arial" panose="020B0604020202020204" pitchFamily="34" charset="0"/>
              </a:rPr>
              <a:t>Privacidad</a:t>
            </a:r>
            <a:endParaRPr lang="es-ES" sz="2400" b="1" kern="0" dirty="0">
              <a:solidFill>
                <a:srgbClr val="000000"/>
              </a:solidFill>
              <a:latin typeface="Arial" panose="020B0604020202020204" pitchFamily="34" charset="0"/>
              <a:cs typeface="Arial" panose="020B0604020202020204" pitchFamily="34" charset="0"/>
            </a:endParaRPr>
          </a:p>
          <a:p>
            <a:pPr eaLnBrk="1" hangingPunct="1">
              <a:lnSpc>
                <a:spcPct val="120000"/>
              </a:lnSpc>
              <a:spcBef>
                <a:spcPts val="1000"/>
              </a:spcBef>
              <a:spcAft>
                <a:spcPts val="0"/>
              </a:spcAft>
              <a:buClr>
                <a:srgbClr val="00007D"/>
              </a:buClr>
              <a:defRPr/>
            </a:pPr>
            <a:r>
              <a:rPr lang="es-CO" sz="2400" b="1" kern="0" dirty="0">
                <a:solidFill>
                  <a:srgbClr val="000000"/>
                </a:solidFill>
                <a:latin typeface="Arial" panose="020B0604020202020204" pitchFamily="34" charset="0"/>
                <a:cs typeface="Arial" panose="020B0604020202020204" pitchFamily="34" charset="0"/>
              </a:rPr>
              <a:t>Buena ventilación</a:t>
            </a:r>
          </a:p>
          <a:p>
            <a:pPr eaLnBrk="1" hangingPunct="1">
              <a:lnSpc>
                <a:spcPct val="120000"/>
              </a:lnSpc>
              <a:spcBef>
                <a:spcPts val="1000"/>
              </a:spcBef>
              <a:spcAft>
                <a:spcPts val="0"/>
              </a:spcAft>
              <a:buClr>
                <a:srgbClr val="00007D"/>
              </a:buClr>
              <a:defRPr/>
            </a:pPr>
            <a:r>
              <a:rPr lang="es-CO" sz="2400" b="1" kern="0" dirty="0">
                <a:solidFill>
                  <a:srgbClr val="000000"/>
                </a:solidFill>
                <a:latin typeface="Arial" panose="020B0604020202020204" pitchFamily="34" charset="0"/>
                <a:cs typeface="Arial" panose="020B0604020202020204" pitchFamily="34" charset="0"/>
              </a:rPr>
              <a:t>Buena iluminación</a:t>
            </a:r>
          </a:p>
          <a:p>
            <a:pPr eaLnBrk="1" hangingPunct="1">
              <a:lnSpc>
                <a:spcPct val="120000"/>
              </a:lnSpc>
              <a:spcBef>
                <a:spcPts val="1000"/>
              </a:spcBef>
              <a:spcAft>
                <a:spcPts val="0"/>
              </a:spcAft>
              <a:buClr>
                <a:srgbClr val="00007D"/>
              </a:buClr>
              <a:defRPr/>
            </a:pPr>
            <a:r>
              <a:rPr lang="es-CO" sz="2400" b="1" kern="0" dirty="0">
                <a:solidFill>
                  <a:srgbClr val="000000"/>
                </a:solidFill>
                <a:latin typeface="Arial" panose="020B0604020202020204" pitchFamily="34" charset="0"/>
                <a:cs typeface="Arial" panose="020B0604020202020204" pitchFamily="34" charset="0"/>
              </a:rPr>
              <a:t>Paciente sentado</a:t>
            </a:r>
          </a:p>
          <a:p>
            <a:pPr eaLnBrk="1" hangingPunct="1">
              <a:lnSpc>
                <a:spcPct val="120000"/>
              </a:lnSpc>
              <a:spcBef>
                <a:spcPts val="1000"/>
              </a:spcBef>
              <a:spcAft>
                <a:spcPts val="0"/>
              </a:spcAft>
              <a:buClr>
                <a:srgbClr val="00007D"/>
              </a:buClr>
              <a:defRPr/>
            </a:pPr>
            <a:r>
              <a:rPr lang="es-CO" sz="2400" b="1" kern="0" dirty="0">
                <a:solidFill>
                  <a:srgbClr val="000000"/>
                </a:solidFill>
                <a:latin typeface="Arial" panose="020B0604020202020204" pitchFamily="34" charset="0"/>
                <a:cs typeface="Arial" panose="020B0604020202020204" pitchFamily="34" charset="0"/>
              </a:rPr>
              <a:t>Tórax descubierto</a:t>
            </a:r>
          </a:p>
          <a:p>
            <a:pPr eaLnBrk="1" hangingPunct="1">
              <a:lnSpc>
                <a:spcPct val="120000"/>
              </a:lnSpc>
              <a:spcBef>
                <a:spcPts val="1000"/>
              </a:spcBef>
              <a:spcAft>
                <a:spcPts val="0"/>
              </a:spcAft>
              <a:buClr>
                <a:srgbClr val="00007D"/>
              </a:buClr>
              <a:defRPr/>
            </a:pPr>
            <a:r>
              <a:rPr lang="es-CO" sz="2400" b="1" kern="0" dirty="0">
                <a:solidFill>
                  <a:srgbClr val="000000"/>
                </a:solidFill>
                <a:latin typeface="Arial" panose="020B0604020202020204" pitchFamily="34" charset="0"/>
                <a:cs typeface="Arial" panose="020B0604020202020204" pitchFamily="34" charset="0"/>
              </a:rPr>
              <a:t>Respeto del pudor del paciente</a:t>
            </a:r>
          </a:p>
          <a:p>
            <a:pPr eaLnBrk="1" hangingPunct="1">
              <a:lnSpc>
                <a:spcPct val="120000"/>
              </a:lnSpc>
              <a:spcBef>
                <a:spcPts val="1000"/>
              </a:spcBef>
              <a:spcAft>
                <a:spcPts val="0"/>
              </a:spcAft>
              <a:buClr>
                <a:srgbClr val="00007D"/>
              </a:buClr>
              <a:defRPr/>
            </a:pPr>
            <a:r>
              <a:rPr lang="es-CO" sz="2400" b="1" kern="0" dirty="0">
                <a:solidFill>
                  <a:srgbClr val="000000"/>
                </a:solidFill>
                <a:latin typeface="Arial" panose="020B0604020202020204" pitchFamily="34" charset="0"/>
                <a:cs typeface="Arial" panose="020B0604020202020204" pitchFamily="34" charset="0"/>
              </a:rPr>
              <a:t>Estar acompañado por la enfermera o familiar del paciente</a:t>
            </a:r>
          </a:p>
          <a:p>
            <a:pPr eaLnBrk="1" hangingPunct="1">
              <a:lnSpc>
                <a:spcPct val="120000"/>
              </a:lnSpc>
              <a:spcBef>
                <a:spcPts val="1000"/>
              </a:spcBef>
              <a:spcAft>
                <a:spcPts val="0"/>
              </a:spcAft>
              <a:buClr>
                <a:srgbClr val="00007D"/>
              </a:buClr>
              <a:defRPr/>
            </a:pPr>
            <a:endParaRPr lang="es-ES" sz="2667" b="1" kern="0" dirty="0">
              <a:solidFill>
                <a:srgbClr val="000000"/>
              </a:solidFill>
            </a:endParaRPr>
          </a:p>
        </p:txBody>
      </p:sp>
      <p:pic>
        <p:nvPicPr>
          <p:cNvPr id="30725" name="Imagen 1"/>
          <p:cNvPicPr>
            <a:picLocks noChangeAspect="1" noChangeArrowheads="1"/>
          </p:cNvPicPr>
          <p:nvPr/>
        </p:nvPicPr>
        <p:blipFill>
          <a:blip r:embed="rId2">
            <a:extLst>
              <a:ext uri="{28A0092B-C50C-407E-A947-70E740481C1C}">
                <a14:useLocalDpi xmlns:a14="http://schemas.microsoft.com/office/drawing/2010/main" val="0"/>
              </a:ext>
            </a:extLst>
          </a:blip>
          <a:srcRect l="51099" t="62646" r="36536" b="17133"/>
          <a:stretch>
            <a:fillRect/>
          </a:stretch>
        </p:blipFill>
        <p:spPr bwMode="auto">
          <a:xfrm>
            <a:off x="4932040" y="701319"/>
            <a:ext cx="2906448" cy="276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33100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254125" y="366448"/>
            <a:ext cx="6858000" cy="1143001"/>
          </a:xfrm>
        </p:spPr>
        <p:txBody>
          <a:bodyPr>
            <a:normAutofit/>
          </a:bodyPr>
          <a:lstStyle/>
          <a:p>
            <a:pPr eaLnBrk="1" hangingPunct="1"/>
            <a:r>
              <a:rPr lang="es-ES" sz="2400" b="1" dirty="0">
                <a:solidFill>
                  <a:schemeClr val="tx1"/>
                </a:solidFill>
                <a:latin typeface="Arial" panose="020B0604020202020204" pitchFamily="34" charset="0"/>
                <a:cs typeface="Arial" panose="020B0604020202020204" pitchFamily="34" charset="0"/>
              </a:rPr>
              <a:t>Soplo glótico</a:t>
            </a:r>
          </a:p>
        </p:txBody>
      </p:sp>
      <p:sp>
        <p:nvSpPr>
          <p:cNvPr id="102403" name="Rectangle 3"/>
          <p:cNvSpPr>
            <a:spLocks noGrp="1" noChangeArrowheads="1"/>
          </p:cNvSpPr>
          <p:nvPr>
            <p:ph idx="1"/>
          </p:nvPr>
        </p:nvSpPr>
        <p:spPr>
          <a:xfrm>
            <a:off x="911490" y="937949"/>
            <a:ext cx="8125006" cy="4499239"/>
          </a:xfrm>
        </p:spPr>
        <p:txBody>
          <a:bodyPr>
            <a:normAutofit fontScale="85000" lnSpcReduction="10000"/>
          </a:bodyPr>
          <a:lstStyle/>
          <a:p>
            <a:pPr eaLnBrk="1" hangingPunct="1">
              <a:lnSpc>
                <a:spcPct val="80000"/>
              </a:lnSpc>
            </a:pPr>
            <a:r>
              <a:rPr lang="es-ES" sz="2600" dirty="0">
                <a:solidFill>
                  <a:schemeClr val="tx1"/>
                </a:solidFill>
                <a:latin typeface="Arial" panose="020B0604020202020204" pitchFamily="34" charset="0"/>
                <a:cs typeface="Arial" panose="020B0604020202020204" pitchFamily="34" charset="0"/>
              </a:rPr>
              <a:t>También denominado ruido </a:t>
            </a:r>
            <a:r>
              <a:rPr lang="es-ES" sz="2600" dirty="0" err="1">
                <a:solidFill>
                  <a:schemeClr val="tx1"/>
                </a:solidFill>
                <a:latin typeface="Arial" panose="020B0604020202020204" pitchFamily="34" charset="0"/>
                <a:cs typeface="Arial" panose="020B0604020202020204" pitchFamily="34" charset="0"/>
              </a:rPr>
              <a:t>laringotraqueal</a:t>
            </a:r>
            <a:r>
              <a:rPr lang="es-ES" sz="2600" dirty="0">
                <a:solidFill>
                  <a:schemeClr val="tx1"/>
                </a:solidFill>
                <a:latin typeface="Arial" panose="020B0604020202020204" pitchFamily="34" charset="0"/>
                <a:cs typeface="Arial" panose="020B0604020202020204" pitchFamily="34" charset="0"/>
              </a:rPr>
              <a:t>, respiración traqueal o </a:t>
            </a:r>
            <a:r>
              <a:rPr lang="es-ES" sz="2600" dirty="0" err="1">
                <a:solidFill>
                  <a:schemeClr val="tx1"/>
                </a:solidFill>
                <a:latin typeface="Arial" panose="020B0604020202020204" pitchFamily="34" charset="0"/>
                <a:cs typeface="Arial" panose="020B0604020202020204" pitchFamily="34" charset="0"/>
              </a:rPr>
              <a:t>brónquica</a:t>
            </a:r>
            <a:r>
              <a:rPr lang="es-ES" sz="2600" dirty="0">
                <a:solidFill>
                  <a:schemeClr val="tx1"/>
                </a:solidFill>
                <a:latin typeface="Arial" panose="020B0604020202020204" pitchFamily="34" charset="0"/>
                <a:cs typeface="Arial" panose="020B0604020202020204" pitchFamily="34" charset="0"/>
              </a:rPr>
              <a:t>.</a:t>
            </a:r>
          </a:p>
          <a:p>
            <a:pPr eaLnBrk="1" hangingPunct="1">
              <a:lnSpc>
                <a:spcPct val="80000"/>
              </a:lnSpc>
            </a:pPr>
            <a:r>
              <a:rPr lang="es-ES" sz="2600" dirty="0">
                <a:solidFill>
                  <a:schemeClr val="tx1"/>
                </a:solidFill>
                <a:latin typeface="Arial" panose="020B0604020202020204" pitchFamily="34" charset="0"/>
                <a:cs typeface="Arial" panose="020B0604020202020204" pitchFamily="34" charset="0"/>
              </a:rPr>
              <a:t>Audible. Por debajo del cartílago cricoides.</a:t>
            </a:r>
          </a:p>
          <a:p>
            <a:pPr eaLnBrk="1" hangingPunct="1">
              <a:lnSpc>
                <a:spcPct val="80000"/>
              </a:lnSpc>
            </a:pPr>
            <a:r>
              <a:rPr lang="es-ES" sz="2600" dirty="0">
                <a:solidFill>
                  <a:schemeClr val="tx1"/>
                </a:solidFill>
                <a:latin typeface="Arial" panose="020B0604020202020204" pitchFamily="34" charset="0"/>
                <a:cs typeface="Arial" panose="020B0604020202020204" pitchFamily="34" charset="0"/>
              </a:rPr>
              <a:t>Caracteres fónicos. Ruido intenso, inspiratorio y espiratorio, semejante a soplar por un tubo de mediano calibre y se imita respirando fuerte con la boca entreabierta, poniendo la lengua en la bóveda palatina. Es un ruido intenso, de tono agudo (más en espiración), de timbre tubular, separadas la inspiración y la espiración por un pequeño silencio, siendo la espiración más intensa y duradera.</a:t>
            </a:r>
          </a:p>
          <a:p>
            <a:pPr eaLnBrk="1" hangingPunct="1">
              <a:lnSpc>
                <a:spcPct val="80000"/>
              </a:lnSpc>
            </a:pPr>
            <a:r>
              <a:rPr lang="es-ES" sz="2600" dirty="0">
                <a:solidFill>
                  <a:schemeClr val="tx1"/>
                </a:solidFill>
                <a:latin typeface="Arial" panose="020B0604020202020204" pitchFamily="34" charset="0"/>
                <a:cs typeface="Arial" panose="020B0604020202020204" pitchFamily="34" charset="0"/>
              </a:rPr>
              <a:t>Localización. A nivel de la laringe y tráquea se le llama </a:t>
            </a:r>
            <a:r>
              <a:rPr lang="es-ES" sz="2600" dirty="0">
                <a:solidFill>
                  <a:srgbClr val="FF0000"/>
                </a:solidFill>
                <a:latin typeface="Arial" panose="020B0604020202020204" pitchFamily="34" charset="0"/>
                <a:cs typeface="Arial" panose="020B0604020202020204" pitchFamily="34" charset="0"/>
              </a:rPr>
              <a:t>respiración </a:t>
            </a:r>
            <a:r>
              <a:rPr lang="es-ES" sz="2600" dirty="0" err="1">
                <a:solidFill>
                  <a:srgbClr val="FF0000"/>
                </a:solidFill>
                <a:latin typeface="Arial" panose="020B0604020202020204" pitchFamily="34" charset="0"/>
                <a:cs typeface="Arial" panose="020B0604020202020204" pitchFamily="34" charset="0"/>
              </a:rPr>
              <a:t>brónquica</a:t>
            </a:r>
            <a:r>
              <a:rPr lang="es-ES" sz="2600" dirty="0">
                <a:solidFill>
                  <a:srgbClr val="FF0000"/>
                </a:solidFill>
                <a:latin typeface="Arial" panose="020B0604020202020204" pitchFamily="34" charset="0"/>
                <a:cs typeface="Arial" panose="020B0604020202020204" pitchFamily="34" charset="0"/>
              </a:rPr>
              <a:t> o traqueal fuerte</a:t>
            </a:r>
            <a:r>
              <a:rPr lang="es-ES" sz="2600" dirty="0">
                <a:solidFill>
                  <a:schemeClr val="tx1"/>
                </a:solidFill>
                <a:latin typeface="Arial" panose="020B0604020202020204" pitchFamily="34" charset="0"/>
                <a:cs typeface="Arial" panose="020B0604020202020204" pitchFamily="34" charset="0"/>
              </a:rPr>
              <a:t>. En la mitad inferior de la tráquea y bronquio principal y en el segundo espacio intercostal derecho al lado del esternón, se denomina </a:t>
            </a:r>
            <a:r>
              <a:rPr lang="es-ES" sz="2600" dirty="0">
                <a:solidFill>
                  <a:srgbClr val="FF0000"/>
                </a:solidFill>
                <a:latin typeface="Arial" panose="020B0604020202020204" pitchFamily="34" charset="0"/>
                <a:cs typeface="Arial" panose="020B0604020202020204" pitchFamily="34" charset="0"/>
              </a:rPr>
              <a:t>respiración </a:t>
            </a:r>
            <a:r>
              <a:rPr lang="es-ES" sz="2600" dirty="0" err="1">
                <a:solidFill>
                  <a:srgbClr val="FF0000"/>
                </a:solidFill>
                <a:latin typeface="Arial" panose="020B0604020202020204" pitchFamily="34" charset="0"/>
                <a:cs typeface="Arial" panose="020B0604020202020204" pitchFamily="34" charset="0"/>
              </a:rPr>
              <a:t>brónquica</a:t>
            </a:r>
            <a:r>
              <a:rPr lang="es-ES" sz="2600" dirty="0">
                <a:solidFill>
                  <a:srgbClr val="FF0000"/>
                </a:solidFill>
                <a:latin typeface="Arial" panose="020B0604020202020204" pitchFamily="34" charset="0"/>
                <a:cs typeface="Arial" panose="020B0604020202020204" pitchFamily="34" charset="0"/>
              </a:rPr>
              <a:t> de moderada intensidad</a:t>
            </a:r>
            <a:r>
              <a:rPr lang="es-ES" sz="2600" dirty="0">
                <a:solidFill>
                  <a:schemeClr val="tx1"/>
                </a:solidFill>
                <a:latin typeface="Arial" panose="020B0604020202020204" pitchFamily="34" charset="0"/>
                <a:cs typeface="Arial" panose="020B0604020202020204" pitchFamily="34" charset="0"/>
              </a:rPr>
              <a:t>. A nivel de la cuarta vértebra dorsal, a este soplo glótico se le llama </a:t>
            </a:r>
            <a:r>
              <a:rPr lang="es-ES" sz="2600" dirty="0">
                <a:solidFill>
                  <a:srgbClr val="C00000"/>
                </a:solidFill>
                <a:latin typeface="Arial" panose="020B0604020202020204" pitchFamily="34" charset="0"/>
                <a:cs typeface="Arial" panose="020B0604020202020204" pitchFamily="34" charset="0"/>
              </a:rPr>
              <a:t>respiración </a:t>
            </a:r>
            <a:r>
              <a:rPr lang="es-ES" sz="2600" dirty="0" err="1">
                <a:solidFill>
                  <a:srgbClr val="C00000"/>
                </a:solidFill>
                <a:latin typeface="Arial" panose="020B0604020202020204" pitchFamily="34" charset="0"/>
                <a:cs typeface="Arial" panose="020B0604020202020204" pitchFamily="34" charset="0"/>
              </a:rPr>
              <a:t>broncovesicular</a:t>
            </a:r>
            <a:r>
              <a:rPr lang="es-ES" sz="2600" dirty="0">
                <a:solidFill>
                  <a:srgbClr val="C00000"/>
                </a:solidFill>
                <a:latin typeface="Arial" panose="020B0604020202020204" pitchFamily="34" charset="0"/>
                <a:cs typeface="Arial" panose="020B0604020202020204" pitchFamily="34" charset="0"/>
              </a:rPr>
              <a:t>.</a:t>
            </a:r>
          </a:p>
          <a:p>
            <a:pPr eaLnBrk="1" hangingPunct="1">
              <a:lnSpc>
                <a:spcPct val="80000"/>
              </a:lnSpc>
            </a:pPr>
            <a:endParaRPr lang="es-ES" sz="2000" dirty="0"/>
          </a:p>
          <a:p>
            <a:pPr eaLnBrk="1" hangingPunct="1">
              <a:lnSpc>
                <a:spcPct val="80000"/>
              </a:lnSpc>
            </a:pPr>
            <a:endParaRPr lang="es-ES" sz="2000" dirty="0"/>
          </a:p>
        </p:txBody>
      </p:sp>
    </p:spTree>
    <p:extLst>
      <p:ext uri="{BB962C8B-B14F-4D97-AF65-F5344CB8AC3E}">
        <p14:creationId xmlns:p14="http://schemas.microsoft.com/office/powerpoint/2010/main" val="977842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331640" y="553244"/>
            <a:ext cx="6858000" cy="736865"/>
          </a:xfrm>
        </p:spPr>
        <p:txBody>
          <a:bodyPr>
            <a:normAutofit/>
          </a:bodyPr>
          <a:lstStyle/>
          <a:p>
            <a:pPr eaLnBrk="1" hangingPunct="1"/>
            <a:r>
              <a:rPr lang="es-ES" sz="2400" b="1" dirty="0">
                <a:solidFill>
                  <a:schemeClr val="tx1"/>
                </a:solidFill>
                <a:latin typeface="Arial" panose="020B0604020202020204" pitchFamily="34" charset="0"/>
                <a:cs typeface="Arial" panose="020B0604020202020204" pitchFamily="34" charset="0"/>
              </a:rPr>
              <a:t>Murmullo vesicular</a:t>
            </a:r>
          </a:p>
        </p:txBody>
      </p:sp>
      <p:sp>
        <p:nvSpPr>
          <p:cNvPr id="103427" name="Rectangle 3"/>
          <p:cNvSpPr>
            <a:spLocks noGrp="1" noChangeArrowheads="1"/>
          </p:cNvSpPr>
          <p:nvPr>
            <p:ph idx="1"/>
          </p:nvPr>
        </p:nvSpPr>
        <p:spPr>
          <a:xfrm>
            <a:off x="899592" y="1290109"/>
            <a:ext cx="8011988" cy="3712104"/>
          </a:xfrm>
        </p:spPr>
        <p:txBody>
          <a:bodyPr>
            <a:normAutofit fontScale="62500" lnSpcReduction="20000"/>
          </a:bodyPr>
          <a:lstStyle/>
          <a:p>
            <a:pPr eaLnBrk="1" hangingPunct="1">
              <a:spcBef>
                <a:spcPts val="1000"/>
              </a:spcBef>
            </a:pPr>
            <a:r>
              <a:rPr lang="es-ES" sz="3400" dirty="0">
                <a:solidFill>
                  <a:schemeClr val="tx1"/>
                </a:solidFill>
                <a:latin typeface="Arial" panose="020B0604020202020204" pitchFamily="34" charset="0"/>
                <a:cs typeface="Arial" panose="020B0604020202020204" pitchFamily="34" charset="0"/>
              </a:rPr>
              <a:t>Llamado también ruido respiratorio de </a:t>
            </a:r>
            <a:r>
              <a:rPr lang="es-ES" sz="3400" dirty="0" err="1">
                <a:solidFill>
                  <a:schemeClr val="tx1"/>
                </a:solidFill>
                <a:latin typeface="Arial" panose="020B0604020202020204" pitchFamily="34" charset="0"/>
                <a:cs typeface="Arial" panose="020B0604020202020204" pitchFamily="34" charset="0"/>
              </a:rPr>
              <a:t>Laennec</a:t>
            </a:r>
            <a:r>
              <a:rPr lang="es-ES" sz="3400" dirty="0">
                <a:solidFill>
                  <a:schemeClr val="tx1"/>
                </a:solidFill>
                <a:latin typeface="Arial" panose="020B0604020202020204" pitchFamily="34" charset="0"/>
                <a:cs typeface="Arial" panose="020B0604020202020204" pitchFamily="34" charset="0"/>
              </a:rPr>
              <a:t> o respiración vesicular.</a:t>
            </a:r>
          </a:p>
          <a:p>
            <a:pPr eaLnBrk="1" hangingPunct="1">
              <a:spcBef>
                <a:spcPts val="1000"/>
              </a:spcBef>
            </a:pPr>
            <a:r>
              <a:rPr lang="es-ES" sz="3400" dirty="0">
                <a:solidFill>
                  <a:schemeClr val="tx1"/>
                </a:solidFill>
                <a:latin typeface="Arial" panose="020B0604020202020204" pitchFamily="34" charset="0"/>
                <a:cs typeface="Arial" panose="020B0604020202020204" pitchFamily="34" charset="0"/>
              </a:rPr>
              <a:t>Audible. En las regiones </a:t>
            </a:r>
            <a:r>
              <a:rPr lang="es-ES" sz="3400" dirty="0" err="1">
                <a:solidFill>
                  <a:schemeClr val="tx1"/>
                </a:solidFill>
                <a:latin typeface="Arial" panose="020B0604020202020204" pitchFamily="34" charset="0"/>
                <a:cs typeface="Arial" panose="020B0604020202020204" pitchFamily="34" charset="0"/>
              </a:rPr>
              <a:t>infraaxilar</a:t>
            </a:r>
            <a:r>
              <a:rPr lang="es-ES" sz="3400" dirty="0">
                <a:solidFill>
                  <a:schemeClr val="tx1"/>
                </a:solidFill>
                <a:latin typeface="Arial" panose="020B0604020202020204" pitchFamily="34" charset="0"/>
                <a:cs typeface="Arial" panose="020B0604020202020204" pitchFamily="34" charset="0"/>
              </a:rPr>
              <a:t>, </a:t>
            </a:r>
            <a:r>
              <a:rPr lang="es-ES" sz="3400" dirty="0" err="1">
                <a:solidFill>
                  <a:schemeClr val="tx1"/>
                </a:solidFill>
                <a:latin typeface="Arial" panose="020B0604020202020204" pitchFamily="34" charset="0"/>
                <a:cs typeface="Arial" panose="020B0604020202020204" pitchFamily="34" charset="0"/>
              </a:rPr>
              <a:t>infraescapular</a:t>
            </a:r>
            <a:r>
              <a:rPr lang="es-ES" sz="3400" dirty="0">
                <a:solidFill>
                  <a:schemeClr val="tx1"/>
                </a:solidFill>
                <a:latin typeface="Arial" panose="020B0604020202020204" pitchFamily="34" charset="0"/>
                <a:cs typeface="Arial" panose="020B0604020202020204" pitchFamily="34" charset="0"/>
              </a:rPr>
              <a:t> e </a:t>
            </a:r>
            <a:r>
              <a:rPr lang="es-ES" sz="3400" dirty="0" err="1">
                <a:solidFill>
                  <a:schemeClr val="tx1"/>
                </a:solidFill>
                <a:latin typeface="Arial" panose="020B0604020202020204" pitchFamily="34" charset="0"/>
                <a:cs typeface="Arial" panose="020B0604020202020204" pitchFamily="34" charset="0"/>
              </a:rPr>
              <a:t>infraclavicular</a:t>
            </a:r>
            <a:r>
              <a:rPr lang="es-ES" sz="3400" dirty="0">
                <a:solidFill>
                  <a:schemeClr val="tx1"/>
                </a:solidFill>
                <a:latin typeface="Arial" panose="020B0604020202020204" pitchFamily="34" charset="0"/>
                <a:cs typeface="Arial" panose="020B0604020202020204" pitchFamily="34" charset="0"/>
              </a:rPr>
              <a:t>; en esta última, sobre todo en los dos primeros espacios hacia fuera.</a:t>
            </a:r>
          </a:p>
          <a:p>
            <a:pPr eaLnBrk="1" hangingPunct="1">
              <a:spcBef>
                <a:spcPts val="1000"/>
              </a:spcBef>
            </a:pPr>
            <a:r>
              <a:rPr lang="es-ES" sz="3400" dirty="0">
                <a:solidFill>
                  <a:schemeClr val="tx1"/>
                </a:solidFill>
                <a:latin typeface="Arial" panose="020B0604020202020204" pitchFamily="34" charset="0"/>
                <a:cs typeface="Arial" panose="020B0604020202020204" pitchFamily="34" charset="0"/>
              </a:rPr>
              <a:t>Caracteres físicos. Intensidad: menor que en el soplo glótico; tono: grave; duración: inspiración y primera parte de la espiración.</a:t>
            </a:r>
          </a:p>
          <a:p>
            <a:pPr eaLnBrk="1" hangingPunct="1">
              <a:spcBef>
                <a:spcPts val="1000"/>
              </a:spcBef>
            </a:pPr>
            <a:r>
              <a:rPr lang="es-ES" sz="3400" dirty="0">
                <a:solidFill>
                  <a:schemeClr val="tx1"/>
                </a:solidFill>
                <a:latin typeface="Arial" panose="020B0604020202020204" pitchFamily="34" charset="0"/>
                <a:cs typeface="Arial" panose="020B0604020202020204" pitchFamily="34" charset="0"/>
              </a:rPr>
              <a:t>Este ruido se asemeja al producido por un fuelle cuya válvula no hiciera ruido alguno o al provocado por un hombre que en un sueño tranquilo hace una inspiración profunda, o al ruido provocado por la brisa entre el follaje de un bosque.</a:t>
            </a:r>
          </a:p>
          <a:p>
            <a:pPr eaLnBrk="1" hangingPunct="1">
              <a:spcBef>
                <a:spcPts val="1000"/>
              </a:spcBef>
            </a:pPr>
            <a:endParaRPr lang="es-ES" sz="3400" dirty="0">
              <a:solidFill>
                <a:schemeClr val="tx1"/>
              </a:solidFill>
            </a:endParaRPr>
          </a:p>
          <a:p>
            <a:pPr eaLnBrk="1" hangingPunct="1">
              <a:spcBef>
                <a:spcPts val="1000"/>
              </a:spcBef>
            </a:pPr>
            <a:endParaRPr lang="es-ES" sz="3400" dirty="0">
              <a:solidFill>
                <a:schemeClr val="tx1"/>
              </a:solidFill>
            </a:endParaRPr>
          </a:p>
          <a:p>
            <a:pPr eaLnBrk="1" hangingPunct="1">
              <a:spcBef>
                <a:spcPts val="1000"/>
              </a:spcBef>
            </a:pPr>
            <a:endParaRPr lang="es-ES" sz="3400" dirty="0">
              <a:solidFill>
                <a:schemeClr val="tx1"/>
              </a:solidFill>
            </a:endParaRPr>
          </a:p>
          <a:p>
            <a:pPr eaLnBrk="1" hangingPunct="1">
              <a:spcBef>
                <a:spcPts val="1000"/>
              </a:spcBef>
            </a:pPr>
            <a:endParaRPr lang="es-ES" sz="2250" dirty="0"/>
          </a:p>
        </p:txBody>
      </p:sp>
    </p:spTree>
    <p:extLst>
      <p:ext uri="{BB962C8B-B14F-4D97-AF65-F5344CB8AC3E}">
        <p14:creationId xmlns:p14="http://schemas.microsoft.com/office/powerpoint/2010/main" val="15588798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idx="1"/>
          </p:nvPr>
        </p:nvSpPr>
        <p:spPr>
          <a:xfrm>
            <a:off x="1187624" y="1463146"/>
            <a:ext cx="6858000" cy="4251854"/>
          </a:xfrm>
        </p:spPr>
        <p:txBody>
          <a:bodyPr>
            <a:normAutofit/>
          </a:bodyPr>
          <a:lstStyle/>
          <a:p>
            <a:pPr eaLnBrk="1" hangingPunct="1"/>
            <a:r>
              <a:rPr lang="es-ES" sz="2400" dirty="0" smtClean="0">
                <a:solidFill>
                  <a:schemeClr val="tx1"/>
                </a:solidFill>
                <a:latin typeface="Arial" panose="020B0604020202020204" pitchFamily="34" charset="0"/>
                <a:cs typeface="Arial" panose="020B0604020202020204" pitchFamily="34" charset="0"/>
              </a:rPr>
              <a:t>Se imita aspirando aire por la boca, con los labios en posición para pronunciar la V o la E</a:t>
            </a:r>
          </a:p>
          <a:p>
            <a:pPr eaLnBrk="1" hangingPunct="1"/>
            <a:r>
              <a:rPr lang="es-ES" sz="2400" dirty="0" smtClean="0">
                <a:solidFill>
                  <a:schemeClr val="tx1"/>
                </a:solidFill>
                <a:latin typeface="Arial" panose="020B0604020202020204" pitchFamily="34" charset="0"/>
                <a:cs typeface="Arial" panose="020B0604020202020204" pitchFamily="34" charset="0"/>
              </a:rPr>
              <a:t>El tono inspiratorio es semejante a la nota "Re" de la cuerda libre del violín y el tono espiratorio es semejante al de la nota "Do" de la cuerda libre del violín. o sea, un tono más bajo</a:t>
            </a:r>
          </a:p>
        </p:txBody>
      </p:sp>
    </p:spTree>
    <p:extLst>
      <p:ext uri="{BB962C8B-B14F-4D97-AF65-F5344CB8AC3E}">
        <p14:creationId xmlns:p14="http://schemas.microsoft.com/office/powerpoint/2010/main" val="32850464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idx="1"/>
          </p:nvPr>
        </p:nvSpPr>
        <p:spPr>
          <a:xfrm>
            <a:off x="1187624" y="193204"/>
            <a:ext cx="8125005" cy="5820833"/>
          </a:xfrm>
        </p:spPr>
        <p:txBody>
          <a:bodyPr>
            <a:noAutofit/>
          </a:bodyPr>
          <a:lstStyle/>
          <a:p>
            <a:pPr eaLnBrk="1" hangingPunct="1"/>
            <a:r>
              <a:rPr lang="es-ES" sz="2400" dirty="0">
                <a:solidFill>
                  <a:schemeClr val="tx1"/>
                </a:solidFill>
                <a:latin typeface="Arial" panose="020B0604020202020204" pitchFamily="34" charset="0"/>
                <a:cs typeface="Arial" panose="020B0604020202020204" pitchFamily="34" charset="0"/>
              </a:rPr>
              <a:t>El murmullo vesicular es más intenso en el </a:t>
            </a:r>
            <a:r>
              <a:rPr lang="es-ES" sz="2400" dirty="0" err="1">
                <a:solidFill>
                  <a:schemeClr val="tx1"/>
                </a:solidFill>
                <a:latin typeface="Arial" panose="020B0604020202020204" pitchFamily="34" charset="0"/>
                <a:cs typeface="Arial" panose="020B0604020202020204" pitchFamily="34" charset="0"/>
              </a:rPr>
              <a:t>hemitórax</a:t>
            </a:r>
            <a:r>
              <a:rPr lang="es-ES" sz="2400" dirty="0">
                <a:solidFill>
                  <a:schemeClr val="tx1"/>
                </a:solidFill>
                <a:latin typeface="Arial" panose="020B0604020202020204" pitchFamily="34" charset="0"/>
                <a:cs typeface="Arial" panose="020B0604020202020204" pitchFamily="34" charset="0"/>
              </a:rPr>
              <a:t> derecho por ser mayor el calibre del bronquio de este lado. En el plano anterior es mayor en la región </a:t>
            </a:r>
            <a:r>
              <a:rPr lang="es-ES" sz="2400" dirty="0" err="1">
                <a:solidFill>
                  <a:schemeClr val="tx1"/>
                </a:solidFill>
                <a:latin typeface="Arial" panose="020B0604020202020204" pitchFamily="34" charset="0"/>
                <a:cs typeface="Arial" panose="020B0604020202020204" pitchFamily="34" charset="0"/>
              </a:rPr>
              <a:t>infraclavicular</a:t>
            </a:r>
            <a:r>
              <a:rPr lang="es-ES" sz="2400" dirty="0">
                <a:solidFill>
                  <a:schemeClr val="tx1"/>
                </a:solidFill>
                <a:latin typeface="Arial" panose="020B0604020202020204" pitchFamily="34" charset="0"/>
                <a:cs typeface="Arial" panose="020B0604020202020204" pitchFamily="34" charset="0"/>
              </a:rPr>
              <a:t>, en los dos primeros espacios intercostales. </a:t>
            </a:r>
          </a:p>
          <a:p>
            <a:pPr eaLnBrk="1" hangingPunct="1"/>
            <a:r>
              <a:rPr lang="es-ES" sz="2400" dirty="0">
                <a:solidFill>
                  <a:schemeClr val="tx1"/>
                </a:solidFill>
                <a:latin typeface="Arial" panose="020B0604020202020204" pitchFamily="34" charset="0"/>
                <a:cs typeface="Arial" panose="020B0604020202020204" pitchFamily="34" charset="0"/>
              </a:rPr>
              <a:t>En el plano axilar es mayor arriba que en la región </a:t>
            </a:r>
            <a:r>
              <a:rPr lang="es-ES" sz="2400" dirty="0" err="1">
                <a:solidFill>
                  <a:schemeClr val="tx1"/>
                </a:solidFill>
                <a:latin typeface="Arial" panose="020B0604020202020204" pitchFamily="34" charset="0"/>
                <a:cs typeface="Arial" panose="020B0604020202020204" pitchFamily="34" charset="0"/>
              </a:rPr>
              <a:t>infraaxilar</a:t>
            </a:r>
            <a:r>
              <a:rPr lang="es-ES" sz="2400" dirty="0">
                <a:solidFill>
                  <a:schemeClr val="tx1"/>
                </a:solidFill>
                <a:latin typeface="Arial" panose="020B0604020202020204" pitchFamily="34" charset="0"/>
                <a:cs typeface="Arial" panose="020B0604020202020204" pitchFamily="34" charset="0"/>
              </a:rPr>
              <a:t>. </a:t>
            </a:r>
          </a:p>
          <a:p>
            <a:pPr eaLnBrk="1" hangingPunct="1"/>
            <a:r>
              <a:rPr lang="es-ES" sz="2400" dirty="0">
                <a:solidFill>
                  <a:schemeClr val="tx1"/>
                </a:solidFill>
                <a:latin typeface="Arial" panose="020B0604020202020204" pitchFamily="34" charset="0"/>
                <a:cs typeface="Arial" panose="020B0604020202020204" pitchFamily="34" charset="0"/>
              </a:rPr>
              <a:t>En el plano posterior es mayor en la región </a:t>
            </a:r>
            <a:r>
              <a:rPr lang="es-ES" sz="2400" dirty="0" err="1">
                <a:solidFill>
                  <a:schemeClr val="tx1"/>
                </a:solidFill>
                <a:latin typeface="Arial" panose="020B0604020202020204" pitchFamily="34" charset="0"/>
                <a:cs typeface="Arial" panose="020B0604020202020204" pitchFamily="34" charset="0"/>
              </a:rPr>
              <a:t>interescapulovertebral</a:t>
            </a:r>
            <a:r>
              <a:rPr lang="es-ES" sz="2400" dirty="0">
                <a:solidFill>
                  <a:schemeClr val="tx1"/>
                </a:solidFill>
                <a:latin typeface="Arial" panose="020B0604020202020204" pitchFamily="34" charset="0"/>
                <a:cs typeface="Arial" panose="020B0604020202020204" pitchFamily="34" charset="0"/>
              </a:rPr>
              <a:t>, menos intenso en la </a:t>
            </a:r>
            <a:r>
              <a:rPr lang="es-ES" sz="2400" dirty="0" err="1">
                <a:solidFill>
                  <a:schemeClr val="tx1"/>
                </a:solidFill>
                <a:latin typeface="Arial" panose="020B0604020202020204" pitchFamily="34" charset="0"/>
                <a:cs typeface="Arial" panose="020B0604020202020204" pitchFamily="34" charset="0"/>
              </a:rPr>
              <a:t>infraescapular</a:t>
            </a:r>
            <a:r>
              <a:rPr lang="es-ES" sz="2400" dirty="0">
                <a:solidFill>
                  <a:schemeClr val="tx1"/>
                </a:solidFill>
                <a:latin typeface="Arial" panose="020B0604020202020204" pitchFamily="34" charset="0"/>
                <a:cs typeface="Arial" panose="020B0604020202020204" pitchFamily="34" charset="0"/>
              </a:rPr>
              <a:t>, menos aún en la </a:t>
            </a:r>
            <a:r>
              <a:rPr lang="es-ES" sz="2400" dirty="0" err="1">
                <a:solidFill>
                  <a:schemeClr val="tx1"/>
                </a:solidFill>
                <a:latin typeface="Arial" panose="020B0604020202020204" pitchFamily="34" charset="0"/>
                <a:cs typeface="Arial" panose="020B0604020202020204" pitchFamily="34" charset="0"/>
              </a:rPr>
              <a:t>supraescapular</a:t>
            </a:r>
            <a:r>
              <a:rPr lang="es-ES" sz="2400" dirty="0">
                <a:solidFill>
                  <a:schemeClr val="tx1"/>
                </a:solidFill>
                <a:latin typeface="Arial" panose="020B0604020202020204" pitchFamily="34" charset="0"/>
                <a:cs typeface="Arial" panose="020B0604020202020204" pitchFamily="34" charset="0"/>
              </a:rPr>
              <a:t> y mínima en la región escapular, debido a la lámina ósea de la escápula revestida de músculo.</a:t>
            </a:r>
          </a:p>
          <a:p>
            <a:pPr eaLnBrk="1" hangingPunct="1"/>
            <a:r>
              <a:rPr lang="es-ES" sz="2400" dirty="0">
                <a:solidFill>
                  <a:srgbClr val="C00000"/>
                </a:solidFill>
                <a:latin typeface="Arial" panose="020B0604020202020204" pitchFamily="34" charset="0"/>
                <a:cs typeface="Arial" panose="020B0604020202020204" pitchFamily="34" charset="0"/>
              </a:rPr>
              <a:t>El murmullo vesicular es más intenso mientras menos grosor y más elasticidad tenga el tórax.</a:t>
            </a:r>
          </a:p>
          <a:p>
            <a:pPr eaLnBrk="1" hangingPunct="1"/>
            <a:endParaRPr 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5028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normAutofit/>
          </a:bodyPr>
          <a:lstStyle/>
          <a:p>
            <a:pPr eaLnBrk="1" hangingPunct="1"/>
            <a:r>
              <a:rPr lang="es-ES" sz="2400" b="1" dirty="0">
                <a:solidFill>
                  <a:schemeClr val="tx1"/>
                </a:solidFill>
                <a:latin typeface="Arial" panose="020B0604020202020204" pitchFamily="34" charset="0"/>
                <a:cs typeface="Arial" panose="020B0604020202020204" pitchFamily="34" charset="0"/>
              </a:rPr>
              <a:t>Modificaciones por la edad</a:t>
            </a:r>
          </a:p>
        </p:txBody>
      </p:sp>
      <p:sp>
        <p:nvSpPr>
          <p:cNvPr id="107523" name="Rectangle 3"/>
          <p:cNvSpPr>
            <a:spLocks noGrp="1" noChangeArrowheads="1"/>
          </p:cNvSpPr>
          <p:nvPr>
            <p:ph idx="1"/>
          </p:nvPr>
        </p:nvSpPr>
        <p:spPr>
          <a:xfrm>
            <a:off x="1403648" y="1345332"/>
            <a:ext cx="7128792" cy="3148018"/>
          </a:xfrm>
        </p:spPr>
        <p:txBody>
          <a:bodyPr/>
          <a:lstStyle/>
          <a:p>
            <a:pPr eaLnBrk="1" hangingPunct="1">
              <a:lnSpc>
                <a:spcPct val="90000"/>
              </a:lnSpc>
            </a:pPr>
            <a:r>
              <a:rPr lang="es-ES" sz="2400" dirty="0" smtClean="0">
                <a:solidFill>
                  <a:schemeClr val="tx1"/>
                </a:solidFill>
                <a:latin typeface="Arial" panose="020B0604020202020204" pitchFamily="34" charset="0"/>
                <a:cs typeface="Arial" panose="020B0604020202020204" pitchFamily="34" charset="0"/>
              </a:rPr>
              <a:t>En los niños el murmullo vesicular es intenso y agudo (en F aspirada), por esto a la respiración suplementaria se le llama pueril, por su semejanza con la respiración del niño.</a:t>
            </a:r>
          </a:p>
          <a:p>
            <a:pPr eaLnBrk="1" hangingPunct="1">
              <a:lnSpc>
                <a:spcPct val="90000"/>
              </a:lnSpc>
            </a:pPr>
            <a:r>
              <a:rPr lang="es-ES" sz="2400" dirty="0" smtClean="0">
                <a:solidFill>
                  <a:schemeClr val="tx1"/>
                </a:solidFill>
                <a:latin typeface="Arial" panose="020B0604020202020204" pitchFamily="34" charset="0"/>
                <a:cs typeface="Arial" panose="020B0604020202020204" pitchFamily="34" charset="0"/>
              </a:rPr>
              <a:t>En los viejos se alarga la espiración, a la cual se le da el nombre de respiración </a:t>
            </a:r>
            <a:r>
              <a:rPr lang="es-ES" sz="2400" dirty="0" err="1" smtClean="0">
                <a:solidFill>
                  <a:schemeClr val="tx1"/>
                </a:solidFill>
                <a:latin typeface="Arial" panose="020B0604020202020204" pitchFamily="34" charset="0"/>
                <a:cs typeface="Arial" panose="020B0604020202020204" pitchFamily="34" charset="0"/>
              </a:rPr>
              <a:t>enfísematosa</a:t>
            </a:r>
            <a:r>
              <a:rPr lang="es-ES" sz="2400" dirty="0" smtClean="0">
                <a:solidFill>
                  <a:schemeClr val="tx1"/>
                </a:solidFill>
                <a:latin typeface="Arial" panose="020B0604020202020204" pitchFamily="34" charset="0"/>
                <a:cs typeface="Arial" panose="020B0604020202020204" pitchFamily="34" charset="0"/>
              </a:rPr>
              <a:t>.</a:t>
            </a:r>
          </a:p>
          <a:p>
            <a:pPr eaLnBrk="1" hangingPunct="1">
              <a:lnSpc>
                <a:spcPct val="90000"/>
              </a:lnSpc>
            </a:pPr>
            <a:endParaRPr lang="es-ES" dirty="0" smtClean="0">
              <a:solidFill>
                <a:schemeClr val="tx1"/>
              </a:solidFill>
            </a:endParaRPr>
          </a:p>
        </p:txBody>
      </p:sp>
    </p:spTree>
    <p:extLst>
      <p:ext uri="{BB962C8B-B14F-4D97-AF65-F5344CB8AC3E}">
        <p14:creationId xmlns:p14="http://schemas.microsoft.com/office/powerpoint/2010/main" val="3376374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normAutofit/>
          </a:bodyPr>
          <a:lstStyle/>
          <a:p>
            <a:pPr eaLnBrk="1" hangingPunct="1"/>
            <a:r>
              <a:rPr lang="es-ES" sz="2400" b="1" dirty="0">
                <a:solidFill>
                  <a:schemeClr val="tx1"/>
                </a:solidFill>
                <a:latin typeface="Arial" panose="020B0604020202020204" pitchFamily="34" charset="0"/>
                <a:cs typeface="Arial" panose="020B0604020202020204" pitchFamily="34" charset="0"/>
              </a:rPr>
              <a:t>Modificaciones por el sexo</a:t>
            </a:r>
          </a:p>
        </p:txBody>
      </p:sp>
      <p:sp>
        <p:nvSpPr>
          <p:cNvPr id="108547" name="Rectangle 3"/>
          <p:cNvSpPr>
            <a:spLocks noGrp="1" noChangeArrowheads="1"/>
          </p:cNvSpPr>
          <p:nvPr>
            <p:ph idx="1"/>
          </p:nvPr>
        </p:nvSpPr>
        <p:spPr>
          <a:xfrm>
            <a:off x="1331640" y="1273324"/>
            <a:ext cx="6686550" cy="3148018"/>
          </a:xfrm>
        </p:spPr>
        <p:txBody>
          <a:bodyPr>
            <a:noAutofit/>
          </a:bodyPr>
          <a:lstStyle/>
          <a:p>
            <a:pPr eaLnBrk="1" hangingPunct="1"/>
            <a:r>
              <a:rPr lang="es-ES" sz="2400" dirty="0">
                <a:solidFill>
                  <a:schemeClr val="tx1"/>
                </a:solidFill>
                <a:latin typeface="Arial" panose="020B0604020202020204" pitchFamily="34" charset="0"/>
                <a:cs typeface="Arial" panose="020B0604020202020204" pitchFamily="34" charset="0"/>
              </a:rPr>
              <a:t>En la mujer la respiración es menos intensa, el murmullo vesicular se escucha más intenso y agudo en la porción superior del tórax debido al tipo de respiración costal superior propia de su sexo.</a:t>
            </a:r>
          </a:p>
          <a:p>
            <a:pPr eaLnBrk="1" hangingPunct="1"/>
            <a:endParaRPr lang="es-ES" sz="2400" dirty="0">
              <a:solidFill>
                <a:schemeClr val="tx1"/>
              </a:solidFill>
              <a:latin typeface="Arial" panose="020B0604020202020204" pitchFamily="34" charset="0"/>
              <a:cs typeface="Arial" panose="020B0604020202020204" pitchFamily="34" charset="0"/>
            </a:endParaRPr>
          </a:p>
          <a:p>
            <a:pPr eaLnBrk="1" hangingPunct="1"/>
            <a:r>
              <a:rPr lang="es-ES" sz="2400" dirty="0">
                <a:solidFill>
                  <a:schemeClr val="tx1"/>
                </a:solidFill>
                <a:latin typeface="Arial" panose="020B0604020202020204" pitchFamily="34" charset="0"/>
                <a:cs typeface="Arial" panose="020B0604020202020204" pitchFamily="34" charset="0"/>
              </a:rPr>
              <a:t>La auscultación de la tos y de la voz normal y cuchicheada serán descritas en otros capítulos </a:t>
            </a:r>
          </a:p>
        </p:txBody>
      </p:sp>
    </p:spTree>
    <p:extLst>
      <p:ext uri="{BB962C8B-B14F-4D97-AF65-F5344CB8AC3E}">
        <p14:creationId xmlns:p14="http://schemas.microsoft.com/office/powerpoint/2010/main" val="28626139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788480"/>
            <a:ext cx="4221027" cy="461665"/>
          </a:xfrm>
          <a:prstGeom prst="rect">
            <a:avLst/>
          </a:prstGeom>
        </p:spPr>
        <p:txBody>
          <a:bodyPr wrap="none">
            <a:spAutoFit/>
          </a:bodyPr>
          <a:lstStyle/>
          <a:p>
            <a:r>
              <a:rPr lang="es-ES" sz="2400" b="1" dirty="0" smtClean="0">
                <a:latin typeface="Arial" panose="020B0604020202020204" pitchFamily="34" charset="0"/>
                <a:cs typeface="Arial" panose="020B0604020202020204" pitchFamily="34" charset="0"/>
              </a:rPr>
              <a:t>Áreas o focos precordiales </a:t>
            </a:r>
            <a:endParaRPr lang="es-ES" sz="2400" b="1" dirty="0">
              <a:latin typeface="Arial" panose="020B0604020202020204" pitchFamily="34" charset="0"/>
              <a:cs typeface="Arial" panose="020B0604020202020204" pitchFamily="34" charset="0"/>
            </a:endParaRPr>
          </a:p>
        </p:txBody>
      </p:sp>
      <p:sp>
        <p:nvSpPr>
          <p:cNvPr id="3" name="2 Rectángulo"/>
          <p:cNvSpPr/>
          <p:nvPr/>
        </p:nvSpPr>
        <p:spPr>
          <a:xfrm>
            <a:off x="827584" y="1489348"/>
            <a:ext cx="3571900" cy="3046988"/>
          </a:xfrm>
          <a:prstGeom prst="rect">
            <a:avLst/>
          </a:prstGeom>
        </p:spPr>
        <p:txBody>
          <a:bodyPr wrap="square">
            <a:spAutoFit/>
          </a:bodyPr>
          <a:lstStyle/>
          <a:p>
            <a:pPr algn="just"/>
            <a:r>
              <a:rPr lang="es-ES" sz="2400" dirty="0" smtClean="0">
                <a:latin typeface="Arial" panose="020B0604020202020204" pitchFamily="34" charset="0"/>
                <a:cs typeface="Arial" panose="020B0604020202020204" pitchFamily="34" charset="0"/>
              </a:rPr>
              <a:t>Sistema de áreas o focos precordiales (fig.11.1), para guiar la exploración y precisar la localización al describir cada sonido o pulsación, detectados durante el examen</a:t>
            </a:r>
            <a:r>
              <a:rPr lang="es-ES" sz="2400" dirty="0" smtClean="0"/>
              <a:t>.</a:t>
            </a:r>
            <a:endParaRPr lang="es-ES" sz="2400" dirty="0"/>
          </a:p>
        </p:txBody>
      </p:sp>
      <p:pic>
        <p:nvPicPr>
          <p:cNvPr id="1026" name="Picture 2"/>
          <p:cNvPicPr>
            <a:picLocks noChangeAspect="1" noChangeArrowheads="1"/>
          </p:cNvPicPr>
          <p:nvPr/>
        </p:nvPicPr>
        <p:blipFill>
          <a:blip r:embed="rId2" cstate="email"/>
          <a:srcRect/>
          <a:stretch>
            <a:fillRect/>
          </a:stretch>
        </p:blipFill>
        <p:spPr bwMode="auto">
          <a:xfrm>
            <a:off x="4644008" y="1264226"/>
            <a:ext cx="4167689" cy="3877545"/>
          </a:xfrm>
          <a:prstGeom prst="rect">
            <a:avLst/>
          </a:prstGeom>
          <a:ln w="19050" cap="rnd">
            <a:solidFill>
              <a:schemeClr val="tx1"/>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Rectángulo 4"/>
          <p:cNvSpPr/>
          <p:nvPr/>
        </p:nvSpPr>
        <p:spPr>
          <a:xfrm>
            <a:off x="1259632" y="291096"/>
            <a:ext cx="8064896" cy="461665"/>
          </a:xfrm>
          <a:prstGeom prst="rect">
            <a:avLst/>
          </a:prstGeom>
        </p:spPr>
        <p:txBody>
          <a:bodyPr wrap="square">
            <a:spAutoFit/>
          </a:bodyPr>
          <a:lstStyle/>
          <a:p>
            <a:r>
              <a:rPr lang="es-ES" sz="2400" b="1" dirty="0">
                <a:solidFill>
                  <a:srgbClr val="31B4E6">
                    <a:lumMod val="75000"/>
                  </a:srgbClr>
                </a:solidFill>
                <a:latin typeface="Arial" panose="020B0604020202020204" pitchFamily="34" charset="0"/>
                <a:cs typeface="Arial" panose="020B0604020202020204" pitchFamily="34" charset="0"/>
              </a:rPr>
              <a:t>El examen físico del </a:t>
            </a:r>
            <a:r>
              <a:rPr lang="es-ES" sz="2400" b="1" dirty="0" smtClean="0">
                <a:solidFill>
                  <a:srgbClr val="31B4E6">
                    <a:lumMod val="75000"/>
                  </a:srgbClr>
                </a:solidFill>
                <a:latin typeface="Arial" panose="020B0604020202020204" pitchFamily="34" charset="0"/>
                <a:cs typeface="Arial" panose="020B0604020202020204" pitchFamily="34" charset="0"/>
              </a:rPr>
              <a:t>sistema Cardiovascular </a:t>
            </a:r>
            <a:endParaRPr lang="es-ES" sz="24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1129308"/>
            <a:ext cx="8215370" cy="3847207"/>
          </a:xfrm>
          <a:prstGeom prst="rect">
            <a:avLst/>
          </a:prstGeom>
        </p:spPr>
        <p:txBody>
          <a:bodyPr wrap="square">
            <a:spAutoFit/>
          </a:bodyPr>
          <a:lstStyle/>
          <a:p>
            <a:pPr algn="just"/>
            <a:r>
              <a:rPr lang="es-ES" sz="2400" b="1" dirty="0" smtClean="0">
                <a:latin typeface="Arial" panose="020B0604020202020204" pitchFamily="34" charset="0"/>
                <a:cs typeface="Arial" panose="020B0604020202020204" pitchFamily="34" charset="0"/>
              </a:rPr>
              <a:t>Foco aórtico</a:t>
            </a:r>
            <a:r>
              <a:rPr lang="es-ES" sz="2400" dirty="0" smtClean="0">
                <a:latin typeface="Arial" panose="020B0604020202020204" pitchFamily="34" charset="0"/>
                <a:cs typeface="Arial" panose="020B0604020202020204" pitchFamily="34" charset="0"/>
              </a:rPr>
              <a:t>. Localizado en el segundo espacio intercostal derecho, exactamente al lado del borde derecho del esternón. Representa la dirección del flujo sanguíneo desde la válvula aórtica y la dirección de trasmisión del sonido que sigue al cierre de dicha válvula.</a:t>
            </a:r>
          </a:p>
          <a:p>
            <a:pPr algn="just"/>
            <a:endParaRPr lang="es-ES" sz="2800" dirty="0" smtClean="0"/>
          </a:p>
          <a:p>
            <a:pPr algn="just"/>
            <a:r>
              <a:rPr lang="es-ES" sz="2400" b="1" dirty="0" smtClean="0">
                <a:latin typeface="Arial" panose="020B0604020202020204" pitchFamily="34" charset="0"/>
                <a:cs typeface="Arial" panose="020B0604020202020204" pitchFamily="34" charset="0"/>
              </a:rPr>
              <a:t>Foco pulmonar</a:t>
            </a:r>
            <a:r>
              <a:rPr lang="es-ES" sz="2400" dirty="0" smtClean="0">
                <a:latin typeface="Arial" panose="020B0604020202020204" pitchFamily="34" charset="0"/>
                <a:cs typeface="Arial" panose="020B0604020202020204" pitchFamily="34" charset="0"/>
              </a:rPr>
              <a:t>. Localizado exactamente al lado del borde izquierdo del esternón, en el segundo espacio intercostal izquierdo. Este límite se correlaciona con el tracto de salida de flujo de la válvula pulmonar.</a:t>
            </a:r>
            <a:endParaRPr lang="es-ES"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985292"/>
            <a:ext cx="8358246" cy="4524315"/>
          </a:xfrm>
          <a:prstGeom prst="rect">
            <a:avLst/>
          </a:prstGeom>
        </p:spPr>
        <p:txBody>
          <a:bodyPr wrap="square">
            <a:spAutoFit/>
          </a:bodyPr>
          <a:lstStyle/>
          <a:p>
            <a:pPr algn="just"/>
            <a:r>
              <a:rPr lang="es-ES" sz="2400" b="1" dirty="0" smtClean="0">
                <a:latin typeface="Arial" panose="020B0604020202020204" pitchFamily="34" charset="0"/>
                <a:cs typeface="Arial" panose="020B0604020202020204" pitchFamily="34" charset="0"/>
              </a:rPr>
              <a:t>Foco </a:t>
            </a:r>
            <a:r>
              <a:rPr lang="es-ES" sz="2400" b="1" dirty="0" err="1" smtClean="0">
                <a:latin typeface="Arial" panose="020B0604020202020204" pitchFamily="34" charset="0"/>
                <a:cs typeface="Arial" panose="020B0604020202020204" pitchFamily="34" charset="0"/>
              </a:rPr>
              <a:t>tricuspídeo</a:t>
            </a:r>
            <a:r>
              <a:rPr lang="es-ES" sz="2400" dirty="0" smtClean="0">
                <a:latin typeface="Arial" panose="020B0604020202020204" pitchFamily="34" charset="0"/>
                <a:cs typeface="Arial" panose="020B0604020202020204" pitchFamily="34" charset="0"/>
              </a:rPr>
              <a:t>. Localizado en un área de aproximadamente3 - 4cm, a la izquierda del esternón en su parte inferior, a la altura de la quinta articulación </a:t>
            </a:r>
            <a:r>
              <a:rPr lang="es-ES" sz="2400" dirty="0" err="1" smtClean="0">
                <a:latin typeface="Arial" panose="020B0604020202020204" pitchFamily="34" charset="0"/>
                <a:cs typeface="Arial" panose="020B0604020202020204" pitchFamily="34" charset="0"/>
              </a:rPr>
              <a:t>condrocostal</a:t>
            </a:r>
            <a:r>
              <a:rPr lang="es-ES" sz="2400" dirty="0" smtClean="0">
                <a:latin typeface="Arial" panose="020B0604020202020204" pitchFamily="34" charset="0"/>
                <a:cs typeface="Arial" panose="020B0604020202020204" pitchFamily="34" charset="0"/>
              </a:rPr>
              <a:t> izquierda, representa  la válvula </a:t>
            </a:r>
            <a:r>
              <a:rPr lang="es-ES" sz="2400" dirty="0" err="1" smtClean="0">
                <a:latin typeface="Arial" panose="020B0604020202020204" pitchFamily="34" charset="0"/>
                <a:cs typeface="Arial" panose="020B0604020202020204" pitchFamily="34" charset="0"/>
              </a:rPr>
              <a:t>tricuspídea</a:t>
            </a:r>
            <a:r>
              <a:rPr lang="es-ES" sz="2400" dirty="0" smtClean="0">
                <a:latin typeface="Arial" panose="020B0604020202020204" pitchFamily="34" charset="0"/>
                <a:cs typeface="Arial" panose="020B0604020202020204" pitchFamily="34" charset="0"/>
              </a:rPr>
              <a:t>.</a:t>
            </a:r>
            <a:r>
              <a:rPr lang="es-ES" sz="2400" dirty="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Representa el  </a:t>
            </a:r>
            <a:r>
              <a:rPr lang="es-ES" sz="2400" dirty="0" err="1" smtClean="0">
                <a:latin typeface="Arial" panose="020B0604020202020204" pitchFamily="34" charset="0"/>
                <a:cs typeface="Arial" panose="020B0604020202020204" pitchFamily="34" charset="0"/>
              </a:rPr>
              <a:t>tractus</a:t>
            </a:r>
            <a:r>
              <a:rPr lang="es-ES" sz="2400" dirty="0" smtClean="0">
                <a:latin typeface="Arial" panose="020B0604020202020204" pitchFamily="34" charset="0"/>
                <a:cs typeface="Arial" panose="020B0604020202020204" pitchFamily="34" charset="0"/>
              </a:rPr>
              <a:t> de salida de flujo de la válvula </a:t>
            </a:r>
            <a:r>
              <a:rPr lang="es-ES" sz="2400" dirty="0" err="1" smtClean="0">
                <a:latin typeface="Arial" panose="020B0604020202020204" pitchFamily="34" charset="0"/>
                <a:cs typeface="Arial" panose="020B0604020202020204" pitchFamily="34" charset="0"/>
              </a:rPr>
              <a:t>tricuspídea</a:t>
            </a:r>
            <a:r>
              <a:rPr lang="es-ES" sz="2400" dirty="0" smtClean="0">
                <a:latin typeface="Arial" panose="020B0604020202020204" pitchFamily="34" charset="0"/>
                <a:cs typeface="Arial" panose="020B0604020202020204" pitchFamily="34" charset="0"/>
              </a:rPr>
              <a:t>.</a:t>
            </a:r>
          </a:p>
          <a:p>
            <a:pPr algn="just"/>
            <a:endParaRPr lang="es-ES" sz="2400" dirty="0">
              <a:latin typeface="Arial" panose="020B0604020202020204" pitchFamily="34" charset="0"/>
              <a:cs typeface="Arial" panose="020B0604020202020204" pitchFamily="34" charset="0"/>
            </a:endParaRPr>
          </a:p>
          <a:p>
            <a:pPr algn="just"/>
            <a:r>
              <a:rPr lang="es-ES" sz="2400" b="1" dirty="0" smtClean="0">
                <a:latin typeface="Arial" panose="020B0604020202020204" pitchFamily="34" charset="0"/>
                <a:cs typeface="Arial" panose="020B0604020202020204" pitchFamily="34" charset="0"/>
              </a:rPr>
              <a:t>Foco mitral o apical</a:t>
            </a:r>
            <a:r>
              <a:rPr lang="es-ES" sz="2400" dirty="0" smtClean="0">
                <a:latin typeface="Arial" panose="020B0604020202020204" pitchFamily="34" charset="0"/>
                <a:cs typeface="Arial" panose="020B0604020202020204" pitchFamily="34" charset="0"/>
              </a:rPr>
              <a:t>. Situado en el quinto espacio intercostal izquierdo, en la línea medio clavicular. La sangre fluye de la válvula mitral. La punta del ventrículo izquierdo también yace detrás de este foco, y puede palparse una pulsación, cuando el ventrículo se contrae.</a:t>
            </a:r>
            <a:endParaRPr lang="es-ES"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1042523"/>
            <a:ext cx="8215370" cy="1200329"/>
          </a:xfrm>
          <a:prstGeom prst="rect">
            <a:avLst/>
          </a:prstGeom>
        </p:spPr>
        <p:txBody>
          <a:bodyPr wrap="square">
            <a:spAutoFit/>
          </a:bodyPr>
          <a:lstStyle/>
          <a:p>
            <a:pPr algn="just"/>
            <a:r>
              <a:rPr lang="es-ES" sz="2400" dirty="0" smtClean="0">
                <a:latin typeface="Arial" panose="020B0604020202020204" pitchFamily="34" charset="0"/>
                <a:cs typeface="Arial" panose="020B0604020202020204" pitchFamily="34" charset="0"/>
              </a:rPr>
              <a:t>La exploración se hará por los cuatro procedimientos clásicos que ya conocemos: la inspección, la palpación, la percusión y la auscultación.</a:t>
            </a:r>
            <a:endParaRPr lang="es-ES" sz="2400" dirty="0">
              <a:latin typeface="Arial" panose="020B0604020202020204" pitchFamily="34" charset="0"/>
              <a:cs typeface="Arial" panose="020B0604020202020204" pitchFamily="34" charset="0"/>
            </a:endParaRPr>
          </a:p>
        </p:txBody>
      </p:sp>
      <p:sp>
        <p:nvSpPr>
          <p:cNvPr id="3" name="2 Rectángulo"/>
          <p:cNvSpPr/>
          <p:nvPr/>
        </p:nvSpPr>
        <p:spPr>
          <a:xfrm>
            <a:off x="1408883" y="471019"/>
            <a:ext cx="5854719" cy="461665"/>
          </a:xfrm>
          <a:prstGeom prst="rect">
            <a:avLst/>
          </a:prstGeom>
        </p:spPr>
        <p:txBody>
          <a:bodyPr wrap="square">
            <a:spAutoFit/>
          </a:bodyPr>
          <a:lstStyle/>
          <a:p>
            <a:pPr lvl="0" algn="ctr"/>
            <a:r>
              <a:rPr lang="es-ES" sz="2400" b="1" dirty="0" smtClean="0">
                <a:solidFill>
                  <a:prstClr val="black"/>
                </a:solidFill>
                <a:latin typeface="Arial" panose="020B0604020202020204" pitchFamily="34" charset="0"/>
                <a:cs typeface="Arial" panose="020B0604020202020204" pitchFamily="34" charset="0"/>
              </a:rPr>
              <a:t>EXPLORACIÓN CLÍNICA</a:t>
            </a:r>
            <a:endParaRPr lang="es-ES" sz="2400" b="1" dirty="0">
              <a:solidFill>
                <a:prstClr val="black"/>
              </a:solidFill>
              <a:latin typeface="Arial" panose="020B0604020202020204" pitchFamily="34" charset="0"/>
              <a:cs typeface="Arial" panose="020B0604020202020204" pitchFamily="34" charset="0"/>
            </a:endParaRPr>
          </a:p>
        </p:txBody>
      </p:sp>
      <p:sp>
        <p:nvSpPr>
          <p:cNvPr id="4" name="3 Rectángulo"/>
          <p:cNvSpPr/>
          <p:nvPr/>
        </p:nvSpPr>
        <p:spPr>
          <a:xfrm>
            <a:off x="3286114" y="2181521"/>
            <a:ext cx="2100255" cy="461665"/>
          </a:xfrm>
          <a:prstGeom prst="rect">
            <a:avLst/>
          </a:prstGeom>
        </p:spPr>
        <p:txBody>
          <a:bodyPr wrap="none">
            <a:spAutoFit/>
          </a:bodyPr>
          <a:lstStyle/>
          <a:p>
            <a:r>
              <a:rPr lang="es-ES" sz="2400" b="1" dirty="0" smtClean="0">
                <a:latin typeface="Arial" panose="020B0604020202020204" pitchFamily="34" charset="0"/>
                <a:cs typeface="Arial" panose="020B0604020202020204" pitchFamily="34" charset="0"/>
              </a:rPr>
              <a:t>INSPECCIÓN</a:t>
            </a:r>
            <a:endParaRPr lang="es-ES" sz="2400" b="1" dirty="0">
              <a:latin typeface="Arial" panose="020B0604020202020204" pitchFamily="34" charset="0"/>
              <a:cs typeface="Arial" panose="020B0604020202020204" pitchFamily="34" charset="0"/>
            </a:endParaRPr>
          </a:p>
        </p:txBody>
      </p:sp>
      <p:sp>
        <p:nvSpPr>
          <p:cNvPr id="5" name="4 Rectángulo"/>
          <p:cNvSpPr/>
          <p:nvPr/>
        </p:nvSpPr>
        <p:spPr>
          <a:xfrm>
            <a:off x="648419" y="2713484"/>
            <a:ext cx="8429684" cy="2677656"/>
          </a:xfrm>
          <a:prstGeom prst="rect">
            <a:avLst/>
          </a:prstGeom>
        </p:spPr>
        <p:txBody>
          <a:bodyPr wrap="square">
            <a:spAutoFit/>
          </a:bodyPr>
          <a:lstStyle/>
          <a:p>
            <a:pPr algn="just"/>
            <a:r>
              <a:rPr lang="es-ES" sz="2400" dirty="0" smtClean="0">
                <a:latin typeface="Arial" panose="020B0604020202020204" pitchFamily="34" charset="0"/>
                <a:cs typeface="Arial" panose="020B0604020202020204" pitchFamily="34" charset="0"/>
              </a:rPr>
              <a:t>Observe todos los fenómenos visibles: coloración de la piel, arquitectura de la región y configuración externa,  mediante la </a:t>
            </a:r>
            <a:r>
              <a:rPr lang="es-ES" sz="2400" u="sng" dirty="0" smtClean="0">
                <a:latin typeface="Arial" panose="020B0604020202020204" pitchFamily="34" charset="0"/>
                <a:cs typeface="Arial" panose="020B0604020202020204" pitchFamily="34" charset="0"/>
              </a:rPr>
              <a:t>inspección estática</a:t>
            </a:r>
            <a:r>
              <a:rPr lang="es-ES" sz="2400" dirty="0" smtClean="0">
                <a:latin typeface="Arial" panose="020B0604020202020204" pitchFamily="34" charset="0"/>
                <a:cs typeface="Arial" panose="020B0604020202020204" pitchFamily="34" charset="0"/>
              </a:rPr>
              <a:t>,  y  los latidos, mediante la </a:t>
            </a:r>
            <a:r>
              <a:rPr lang="es-ES" sz="2400" u="sng" dirty="0" smtClean="0">
                <a:latin typeface="Arial" panose="020B0604020202020204" pitchFamily="34" charset="0"/>
                <a:cs typeface="Arial" panose="020B0604020202020204" pitchFamily="34" charset="0"/>
              </a:rPr>
              <a:t>inspección dinámica</a:t>
            </a:r>
            <a:r>
              <a:rPr lang="es-ES" sz="2400" dirty="0" smtClean="0">
                <a:latin typeface="Arial" panose="020B0604020202020204" pitchFamily="34" charset="0"/>
                <a:cs typeface="Arial" panose="020B0604020202020204" pitchFamily="34" charset="0"/>
              </a:rPr>
              <a:t>, ya sean latidos positivos en el sentido de levantamiento,  o negativos en el  sentido de depresión, tanto de la región precordial como de las regiones epigástrica y  cervical.</a:t>
            </a:r>
            <a:endParaRPr lang="es-ES"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1243542" y="337220"/>
            <a:ext cx="7620000" cy="796396"/>
          </a:xfrm>
        </p:spPr>
        <p:txBody>
          <a:bodyPr>
            <a:normAutofit/>
          </a:bodyPr>
          <a:lstStyle/>
          <a:p>
            <a:pPr algn="ctr" eaLnBrk="1" hangingPunct="1"/>
            <a:r>
              <a:rPr lang="es-ES" sz="2400" b="1" dirty="0">
                <a:solidFill>
                  <a:schemeClr val="tx1"/>
                </a:solidFill>
                <a:latin typeface="Arial" panose="020B0604020202020204" pitchFamily="34" charset="0"/>
                <a:cs typeface="Arial" panose="020B0604020202020204" pitchFamily="34" charset="0"/>
              </a:rPr>
              <a:t>Técnicas básicas para explorar Tórax</a:t>
            </a:r>
          </a:p>
        </p:txBody>
      </p:sp>
      <p:sp>
        <p:nvSpPr>
          <p:cNvPr id="31746" name="Rectangle 3"/>
          <p:cNvSpPr>
            <a:spLocks noGrp="1" noChangeArrowheads="1"/>
          </p:cNvSpPr>
          <p:nvPr>
            <p:ph idx="1"/>
          </p:nvPr>
        </p:nvSpPr>
        <p:spPr>
          <a:xfrm>
            <a:off x="1243542" y="1236928"/>
            <a:ext cx="6660886" cy="4298156"/>
          </a:xfrm>
        </p:spPr>
        <p:txBody>
          <a:bodyPr/>
          <a:lstStyle/>
          <a:p>
            <a:pPr eaLnBrk="1" hangingPunct="1">
              <a:spcBef>
                <a:spcPts val="1000"/>
              </a:spcBef>
              <a:spcAft>
                <a:spcPts val="1000"/>
              </a:spcAft>
            </a:pPr>
            <a:r>
              <a:rPr lang="es-CO" sz="2400" b="1" dirty="0" smtClean="0">
                <a:solidFill>
                  <a:schemeClr val="tx1"/>
                </a:solidFill>
                <a:latin typeface="Arial" panose="020B0604020202020204" pitchFamily="34" charset="0"/>
                <a:cs typeface="Arial" panose="020B0604020202020204" pitchFamily="34" charset="0"/>
              </a:rPr>
              <a:t>Inspección. </a:t>
            </a:r>
          </a:p>
          <a:p>
            <a:pPr eaLnBrk="1" hangingPunct="1">
              <a:spcBef>
                <a:spcPts val="1000"/>
              </a:spcBef>
              <a:spcAft>
                <a:spcPts val="1000"/>
              </a:spcAft>
            </a:pPr>
            <a:r>
              <a:rPr lang="es-CO" sz="2400" b="1" dirty="0" smtClean="0">
                <a:solidFill>
                  <a:schemeClr val="tx1"/>
                </a:solidFill>
                <a:latin typeface="Arial" panose="020B0604020202020204" pitchFamily="34" charset="0"/>
                <a:cs typeface="Arial" panose="020B0604020202020204" pitchFamily="34" charset="0"/>
              </a:rPr>
              <a:t>Palpación.</a:t>
            </a:r>
          </a:p>
          <a:p>
            <a:pPr eaLnBrk="1" hangingPunct="1">
              <a:spcBef>
                <a:spcPts val="1000"/>
              </a:spcBef>
              <a:spcAft>
                <a:spcPts val="1000"/>
              </a:spcAft>
            </a:pPr>
            <a:r>
              <a:rPr lang="es-CO" sz="2400" b="1" dirty="0" smtClean="0">
                <a:solidFill>
                  <a:schemeClr val="tx1"/>
                </a:solidFill>
                <a:latin typeface="Arial" panose="020B0604020202020204" pitchFamily="34" charset="0"/>
                <a:cs typeface="Arial" panose="020B0604020202020204" pitchFamily="34" charset="0"/>
              </a:rPr>
              <a:t>Percusión.</a:t>
            </a:r>
          </a:p>
          <a:p>
            <a:pPr eaLnBrk="1" hangingPunct="1">
              <a:spcBef>
                <a:spcPts val="1000"/>
              </a:spcBef>
              <a:spcAft>
                <a:spcPts val="1000"/>
              </a:spcAft>
            </a:pPr>
            <a:r>
              <a:rPr lang="es-CO" sz="2400" b="1" dirty="0" smtClean="0">
                <a:solidFill>
                  <a:schemeClr val="tx1"/>
                </a:solidFill>
                <a:latin typeface="Arial" panose="020B0604020202020204" pitchFamily="34" charset="0"/>
                <a:cs typeface="Arial" panose="020B0604020202020204" pitchFamily="34" charset="0"/>
              </a:rPr>
              <a:t>Auscultación. </a:t>
            </a:r>
          </a:p>
          <a:p>
            <a:pPr eaLnBrk="1" hangingPunct="1">
              <a:spcBef>
                <a:spcPts val="1000"/>
              </a:spcBef>
              <a:spcAft>
                <a:spcPts val="1000"/>
              </a:spcAft>
              <a:buNone/>
            </a:pPr>
            <a:endParaRPr lang="es-CO" b="1" dirty="0" smtClean="0"/>
          </a:p>
          <a:p>
            <a:pPr eaLnBrk="1" hangingPunct="1">
              <a:spcBef>
                <a:spcPts val="1000"/>
              </a:spcBef>
              <a:spcAft>
                <a:spcPts val="1000"/>
              </a:spcAft>
              <a:buNone/>
            </a:pPr>
            <a:endParaRPr lang="es-ES" b="1" dirty="0" smtClean="0"/>
          </a:p>
          <a:p>
            <a:pPr eaLnBrk="1" hangingPunct="1">
              <a:spcBef>
                <a:spcPts val="1000"/>
              </a:spcBef>
              <a:spcAft>
                <a:spcPts val="1000"/>
              </a:spcAft>
            </a:pPr>
            <a:endParaRPr lang="es-ES" b="1" dirty="0" smtClean="0"/>
          </a:p>
        </p:txBody>
      </p:sp>
    </p:spTree>
    <p:extLst>
      <p:ext uri="{BB962C8B-B14F-4D97-AF65-F5344CB8AC3E}">
        <p14:creationId xmlns:p14="http://schemas.microsoft.com/office/powerpoint/2010/main" val="5139117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75656" y="2065412"/>
            <a:ext cx="6696744" cy="2677656"/>
          </a:xfrm>
          <a:prstGeom prst="rect">
            <a:avLst/>
          </a:prstGeom>
        </p:spPr>
        <p:txBody>
          <a:bodyPr wrap="square">
            <a:spAutoFit/>
          </a:bodyPr>
          <a:lstStyle/>
          <a:p>
            <a:pPr algn="ctr"/>
            <a:r>
              <a:rPr lang="es-ES" sz="2400" b="1" dirty="0" smtClean="0">
                <a:latin typeface="Arial" panose="020B0604020202020204" pitchFamily="34" charset="0"/>
                <a:cs typeface="Arial" panose="020B0604020202020204" pitchFamily="34" charset="0"/>
              </a:rPr>
              <a:t>Choque </a:t>
            </a:r>
            <a:r>
              <a:rPr lang="es-ES" sz="2400" b="1" dirty="0">
                <a:latin typeface="Arial" panose="020B0604020202020204" pitchFamily="34" charset="0"/>
                <a:cs typeface="Arial" panose="020B0604020202020204" pitchFamily="34" charset="0"/>
              </a:rPr>
              <a:t>de la punta </a:t>
            </a:r>
          </a:p>
          <a:p>
            <a:endParaRPr lang="es-ES" sz="2400" b="1" dirty="0">
              <a:latin typeface="Arial" panose="020B0604020202020204" pitchFamily="34" charset="0"/>
              <a:cs typeface="Arial" panose="020B0604020202020204" pitchFamily="34" charset="0"/>
            </a:endParaRPr>
          </a:p>
          <a:p>
            <a:pPr algn="just"/>
            <a:r>
              <a:rPr lang="es-ES" sz="2400" dirty="0">
                <a:latin typeface="Arial" panose="020B0604020202020204" pitchFamily="34" charset="0"/>
                <a:cs typeface="Arial" panose="020B0604020202020204" pitchFamily="34" charset="0"/>
              </a:rPr>
              <a:t>Se denomina choque de la punta al levantamiento que experimenta la región apexiana, por el empuje de la punta del ventrículo izquierdo hacia delante, durante el comienzo de la sístole cardiaca </a:t>
            </a:r>
          </a:p>
        </p:txBody>
      </p:sp>
      <p:sp>
        <p:nvSpPr>
          <p:cNvPr id="3" name="2 Rectángulo"/>
          <p:cNvSpPr/>
          <p:nvPr/>
        </p:nvSpPr>
        <p:spPr>
          <a:xfrm>
            <a:off x="1142976" y="285732"/>
            <a:ext cx="6072230" cy="461665"/>
          </a:xfrm>
          <a:prstGeom prst="rect">
            <a:avLst/>
          </a:prstGeom>
        </p:spPr>
        <p:txBody>
          <a:bodyPr wrap="square">
            <a:spAutoFit/>
          </a:bodyPr>
          <a:lstStyle/>
          <a:p>
            <a:pPr algn="ctr"/>
            <a:r>
              <a:rPr lang="es-ES" sz="2400" b="1" dirty="0" smtClean="0">
                <a:latin typeface="Arial" panose="020B0604020202020204" pitchFamily="34" charset="0"/>
                <a:cs typeface="Arial" panose="020B0604020202020204" pitchFamily="34" charset="0"/>
              </a:rPr>
              <a:t>INSPECCIÓN DINÁMICA </a:t>
            </a:r>
            <a:endParaRPr lang="es-ES" sz="2400" b="1" dirty="0">
              <a:latin typeface="Arial" panose="020B0604020202020204" pitchFamily="34" charset="0"/>
              <a:cs typeface="Arial" panose="020B0604020202020204" pitchFamily="34" charset="0"/>
            </a:endParaRPr>
          </a:p>
        </p:txBody>
      </p:sp>
      <p:sp>
        <p:nvSpPr>
          <p:cNvPr id="4" name="3 Rectángulo"/>
          <p:cNvSpPr/>
          <p:nvPr/>
        </p:nvSpPr>
        <p:spPr>
          <a:xfrm>
            <a:off x="664788" y="1057300"/>
            <a:ext cx="8501122" cy="830997"/>
          </a:xfrm>
          <a:prstGeom prst="rect">
            <a:avLst/>
          </a:prstGeom>
        </p:spPr>
        <p:txBody>
          <a:bodyPr wrap="square">
            <a:spAutoFit/>
          </a:bodyPr>
          <a:lstStyle/>
          <a:p>
            <a:pPr algn="just"/>
            <a:r>
              <a:rPr lang="es-ES" sz="2400" dirty="0" smtClean="0">
                <a:latin typeface="Arial" panose="020B0604020202020204" pitchFamily="34" charset="0"/>
                <a:cs typeface="Arial" panose="020B0604020202020204" pitchFamily="34" charset="0"/>
              </a:rPr>
              <a:t>Permite apreciar el “latido de la punta” o “latido apexiano” choque de la punta </a:t>
            </a:r>
            <a:endParaRPr lang="es-ES"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28794" y="285732"/>
            <a:ext cx="5213287" cy="461665"/>
          </a:xfrm>
          <a:prstGeom prst="rect">
            <a:avLst/>
          </a:prstGeom>
        </p:spPr>
        <p:txBody>
          <a:bodyPr wrap="none">
            <a:spAutoFit/>
          </a:bodyPr>
          <a:lstStyle/>
          <a:p>
            <a:r>
              <a:rPr lang="es-ES" sz="2400" b="1" dirty="0">
                <a:latin typeface="Arial" panose="020B0604020202020204" pitchFamily="34" charset="0"/>
                <a:cs typeface="Arial" panose="020B0604020202020204" pitchFamily="34" charset="0"/>
              </a:rPr>
              <a:t>Caracteres clínicos o Semiografía </a:t>
            </a:r>
          </a:p>
        </p:txBody>
      </p:sp>
      <p:sp>
        <p:nvSpPr>
          <p:cNvPr id="3" name="2 Rectángulo"/>
          <p:cNvSpPr/>
          <p:nvPr/>
        </p:nvSpPr>
        <p:spPr>
          <a:xfrm>
            <a:off x="469126" y="1009099"/>
            <a:ext cx="8429684" cy="1200329"/>
          </a:xfrm>
          <a:prstGeom prst="rect">
            <a:avLst/>
          </a:prstGeom>
        </p:spPr>
        <p:txBody>
          <a:bodyPr wrap="square">
            <a:spAutoFit/>
          </a:bodyPr>
          <a:lstStyle/>
          <a:p>
            <a:pPr algn="just"/>
            <a:r>
              <a:rPr lang="es-ES" sz="2400" dirty="0">
                <a:latin typeface="Arial" panose="020B0604020202020204" pitchFamily="34" charset="0"/>
                <a:cs typeface="Arial" panose="020B0604020202020204" pitchFamily="34" charset="0"/>
              </a:rPr>
              <a:t>La inspección del choque de la punta permite fijar su situación o localización, forma, intensidad, extensión, frecuencia y ritmo. </a:t>
            </a:r>
          </a:p>
        </p:txBody>
      </p:sp>
      <p:sp>
        <p:nvSpPr>
          <p:cNvPr id="4" name="3 Rectángulo"/>
          <p:cNvSpPr/>
          <p:nvPr/>
        </p:nvSpPr>
        <p:spPr>
          <a:xfrm>
            <a:off x="469126" y="2209428"/>
            <a:ext cx="8286808" cy="3416320"/>
          </a:xfrm>
          <a:prstGeom prst="rect">
            <a:avLst/>
          </a:prstGeom>
        </p:spPr>
        <p:txBody>
          <a:bodyPr wrap="square">
            <a:spAutoFit/>
          </a:bodyPr>
          <a:lstStyle/>
          <a:p>
            <a:pPr marL="715963" indent="-715963" algn="just"/>
            <a:r>
              <a:rPr lang="es-ES" sz="2400" b="1" dirty="0">
                <a:latin typeface="Arial" panose="020B0604020202020204" pitchFamily="34" charset="0"/>
                <a:cs typeface="Arial" panose="020B0604020202020204" pitchFamily="34" charset="0"/>
              </a:rPr>
              <a:t>Situación: </a:t>
            </a:r>
            <a:r>
              <a:rPr lang="es-ES" sz="2400" dirty="0">
                <a:latin typeface="Arial" panose="020B0604020202020204" pitchFamily="34" charset="0"/>
                <a:cs typeface="Arial" panose="020B0604020202020204" pitchFamily="34" charset="0"/>
              </a:rPr>
              <a:t>El punto más externo e inferior en donde se observa el latido debe corresponder a la punta del corazón. Se encuentra en el quinto espacio intercostal </a:t>
            </a:r>
            <a:r>
              <a:rPr lang="es-ES" sz="2400" dirty="0" smtClean="0">
                <a:latin typeface="Arial" panose="020B0604020202020204" pitchFamily="34" charset="0"/>
                <a:cs typeface="Arial" panose="020B0604020202020204" pitchFamily="34" charset="0"/>
              </a:rPr>
              <a:t>izquierdo - sexto </a:t>
            </a:r>
            <a:r>
              <a:rPr lang="es-ES" sz="2400" dirty="0">
                <a:latin typeface="Arial" panose="020B0604020202020204" pitchFamily="34" charset="0"/>
                <a:cs typeface="Arial" panose="020B0604020202020204" pitchFamily="34" charset="0"/>
              </a:rPr>
              <a:t>en el </a:t>
            </a:r>
            <a:r>
              <a:rPr lang="es-ES" sz="2400" dirty="0" smtClean="0">
                <a:latin typeface="Arial" panose="020B0604020202020204" pitchFamily="34" charset="0"/>
                <a:cs typeface="Arial" panose="020B0604020202020204" pitchFamily="34" charset="0"/>
              </a:rPr>
              <a:t>anciano - sobre </a:t>
            </a:r>
            <a:r>
              <a:rPr lang="es-ES" sz="2400" dirty="0">
                <a:latin typeface="Arial" panose="020B0604020202020204" pitchFamily="34" charset="0"/>
                <a:cs typeface="Arial" panose="020B0604020202020204" pitchFamily="34" charset="0"/>
              </a:rPr>
              <a:t>la línea medioclavicular (LMC) (</a:t>
            </a:r>
            <a:r>
              <a:rPr lang="es-ES" sz="2400" dirty="0" smtClean="0">
                <a:latin typeface="Arial" panose="020B0604020202020204" pitchFamily="34" charset="0"/>
                <a:cs typeface="Arial" panose="020B0604020202020204" pitchFamily="34" charset="0"/>
              </a:rPr>
              <a:t>foco mitral</a:t>
            </a:r>
            <a:r>
              <a:rPr lang="es-ES" sz="2400" dirty="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puede no </a:t>
            </a:r>
            <a:r>
              <a:rPr lang="es-ES" sz="2400" dirty="0">
                <a:latin typeface="Arial" panose="020B0604020202020204" pitchFamily="34" charset="0"/>
                <a:cs typeface="Arial" panose="020B0604020202020204" pitchFamily="34" charset="0"/>
              </a:rPr>
              <a:t>ser visible en todas las personas, </a:t>
            </a:r>
            <a:r>
              <a:rPr lang="es-ES" sz="2400" dirty="0" smtClean="0">
                <a:latin typeface="Arial" panose="020B0604020202020204" pitchFamily="34" charset="0"/>
                <a:cs typeface="Arial" panose="020B0604020202020204" pitchFamily="34" charset="0"/>
              </a:rPr>
              <a:t>más visible </a:t>
            </a:r>
            <a:r>
              <a:rPr lang="es-ES" sz="2400" dirty="0">
                <a:latin typeface="Arial" panose="020B0604020202020204" pitchFamily="34" charset="0"/>
                <a:cs typeface="Arial" panose="020B0604020202020204" pitchFamily="34" charset="0"/>
              </a:rPr>
              <a:t>en los individuos delgados. Se puede observar mejor en los </a:t>
            </a:r>
            <a:r>
              <a:rPr lang="es-ES" sz="2400" dirty="0" smtClean="0">
                <a:latin typeface="Arial" panose="020B0604020202020204" pitchFamily="34" charset="0"/>
                <a:cs typeface="Arial" panose="020B0604020202020204" pitchFamily="34" charset="0"/>
              </a:rPr>
              <a:t>hombres, ya que las mujeres poseen mamas mas grandes.</a:t>
            </a:r>
            <a:endParaRPr lang="es-ES"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193204"/>
            <a:ext cx="8215370" cy="3785652"/>
          </a:xfrm>
          <a:prstGeom prst="rect">
            <a:avLst/>
          </a:prstGeom>
        </p:spPr>
        <p:txBody>
          <a:bodyPr wrap="square">
            <a:spAutoFit/>
          </a:bodyPr>
          <a:lstStyle/>
          <a:p>
            <a:pPr marL="1260475" indent="-1260475" algn="just"/>
            <a:r>
              <a:rPr lang="es-ES" sz="2400" b="1" dirty="0">
                <a:latin typeface="Arial" panose="020B0604020202020204" pitchFamily="34" charset="0"/>
                <a:cs typeface="Arial" panose="020B0604020202020204" pitchFamily="34" charset="0"/>
              </a:rPr>
              <a:t>Forma, intensidad y </a:t>
            </a:r>
            <a:r>
              <a:rPr lang="es-ES" sz="2400" b="1" dirty="0" smtClean="0">
                <a:latin typeface="Arial" panose="020B0604020202020204" pitchFamily="34" charset="0"/>
                <a:cs typeface="Arial" panose="020B0604020202020204" pitchFamily="34" charset="0"/>
              </a:rPr>
              <a:t>extensión: </a:t>
            </a:r>
            <a:r>
              <a:rPr lang="es-ES" sz="2400" dirty="0">
                <a:latin typeface="Arial" panose="020B0604020202020204" pitchFamily="34" charset="0"/>
                <a:cs typeface="Arial" panose="020B0604020202020204" pitchFamily="34" charset="0"/>
              </a:rPr>
              <a:t>La intensidad  del choque de la punta depende, por una parte, del grosor de la pared, y por otra del tamaño del corazón y de la fuerza de su contracción</a:t>
            </a:r>
            <a:r>
              <a:rPr lang="es-ES" sz="2400" dirty="0" smtClean="0">
                <a:latin typeface="Arial" panose="020B0604020202020204" pitchFamily="34" charset="0"/>
                <a:cs typeface="Arial" panose="020B0604020202020204" pitchFamily="34" charset="0"/>
              </a:rPr>
              <a:t>.</a:t>
            </a:r>
          </a:p>
          <a:p>
            <a:pPr marL="1260475" indent="-1260475" algn="just"/>
            <a:endParaRPr lang="es-ES" sz="2400" dirty="0">
              <a:latin typeface="Arial" panose="020B0604020202020204" pitchFamily="34" charset="0"/>
              <a:cs typeface="Arial" panose="020B0604020202020204" pitchFamily="34" charset="0"/>
            </a:endParaRPr>
          </a:p>
          <a:p>
            <a:pPr marL="1260475" indent="-1260475" algn="just"/>
            <a:r>
              <a:rPr lang="es-ES" sz="2400" b="1" dirty="0">
                <a:latin typeface="Arial" panose="020B0604020202020204" pitchFamily="34" charset="0"/>
                <a:cs typeface="Arial" panose="020B0604020202020204" pitchFamily="34" charset="0"/>
              </a:rPr>
              <a:t>Frecuencia y </a:t>
            </a:r>
            <a:r>
              <a:rPr lang="es-ES" sz="2400" b="1" dirty="0" smtClean="0">
                <a:latin typeface="Arial" panose="020B0604020202020204" pitchFamily="34" charset="0"/>
                <a:cs typeface="Arial" panose="020B0604020202020204" pitchFamily="34" charset="0"/>
              </a:rPr>
              <a:t>ritmo: </a:t>
            </a:r>
            <a:r>
              <a:rPr lang="es-ES" sz="2400" dirty="0" smtClean="0">
                <a:latin typeface="Arial" panose="020B0604020202020204" pitchFamily="34" charset="0"/>
                <a:cs typeface="Arial" panose="020B0604020202020204" pitchFamily="34" charset="0"/>
              </a:rPr>
              <a:t>Observar </a:t>
            </a:r>
            <a:r>
              <a:rPr lang="es-ES" sz="2400" dirty="0">
                <a:latin typeface="Arial" panose="020B0604020202020204" pitchFamily="34" charset="0"/>
                <a:cs typeface="Arial" panose="020B0604020202020204" pitchFamily="34" charset="0"/>
              </a:rPr>
              <a:t>la frecuencia del choque de la punta y si este es rítmico o no, ya es un adelanto para precisar en la auscultación.</a:t>
            </a:r>
          </a:p>
          <a:p>
            <a:pPr algn="just"/>
            <a:endParaRPr lang="es-ES" sz="2400" dirty="0"/>
          </a:p>
          <a:p>
            <a:pPr algn="just"/>
            <a:endParaRPr lang="es-ES" sz="2400" b="1" dirty="0"/>
          </a:p>
        </p:txBody>
      </p:sp>
      <p:sp>
        <p:nvSpPr>
          <p:cNvPr id="3" name="2 Rectángulo"/>
          <p:cNvSpPr/>
          <p:nvPr/>
        </p:nvSpPr>
        <p:spPr>
          <a:xfrm>
            <a:off x="1043608" y="3577580"/>
            <a:ext cx="8215370" cy="1569660"/>
          </a:xfrm>
          <a:prstGeom prst="rect">
            <a:avLst/>
          </a:prstGeom>
        </p:spPr>
        <p:txBody>
          <a:bodyPr wrap="square">
            <a:spAutoFit/>
          </a:bodyPr>
          <a:lstStyle/>
          <a:p>
            <a:r>
              <a:rPr lang="es-ES" sz="2400" b="1" dirty="0">
                <a:latin typeface="Arial" panose="020B0604020202020204" pitchFamily="34" charset="0"/>
                <a:cs typeface="Arial" panose="020B0604020202020204" pitchFamily="34" charset="0"/>
              </a:rPr>
              <a:t>Otros latidos ajenos al choque de la punta </a:t>
            </a:r>
            <a:endParaRPr lang="es-ES" sz="2400" b="1" dirty="0" smtClean="0">
              <a:latin typeface="Arial" panose="020B0604020202020204" pitchFamily="34" charset="0"/>
              <a:cs typeface="Arial" panose="020B0604020202020204" pitchFamily="34" charset="0"/>
            </a:endParaRPr>
          </a:p>
          <a:p>
            <a:endParaRPr lang="es-ES" sz="2400" dirty="0">
              <a:latin typeface="Arial" panose="020B0604020202020204" pitchFamily="34" charset="0"/>
              <a:cs typeface="Arial" panose="020B0604020202020204" pitchFamily="34" charset="0"/>
            </a:endParaRPr>
          </a:p>
          <a:p>
            <a:r>
              <a:rPr lang="es-ES" sz="2400" dirty="0" smtClean="0">
                <a:latin typeface="Arial" panose="020B0604020202020204" pitchFamily="34" charset="0"/>
                <a:cs typeface="Arial" panose="020B0604020202020204" pitchFamily="34" charset="0"/>
              </a:rPr>
              <a:t>Latido </a:t>
            </a:r>
            <a:r>
              <a:rPr lang="es-ES" sz="2400" dirty="0">
                <a:latin typeface="Arial" panose="020B0604020202020204" pitchFamily="34" charset="0"/>
                <a:cs typeface="Arial" panose="020B0604020202020204" pitchFamily="34" charset="0"/>
              </a:rPr>
              <a:t>epigástrico; en los individuos delgados, cuando el ventrículo derecho se hipertrofia.</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82689"/>
            <a:ext cx="8064896" cy="5632311"/>
          </a:xfrm>
          <a:prstGeom prst="rect">
            <a:avLst/>
          </a:prstGeom>
        </p:spPr>
        <p:txBody>
          <a:bodyPr wrap="square">
            <a:spAutoFit/>
          </a:bodyPr>
          <a:lstStyle/>
          <a:p>
            <a:pPr lvl="0"/>
            <a:r>
              <a:rPr lang="es-ES" sz="2400" b="1" dirty="0" smtClean="0">
                <a:latin typeface="Arial" panose="020B0604020202020204" pitchFamily="34" charset="0"/>
                <a:cs typeface="Arial" panose="020B0604020202020204" pitchFamily="34" charset="0"/>
              </a:rPr>
              <a:t>            Técnica </a:t>
            </a:r>
            <a:r>
              <a:rPr lang="es-ES" sz="2400" b="1" dirty="0">
                <a:latin typeface="Arial" panose="020B0604020202020204" pitchFamily="34" charset="0"/>
                <a:cs typeface="Arial" panose="020B0604020202020204" pitchFamily="34" charset="0"/>
              </a:rPr>
              <a:t>de </a:t>
            </a:r>
            <a:r>
              <a:rPr lang="es-ES" sz="2400" b="1" dirty="0" smtClean="0">
                <a:latin typeface="Arial" panose="020B0604020202020204" pitchFamily="34" charset="0"/>
                <a:cs typeface="Arial" panose="020B0604020202020204" pitchFamily="34" charset="0"/>
              </a:rPr>
              <a:t>exploración </a:t>
            </a:r>
            <a:r>
              <a:rPr lang="es-ES" sz="2400" b="1" dirty="0" smtClean="0">
                <a:solidFill>
                  <a:prstClr val="black"/>
                </a:solidFill>
                <a:latin typeface="Arial" panose="020B0604020202020204" pitchFamily="34" charset="0"/>
                <a:cs typeface="Arial" panose="020B0604020202020204" pitchFamily="34" charset="0"/>
              </a:rPr>
              <a:t>palpación</a:t>
            </a:r>
            <a:endParaRPr lang="es-ES" sz="2400" b="1" dirty="0">
              <a:solidFill>
                <a:prstClr val="black"/>
              </a:solidFill>
              <a:latin typeface="Arial" panose="020B0604020202020204" pitchFamily="34" charset="0"/>
              <a:cs typeface="Arial" panose="020B0604020202020204" pitchFamily="34" charset="0"/>
            </a:endParaRPr>
          </a:p>
          <a:p>
            <a:pPr algn="just"/>
            <a:r>
              <a:rPr lang="es-ES" sz="2400" b="1" dirty="0">
                <a:latin typeface="Arial" panose="020B0604020202020204" pitchFamily="34" charset="0"/>
                <a:cs typeface="Arial" panose="020B0604020202020204" pitchFamily="34" charset="0"/>
              </a:rPr>
              <a:t> </a:t>
            </a:r>
            <a:r>
              <a:rPr lang="es-ES" sz="2400" b="1" dirty="0" smtClean="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Con </a:t>
            </a:r>
            <a:r>
              <a:rPr lang="es-ES" sz="2400" dirty="0">
                <a:latin typeface="Arial" panose="020B0604020202020204" pitchFamily="34" charset="0"/>
                <a:cs typeface="Arial" panose="020B0604020202020204" pitchFamily="34" charset="0"/>
              </a:rPr>
              <a:t>la persona en supino, palpe toda el área precordial con la palma de la mano. La mano que </a:t>
            </a:r>
            <a:r>
              <a:rPr lang="es-ES" sz="2400" dirty="0" smtClean="0">
                <a:latin typeface="Arial" panose="020B0604020202020204" pitchFamily="34" charset="0"/>
                <a:cs typeface="Arial" panose="020B0604020202020204" pitchFamily="34" charset="0"/>
              </a:rPr>
              <a:t>palpa </a:t>
            </a:r>
            <a:r>
              <a:rPr lang="es-ES" sz="2400" dirty="0">
                <a:latin typeface="Arial" panose="020B0604020202020204" pitchFamily="34" charset="0"/>
                <a:cs typeface="Arial" panose="020B0604020202020204" pitchFamily="34" charset="0"/>
              </a:rPr>
              <a:t>se aplicará en forma plana abarcando primero el </a:t>
            </a:r>
            <a:r>
              <a:rPr lang="es-ES" sz="2400" dirty="0" err="1">
                <a:latin typeface="Arial" panose="020B0604020202020204" pitchFamily="34" charset="0"/>
                <a:cs typeface="Arial" panose="020B0604020202020204" pitchFamily="34" charset="0"/>
              </a:rPr>
              <a:t>mesocardio</a:t>
            </a:r>
            <a:r>
              <a:rPr lang="es-ES" sz="2400" dirty="0">
                <a:latin typeface="Arial" panose="020B0604020202020204" pitchFamily="34" charset="0"/>
                <a:cs typeface="Arial" panose="020B0604020202020204" pitchFamily="34" charset="0"/>
              </a:rPr>
              <a:t> y la punta; después la región xifoidea y sus cercanías, y por último la base, a ambos lados del esternón, colocando la mano transversalmente y palpando el segmento superior del esternón y las partes adyacentes a los dos lados del tórax. </a:t>
            </a:r>
            <a:endParaRPr lang="es-ES" sz="2400" dirty="0" smtClean="0">
              <a:latin typeface="Arial" panose="020B0604020202020204" pitchFamily="34" charset="0"/>
              <a:cs typeface="Arial" panose="020B0604020202020204" pitchFamily="34" charset="0"/>
            </a:endParaRPr>
          </a:p>
          <a:p>
            <a:pPr algn="just"/>
            <a:r>
              <a:rPr lang="es-ES" sz="2400" dirty="0" smtClean="0">
                <a:latin typeface="Arial" panose="020B0604020202020204" pitchFamily="34" charset="0"/>
                <a:cs typeface="Arial" panose="020B0604020202020204" pitchFamily="34" charset="0"/>
              </a:rPr>
              <a:t>La </a:t>
            </a:r>
            <a:r>
              <a:rPr lang="es-ES" sz="2400" dirty="0">
                <a:latin typeface="Arial" panose="020B0604020202020204" pitchFamily="34" charset="0"/>
                <a:cs typeface="Arial" panose="020B0604020202020204" pitchFamily="34" charset="0"/>
              </a:rPr>
              <a:t>palpación debe realizarse en distintas posiciones: en decúbito supino; con el individuo sentado; en decúbito lateral izquierdo, para percibir mejor los fenómenos </a:t>
            </a:r>
            <a:r>
              <a:rPr lang="es-ES" sz="2400" dirty="0" err="1">
                <a:latin typeface="Arial" panose="020B0604020202020204" pitchFamily="34" charset="0"/>
                <a:cs typeface="Arial" panose="020B0604020202020204" pitchFamily="34" charset="0"/>
              </a:rPr>
              <a:t>apexianos</a:t>
            </a:r>
            <a:r>
              <a:rPr lang="es-ES" sz="2400" dirty="0">
                <a:latin typeface="Arial" panose="020B0604020202020204" pitchFamily="34" charset="0"/>
                <a:cs typeface="Arial" panose="020B0604020202020204" pitchFamily="34" charset="0"/>
              </a:rPr>
              <a:t>; sentado con ligera inclinación hacia la izquierda, para la mejor percepción de los basales, y, a veces, en decúbito ventral (fig. 11.2).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143108" y="285732"/>
            <a:ext cx="5214974" cy="4945234"/>
          </a:xfrm>
          <a:prstGeom prst="rect">
            <a:avLst/>
          </a:prstGeom>
          <a:ln w="12700" cap="rnd">
            <a:solidFill>
              <a:schemeClr val="tx1"/>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87624" y="545090"/>
            <a:ext cx="7388356" cy="3847207"/>
          </a:xfrm>
          <a:prstGeom prst="rect">
            <a:avLst/>
          </a:prstGeom>
        </p:spPr>
        <p:txBody>
          <a:bodyPr wrap="square">
            <a:spAutoFit/>
          </a:bodyPr>
          <a:lstStyle/>
          <a:p>
            <a:pPr algn="just"/>
            <a:r>
              <a:rPr lang="es-ES" sz="2400" b="1" dirty="0">
                <a:latin typeface="Arial" panose="020B0604020202020204" pitchFamily="34" charset="0"/>
                <a:cs typeface="Arial" panose="020B0604020202020204" pitchFamily="34" charset="0"/>
              </a:rPr>
              <a:t>Elementos importantes que pueden ser obtenidos con la </a:t>
            </a:r>
            <a:r>
              <a:rPr lang="es-ES" sz="2400" b="1" dirty="0" smtClean="0">
                <a:latin typeface="Arial" panose="020B0604020202020204" pitchFamily="34" charset="0"/>
                <a:cs typeface="Arial" panose="020B0604020202020204" pitchFamily="34" charset="0"/>
              </a:rPr>
              <a:t>palpación</a:t>
            </a:r>
          </a:p>
          <a:p>
            <a:pPr algn="just"/>
            <a:endParaRPr lang="es-ES" sz="2800" dirty="0"/>
          </a:p>
          <a:p>
            <a:pPr marL="271463" indent="-271463" algn="just">
              <a:buFont typeface="Arial" pitchFamily="34" charset="0"/>
              <a:buChar char="•"/>
            </a:pPr>
            <a:r>
              <a:rPr lang="es-ES" sz="2400" dirty="0" smtClean="0">
                <a:latin typeface="Arial" panose="020B0604020202020204" pitchFamily="34" charset="0"/>
                <a:cs typeface="Arial" panose="020B0604020202020204" pitchFamily="34" charset="0"/>
              </a:rPr>
              <a:t>Movimientos </a:t>
            </a:r>
            <a:r>
              <a:rPr lang="es-ES" sz="2400" dirty="0">
                <a:latin typeface="Arial" panose="020B0604020202020204" pitchFamily="34" charset="0"/>
                <a:cs typeface="Arial" panose="020B0604020202020204" pitchFamily="34" charset="0"/>
              </a:rPr>
              <a:t>pulsátiles (choque de la punta y otros).</a:t>
            </a:r>
          </a:p>
          <a:p>
            <a:pPr marL="271463" indent="-271463" algn="just">
              <a:buFont typeface="Arial" pitchFamily="34" charset="0"/>
              <a:buChar char="•"/>
            </a:pPr>
            <a:r>
              <a:rPr lang="es-ES" sz="2400" dirty="0" smtClean="0">
                <a:latin typeface="Arial" panose="020B0604020202020204" pitchFamily="34" charset="0"/>
                <a:cs typeface="Arial" panose="020B0604020202020204" pitchFamily="34" charset="0"/>
              </a:rPr>
              <a:t>Vibraciones </a:t>
            </a:r>
            <a:r>
              <a:rPr lang="es-ES" sz="2400" dirty="0">
                <a:latin typeface="Arial" panose="020B0604020202020204" pitchFamily="34" charset="0"/>
                <a:cs typeface="Arial" panose="020B0604020202020204" pitchFamily="34" charset="0"/>
              </a:rPr>
              <a:t>valvulares palpables(choques valvulares).</a:t>
            </a:r>
          </a:p>
          <a:p>
            <a:pPr marL="271463" indent="-271463" algn="just">
              <a:buFont typeface="Arial" pitchFamily="34" charset="0"/>
              <a:buChar char="•"/>
            </a:pPr>
            <a:r>
              <a:rPr lang="es-ES" sz="2400" dirty="0" smtClean="0">
                <a:latin typeface="Arial" panose="020B0604020202020204" pitchFamily="34" charset="0"/>
                <a:cs typeface="Arial" panose="020B0604020202020204" pitchFamily="34" charset="0"/>
              </a:rPr>
              <a:t>Estremecimiento </a:t>
            </a:r>
            <a:r>
              <a:rPr lang="es-ES" sz="2400" dirty="0" err="1">
                <a:latin typeface="Arial" panose="020B0604020202020204" pitchFamily="34" charset="0"/>
                <a:cs typeface="Arial" panose="020B0604020202020204" pitchFamily="34" charset="0"/>
              </a:rPr>
              <a:t>catario</a:t>
            </a:r>
            <a:r>
              <a:rPr lang="es-ES" sz="2400" dirty="0">
                <a:latin typeface="Arial" panose="020B0604020202020204" pitchFamily="34" charset="0"/>
                <a:cs typeface="Arial" panose="020B0604020202020204" pitchFamily="34" charset="0"/>
              </a:rPr>
              <a:t> (frémito o </a:t>
            </a:r>
            <a:r>
              <a:rPr lang="es-ES" sz="2400" dirty="0" err="1">
                <a:latin typeface="Arial" panose="020B0604020202020204" pitchFamily="34" charset="0"/>
                <a:cs typeface="Arial" panose="020B0604020202020204" pitchFamily="34" charset="0"/>
              </a:rPr>
              <a:t>thrill</a:t>
            </a:r>
            <a:r>
              <a:rPr lang="es-ES" sz="2400" dirty="0">
                <a:latin typeface="Arial" panose="020B0604020202020204" pitchFamily="34" charset="0"/>
                <a:cs typeface="Arial" panose="020B0604020202020204" pitchFamily="34" charset="0"/>
              </a:rPr>
              <a:t>).</a:t>
            </a:r>
          </a:p>
          <a:p>
            <a:pPr marL="271463" indent="-271463" algn="just">
              <a:buFont typeface="Arial" pitchFamily="34" charset="0"/>
              <a:buChar char="•"/>
            </a:pPr>
            <a:r>
              <a:rPr lang="es-ES" sz="2400" dirty="0" smtClean="0">
                <a:latin typeface="Arial" panose="020B0604020202020204" pitchFamily="34" charset="0"/>
                <a:cs typeface="Arial" panose="020B0604020202020204" pitchFamily="34" charset="0"/>
              </a:rPr>
              <a:t>Ritmo </a:t>
            </a:r>
            <a:r>
              <a:rPr lang="es-ES" sz="2400" dirty="0">
                <a:latin typeface="Arial" panose="020B0604020202020204" pitchFamily="34" charset="0"/>
                <a:cs typeface="Arial" panose="020B0604020202020204" pitchFamily="34" charset="0"/>
              </a:rPr>
              <a:t>de galope diastólico.</a:t>
            </a:r>
          </a:p>
          <a:p>
            <a:pPr marL="271463" indent="-271463" algn="just">
              <a:buFont typeface="Arial" pitchFamily="34" charset="0"/>
              <a:buChar char="•"/>
            </a:pPr>
            <a:r>
              <a:rPr lang="es-ES" sz="2400" dirty="0" smtClean="0">
                <a:latin typeface="Arial" panose="020B0604020202020204" pitchFamily="34" charset="0"/>
                <a:cs typeface="Arial" panose="020B0604020202020204" pitchFamily="34" charset="0"/>
              </a:rPr>
              <a:t>Roces </a:t>
            </a:r>
            <a:r>
              <a:rPr lang="es-ES" sz="2400" dirty="0" err="1">
                <a:latin typeface="Arial" panose="020B0604020202020204" pitchFamily="34" charset="0"/>
                <a:cs typeface="Arial" panose="020B0604020202020204" pitchFamily="34" charset="0"/>
              </a:rPr>
              <a:t>pericárdicos</a:t>
            </a:r>
            <a:r>
              <a:rPr lang="es-ES" sz="2400" dirty="0">
                <a:latin typeface="Arial" panose="020B0604020202020204" pitchFamily="34" charset="0"/>
                <a:cs typeface="Arial" panose="020B0604020202020204" pitchFamily="34" charset="0"/>
              </a:rPr>
              <a:t> palpables (frémito </a:t>
            </a:r>
            <a:r>
              <a:rPr lang="es-ES" sz="2400" dirty="0" err="1">
                <a:latin typeface="Arial" panose="020B0604020202020204" pitchFamily="34" charset="0"/>
                <a:cs typeface="Arial" panose="020B0604020202020204" pitchFamily="34" charset="0"/>
              </a:rPr>
              <a:t>pericárdico</a:t>
            </a:r>
            <a:r>
              <a:rPr lang="es-ES" sz="2400" dirty="0">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1129308"/>
            <a:ext cx="8215370" cy="2677656"/>
          </a:xfrm>
          <a:prstGeom prst="rect">
            <a:avLst/>
          </a:prstGeom>
        </p:spPr>
        <p:txBody>
          <a:bodyPr wrap="square">
            <a:spAutoFit/>
          </a:bodyPr>
          <a:lstStyle/>
          <a:p>
            <a:pPr algn="just"/>
            <a:r>
              <a:rPr lang="es-ES" sz="2400" b="1" dirty="0">
                <a:latin typeface="Arial" panose="020B0604020202020204" pitchFamily="34" charset="0"/>
                <a:cs typeface="Arial" panose="020B0604020202020204" pitchFamily="34" charset="0"/>
              </a:rPr>
              <a:t>Movimientos pulsátiles. </a:t>
            </a:r>
          </a:p>
          <a:p>
            <a:pPr algn="just"/>
            <a:r>
              <a:rPr lang="es-ES" sz="2400" dirty="0">
                <a:latin typeface="Arial" panose="020B0604020202020204" pitchFamily="34" charset="0"/>
                <a:cs typeface="Arial" panose="020B0604020202020204" pitchFamily="34" charset="0"/>
              </a:rPr>
              <a:t>Normalmente solo puede palparse el pulso apexiano o choque de la punta, sobre el foco mitral</a:t>
            </a:r>
            <a:r>
              <a:rPr lang="es-ES" sz="2400" dirty="0" smtClean="0">
                <a:latin typeface="Arial" panose="020B0604020202020204" pitchFamily="34" charset="0"/>
                <a:cs typeface="Arial" panose="020B0604020202020204" pitchFamily="34" charset="0"/>
              </a:rPr>
              <a:t>.</a:t>
            </a:r>
          </a:p>
          <a:p>
            <a:pPr algn="just"/>
            <a:endParaRPr lang="es-ES" sz="2400" dirty="0">
              <a:latin typeface="Arial" panose="020B0604020202020204" pitchFamily="34" charset="0"/>
              <a:cs typeface="Arial" panose="020B0604020202020204" pitchFamily="34" charset="0"/>
            </a:endParaRPr>
          </a:p>
          <a:p>
            <a:pPr algn="just"/>
            <a:r>
              <a:rPr lang="es-ES" sz="2400" b="1" dirty="0">
                <a:latin typeface="Arial" panose="020B0604020202020204" pitchFamily="34" charset="0"/>
                <a:cs typeface="Arial" panose="020B0604020202020204" pitchFamily="34" charset="0"/>
              </a:rPr>
              <a:t>Choque de la </a:t>
            </a:r>
            <a:r>
              <a:rPr lang="es-ES" sz="2400" b="1" dirty="0" smtClean="0">
                <a:latin typeface="Arial" panose="020B0604020202020204" pitchFamily="34" charset="0"/>
                <a:cs typeface="Arial" panose="020B0604020202020204" pitchFamily="34" charset="0"/>
              </a:rPr>
              <a:t>punta </a:t>
            </a:r>
            <a:r>
              <a:rPr lang="es-ES" sz="2400" dirty="0" smtClean="0">
                <a:latin typeface="Arial" panose="020B0604020202020204" pitchFamily="34" charset="0"/>
                <a:cs typeface="Arial" panose="020B0604020202020204" pitchFamily="34" charset="0"/>
              </a:rPr>
              <a:t>(variaciones fisiológicas) </a:t>
            </a:r>
            <a:endParaRPr lang="es-ES" sz="2400" dirty="0">
              <a:latin typeface="Arial" panose="020B0604020202020204" pitchFamily="34" charset="0"/>
              <a:cs typeface="Arial" panose="020B0604020202020204" pitchFamily="34" charset="0"/>
            </a:endParaRPr>
          </a:p>
          <a:p>
            <a:pPr algn="just"/>
            <a:r>
              <a:rPr lang="es-ES" sz="2400" dirty="0" smtClean="0">
                <a:latin typeface="Arial" panose="020B0604020202020204" pitchFamily="34" charset="0"/>
                <a:cs typeface="Arial" panose="020B0604020202020204" pitchFamily="34" charset="0"/>
              </a:rPr>
              <a:t>Frecuente en </a:t>
            </a:r>
            <a:r>
              <a:rPr lang="es-ES" sz="2400" dirty="0">
                <a:latin typeface="Arial" panose="020B0604020202020204" pitchFamily="34" charset="0"/>
                <a:cs typeface="Arial" panose="020B0604020202020204" pitchFamily="34" charset="0"/>
              </a:rPr>
              <a:t>adultos de más de 30 años, debe hacer sospechar alguna alteración cardiaca.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625252"/>
            <a:ext cx="6984776" cy="3170099"/>
          </a:xfrm>
          <a:prstGeom prst="rect">
            <a:avLst/>
          </a:prstGeom>
        </p:spPr>
        <p:txBody>
          <a:bodyPr wrap="square">
            <a:spAutoFit/>
          </a:bodyPr>
          <a:lstStyle/>
          <a:p>
            <a:r>
              <a:rPr lang="es-ES" sz="2400" b="1" dirty="0">
                <a:latin typeface="Arial" panose="020B0604020202020204" pitchFamily="34" charset="0"/>
                <a:cs typeface="Arial" panose="020B0604020202020204" pitchFamily="34" charset="0"/>
              </a:rPr>
              <a:t>Estremecimiento </a:t>
            </a:r>
            <a:r>
              <a:rPr lang="es-ES" sz="2400" b="1" dirty="0" err="1">
                <a:latin typeface="Arial" panose="020B0604020202020204" pitchFamily="34" charset="0"/>
                <a:cs typeface="Arial" panose="020B0604020202020204" pitchFamily="34" charset="0"/>
              </a:rPr>
              <a:t>catario</a:t>
            </a:r>
            <a:r>
              <a:rPr lang="es-ES" sz="2400" b="1" dirty="0">
                <a:latin typeface="Arial" panose="020B0604020202020204" pitchFamily="34" charset="0"/>
                <a:cs typeface="Arial" panose="020B0604020202020204" pitchFamily="34" charset="0"/>
              </a:rPr>
              <a:t> </a:t>
            </a:r>
            <a:r>
              <a:rPr lang="es-ES" sz="2400" dirty="0">
                <a:latin typeface="Arial" panose="020B0604020202020204" pitchFamily="34" charset="0"/>
                <a:cs typeface="Arial" panose="020B0604020202020204" pitchFamily="34" charset="0"/>
              </a:rPr>
              <a:t>(frémito o </a:t>
            </a:r>
            <a:r>
              <a:rPr lang="es-ES" sz="2400" dirty="0" err="1">
                <a:latin typeface="Arial" panose="020B0604020202020204" pitchFamily="34" charset="0"/>
                <a:cs typeface="Arial" panose="020B0604020202020204" pitchFamily="34" charset="0"/>
              </a:rPr>
              <a:t>thrill</a:t>
            </a:r>
            <a:r>
              <a:rPr lang="es-ES" sz="2400" dirty="0">
                <a:latin typeface="Arial" panose="020B0604020202020204" pitchFamily="34" charset="0"/>
                <a:cs typeface="Arial" panose="020B0604020202020204" pitchFamily="34" charset="0"/>
              </a:rPr>
              <a:t>) </a:t>
            </a:r>
          </a:p>
          <a:p>
            <a:endParaRPr lang="es-ES" sz="3200" dirty="0" smtClean="0"/>
          </a:p>
          <a:p>
            <a:r>
              <a:rPr lang="es-ES" sz="2400" b="1" dirty="0" smtClean="0">
                <a:latin typeface="Arial" panose="020B0604020202020204" pitchFamily="34" charset="0"/>
                <a:cs typeface="Arial" panose="020B0604020202020204" pitchFamily="34" charset="0"/>
              </a:rPr>
              <a:t>Concepto</a:t>
            </a:r>
            <a:endParaRPr lang="es-ES" sz="2400" b="1" dirty="0">
              <a:latin typeface="Arial" panose="020B0604020202020204" pitchFamily="34" charset="0"/>
              <a:cs typeface="Arial" panose="020B0604020202020204" pitchFamily="34" charset="0"/>
            </a:endParaRPr>
          </a:p>
          <a:p>
            <a:pPr algn="just"/>
            <a:r>
              <a:rPr lang="es-ES" sz="2400" dirty="0">
                <a:latin typeface="Arial" panose="020B0604020202020204" pitchFamily="34" charset="0"/>
                <a:cs typeface="Arial" panose="020B0604020202020204" pitchFamily="34" charset="0"/>
              </a:rPr>
              <a:t>Es una sensación percibida por la mano que palpa, comparable a la sensación que se obtiene al palpar a contrapelo el dorso de un gato que ronronea. El </a:t>
            </a:r>
            <a:r>
              <a:rPr lang="es-ES" sz="2400" dirty="0" err="1">
                <a:latin typeface="Arial" panose="020B0604020202020204" pitchFamily="34" charset="0"/>
                <a:cs typeface="Arial" panose="020B0604020202020204" pitchFamily="34" charset="0"/>
              </a:rPr>
              <a:t>thrill</a:t>
            </a:r>
            <a:r>
              <a:rPr lang="es-ES" sz="2400" dirty="0">
                <a:latin typeface="Arial" panose="020B0604020202020204" pitchFamily="34" charset="0"/>
                <a:cs typeface="Arial" panose="020B0604020202020204" pitchFamily="34" charset="0"/>
              </a:rPr>
              <a:t> es la manifestación táctil de un soplo.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481236"/>
            <a:ext cx="6256841" cy="461665"/>
          </a:xfrm>
          <a:prstGeom prst="rect">
            <a:avLst/>
          </a:prstGeom>
        </p:spPr>
        <p:txBody>
          <a:bodyPr wrap="none">
            <a:spAutoFit/>
          </a:bodyPr>
          <a:lstStyle/>
          <a:p>
            <a:r>
              <a:rPr lang="es-ES" sz="2400" b="1" dirty="0">
                <a:latin typeface="Arial" panose="020B0604020202020204" pitchFamily="34" charset="0"/>
                <a:cs typeface="Arial" panose="020B0604020202020204" pitchFamily="34" charset="0"/>
              </a:rPr>
              <a:t>Técnica del examen y caracteres del </a:t>
            </a:r>
            <a:r>
              <a:rPr lang="es-ES" sz="2400" b="1" dirty="0" err="1">
                <a:latin typeface="Arial" panose="020B0604020202020204" pitchFamily="34" charset="0"/>
                <a:cs typeface="Arial" panose="020B0604020202020204" pitchFamily="34" charset="0"/>
              </a:rPr>
              <a:t>thrill</a:t>
            </a:r>
            <a:endParaRPr lang="es-ES" sz="2400" b="1" dirty="0">
              <a:latin typeface="Arial" panose="020B0604020202020204" pitchFamily="34" charset="0"/>
              <a:cs typeface="Arial" panose="020B0604020202020204" pitchFamily="34" charset="0"/>
            </a:endParaRPr>
          </a:p>
        </p:txBody>
      </p:sp>
      <p:sp>
        <p:nvSpPr>
          <p:cNvPr id="6145" name="Rectangle 1"/>
          <p:cNvSpPr>
            <a:spLocks noChangeArrowheads="1"/>
          </p:cNvSpPr>
          <p:nvPr/>
        </p:nvSpPr>
        <p:spPr bwMode="auto">
          <a:xfrm>
            <a:off x="755576" y="1273324"/>
            <a:ext cx="8016892"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El </a:t>
            </a:r>
            <a:r>
              <a:rPr kumimoji="0" lang="es-ES" sz="2400" b="0" i="0" u="none" strike="noStrike" cap="none" normalizeH="0" baseline="0" dirty="0" err="1" smtClean="0">
                <a:ln>
                  <a:noFill/>
                </a:ln>
                <a:solidFill>
                  <a:schemeClr val="tx1"/>
                </a:solidFill>
                <a:effectLst/>
                <a:latin typeface="Arial" panose="020B0604020202020204" pitchFamily="34" charset="0"/>
                <a:ea typeface="Calibri" pitchFamily="34" charset="0"/>
                <a:cs typeface="Arial" panose="020B0604020202020204" pitchFamily="34" charset="0"/>
              </a:rPr>
              <a:t>thrill</a:t>
            </a: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apexiano suele percibirse mejor en decúbito lateral izquierdo, mientras que los basales se exteriorizan más fácilmente al ordenar al sujeto que se siente si está acostado; si está sentado, pedirle que incline el tronco hacia delante y a la izquierda. En ocasiones, tratándose de </a:t>
            </a:r>
            <a:r>
              <a:rPr kumimoji="0" lang="es-ES" sz="2400" b="0" i="0" u="none" strike="noStrike" cap="none" normalizeH="0" baseline="0" dirty="0" err="1" smtClean="0">
                <a:ln>
                  <a:noFill/>
                </a:ln>
                <a:solidFill>
                  <a:schemeClr val="tx1"/>
                </a:solidFill>
                <a:effectLst/>
                <a:latin typeface="Arial" panose="020B0604020202020204" pitchFamily="34" charset="0"/>
                <a:ea typeface="Calibri" pitchFamily="34" charset="0"/>
                <a:cs typeface="Arial" panose="020B0604020202020204" pitchFamily="34" charset="0"/>
              </a:rPr>
              <a:t>thrills</a:t>
            </a: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basales o xifoideos, conviene mejor el decúbito ventral. </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251520" y="723720"/>
            <a:ext cx="857256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Matidez relativa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Técnica de exploración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La técnica para delimitar dicha área es la siguiente (fig. 11.3):</a:t>
            </a:r>
            <a:endParaRPr kumimoji="0" lang="es-E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lphaLcParenR"/>
              <a:tabLst/>
            </a:pPr>
            <a:r>
              <a:rPr kumimoji="0" lang="es-ES" sz="20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Determine el borde superior de la matidez hepática, comenzando a percutir desde la región </a:t>
            </a:r>
            <a:r>
              <a:rPr kumimoji="0" lang="es-ES" sz="2000" b="0" i="0" u="none" strike="noStrike" cap="none" normalizeH="0" baseline="0" dirty="0" err="1" smtClean="0">
                <a:ln>
                  <a:noFill/>
                </a:ln>
                <a:solidFill>
                  <a:schemeClr val="tx1"/>
                </a:solidFill>
                <a:effectLst/>
                <a:latin typeface="Arial" panose="020B0604020202020204" pitchFamily="34" charset="0"/>
                <a:ea typeface="Calibri" pitchFamily="34" charset="0"/>
                <a:cs typeface="Arial" panose="020B0604020202020204" pitchFamily="34" charset="0"/>
              </a:rPr>
              <a:t>infraclavicular</a:t>
            </a:r>
            <a:r>
              <a:rPr kumimoji="0" lang="es-ES" sz="20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hacia la base del tórax.</a:t>
            </a:r>
            <a:endParaRPr kumimoji="0" lang="es-E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lphaLcParenR"/>
              <a:tabLst/>
            </a:pPr>
            <a:r>
              <a:rPr kumimoji="0" lang="es-ES" sz="20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Determine el borde derecho del área cardiaca percutiendo en sentido transversal desde la línea axilar anterior derecha hacia el esternón, a nivel de los espacios intercostales tercero, cuarto y quinto.</a:t>
            </a:r>
            <a:endParaRPr kumimoji="0" lang="es-E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lphaLcParenR"/>
              <a:tabLst/>
            </a:pPr>
            <a:r>
              <a:rPr kumimoji="0" lang="es-ES" sz="20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Determine el borde izquierdo percutiendo en sentido transversal y oblicuo desde la línea axilar anterior izquierda hacia el esternón, y también en sentido vertical ascendente o descendente.</a:t>
            </a:r>
            <a:endParaRPr kumimoji="0" lang="es-E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lphaLcParenR"/>
              <a:tabLst/>
            </a:pPr>
            <a:r>
              <a:rPr kumimoji="0" lang="es-ES" sz="20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Oriente al enfermo que realice varias espiraciones forzadas y marcar con un lápiz </a:t>
            </a:r>
            <a:r>
              <a:rPr kumimoji="0" lang="es-ES" sz="2000" b="0" i="0" u="none" strike="noStrike" cap="none" normalizeH="0" baseline="0" dirty="0" err="1" smtClean="0">
                <a:ln>
                  <a:noFill/>
                </a:ln>
                <a:solidFill>
                  <a:schemeClr val="tx1"/>
                </a:solidFill>
                <a:effectLst/>
                <a:latin typeface="Arial" panose="020B0604020202020204" pitchFamily="34" charset="0"/>
                <a:ea typeface="Calibri" pitchFamily="34" charset="0"/>
                <a:cs typeface="Arial" panose="020B0604020202020204" pitchFamily="34" charset="0"/>
              </a:rPr>
              <a:t>dermográfico</a:t>
            </a:r>
            <a:r>
              <a:rPr kumimoji="0" lang="es-ES" sz="20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cada límite hasta configurar dicha área. </a:t>
            </a:r>
            <a:endParaRPr kumimoji="0" lang="es-E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3" name="2 Rectángulo"/>
          <p:cNvSpPr/>
          <p:nvPr/>
        </p:nvSpPr>
        <p:spPr>
          <a:xfrm>
            <a:off x="3428992" y="285732"/>
            <a:ext cx="2015295" cy="461665"/>
          </a:xfrm>
          <a:prstGeom prst="rect">
            <a:avLst/>
          </a:prstGeom>
        </p:spPr>
        <p:txBody>
          <a:bodyPr wrap="none">
            <a:spAutoFit/>
          </a:bodyPr>
          <a:lstStyle/>
          <a:p>
            <a:pPr lvl="0" fontAlgn="base">
              <a:spcBef>
                <a:spcPct val="0"/>
              </a:spcBef>
              <a:spcAft>
                <a:spcPct val="0"/>
              </a:spcAft>
            </a:pPr>
            <a:r>
              <a:rPr kumimoji="0" lang="es-ES" sz="2400" b="1" i="0" u="none" strike="noStrike" cap="none" normalizeH="0" baseline="0" dirty="0" smtClean="0">
                <a:ln>
                  <a:noFill/>
                </a:ln>
                <a:solidFill>
                  <a:schemeClr val="tx1"/>
                </a:solidFill>
                <a:effectLst/>
                <a:ea typeface="Calibri" pitchFamily="34" charset="0"/>
                <a:cs typeface="Times New Roman" pitchFamily="18" charset="0"/>
              </a:rPr>
              <a:t>PERCUSIÓN</a:t>
            </a:r>
            <a:endParaRPr kumimoji="0" lang="es-ES" sz="2400" b="1"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a:xfrm>
            <a:off x="1331640" y="697260"/>
            <a:ext cx="6901656" cy="4488209"/>
          </a:xfrm>
        </p:spPr>
        <p:txBody>
          <a:bodyPr>
            <a:normAutofit/>
          </a:bodyPr>
          <a:lstStyle/>
          <a:p>
            <a:pPr eaLnBrk="1" hangingPunct="1">
              <a:spcBef>
                <a:spcPts val="1000"/>
              </a:spcBef>
              <a:spcAft>
                <a:spcPts val="1000"/>
              </a:spcAft>
            </a:pPr>
            <a:r>
              <a:rPr lang="es-ES" sz="2400" dirty="0" smtClean="0">
                <a:solidFill>
                  <a:schemeClr val="tx1"/>
                </a:solidFill>
                <a:latin typeface="Arial" panose="020B0604020202020204" pitchFamily="34" charset="0"/>
                <a:cs typeface="Arial" panose="020B0604020202020204" pitchFamily="34" charset="0"/>
              </a:rPr>
              <a:t>La caja torácica es de forma regular, sin </a:t>
            </a:r>
            <a:r>
              <a:rPr lang="es-ES" sz="2400" dirty="0" err="1" smtClean="0">
                <a:solidFill>
                  <a:schemeClr val="tx1"/>
                </a:solidFill>
                <a:latin typeface="Arial" panose="020B0604020202020204" pitchFamily="34" charset="0"/>
                <a:cs typeface="Arial" panose="020B0604020202020204" pitchFamily="34" charset="0"/>
              </a:rPr>
              <a:t>abovedamientos</a:t>
            </a:r>
            <a:r>
              <a:rPr lang="es-ES" sz="2400" dirty="0" smtClean="0">
                <a:solidFill>
                  <a:schemeClr val="tx1"/>
                </a:solidFill>
                <a:latin typeface="Arial" panose="020B0604020202020204" pitchFamily="34" charset="0"/>
                <a:cs typeface="Arial" panose="020B0604020202020204" pitchFamily="34" charset="0"/>
              </a:rPr>
              <a:t>,  ni retracciones, con las costillas y espacios intercostales orientados ligeramente hacia abajo en el plano </a:t>
            </a:r>
            <a:r>
              <a:rPr lang="es-ES" sz="2400" dirty="0" err="1" smtClean="0">
                <a:solidFill>
                  <a:schemeClr val="tx1"/>
                </a:solidFill>
                <a:latin typeface="Arial" panose="020B0604020202020204" pitchFamily="34" charset="0"/>
                <a:cs typeface="Arial" panose="020B0604020202020204" pitchFamily="34" charset="0"/>
              </a:rPr>
              <a:t>posterolateral</a:t>
            </a:r>
            <a:r>
              <a:rPr lang="es-ES" sz="2400" dirty="0" smtClean="0">
                <a:solidFill>
                  <a:schemeClr val="tx1"/>
                </a:solidFill>
                <a:latin typeface="Arial" panose="020B0604020202020204" pitchFamily="34" charset="0"/>
                <a:cs typeface="Arial" panose="020B0604020202020204" pitchFamily="34" charset="0"/>
              </a:rPr>
              <a:t> y sin movimientos de succión de la pared durante la inspiración (tiraje) en los espacios intercostales, regiones subcostales, </a:t>
            </a:r>
            <a:r>
              <a:rPr lang="es-ES" sz="2400" dirty="0" err="1" smtClean="0">
                <a:solidFill>
                  <a:schemeClr val="tx1"/>
                </a:solidFill>
                <a:latin typeface="Arial" panose="020B0604020202020204" pitchFamily="34" charset="0"/>
                <a:cs typeface="Arial" panose="020B0604020202020204" pitchFamily="34" charset="0"/>
              </a:rPr>
              <a:t>supraesternales</a:t>
            </a:r>
            <a:r>
              <a:rPr lang="es-ES" sz="2400" dirty="0" smtClean="0">
                <a:solidFill>
                  <a:schemeClr val="tx1"/>
                </a:solidFill>
                <a:latin typeface="Arial" panose="020B0604020202020204" pitchFamily="34" charset="0"/>
                <a:cs typeface="Arial" panose="020B0604020202020204" pitchFamily="34" charset="0"/>
              </a:rPr>
              <a:t>, supra o </a:t>
            </a:r>
            <a:r>
              <a:rPr lang="es-ES" sz="2400" dirty="0" err="1" smtClean="0">
                <a:solidFill>
                  <a:schemeClr val="tx1"/>
                </a:solidFill>
                <a:latin typeface="Arial" panose="020B0604020202020204" pitchFamily="34" charset="0"/>
                <a:cs typeface="Arial" panose="020B0604020202020204" pitchFamily="34" charset="0"/>
              </a:rPr>
              <a:t>subclaviculares</a:t>
            </a:r>
            <a:r>
              <a:rPr lang="es-ES" sz="2400" dirty="0" smtClean="0">
                <a:solidFill>
                  <a:schemeClr val="tx1"/>
                </a:solidFill>
                <a:latin typeface="Arial" panose="020B0604020202020204" pitchFamily="34" charset="0"/>
                <a:cs typeface="Arial" panose="020B0604020202020204" pitchFamily="34" charset="0"/>
              </a:rPr>
              <a:t>.</a:t>
            </a:r>
          </a:p>
          <a:p>
            <a:pPr eaLnBrk="1" hangingPunct="1">
              <a:spcBef>
                <a:spcPts val="1000"/>
              </a:spcBef>
              <a:spcAft>
                <a:spcPts val="1000"/>
              </a:spcAft>
            </a:pPr>
            <a:endParaRPr lang="es-ES" sz="2400" dirty="0" smtClean="0">
              <a:latin typeface="Arial" panose="020B0604020202020204" pitchFamily="34" charset="0"/>
              <a:cs typeface="Arial" panose="020B0604020202020204" pitchFamily="34" charset="0"/>
            </a:endParaRPr>
          </a:p>
          <a:p>
            <a:pPr eaLnBrk="1" hangingPunct="1">
              <a:spcBef>
                <a:spcPts val="1000"/>
              </a:spcBef>
              <a:spcAft>
                <a:spcPts val="1000"/>
              </a:spcAft>
            </a:pPr>
            <a:endParaRPr lang="es-E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733711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195736" y="769268"/>
            <a:ext cx="5214974" cy="4842450"/>
          </a:xfrm>
          <a:prstGeom prst="rect">
            <a:avLst/>
          </a:prstGeom>
          <a:ln w="9525" cap="rnd">
            <a:solidFill>
              <a:schemeClr val="tx1"/>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15616" y="625252"/>
            <a:ext cx="7848872" cy="4154984"/>
          </a:xfrm>
          <a:prstGeom prst="rect">
            <a:avLst/>
          </a:prstGeom>
        </p:spPr>
        <p:txBody>
          <a:bodyPr wrap="square">
            <a:spAutoFit/>
          </a:bodyPr>
          <a:lstStyle/>
          <a:p>
            <a:pPr algn="just"/>
            <a:r>
              <a:rPr lang="es-ES" sz="2400" b="1" dirty="0" smtClean="0">
                <a:latin typeface="Arial" panose="020B0604020202020204" pitchFamily="34" charset="0"/>
                <a:cs typeface="Arial" panose="020B0604020202020204" pitchFamily="34" charset="0"/>
              </a:rPr>
              <a:t>Matidez absoluta </a:t>
            </a:r>
          </a:p>
          <a:p>
            <a:pPr algn="just"/>
            <a:endParaRPr lang="es-ES" sz="2400" b="1" dirty="0">
              <a:latin typeface="Arial" panose="020B0604020202020204" pitchFamily="34" charset="0"/>
              <a:cs typeface="Arial" panose="020B0604020202020204" pitchFamily="34" charset="0"/>
            </a:endParaRPr>
          </a:p>
          <a:p>
            <a:pPr algn="just"/>
            <a:r>
              <a:rPr lang="es-ES" sz="2400" dirty="0">
                <a:latin typeface="Arial" panose="020B0604020202020204" pitchFamily="34" charset="0"/>
                <a:cs typeface="Arial" panose="020B0604020202020204" pitchFamily="34" charset="0"/>
              </a:rPr>
              <a:t>El área de matidez absoluta normal tiene la forma de un triángulo cuyo vértice está a la altura del cuarto cartílago costal y cuya base se confunde sin delimitación con la matidez hepática. El borde derecho vertical corresponde al borde izquierdo del esternón y el borde izquierdo es oblicuo hacia abajo y afuera extendiéndose desde el vértice hasta un poco por dentro del choque dela punta (fig. 11.4). Esta área de matidez absoluta es producida por el ventrículo derecho en los sujetos normales.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1857356" y="285732"/>
            <a:ext cx="5605782" cy="4929222"/>
          </a:xfrm>
          <a:prstGeom prst="rect">
            <a:avLst/>
          </a:prstGeom>
          <a:ln w="9525" cap="rnd">
            <a:solidFill>
              <a:schemeClr val="tx1"/>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0" y="285732"/>
            <a:ext cx="8572560" cy="4216539"/>
          </a:xfrm>
          <a:prstGeom prst="rect">
            <a:avLst/>
          </a:prstGeom>
        </p:spPr>
        <p:txBody>
          <a:bodyPr wrap="square">
            <a:spAutoFit/>
          </a:bodyPr>
          <a:lstStyle/>
          <a:p>
            <a:pPr algn="just"/>
            <a:r>
              <a:rPr lang="es-ES" sz="2400" b="1" dirty="0" smtClean="0">
                <a:latin typeface="Arial" panose="020B0604020202020204" pitchFamily="34" charset="0"/>
                <a:cs typeface="Arial" panose="020B0604020202020204" pitchFamily="34" charset="0"/>
              </a:rPr>
              <a:t>               Semiotecnia </a:t>
            </a:r>
          </a:p>
          <a:p>
            <a:pPr algn="just"/>
            <a:endParaRPr lang="es-ES" sz="2400" b="1" dirty="0">
              <a:latin typeface="Arial" panose="020B0604020202020204" pitchFamily="34" charset="0"/>
              <a:cs typeface="Arial" panose="020B0604020202020204" pitchFamily="34" charset="0"/>
            </a:endParaRPr>
          </a:p>
          <a:p>
            <a:pPr algn="just"/>
            <a:r>
              <a:rPr lang="es-ES" sz="2000" dirty="0">
                <a:latin typeface="Arial" panose="020B0604020202020204" pitchFamily="34" charset="0"/>
                <a:cs typeface="Arial" panose="020B0604020202020204" pitchFamily="34" charset="0"/>
              </a:rPr>
              <a:t>La percusión se hará con un golpe percutorio débil, marcándose solo los puntos donde el sonido es mate; la técnica que se debe seguir es:</a:t>
            </a:r>
          </a:p>
          <a:p>
            <a:pPr marL="457200" indent="-457200" algn="just">
              <a:buFont typeface="+mj-lt"/>
              <a:buAutoNum type="alphaLcParenR"/>
            </a:pPr>
            <a:r>
              <a:rPr lang="es-ES" sz="2000" dirty="0" smtClean="0">
                <a:latin typeface="Arial" panose="020B0604020202020204" pitchFamily="34" charset="0"/>
                <a:cs typeface="Arial" panose="020B0604020202020204" pitchFamily="34" charset="0"/>
              </a:rPr>
              <a:t>Para </a:t>
            </a:r>
            <a:r>
              <a:rPr lang="es-ES" sz="2000" dirty="0">
                <a:latin typeface="Arial" panose="020B0604020202020204" pitchFamily="34" charset="0"/>
                <a:cs typeface="Arial" panose="020B0604020202020204" pitchFamily="34" charset="0"/>
              </a:rPr>
              <a:t>percutir el borde derecho, se coloca el dedo plesímetro en la dirección del eje longitudinal del tórax en el límite derecho, que determinamos en la matidez relativa  avanzando en sentido transversal hacia la izquierda hasta encontrar matidez absoluta. Esta operación se realiza a nivel del cuarto y quinto espacios.</a:t>
            </a:r>
          </a:p>
          <a:p>
            <a:pPr marL="457200" indent="-457200" algn="just">
              <a:buFont typeface="+mj-lt"/>
              <a:buAutoNum type="alphaLcParenR"/>
            </a:pPr>
            <a:r>
              <a:rPr lang="es-ES" sz="2000" dirty="0" smtClean="0">
                <a:latin typeface="Arial" panose="020B0604020202020204" pitchFamily="34" charset="0"/>
                <a:cs typeface="Arial" panose="020B0604020202020204" pitchFamily="34" charset="0"/>
              </a:rPr>
              <a:t>Para </a:t>
            </a:r>
            <a:r>
              <a:rPr lang="es-ES" sz="2000" dirty="0">
                <a:latin typeface="Arial" panose="020B0604020202020204" pitchFamily="34" charset="0"/>
                <a:cs typeface="Arial" panose="020B0604020202020204" pitchFamily="34" charset="0"/>
              </a:rPr>
              <a:t>determinar el borde izquierdo hacemos una operación similar pero en sentido contrario, siempre partiendo en forma paralela del límite izquierdo de la matidez relativa.</a:t>
            </a:r>
          </a:p>
          <a:p>
            <a:pPr marL="457200" indent="-457200" algn="just">
              <a:buFont typeface="+mj-lt"/>
              <a:buAutoNum type="alphaLcParenR"/>
            </a:pPr>
            <a:r>
              <a:rPr lang="es-ES" sz="2000" dirty="0" smtClean="0">
                <a:latin typeface="Arial" panose="020B0604020202020204" pitchFamily="34" charset="0"/>
                <a:cs typeface="Arial" panose="020B0604020202020204" pitchFamily="34" charset="0"/>
              </a:rPr>
              <a:t>Se </a:t>
            </a:r>
            <a:r>
              <a:rPr lang="es-ES" sz="2000" dirty="0">
                <a:latin typeface="Arial" panose="020B0604020202020204" pitchFamily="34" charset="0"/>
                <a:cs typeface="Arial" panose="020B0604020202020204" pitchFamily="34" charset="0"/>
              </a:rPr>
              <a:t>corresponde con lo señalado en el inciso de la matidez relativa.</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193204"/>
            <a:ext cx="7488832" cy="3908762"/>
          </a:xfrm>
          <a:prstGeom prst="rect">
            <a:avLst/>
          </a:prstGeom>
        </p:spPr>
        <p:txBody>
          <a:bodyPr wrap="square">
            <a:spAutoFit/>
          </a:bodyPr>
          <a:lstStyle/>
          <a:p>
            <a:pPr algn="just"/>
            <a:r>
              <a:rPr lang="es-ES" sz="2400" b="1" dirty="0" smtClean="0">
                <a:latin typeface="Arial" panose="020B0604020202020204" pitchFamily="34" charset="0"/>
                <a:cs typeface="Arial" panose="020B0604020202020204" pitchFamily="34" charset="0"/>
              </a:rPr>
              <a:t> AUSCULTACIÓN</a:t>
            </a:r>
            <a:r>
              <a:rPr lang="es-ES" sz="2800" b="1" dirty="0" smtClean="0"/>
              <a:t>  </a:t>
            </a:r>
          </a:p>
          <a:p>
            <a:pPr algn="just"/>
            <a:endParaRPr lang="es-ES" sz="2800" dirty="0"/>
          </a:p>
          <a:p>
            <a:pPr algn="just"/>
            <a:r>
              <a:rPr lang="es-ES" sz="2400" dirty="0">
                <a:latin typeface="Arial" panose="020B0604020202020204" pitchFamily="34" charset="0"/>
                <a:cs typeface="Arial" panose="020B0604020202020204" pitchFamily="34" charset="0"/>
              </a:rPr>
              <a:t>La auscultación es uno de los métodos clínicos más valiosos para el examen del corazón, especialmente para el diagnóstico de las afecciones valvulares </a:t>
            </a:r>
            <a:endParaRPr lang="es-ES" sz="2400" dirty="0" smtClean="0">
              <a:latin typeface="Arial" panose="020B0604020202020204" pitchFamily="34" charset="0"/>
              <a:cs typeface="Arial" panose="020B0604020202020204" pitchFamily="34" charset="0"/>
            </a:endParaRPr>
          </a:p>
          <a:p>
            <a:pPr algn="just"/>
            <a:endParaRPr lang="es-ES" sz="2400" dirty="0">
              <a:latin typeface="Arial" panose="020B0604020202020204" pitchFamily="34" charset="0"/>
              <a:cs typeface="Arial" panose="020B0604020202020204" pitchFamily="34" charset="0"/>
            </a:endParaRPr>
          </a:p>
          <a:p>
            <a:pPr algn="just"/>
            <a:r>
              <a:rPr lang="es-ES" sz="2400" dirty="0">
                <a:latin typeface="Arial" panose="020B0604020202020204" pitchFamily="34" charset="0"/>
                <a:cs typeface="Arial" panose="020B0604020202020204" pitchFamily="34" charset="0"/>
              </a:rPr>
              <a:t>Además de tono, timbre e intensidad los sonidos tienen duración. Pueden ser largos o cortos. La relación entre espacios y ruidos permite la ubicación de los fenómenos acústicos cardiacos.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15616" y="553244"/>
            <a:ext cx="7632848" cy="4893647"/>
          </a:xfrm>
          <a:prstGeom prst="rect">
            <a:avLst/>
          </a:prstGeom>
        </p:spPr>
        <p:txBody>
          <a:bodyPr wrap="square">
            <a:spAutoFit/>
          </a:bodyPr>
          <a:lstStyle/>
          <a:p>
            <a:r>
              <a:rPr lang="es-ES" sz="2400" b="1" dirty="0">
                <a:latin typeface="Arial" panose="020B0604020202020204" pitchFamily="34" charset="0"/>
                <a:cs typeface="Arial" panose="020B0604020202020204" pitchFamily="34" charset="0"/>
              </a:rPr>
              <a:t>Regiones donde se debe practicar la </a:t>
            </a:r>
            <a:r>
              <a:rPr lang="es-ES" sz="2400" b="1" dirty="0" smtClean="0">
                <a:latin typeface="Arial" panose="020B0604020202020204" pitchFamily="34" charset="0"/>
                <a:cs typeface="Arial" panose="020B0604020202020204" pitchFamily="34" charset="0"/>
              </a:rPr>
              <a:t>auscultación</a:t>
            </a:r>
          </a:p>
          <a:p>
            <a:endParaRPr lang="es-ES" sz="2400" b="1" dirty="0"/>
          </a:p>
          <a:p>
            <a:pPr algn="just"/>
            <a:r>
              <a:rPr lang="es-ES" sz="2400" dirty="0">
                <a:latin typeface="Arial" panose="020B0604020202020204" pitchFamily="34" charset="0"/>
                <a:cs typeface="Arial" panose="020B0604020202020204" pitchFamily="34" charset="0"/>
              </a:rPr>
              <a:t>La auscultación se debe realizar en toda la región precordial, tanto en sus cuatro focos principales de auscultación: </a:t>
            </a:r>
            <a:r>
              <a:rPr lang="es-ES" sz="2400" dirty="0" err="1">
                <a:latin typeface="Arial" panose="020B0604020202020204" pitchFamily="34" charset="0"/>
                <a:cs typeface="Arial" panose="020B0604020202020204" pitchFamily="34" charset="0"/>
              </a:rPr>
              <a:t>tricuspídeo</a:t>
            </a:r>
            <a:r>
              <a:rPr lang="es-ES" sz="2400" dirty="0">
                <a:latin typeface="Arial" panose="020B0604020202020204" pitchFamily="34" charset="0"/>
                <a:cs typeface="Arial" panose="020B0604020202020204" pitchFamily="34" charset="0"/>
              </a:rPr>
              <a:t>, mitral, pulmonar y aórtico(fig. 11.5), como en las áreas y focos adicionales del </a:t>
            </a:r>
            <a:r>
              <a:rPr lang="es-ES" sz="2400" dirty="0" err="1">
                <a:latin typeface="Arial" panose="020B0604020202020204" pitchFamily="34" charset="0"/>
                <a:cs typeface="Arial" panose="020B0604020202020204" pitchFamily="34" charset="0"/>
              </a:rPr>
              <a:t>precordio</a:t>
            </a:r>
            <a:r>
              <a:rPr lang="es-ES" sz="2400" dirty="0">
                <a:latin typeface="Arial" panose="020B0604020202020204" pitchFamily="34" charset="0"/>
                <a:cs typeface="Arial" panose="020B0604020202020204" pitchFamily="34" charset="0"/>
              </a:rPr>
              <a:t> (segundo foco aórtico o quinto foco de auscultación </a:t>
            </a:r>
            <a:r>
              <a:rPr lang="es-ES" sz="2400" dirty="0" smtClean="0">
                <a:latin typeface="Arial" panose="020B0604020202020204" pitchFamily="34" charset="0"/>
                <a:cs typeface="Arial" panose="020B0604020202020204" pitchFamily="34" charset="0"/>
              </a:rPr>
              <a:t>y </a:t>
            </a:r>
            <a:r>
              <a:rPr lang="es-ES" sz="2400" dirty="0" err="1" smtClean="0">
                <a:latin typeface="Arial" panose="020B0604020202020204" pitchFamily="34" charset="0"/>
                <a:cs typeface="Arial" panose="020B0604020202020204" pitchFamily="34" charset="0"/>
              </a:rPr>
              <a:t>mesocardio</a:t>
            </a:r>
            <a:r>
              <a:rPr lang="es-ES" sz="2400" dirty="0">
                <a:latin typeface="Arial" panose="020B0604020202020204" pitchFamily="34" charset="0"/>
                <a:cs typeface="Arial" panose="020B0604020202020204" pitchFamily="34" charset="0"/>
              </a:rPr>
              <a:t>) y fuera de este, como la región de la base del cuello, el área </a:t>
            </a:r>
            <a:r>
              <a:rPr lang="es-ES" sz="2400" dirty="0" err="1">
                <a:latin typeface="Arial" panose="020B0604020202020204" pitchFamily="34" charset="0"/>
                <a:cs typeface="Arial" panose="020B0604020202020204" pitchFamily="34" charset="0"/>
              </a:rPr>
              <a:t>esternoclavicular</a:t>
            </a:r>
            <a:r>
              <a:rPr lang="es-ES" sz="2400" dirty="0">
                <a:latin typeface="Arial" panose="020B0604020202020204" pitchFamily="34" charset="0"/>
                <a:cs typeface="Arial" panose="020B0604020202020204" pitchFamily="34" charset="0"/>
              </a:rPr>
              <a:t>, y la región epigástrica, especialmente la región comprendida por debajo del reborde costal izquierdo, cerca del apéndice xifoides, donde precisamente se proyecta el ventrículo derecho.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15616" y="49188"/>
            <a:ext cx="7920880" cy="5262979"/>
          </a:xfrm>
          <a:prstGeom prst="rect">
            <a:avLst/>
          </a:prstGeom>
        </p:spPr>
        <p:txBody>
          <a:bodyPr wrap="square">
            <a:spAutoFit/>
          </a:bodyPr>
          <a:lstStyle/>
          <a:p>
            <a:pPr algn="just"/>
            <a:r>
              <a:rPr lang="es-ES" sz="2400" dirty="0" smtClean="0">
                <a:latin typeface="Arial" panose="020B0604020202020204" pitchFamily="34" charset="0"/>
                <a:cs typeface="Arial" panose="020B0604020202020204" pitchFamily="34" charset="0"/>
              </a:rPr>
              <a:t>Al </a:t>
            </a:r>
            <a:r>
              <a:rPr lang="es-ES" sz="2400" dirty="0">
                <a:latin typeface="Arial" panose="020B0604020202020204" pitchFamily="34" charset="0"/>
                <a:cs typeface="Arial" panose="020B0604020202020204" pitchFamily="34" charset="0"/>
              </a:rPr>
              <a:t>auscultar la región precordial debemos seguir </a:t>
            </a:r>
            <a:r>
              <a:rPr lang="es-ES" sz="2400" dirty="0" smtClean="0">
                <a:latin typeface="Arial" panose="020B0604020202020204" pitchFamily="34" charset="0"/>
                <a:cs typeface="Arial" panose="020B0604020202020204" pitchFamily="34" charset="0"/>
              </a:rPr>
              <a:t>un método </a:t>
            </a:r>
            <a:r>
              <a:rPr lang="es-ES" sz="2400" dirty="0">
                <a:latin typeface="Arial" panose="020B0604020202020204" pitchFamily="34" charset="0"/>
                <a:cs typeface="Arial" panose="020B0604020202020204" pitchFamily="34" charset="0"/>
              </a:rPr>
              <a:t>secuencial sistemático, siempre el </a:t>
            </a:r>
            <a:r>
              <a:rPr lang="es-ES" sz="2400" dirty="0" smtClean="0">
                <a:latin typeface="Arial" panose="020B0604020202020204" pitchFamily="34" charset="0"/>
                <a:cs typeface="Arial" panose="020B0604020202020204" pitchFamily="34" charset="0"/>
              </a:rPr>
              <a:t>mismo.</a:t>
            </a:r>
          </a:p>
          <a:p>
            <a:pPr algn="just"/>
            <a:endParaRPr lang="es-ES" sz="2400" dirty="0" smtClean="0">
              <a:latin typeface="Arial" panose="020B0604020202020204" pitchFamily="34" charset="0"/>
              <a:cs typeface="Arial" panose="020B0604020202020204" pitchFamily="34" charset="0"/>
            </a:endParaRPr>
          </a:p>
          <a:p>
            <a:pPr algn="just"/>
            <a:r>
              <a:rPr lang="es-ES" sz="2400" dirty="0" smtClean="0">
                <a:latin typeface="Arial" panose="020B0604020202020204" pitchFamily="34" charset="0"/>
                <a:cs typeface="Arial" panose="020B0604020202020204" pitchFamily="34" charset="0"/>
              </a:rPr>
              <a:t>Comenzar </a:t>
            </a:r>
            <a:r>
              <a:rPr lang="es-ES" sz="2400" dirty="0">
                <a:latin typeface="Arial" panose="020B0604020202020204" pitchFamily="34" charset="0"/>
                <a:cs typeface="Arial" panose="020B0604020202020204" pitchFamily="34" charset="0"/>
              </a:rPr>
              <a:t>por el foco </a:t>
            </a:r>
            <a:r>
              <a:rPr lang="es-ES" sz="2400" dirty="0" err="1">
                <a:latin typeface="Arial" panose="020B0604020202020204" pitchFamily="34" charset="0"/>
                <a:cs typeface="Arial" panose="020B0604020202020204" pitchFamily="34" charset="0"/>
              </a:rPr>
              <a:t>tricuspídeo</a:t>
            </a:r>
            <a:r>
              <a:rPr lang="es-ES" sz="2400" dirty="0">
                <a:latin typeface="Arial" panose="020B0604020202020204" pitchFamily="34" charset="0"/>
                <a:cs typeface="Arial" panose="020B0604020202020204" pitchFamily="34" charset="0"/>
              </a:rPr>
              <a:t>, después se pasa al foco mitral; a continuación, a los focos de la base: al pulmonar y al aórtico, y para cerrar el circuito de los focos, debe pasarse  al segundo foco aórtico. Después se  recorre toda la región precordial</a:t>
            </a:r>
            <a:r>
              <a:rPr lang="es-ES" sz="2400" dirty="0" smtClean="0">
                <a:latin typeface="Arial" panose="020B0604020202020204" pitchFamily="34" charset="0"/>
                <a:cs typeface="Arial" panose="020B0604020202020204" pitchFamily="34" charset="0"/>
              </a:rPr>
              <a:t>.</a:t>
            </a:r>
          </a:p>
          <a:p>
            <a:pPr algn="just"/>
            <a:endParaRPr lang="es-ES" sz="2400" dirty="0">
              <a:latin typeface="Arial" panose="020B0604020202020204" pitchFamily="34" charset="0"/>
              <a:cs typeface="Arial" panose="020B0604020202020204" pitchFamily="34" charset="0"/>
            </a:endParaRPr>
          </a:p>
          <a:p>
            <a:pPr algn="just"/>
            <a:r>
              <a:rPr lang="es-ES" sz="2400" dirty="0" smtClean="0">
                <a:latin typeface="Arial" panose="020B0604020202020204" pitchFamily="34" charset="0"/>
                <a:cs typeface="Arial" panose="020B0604020202020204" pitchFamily="34" charset="0"/>
              </a:rPr>
              <a:t>Comenzar </a:t>
            </a:r>
            <a:r>
              <a:rPr lang="es-ES" sz="2400" dirty="0">
                <a:latin typeface="Arial" panose="020B0604020202020204" pitchFamily="34" charset="0"/>
                <a:cs typeface="Arial" panose="020B0604020202020204" pitchFamily="34" charset="0"/>
              </a:rPr>
              <a:t>por el foco  </a:t>
            </a:r>
            <a:r>
              <a:rPr lang="es-ES" sz="2400" dirty="0" smtClean="0">
                <a:latin typeface="Arial" panose="020B0604020202020204" pitchFamily="34" charset="0"/>
                <a:cs typeface="Arial" panose="020B0604020202020204" pitchFamily="34" charset="0"/>
              </a:rPr>
              <a:t>aórtico </a:t>
            </a:r>
            <a:r>
              <a:rPr lang="es-ES" sz="2400" dirty="0">
                <a:latin typeface="Arial" panose="020B0604020202020204" pitchFamily="34" charset="0"/>
                <a:cs typeface="Arial" panose="020B0604020202020204" pitchFamily="34" charset="0"/>
              </a:rPr>
              <a:t>y seguidamente auscultar los vasos del cuello  o pasar al foco pulmonar. Luego se va descendiendo por el borde esternal izquierdo, al segundo foco aórtico, hasta el </a:t>
            </a:r>
            <a:r>
              <a:rPr lang="es-ES" sz="2400" dirty="0" err="1">
                <a:latin typeface="Arial" panose="020B0604020202020204" pitchFamily="34" charset="0"/>
                <a:cs typeface="Arial" panose="020B0604020202020204" pitchFamily="34" charset="0"/>
              </a:rPr>
              <a:t>tricuspídeo</a:t>
            </a:r>
            <a:r>
              <a:rPr lang="es-ES" sz="2400" dirty="0">
                <a:latin typeface="Arial" panose="020B0604020202020204" pitchFamily="34" charset="0"/>
                <a:cs typeface="Arial" panose="020B0604020202020204" pitchFamily="34" charset="0"/>
              </a:rPr>
              <a:t> y la región epigástrica, para terminar en el foco mitral y </a:t>
            </a:r>
            <a:r>
              <a:rPr lang="es-ES" sz="2400" dirty="0" err="1">
                <a:latin typeface="Arial" panose="020B0604020202020204" pitchFamily="34" charset="0"/>
                <a:cs typeface="Arial" panose="020B0604020202020204" pitchFamily="34" charset="0"/>
              </a:rPr>
              <a:t>mesocardio</a:t>
            </a:r>
            <a:r>
              <a:rPr lang="es-ES" sz="2400" dirty="0">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457269"/>
            <a:ext cx="8572560" cy="4524315"/>
          </a:xfrm>
          <a:prstGeom prst="rect">
            <a:avLst/>
          </a:prstGeom>
        </p:spPr>
        <p:txBody>
          <a:bodyPr wrap="square">
            <a:spAutoFit/>
          </a:bodyPr>
          <a:lstStyle/>
          <a:p>
            <a:r>
              <a:rPr lang="es-ES" sz="2400" b="1" dirty="0" smtClean="0">
                <a:latin typeface="Arial" panose="020B0604020202020204" pitchFamily="34" charset="0"/>
                <a:cs typeface="Arial" panose="020B0604020202020204" pitchFamily="34" charset="0"/>
              </a:rPr>
              <a:t>             Auscultación sistemática</a:t>
            </a:r>
          </a:p>
          <a:p>
            <a:r>
              <a:rPr lang="es-ES" sz="2400" b="1" dirty="0" smtClean="0">
                <a:latin typeface="Arial" panose="020B0604020202020204" pitchFamily="34" charset="0"/>
                <a:cs typeface="Arial" panose="020B0604020202020204" pitchFamily="34" charset="0"/>
              </a:rPr>
              <a:t> </a:t>
            </a:r>
          </a:p>
          <a:p>
            <a:pPr marL="271463" indent="-271463" algn="just"/>
            <a:r>
              <a:rPr lang="es-ES" sz="2400" dirty="0" smtClean="0">
                <a:latin typeface="Arial" panose="020B0604020202020204" pitchFamily="34" charset="0"/>
                <a:cs typeface="Arial" panose="020B0604020202020204" pitchFamily="34" charset="0"/>
              </a:rPr>
              <a:t>I </a:t>
            </a:r>
            <a:r>
              <a:rPr lang="es-ES" sz="2400" dirty="0">
                <a:latin typeface="Arial" panose="020B0604020202020204" pitchFamily="34" charset="0"/>
                <a:cs typeface="Arial" panose="020B0604020202020204" pitchFamily="34" charset="0"/>
              </a:rPr>
              <a:t>. Determine el ritmo y la frecuencia cardiaca El ritmo habitualmente será regular, Cuando se detecta una arritmia debe completarse el examen auscultando simultáneamente con la palpación del pulso radial. </a:t>
            </a:r>
            <a:endParaRPr lang="es-ES" sz="2400" dirty="0" smtClean="0">
              <a:latin typeface="Arial" panose="020B0604020202020204" pitchFamily="34" charset="0"/>
              <a:cs typeface="Arial" panose="020B0604020202020204" pitchFamily="34" charset="0"/>
            </a:endParaRPr>
          </a:p>
          <a:p>
            <a:pPr marL="271463" indent="-271463" algn="just"/>
            <a:endParaRPr lang="es-ES" sz="2400" dirty="0" smtClean="0">
              <a:latin typeface="Arial" panose="020B0604020202020204" pitchFamily="34" charset="0"/>
              <a:cs typeface="Arial" panose="020B0604020202020204" pitchFamily="34" charset="0"/>
            </a:endParaRPr>
          </a:p>
          <a:p>
            <a:pPr marL="271463" indent="-271463" algn="just"/>
            <a:r>
              <a:rPr lang="es-ES" sz="2400" dirty="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La </a:t>
            </a:r>
            <a:r>
              <a:rPr lang="es-ES" sz="2400" dirty="0">
                <a:latin typeface="Arial" panose="020B0604020202020204" pitchFamily="34" charset="0"/>
                <a:cs typeface="Arial" panose="020B0604020202020204" pitchFamily="34" charset="0"/>
              </a:rPr>
              <a:t>frecuencia cardiaca se determina contando los latidos en un minuto completo, con un reloj que marque los segundos, mientras ausculta. La frecuencia normal de reposo es 60-100 latidos/min, pero puede ser menor en personas en buenas condiciones físicas.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1057300"/>
            <a:ext cx="8429684" cy="3785652"/>
          </a:xfrm>
          <a:prstGeom prst="rect">
            <a:avLst/>
          </a:prstGeom>
        </p:spPr>
        <p:txBody>
          <a:bodyPr wrap="square">
            <a:spAutoFit/>
          </a:bodyPr>
          <a:lstStyle/>
          <a:p>
            <a:r>
              <a:rPr lang="es-ES" sz="2400" dirty="0">
                <a:latin typeface="Arial" panose="020B0604020202020204" pitchFamily="34" charset="0"/>
                <a:cs typeface="Arial" panose="020B0604020202020204" pitchFamily="34" charset="0"/>
              </a:rPr>
              <a:t>II. Identifique los ruidos cardiacos en cada foco</a:t>
            </a:r>
          </a:p>
          <a:p>
            <a:pPr lvl="1" algn="just"/>
            <a:r>
              <a:rPr lang="es-ES" sz="2400" b="1" dirty="0">
                <a:latin typeface="Arial" panose="020B0604020202020204" pitchFamily="34" charset="0"/>
                <a:cs typeface="Arial" panose="020B0604020202020204" pitchFamily="34" charset="0"/>
              </a:rPr>
              <a:t>Primer ruido(R1)</a:t>
            </a:r>
          </a:p>
          <a:p>
            <a:pPr lvl="1" algn="just"/>
            <a:r>
              <a:rPr lang="es-ES" sz="2400" dirty="0">
                <a:latin typeface="Arial" panose="020B0604020202020204" pitchFamily="34" charset="0"/>
                <a:cs typeface="Arial" panose="020B0604020202020204" pitchFamily="34" charset="0"/>
              </a:rPr>
              <a:t>El primer ruido cardiaco (R1) es detono ligeramente bajo y tiene una duración algo mayor (0,14 s) que el segundo ruido. Su onomatopeya es </a:t>
            </a:r>
            <a:r>
              <a:rPr lang="es-ES" sz="2400" i="1" u="sng" dirty="0">
                <a:latin typeface="Arial" panose="020B0604020202020204" pitchFamily="34" charset="0"/>
                <a:cs typeface="Arial" panose="020B0604020202020204" pitchFamily="34" charset="0"/>
              </a:rPr>
              <a:t>dom</a:t>
            </a:r>
            <a:r>
              <a:rPr lang="es-ES" sz="2400" dirty="0">
                <a:latin typeface="Arial" panose="020B0604020202020204" pitchFamily="34" charset="0"/>
                <a:cs typeface="Arial" panose="020B0604020202020204" pitchFamily="34" charset="0"/>
              </a:rPr>
              <a:t>. Tiene mayor intensidad en la punta cuando se ausculta con el diafragma, donde se oye como un sonido único. </a:t>
            </a:r>
            <a:endParaRPr lang="es-ES" sz="2400" dirty="0" smtClean="0">
              <a:latin typeface="Arial" panose="020B0604020202020204" pitchFamily="34" charset="0"/>
              <a:cs typeface="Arial" panose="020B0604020202020204" pitchFamily="34" charset="0"/>
            </a:endParaRPr>
          </a:p>
          <a:p>
            <a:pPr lvl="1" algn="just"/>
            <a:r>
              <a:rPr lang="es-ES" sz="2400" dirty="0" smtClean="0">
                <a:latin typeface="Arial" panose="020B0604020202020204" pitchFamily="34" charset="0"/>
                <a:cs typeface="Arial" panose="020B0604020202020204" pitchFamily="34" charset="0"/>
              </a:rPr>
              <a:t>Producción</a:t>
            </a:r>
            <a:r>
              <a:rPr lang="es-ES" sz="2400" dirty="0">
                <a:latin typeface="Arial" panose="020B0604020202020204" pitchFamily="34" charset="0"/>
                <a:cs typeface="Arial" panose="020B0604020202020204" pitchFamily="34" charset="0"/>
              </a:rPr>
              <a:t>: Cierre simultáneo de las válvulas </a:t>
            </a:r>
            <a:r>
              <a:rPr lang="es-ES" sz="2400" dirty="0" err="1">
                <a:latin typeface="Arial" panose="020B0604020202020204" pitchFamily="34" charset="0"/>
                <a:cs typeface="Arial" panose="020B0604020202020204" pitchFamily="34" charset="0"/>
              </a:rPr>
              <a:t>auriculoventriculares</a:t>
            </a:r>
            <a:r>
              <a:rPr lang="es-ES" sz="2400" dirty="0">
                <a:latin typeface="Arial" panose="020B0604020202020204" pitchFamily="34" charset="0"/>
                <a:cs typeface="Arial" panose="020B0604020202020204" pitchFamily="34" charset="0"/>
              </a:rPr>
              <a:t>, al inicio de la contracción ventricular.</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1129308"/>
            <a:ext cx="8143932" cy="3046988"/>
          </a:xfrm>
          <a:prstGeom prst="rect">
            <a:avLst/>
          </a:prstGeom>
        </p:spPr>
        <p:txBody>
          <a:bodyPr wrap="square">
            <a:spAutoFit/>
          </a:bodyPr>
          <a:lstStyle/>
          <a:p>
            <a:pPr algn="just"/>
            <a:r>
              <a:rPr lang="es-ES" sz="2400" b="1" dirty="0" smtClean="0">
                <a:latin typeface="Arial" panose="020B0604020202020204" pitchFamily="34" charset="0"/>
                <a:cs typeface="Arial" panose="020B0604020202020204" pitchFamily="34" charset="0"/>
              </a:rPr>
              <a:t>Segundo ruido (R2</a:t>
            </a:r>
            <a:r>
              <a:rPr lang="es-ES" sz="2400" b="1" dirty="0">
                <a:latin typeface="Arial" panose="020B0604020202020204" pitchFamily="34" charset="0"/>
                <a:cs typeface="Arial" panose="020B0604020202020204" pitchFamily="34" charset="0"/>
              </a:rPr>
              <a:t>) </a:t>
            </a:r>
            <a:endParaRPr lang="es-ES" sz="2400" b="1" dirty="0" smtClean="0">
              <a:latin typeface="Arial" panose="020B0604020202020204" pitchFamily="34" charset="0"/>
              <a:cs typeface="Arial" panose="020B0604020202020204" pitchFamily="34" charset="0"/>
            </a:endParaRPr>
          </a:p>
          <a:p>
            <a:pPr algn="just"/>
            <a:endParaRPr lang="es-ES" sz="2400" dirty="0">
              <a:latin typeface="Arial" panose="020B0604020202020204" pitchFamily="34" charset="0"/>
              <a:cs typeface="Arial" panose="020B0604020202020204" pitchFamily="34" charset="0"/>
            </a:endParaRPr>
          </a:p>
          <a:p>
            <a:pPr algn="just"/>
            <a:r>
              <a:rPr lang="es-ES" sz="2400" dirty="0">
                <a:latin typeface="Arial" panose="020B0604020202020204" pitchFamily="34" charset="0"/>
                <a:cs typeface="Arial" panose="020B0604020202020204" pitchFamily="34" charset="0"/>
              </a:rPr>
              <a:t>El segundo ruido cardiaco es de tono ligeramente más alto y es más corto (0,11s). Su onomatopeya es </a:t>
            </a:r>
            <a:r>
              <a:rPr lang="es-ES" sz="2400" i="1" u="sng" dirty="0" err="1">
                <a:latin typeface="Arial" panose="020B0604020202020204" pitchFamily="34" charset="0"/>
                <a:cs typeface="Arial" panose="020B0604020202020204" pitchFamily="34" charset="0"/>
              </a:rPr>
              <a:t>lop</a:t>
            </a:r>
            <a:r>
              <a:rPr lang="es-ES" sz="2400" dirty="0">
                <a:latin typeface="Arial" panose="020B0604020202020204" pitchFamily="34" charset="0"/>
                <a:cs typeface="Arial" panose="020B0604020202020204" pitchFamily="34" charset="0"/>
              </a:rPr>
              <a:t>. Tiene mayor intensidad en los focos de la base.</a:t>
            </a:r>
          </a:p>
          <a:p>
            <a:pPr algn="just"/>
            <a:r>
              <a:rPr lang="es-ES" sz="2400" dirty="0">
                <a:latin typeface="Arial" panose="020B0604020202020204" pitchFamily="34" charset="0"/>
                <a:cs typeface="Arial" panose="020B0604020202020204" pitchFamily="34" charset="0"/>
              </a:rPr>
              <a:t>El Segundo  ruido cardiaco es el cierre simultáneo de las válvulas sigmoideas aórticas y pulmonares, inicio de la diástole ventricular.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372147" y="121196"/>
            <a:ext cx="5778500" cy="616479"/>
          </a:xfrm>
        </p:spPr>
        <p:txBody>
          <a:bodyPr>
            <a:normAutofit/>
          </a:bodyPr>
          <a:lstStyle/>
          <a:p>
            <a:pPr algn="ctr" eaLnBrk="1" hangingPunct="1"/>
            <a:r>
              <a:rPr lang="es-ES" sz="2400" b="1" dirty="0">
                <a:solidFill>
                  <a:schemeClr val="tx1"/>
                </a:solidFill>
                <a:latin typeface="Arial" panose="020B0604020202020204" pitchFamily="34" charset="0"/>
                <a:cs typeface="Arial" panose="020B0604020202020204" pitchFamily="34" charset="0"/>
              </a:rPr>
              <a:t>Inspección del tórax</a:t>
            </a:r>
          </a:p>
        </p:txBody>
      </p:sp>
      <p:sp>
        <p:nvSpPr>
          <p:cNvPr id="79875" name="Rectangle 3"/>
          <p:cNvSpPr>
            <a:spLocks noGrp="1" noChangeArrowheads="1"/>
          </p:cNvSpPr>
          <p:nvPr>
            <p:ph idx="1"/>
          </p:nvPr>
        </p:nvSpPr>
        <p:spPr>
          <a:xfrm>
            <a:off x="1475656" y="625252"/>
            <a:ext cx="6577542" cy="4557448"/>
          </a:xfrm>
        </p:spPr>
        <p:txBody>
          <a:bodyPr>
            <a:normAutofit lnSpcReduction="10000"/>
          </a:bodyPr>
          <a:lstStyle/>
          <a:p>
            <a:pPr eaLnBrk="1" hangingPunct="1">
              <a:spcBef>
                <a:spcPts val="1000"/>
              </a:spcBef>
              <a:spcAft>
                <a:spcPts val="1000"/>
              </a:spcAft>
              <a:defRPr/>
            </a:pPr>
            <a:r>
              <a:rPr lang="es-ES" sz="2400" dirty="0" smtClean="0">
                <a:solidFill>
                  <a:schemeClr val="tx1"/>
                </a:solidFill>
                <a:latin typeface="Arial" panose="020B0604020202020204" pitchFamily="34" charset="0"/>
                <a:cs typeface="Arial" panose="020B0604020202020204" pitchFamily="34" charset="0"/>
              </a:rPr>
              <a:t>Muévase alrededor del sujeto para inspeccionar las diferentes regiones y líneas de demarcación visibles, en los tres planos (posterior, anterior y lateral)</a:t>
            </a:r>
          </a:p>
          <a:p>
            <a:pPr eaLnBrk="1" hangingPunct="1">
              <a:spcBef>
                <a:spcPts val="1000"/>
              </a:spcBef>
              <a:spcAft>
                <a:spcPts val="1000"/>
              </a:spcAft>
              <a:defRPr/>
            </a:pPr>
            <a:r>
              <a:rPr lang="es-ES" sz="2400" dirty="0" smtClean="0">
                <a:solidFill>
                  <a:schemeClr val="tx1"/>
                </a:solidFill>
                <a:latin typeface="Arial" panose="020B0604020202020204" pitchFamily="34" charset="0"/>
                <a:cs typeface="Arial" panose="020B0604020202020204" pitchFamily="34" charset="0"/>
              </a:rPr>
              <a:t>Deben tenerse en cuenta los siguientes aspectos:</a:t>
            </a:r>
          </a:p>
          <a:p>
            <a:pPr lvl="0">
              <a:spcBef>
                <a:spcPts val="1000"/>
              </a:spcBef>
              <a:spcAft>
                <a:spcPts val="1000"/>
              </a:spcAft>
              <a:buClr>
                <a:srgbClr val="353535"/>
              </a:buClr>
              <a:buFont typeface="Wingdings" panose="05000000000000000000" pitchFamily="2" charset="2"/>
              <a:buChar char="v"/>
            </a:pPr>
            <a:r>
              <a:rPr lang="es-ES" sz="2400" dirty="0" smtClean="0">
                <a:solidFill>
                  <a:schemeClr val="tx1"/>
                </a:solidFill>
                <a:latin typeface="Arial" panose="020B0604020202020204" pitchFamily="34" charset="0"/>
                <a:cs typeface="Arial" panose="020B0604020202020204" pitchFamily="34" charset="0"/>
              </a:rPr>
              <a:t>Debe </a:t>
            </a:r>
            <a:r>
              <a:rPr lang="es-ES" sz="2400" dirty="0">
                <a:solidFill>
                  <a:schemeClr val="tx1"/>
                </a:solidFill>
                <a:latin typeface="Arial" panose="020B0604020202020204" pitchFamily="34" charset="0"/>
                <a:cs typeface="Arial" panose="020B0604020202020204" pitchFamily="34" charset="0"/>
              </a:rPr>
              <a:t>observase de igual manera en los dos </a:t>
            </a:r>
            <a:r>
              <a:rPr lang="es-ES" sz="2400" dirty="0" err="1">
                <a:solidFill>
                  <a:schemeClr val="tx1"/>
                </a:solidFill>
                <a:latin typeface="Arial" panose="020B0604020202020204" pitchFamily="34" charset="0"/>
                <a:cs typeface="Arial" panose="020B0604020202020204" pitchFamily="34" charset="0"/>
              </a:rPr>
              <a:t>hemitórax</a:t>
            </a:r>
            <a:r>
              <a:rPr lang="es-ES" sz="2400" dirty="0">
                <a:solidFill>
                  <a:schemeClr val="tx1"/>
                </a:solidFill>
                <a:latin typeface="Arial" panose="020B0604020202020204" pitchFamily="34" charset="0"/>
                <a:cs typeface="Arial" panose="020B0604020202020204" pitchFamily="34" charset="0"/>
              </a:rPr>
              <a:t>.</a:t>
            </a:r>
          </a:p>
          <a:p>
            <a:pPr lvl="0">
              <a:spcBef>
                <a:spcPts val="1000"/>
              </a:spcBef>
              <a:spcAft>
                <a:spcPts val="1000"/>
              </a:spcAft>
              <a:buClr>
                <a:srgbClr val="353535"/>
              </a:buClr>
              <a:buFont typeface="Wingdings" panose="05000000000000000000" pitchFamily="2" charset="2"/>
              <a:buChar char="v"/>
            </a:pPr>
            <a:r>
              <a:rPr lang="es-ES" sz="2400" dirty="0">
                <a:solidFill>
                  <a:schemeClr val="tx1"/>
                </a:solidFill>
                <a:latin typeface="Arial" panose="020B0604020202020204" pitchFamily="34" charset="0"/>
                <a:cs typeface="Arial" panose="020B0604020202020204" pitchFamily="34" charset="0"/>
              </a:rPr>
              <a:t>De observase diferente en un </a:t>
            </a:r>
            <a:r>
              <a:rPr lang="es-ES" sz="2400" dirty="0" err="1">
                <a:solidFill>
                  <a:schemeClr val="tx1"/>
                </a:solidFill>
                <a:latin typeface="Arial" panose="020B0604020202020204" pitchFamily="34" charset="0"/>
                <a:cs typeface="Arial" panose="020B0604020202020204" pitchFamily="34" charset="0"/>
              </a:rPr>
              <a:t>hemitórax</a:t>
            </a:r>
            <a:r>
              <a:rPr lang="es-ES" sz="2400" dirty="0">
                <a:solidFill>
                  <a:schemeClr val="tx1"/>
                </a:solidFill>
                <a:latin typeface="Arial" panose="020B0604020202020204" pitchFamily="34" charset="0"/>
                <a:cs typeface="Arial" panose="020B0604020202020204" pitchFamily="34" charset="0"/>
              </a:rPr>
              <a:t> con relación a otro es un hallazgo anormal. </a:t>
            </a:r>
          </a:p>
          <a:p>
            <a:pPr eaLnBrk="1" hangingPunct="1">
              <a:spcBef>
                <a:spcPts val="1000"/>
              </a:spcBef>
              <a:spcAft>
                <a:spcPts val="1000"/>
              </a:spcAft>
              <a:defRPr/>
            </a:pPr>
            <a:endParaRPr lang="es-ES" b="1" dirty="0" smtClean="0">
              <a:solidFill>
                <a:schemeClr val="tx1"/>
              </a:solidFill>
            </a:endParaRPr>
          </a:p>
        </p:txBody>
      </p:sp>
    </p:spTree>
    <p:extLst>
      <p:ext uri="{BB962C8B-B14F-4D97-AF65-F5344CB8AC3E}">
        <p14:creationId xmlns:p14="http://schemas.microsoft.com/office/powerpoint/2010/main" val="268697883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1129308"/>
            <a:ext cx="8286808" cy="3416320"/>
          </a:xfrm>
          <a:prstGeom prst="rect">
            <a:avLst/>
          </a:prstGeom>
        </p:spPr>
        <p:txBody>
          <a:bodyPr wrap="square">
            <a:spAutoFit/>
          </a:bodyPr>
          <a:lstStyle/>
          <a:p>
            <a:pPr algn="just"/>
            <a:r>
              <a:rPr lang="es-ES" sz="2400" b="1" dirty="0">
                <a:latin typeface="Arial" panose="020B0604020202020204" pitchFamily="34" charset="0"/>
                <a:cs typeface="Arial" panose="020B0604020202020204" pitchFamily="34" charset="0"/>
              </a:rPr>
              <a:t>Tercer ruido (R3) </a:t>
            </a:r>
          </a:p>
          <a:p>
            <a:pPr algn="just"/>
            <a:r>
              <a:rPr lang="es-ES" sz="2400" dirty="0">
                <a:latin typeface="Arial" panose="020B0604020202020204" pitchFamily="34" charset="0"/>
                <a:cs typeface="Arial" panose="020B0604020202020204" pitchFamily="34" charset="0"/>
              </a:rPr>
              <a:t>Se produce poco después del segundo ruido (0,13-0,18s). Se cree tiene origen en las vibraciones de la pared ventricular que resultan del impacto de la corriente de sangre que entra </a:t>
            </a:r>
            <a:r>
              <a:rPr lang="es-ES" sz="2400" dirty="0" smtClean="0">
                <a:latin typeface="Arial" panose="020B0604020202020204" pitchFamily="34" charset="0"/>
                <a:cs typeface="Arial" panose="020B0604020202020204" pitchFamily="34" charset="0"/>
              </a:rPr>
              <a:t>durante el </a:t>
            </a:r>
            <a:r>
              <a:rPr lang="es-ES" sz="2400" dirty="0">
                <a:latin typeface="Arial" panose="020B0604020202020204" pitchFamily="34" charset="0"/>
                <a:cs typeface="Arial" panose="020B0604020202020204" pitchFamily="34" charset="0"/>
              </a:rPr>
              <a:t>lleno ventricular rápido. Es de poca intensidad y tono bajo. Suele desaparecer después de los 25 años de edad. Cuando aparece en edades más tardía siempre es patológico, indica la existencia de una insuficiencia ventricular (ritmo de galope).</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337220"/>
            <a:ext cx="9036496" cy="56169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III. Identifique el desdoblamiento normal de R1 y R2</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lvl="1" algn="just" eaLnBrk="0" fontAlgn="base" hangingPunct="0">
              <a:spcBef>
                <a:spcPct val="0"/>
              </a:spcBef>
              <a:spcAft>
                <a:spcPct val="0"/>
              </a:spcAft>
            </a:pPr>
            <a:r>
              <a:rPr kumimoji="0" lang="es-ES" sz="24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Desdoblamiento normal de R1</a:t>
            </a:r>
            <a:endParaRPr kumimoji="0" lang="es-ES"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lvl="1" algn="just" eaLnBrk="0" fontAlgn="base" hangingPunct="0">
              <a:spcBef>
                <a:spcPct val="0"/>
              </a:spcBef>
              <a:spcAft>
                <a:spcPct val="0"/>
              </a:spcAf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Como el lado izquierdo del corazón normalmente se contrae antes que el derecho, la válvula mitral (M) se cierra antes que la válvula </a:t>
            </a:r>
            <a:r>
              <a:rPr kumimoji="0" lang="es-ES" sz="2400" b="0" i="0" u="none" strike="noStrike" cap="none" normalizeH="0" baseline="0" dirty="0" err="1" smtClean="0">
                <a:ln>
                  <a:noFill/>
                </a:ln>
                <a:solidFill>
                  <a:schemeClr val="tx1"/>
                </a:solidFill>
                <a:effectLst/>
                <a:latin typeface="Arial" panose="020B0604020202020204" pitchFamily="34" charset="0"/>
                <a:ea typeface="Calibri" pitchFamily="34" charset="0"/>
                <a:cs typeface="Arial" panose="020B0604020202020204" pitchFamily="34" charset="0"/>
              </a:rPr>
              <a:t>tricuspídea</a:t>
            </a: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(T) y se produce un primer ruido (R1) desdoblado en dos componentes (M1 y T1), que se separan entre sí 0,02-0,04 s. </a:t>
            </a:r>
          </a:p>
          <a:p>
            <a:pPr lvl="1" algn="just" eaLnBrk="0" fontAlgn="base" hangingPunct="0">
              <a:spcBef>
                <a:spcPct val="0"/>
              </a:spcBef>
              <a:spcAft>
                <a:spcPct val="0"/>
              </a:spcAft>
            </a:pPr>
            <a:r>
              <a:rPr kumimoji="0" lang="es-ES" sz="24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Desdoblamiento normal de R2 </a:t>
            </a:r>
            <a:endParaRPr kumimoji="0" lang="es-ES"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lvl="1" algn="just" eaLnBrk="0" fontAlgn="base" hangingPunct="0">
              <a:spcBef>
                <a:spcPct val="0"/>
              </a:spcBef>
              <a:spcAft>
                <a:spcPct val="0"/>
              </a:spcAf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Como resultado, el ventrículo izquierdo se vacía más rápidamente que el derecho y la válvula aórtica (A) se cierra primero que la pulmonar (P), alrededor de 0,04s, y da lugar a un R2 normalmente desdoblado en dos componentes (A2 y P2). En la espiración R2 vuelve a oírse único. </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3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6334" y="337220"/>
            <a:ext cx="8784976" cy="5262979"/>
          </a:xfrm>
          <a:prstGeom prst="rect">
            <a:avLst/>
          </a:prstGeom>
        </p:spPr>
        <p:txBody>
          <a:bodyPr wrap="square">
            <a:spAutoFit/>
          </a:bodyPr>
          <a:lstStyle/>
          <a:p>
            <a:pPr algn="just"/>
            <a:r>
              <a:rPr lang="es-ES" sz="2400" b="1" dirty="0" smtClean="0">
                <a:latin typeface="Arial" panose="020B0604020202020204" pitchFamily="34" charset="0"/>
                <a:cs typeface="Arial" panose="020B0604020202020204" pitchFamily="34" charset="0"/>
              </a:rPr>
              <a:t>           </a:t>
            </a:r>
          </a:p>
          <a:p>
            <a:pPr algn="just"/>
            <a:endParaRPr lang="es-ES" sz="2400" b="1" dirty="0">
              <a:latin typeface="Arial" panose="020B0604020202020204" pitchFamily="34" charset="0"/>
              <a:cs typeface="Arial" panose="020B0604020202020204" pitchFamily="34" charset="0"/>
            </a:endParaRPr>
          </a:p>
          <a:p>
            <a:pPr algn="just"/>
            <a:r>
              <a:rPr lang="es-ES" sz="2400" b="1" dirty="0" smtClean="0">
                <a:latin typeface="Arial" panose="020B0604020202020204" pitchFamily="34" charset="0"/>
                <a:cs typeface="Arial" panose="020B0604020202020204" pitchFamily="34" charset="0"/>
              </a:rPr>
              <a:t> </a:t>
            </a:r>
            <a:endParaRPr lang="es-ES" sz="2400" b="1" dirty="0">
              <a:latin typeface="Arial" panose="020B0604020202020204" pitchFamily="34" charset="0"/>
              <a:cs typeface="Arial" panose="020B0604020202020204" pitchFamily="34" charset="0"/>
            </a:endParaRPr>
          </a:p>
          <a:p>
            <a:pPr marL="1346200" indent="-1346200" algn="just"/>
            <a:r>
              <a:rPr lang="es-ES" sz="2400" b="1" dirty="0">
                <a:latin typeface="Arial" panose="020B0604020202020204" pitchFamily="34" charset="0"/>
                <a:cs typeface="Arial" panose="020B0604020202020204" pitchFamily="34" charset="0"/>
              </a:rPr>
              <a:t>Inspección</a:t>
            </a:r>
            <a:r>
              <a:rPr lang="es-ES" sz="2400" dirty="0">
                <a:latin typeface="Arial" panose="020B0604020202020204" pitchFamily="34" charset="0"/>
                <a:cs typeface="Arial" panose="020B0604020202020204" pitchFamily="34" charset="0"/>
              </a:rPr>
              <a:t>. Latido de la punta visible en el cuarto espacio intercostal, en la LMC. No se observan deformidades ni otros movimientos pulsátiles.</a:t>
            </a:r>
          </a:p>
          <a:p>
            <a:pPr marL="1346200" indent="-1346200" algn="just"/>
            <a:r>
              <a:rPr lang="es-ES" sz="2400" b="1" dirty="0">
                <a:latin typeface="Arial" panose="020B0604020202020204" pitchFamily="34" charset="0"/>
                <a:cs typeface="Arial" panose="020B0604020202020204" pitchFamily="34" charset="0"/>
              </a:rPr>
              <a:t>Palpación</a:t>
            </a:r>
            <a:r>
              <a:rPr lang="es-ES" sz="2400" dirty="0">
                <a:latin typeface="Arial" panose="020B0604020202020204" pitchFamily="34" charset="0"/>
                <a:cs typeface="Arial" panose="020B0604020202020204" pitchFamily="34" charset="0"/>
              </a:rPr>
              <a:t>. Choque de la punta palpable en el mismo lugar visible. No se palpan otros movimientos pulsátiles, frémitos o </a:t>
            </a:r>
            <a:r>
              <a:rPr lang="es-ES" sz="2400" dirty="0" err="1">
                <a:latin typeface="Arial" panose="020B0604020202020204" pitchFamily="34" charset="0"/>
                <a:cs typeface="Arial" panose="020B0604020202020204" pitchFamily="34" charset="0"/>
              </a:rPr>
              <a:t>thrills</a:t>
            </a:r>
            <a:r>
              <a:rPr lang="es-ES" sz="2400" dirty="0">
                <a:latin typeface="Arial" panose="020B0604020202020204" pitchFamily="34" charset="0"/>
                <a:cs typeface="Arial" panose="020B0604020202020204" pitchFamily="34" charset="0"/>
              </a:rPr>
              <a:t>, ni roces.</a:t>
            </a:r>
          </a:p>
          <a:p>
            <a:pPr marL="1346200" indent="-1346200" algn="just"/>
            <a:r>
              <a:rPr lang="es-ES" sz="2400" b="1" dirty="0">
                <a:latin typeface="Arial" panose="020B0604020202020204" pitchFamily="34" charset="0"/>
                <a:cs typeface="Arial" panose="020B0604020202020204" pitchFamily="34" charset="0"/>
              </a:rPr>
              <a:t>Percusión</a:t>
            </a:r>
            <a:r>
              <a:rPr lang="es-ES" sz="2400" dirty="0">
                <a:latin typeface="Arial" panose="020B0604020202020204" pitchFamily="34" charset="0"/>
                <a:cs typeface="Arial" panose="020B0604020202020204" pitchFamily="34" charset="0"/>
              </a:rPr>
              <a:t>. Área cardiaca </a:t>
            </a:r>
            <a:r>
              <a:rPr lang="es-ES" sz="2400" dirty="0" err="1">
                <a:latin typeface="Arial" panose="020B0604020202020204" pitchFamily="34" charset="0"/>
                <a:cs typeface="Arial" panose="020B0604020202020204" pitchFamily="34" charset="0"/>
              </a:rPr>
              <a:t>percutible</a:t>
            </a:r>
            <a:r>
              <a:rPr lang="es-ES" sz="2400" dirty="0">
                <a:latin typeface="Arial" panose="020B0604020202020204" pitchFamily="34" charset="0"/>
                <a:cs typeface="Arial" panose="020B0604020202020204" pitchFamily="34" charset="0"/>
              </a:rPr>
              <a:t> dentro de límites normales.</a:t>
            </a:r>
          </a:p>
          <a:p>
            <a:pPr marL="1346200" indent="-1346200" algn="just"/>
            <a:r>
              <a:rPr lang="es-ES" sz="2400" b="1" dirty="0">
                <a:latin typeface="Arial" panose="020B0604020202020204" pitchFamily="34" charset="0"/>
                <a:cs typeface="Arial" panose="020B0604020202020204" pitchFamily="34" charset="0"/>
              </a:rPr>
              <a:t>Auscultación</a:t>
            </a:r>
            <a:r>
              <a:rPr lang="es-ES" sz="2400" dirty="0">
                <a:latin typeface="Arial" panose="020B0604020202020204" pitchFamily="34" charset="0"/>
                <a:cs typeface="Arial" panose="020B0604020202020204" pitchFamily="34" charset="0"/>
              </a:rPr>
              <a:t>. Ruidos cardiacos normales, rítmicos y de buen tono e intensidad. No se auscultan ruidos accesorios, soplos ni roces. FC: 80/min.</a:t>
            </a:r>
          </a:p>
        </p:txBody>
      </p:sp>
      <p:sp>
        <p:nvSpPr>
          <p:cNvPr id="3" name="Rectángulo 2"/>
          <p:cNvSpPr/>
          <p:nvPr/>
        </p:nvSpPr>
        <p:spPr>
          <a:xfrm>
            <a:off x="1331640" y="337220"/>
            <a:ext cx="7344816" cy="830997"/>
          </a:xfrm>
          <a:prstGeom prst="rect">
            <a:avLst/>
          </a:prstGeom>
        </p:spPr>
        <p:txBody>
          <a:bodyPr wrap="square">
            <a:spAutoFit/>
          </a:bodyPr>
          <a:lstStyle/>
          <a:p>
            <a:pPr lvl="0" algn="just"/>
            <a:r>
              <a:rPr lang="es-ES" sz="2400" b="1" dirty="0">
                <a:solidFill>
                  <a:prstClr val="black"/>
                </a:solidFill>
                <a:latin typeface="Arial" panose="020B0604020202020204" pitchFamily="34" charset="0"/>
                <a:cs typeface="Arial" panose="020B0604020202020204" pitchFamily="34" charset="0"/>
              </a:rPr>
              <a:t>Ejemplo del registro escrito </a:t>
            </a:r>
            <a:r>
              <a:rPr lang="es-ES" sz="2400" b="1" dirty="0" smtClean="0">
                <a:solidFill>
                  <a:prstClr val="black"/>
                </a:solidFill>
                <a:latin typeface="Arial" panose="020B0604020202020204" pitchFamily="34" charset="0"/>
                <a:cs typeface="Arial" panose="020B0604020202020204" pitchFamily="34" charset="0"/>
              </a:rPr>
              <a:t>del examen </a:t>
            </a:r>
            <a:r>
              <a:rPr lang="es-ES" sz="2400" b="1" dirty="0">
                <a:solidFill>
                  <a:prstClr val="black"/>
                </a:solidFill>
                <a:latin typeface="Arial" panose="020B0604020202020204" pitchFamily="34" charset="0"/>
                <a:cs typeface="Arial" panose="020B0604020202020204" pitchFamily="34" charset="0"/>
              </a:rPr>
              <a:t>de un </a:t>
            </a:r>
            <a:r>
              <a:rPr lang="es-ES" sz="2400" b="1" dirty="0" err="1">
                <a:solidFill>
                  <a:prstClr val="black"/>
                </a:solidFill>
                <a:latin typeface="Arial" panose="020B0604020202020204" pitchFamily="34" charset="0"/>
                <a:cs typeface="Arial" panose="020B0604020202020204" pitchFamily="34" charset="0"/>
              </a:rPr>
              <a:t>precordio</a:t>
            </a:r>
            <a:r>
              <a:rPr lang="es-ES" sz="2400" b="1" dirty="0">
                <a:solidFill>
                  <a:prstClr val="black"/>
                </a:solidFill>
                <a:latin typeface="Arial" panose="020B0604020202020204" pitchFamily="34" charset="0"/>
                <a:cs typeface="Arial" panose="020B0604020202020204" pitchFamily="34" charset="0"/>
              </a:rPr>
              <a:t> normal</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539552" y="1057300"/>
            <a:ext cx="885828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El examen del sistema vascular periférico (SVP) comprende la exploración de:</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1. Sistema arterial periférico:</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lvl="1" eaLnBrk="0" fontAlgn="base" hangingPunct="0">
              <a:spcBef>
                <a:spcPct val="0"/>
              </a:spcBef>
              <a:spcAft>
                <a:spcPct val="0"/>
              </a:spcAf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a) Pulsos arteriales.</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lvl="1" eaLnBrk="0" fontAlgn="base" hangingPunct="0">
              <a:spcBef>
                <a:spcPct val="0"/>
              </a:spcBef>
              <a:spcAft>
                <a:spcPct val="0"/>
              </a:spcAf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b) Frecuencia del  pulso radial (PR).</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lvl="1" eaLnBrk="0" fontAlgn="base" hangingPunct="0">
              <a:spcBef>
                <a:spcPct val="0"/>
              </a:spcBef>
              <a:spcAft>
                <a:spcPct val="0"/>
              </a:spcAf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c) Medición de la tensión arterial (TA).</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2. Sistema venos o periférico:</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lvl="1" eaLnBrk="0" fontAlgn="base" hangingPunct="0">
              <a:spcBef>
                <a:spcPct val="0"/>
              </a:spcBef>
              <a:spcAft>
                <a:spcPct val="0"/>
              </a:spcAf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a) Pulsos venosos.</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lvl="1" eaLnBrk="0" fontAlgn="base" hangingPunct="0">
              <a:spcBef>
                <a:spcPct val="0"/>
              </a:spcBef>
              <a:spcAft>
                <a:spcPct val="0"/>
              </a:spcAf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b) Alteraciones de los vasos venosos.</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lvl="1" eaLnBrk="0" fontAlgn="base" hangingPunct="0">
              <a:spcBef>
                <a:spcPct val="0"/>
              </a:spcBef>
              <a:spcAft>
                <a:spcPct val="0"/>
              </a:spcAf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c) Presión venosa.</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3. Alteraciones de los vasos linfáticos. </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3" name="2 Rectángulo"/>
          <p:cNvSpPr/>
          <p:nvPr/>
        </p:nvSpPr>
        <p:spPr>
          <a:xfrm>
            <a:off x="2285984" y="285732"/>
            <a:ext cx="5215338" cy="461665"/>
          </a:xfrm>
          <a:prstGeom prst="rect">
            <a:avLst/>
          </a:prstGeom>
        </p:spPr>
        <p:txBody>
          <a:bodyPr wrap="none">
            <a:spAutoFit/>
          </a:bodyPr>
          <a:lstStyle/>
          <a:p>
            <a:pPr lvl="0" fontAlgn="base">
              <a:spcBef>
                <a:spcPct val="0"/>
              </a:spcBef>
              <a:spcAft>
                <a:spcPct val="0"/>
              </a:spcAft>
            </a:pPr>
            <a:r>
              <a:rPr lang="es-ES" sz="2400" b="1" dirty="0" smtClean="0">
                <a:latin typeface="Arial" panose="020B0604020202020204" pitchFamily="34" charset="0"/>
                <a:ea typeface="Calibri" pitchFamily="34" charset="0"/>
                <a:cs typeface="Arial" panose="020B0604020202020204" pitchFamily="34" charset="0"/>
              </a:rPr>
              <a:t>SISTEMA  ARTERIAL PERIFÉRICO</a:t>
            </a:r>
            <a:endParaRPr lang="es-ES" sz="2400" b="1"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611560" y="1066011"/>
            <a:ext cx="8358246"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Comienza por la inspección, en busca de pulsos visibles, que son patológicos, por lo que los pulsos arteriales son evaluados generalmente por palpación, con la punta de los dedos, en los sitios donde la pared de una arteria puede ser comprimida sobre un plano óseo o duro, de manera que pueda sentirse el latido arterial en forma de rebote elástico de la arteria, sincrónico con la sístole cardiaca, al trasmitirse la presión desde la aorta.</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2" name="Rectángulo 1"/>
          <p:cNvSpPr/>
          <p:nvPr/>
        </p:nvSpPr>
        <p:spPr>
          <a:xfrm>
            <a:off x="1259632" y="481236"/>
            <a:ext cx="7560840" cy="584775"/>
          </a:xfrm>
          <a:prstGeom prst="rect">
            <a:avLst/>
          </a:prstGeom>
        </p:spPr>
        <p:txBody>
          <a:bodyPr wrap="square">
            <a:spAutoFit/>
          </a:bodyPr>
          <a:lstStyle/>
          <a:p>
            <a:pPr lvl="0" algn="just" fontAlgn="base">
              <a:spcBef>
                <a:spcPct val="0"/>
              </a:spcBef>
              <a:spcAft>
                <a:spcPct val="0"/>
              </a:spcAft>
            </a:pPr>
            <a:r>
              <a:rPr lang="es-ES" sz="3200" b="1" dirty="0">
                <a:solidFill>
                  <a:prstClr val="black"/>
                </a:solidFill>
                <a:ea typeface="Calibri" pitchFamily="34" charset="0"/>
                <a:cs typeface="Arial" pitchFamily="34" charset="0"/>
              </a:rPr>
              <a:t>Examen de los pulsos arteriales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email"/>
          <a:srcRect/>
          <a:stretch>
            <a:fillRect/>
          </a:stretch>
        </p:blipFill>
        <p:spPr bwMode="auto">
          <a:xfrm>
            <a:off x="1643042" y="857236"/>
            <a:ext cx="5334037" cy="40005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539552" y="985292"/>
            <a:ext cx="850112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Palpación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Sitios de palpación</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Los pulsos periféricos pueden palparse en áreas donde las grandes arterias están cercanas a la superficie de la piel. Los pulsos palpables comprenden, a cada lado, los pulsos: temporal, carotídeo, axilar, humeral o braquial, cubital o ulnar, radial, femoral, poplíteo, tibial posterior y pedio o dorsal del pie. </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285720" y="951828"/>
            <a:ext cx="850112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SEMIOTECNIA</a:t>
            </a:r>
            <a:endPar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Pulso temporal</a:t>
            </a: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De frente al sujeto, coloque sus dedos índice y del medio de ambas manos sobre las regiones temporales, justamente por encima y por delante del pabellón auricular, para palpar ambas arterias temporales superficiales, cuyos latidos deben tener la misma amplitud y ser sincrónicos. Si palpa algún frémito arterial, debe auscultar estas arterias. </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395536" y="1201316"/>
            <a:ext cx="864399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Examine cada lado por separado. Coloque sus dedos índice y del medio en forma de gancho, por dentro del </a:t>
            </a:r>
            <a:r>
              <a:rPr kumimoji="0" lang="es-ES" sz="2400" b="0" i="0" u="none" strike="noStrike" cap="none" normalizeH="0" baseline="0" dirty="0" smtClean="0">
                <a:ln>
                  <a:noFill/>
                </a:ln>
                <a:solidFill>
                  <a:srgbClr val="C00000"/>
                </a:solidFill>
                <a:effectLst/>
                <a:latin typeface="Arial" panose="020B0604020202020204" pitchFamily="34" charset="0"/>
                <a:ea typeface="Calibri" pitchFamily="34" charset="0"/>
                <a:cs typeface="Arial" panose="020B0604020202020204" pitchFamily="34" charset="0"/>
              </a:rPr>
              <a:t>borde medial </a:t>
            </a: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del esternocleidomastoideo, </a:t>
            </a:r>
            <a:r>
              <a:rPr kumimoji="0" lang="es-ES" sz="2400" b="0" i="0" u="none" strike="noStrike" cap="none" normalizeH="0" baseline="0" dirty="0" smtClean="0">
                <a:ln>
                  <a:noFill/>
                </a:ln>
                <a:solidFill>
                  <a:srgbClr val="C00000"/>
                </a:solidFill>
                <a:effectLst/>
                <a:latin typeface="Arial" panose="020B0604020202020204" pitchFamily="34" charset="0"/>
                <a:ea typeface="Calibri" pitchFamily="34" charset="0"/>
                <a:cs typeface="Arial" panose="020B0604020202020204" pitchFamily="34" charset="0"/>
              </a:rPr>
              <a:t>en la mitad inferior del cuello </a:t>
            </a: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y presione suavemente sobre la arteria carótida. Palpe siempre por debajo de una línea imaginaria que pase por el borde superior del cartílago tiroides, para evitar la compresión del seno carotídeo, que se encuentra situado a ese nivel, y que produce disminución de la frecuencia cardiaca y de la presión arterial. </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2" name="Rectángulo 1"/>
          <p:cNvSpPr/>
          <p:nvPr/>
        </p:nvSpPr>
        <p:spPr>
          <a:xfrm>
            <a:off x="1475656" y="337220"/>
            <a:ext cx="2661306" cy="461665"/>
          </a:xfrm>
          <a:prstGeom prst="rect">
            <a:avLst/>
          </a:prstGeom>
        </p:spPr>
        <p:txBody>
          <a:bodyPr wrap="none">
            <a:spAutoFit/>
          </a:bodyPr>
          <a:lstStyle/>
          <a:p>
            <a:r>
              <a:rPr lang="es-ES" sz="2400" b="1" dirty="0">
                <a:solidFill>
                  <a:prstClr val="black"/>
                </a:solidFill>
                <a:latin typeface="Arial" panose="020B0604020202020204" pitchFamily="34" charset="0"/>
                <a:ea typeface="Calibri" pitchFamily="34" charset="0"/>
                <a:cs typeface="Arial" panose="020B0604020202020204" pitchFamily="34" charset="0"/>
              </a:rPr>
              <a:t>Pulso </a:t>
            </a:r>
            <a:r>
              <a:rPr lang="es-ES" sz="2400" b="1" dirty="0" err="1">
                <a:solidFill>
                  <a:prstClr val="black"/>
                </a:solidFill>
                <a:latin typeface="Arial" panose="020B0604020202020204" pitchFamily="34" charset="0"/>
                <a:ea typeface="Calibri" pitchFamily="34" charset="0"/>
                <a:cs typeface="Arial" panose="020B0604020202020204" pitchFamily="34" charset="0"/>
              </a:rPr>
              <a:t>carotídeo</a:t>
            </a:r>
            <a:r>
              <a:rPr lang="es-ES" sz="2400" dirty="0">
                <a:solidFill>
                  <a:prstClr val="black"/>
                </a:solidFill>
                <a:latin typeface="Arial" panose="020B0604020202020204" pitchFamily="34" charset="0"/>
                <a:ea typeface="Calibri" pitchFamily="34" charset="0"/>
                <a:cs typeface="Arial" panose="020B0604020202020204" pitchFamily="34" charset="0"/>
              </a:rPr>
              <a:t>. </a:t>
            </a:r>
            <a:endParaRPr lang="es-E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1187624" y="553244"/>
            <a:ext cx="7560840" cy="42165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EXTREMIDADES SUPERIORES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800" b="1"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Pulso axilar</a:t>
            </a: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Eleve el brazo en rotación externa hasta un ángulo de 90° con la pared torácica. Palpe en el hueco axilar, sobre una línea que va desde el punto medio de la clavícula a otro situado bajo las inserciones del pectoral mayor. </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Pulso humeral o braquial</a:t>
            </a: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Con el antebrazo del sujeto ligeramente flexionado sobre el brazo, palpe con los dedos a lo largo del borde interno del bíceps, sobre el tercio inferior del brazo.</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331640" y="337220"/>
            <a:ext cx="7530042" cy="780521"/>
          </a:xfrm>
        </p:spPr>
        <p:txBody>
          <a:bodyPr>
            <a:normAutofit/>
          </a:bodyPr>
          <a:lstStyle/>
          <a:p>
            <a:pPr algn="ctr" eaLnBrk="1" hangingPunct="1"/>
            <a:r>
              <a:rPr lang="es-ES" sz="2667" b="1" dirty="0">
                <a:solidFill>
                  <a:schemeClr val="tx1"/>
                </a:solidFill>
                <a:latin typeface="Arial" panose="020B0604020202020204" pitchFamily="34" charset="0"/>
                <a:cs typeface="Arial" panose="020B0604020202020204" pitchFamily="34" charset="0"/>
              </a:rPr>
              <a:t>Secuencia para explorar sistema respiratorio</a:t>
            </a:r>
            <a:r>
              <a:rPr lang="es-ES" sz="2667" b="1" dirty="0">
                <a:solidFill>
                  <a:schemeClr val="tx1"/>
                </a:solidFill>
              </a:rPr>
              <a:t>: </a:t>
            </a:r>
          </a:p>
        </p:txBody>
      </p:sp>
      <p:sp>
        <p:nvSpPr>
          <p:cNvPr id="10243" name="Rectangle 3"/>
          <p:cNvSpPr>
            <a:spLocks noGrp="1" noChangeArrowheads="1"/>
          </p:cNvSpPr>
          <p:nvPr>
            <p:ph idx="1"/>
          </p:nvPr>
        </p:nvSpPr>
        <p:spPr>
          <a:xfrm>
            <a:off x="1187624" y="1134269"/>
            <a:ext cx="7530042" cy="4020344"/>
          </a:xfrm>
        </p:spPr>
        <p:txBody>
          <a:bodyPr>
            <a:normAutofit/>
          </a:bodyPr>
          <a:lstStyle/>
          <a:p>
            <a:pPr marL="428608" indent="-428608" eaLnBrk="1" hangingPunct="1">
              <a:lnSpc>
                <a:spcPct val="90000"/>
              </a:lnSpc>
              <a:buFont typeface="+mj-lt"/>
              <a:buAutoNum type="arabicPeriod"/>
              <a:defRPr/>
            </a:pPr>
            <a:r>
              <a:rPr lang="es-ES" sz="2400" dirty="0" smtClean="0">
                <a:solidFill>
                  <a:schemeClr val="tx1"/>
                </a:solidFill>
                <a:latin typeface="Arial" panose="020B0604020202020204" pitchFamily="34" charset="0"/>
                <a:cs typeface="Arial" panose="020B0604020202020204" pitchFamily="34" charset="0"/>
              </a:rPr>
              <a:t>Explorar el plano posterior, desde arriba hacia abajo (las regiones de los vértices hacia las bases pulmonares)</a:t>
            </a:r>
          </a:p>
          <a:p>
            <a:pPr marL="428608" indent="-428608" eaLnBrk="1" hangingPunct="1">
              <a:lnSpc>
                <a:spcPct val="90000"/>
              </a:lnSpc>
              <a:buFont typeface="+mj-lt"/>
              <a:buAutoNum type="arabicPeriod"/>
              <a:defRPr/>
            </a:pPr>
            <a:r>
              <a:rPr lang="es-ES" sz="2400" dirty="0" smtClean="0">
                <a:solidFill>
                  <a:schemeClr val="tx1"/>
                </a:solidFill>
                <a:latin typeface="Arial" panose="020B0604020202020204" pitchFamily="34" charset="0"/>
                <a:cs typeface="Arial" panose="020B0604020202020204" pitchFamily="34" charset="0"/>
              </a:rPr>
              <a:t>Explorar el plano anterior, en igual secuencia</a:t>
            </a:r>
          </a:p>
          <a:p>
            <a:pPr marL="428608" indent="-428608" eaLnBrk="1" hangingPunct="1">
              <a:lnSpc>
                <a:spcPct val="90000"/>
              </a:lnSpc>
              <a:buFont typeface="+mj-lt"/>
              <a:buAutoNum type="arabicPeriod"/>
              <a:defRPr/>
            </a:pPr>
            <a:r>
              <a:rPr lang="es-ES" sz="2400" dirty="0" smtClean="0">
                <a:solidFill>
                  <a:schemeClr val="tx1"/>
                </a:solidFill>
                <a:latin typeface="Arial" panose="020B0604020202020204" pitchFamily="34" charset="0"/>
                <a:cs typeface="Arial" panose="020B0604020202020204" pitchFamily="34" charset="0"/>
              </a:rPr>
              <a:t>Explorar el plano lateral, para lo cual se le pide al sujeto examinado que levante el brazo </a:t>
            </a:r>
            <a:r>
              <a:rPr lang="es-ES" sz="2400" dirty="0" err="1" smtClean="0">
                <a:solidFill>
                  <a:schemeClr val="tx1"/>
                </a:solidFill>
                <a:latin typeface="Arial" panose="020B0604020202020204" pitchFamily="34" charset="0"/>
                <a:cs typeface="Arial" panose="020B0604020202020204" pitchFamily="34" charset="0"/>
              </a:rPr>
              <a:t>homolateral</a:t>
            </a:r>
            <a:r>
              <a:rPr lang="es-ES" sz="2400" dirty="0" smtClean="0">
                <a:solidFill>
                  <a:schemeClr val="tx1"/>
                </a:solidFill>
                <a:latin typeface="Arial" panose="020B0604020202020204" pitchFamily="34" charset="0"/>
                <a:cs typeface="Arial" panose="020B0604020202020204" pitchFamily="34" charset="0"/>
              </a:rPr>
              <a:t>.</a:t>
            </a:r>
          </a:p>
          <a:p>
            <a:pPr marL="428608" indent="-428608" eaLnBrk="1" hangingPunct="1">
              <a:lnSpc>
                <a:spcPct val="90000"/>
              </a:lnSpc>
              <a:buFont typeface="+mj-lt"/>
              <a:buAutoNum type="arabicPeriod"/>
              <a:defRPr/>
            </a:pPr>
            <a:r>
              <a:rPr lang="es-ES" sz="2400" dirty="0" smtClean="0">
                <a:solidFill>
                  <a:schemeClr val="tx1"/>
                </a:solidFill>
                <a:latin typeface="Arial" panose="020B0604020202020204" pitchFamily="34" charset="0"/>
                <a:cs typeface="Arial" panose="020B0604020202020204" pitchFamily="34" charset="0"/>
              </a:rPr>
              <a:t>En cada plano debe examinarse, primero un lado, después el otro y con posterioridad, efectuar una exploración comparada de áreas simétricas.</a:t>
            </a:r>
          </a:p>
          <a:p>
            <a:pPr eaLnBrk="1" hangingPunct="1">
              <a:lnSpc>
                <a:spcPct val="90000"/>
              </a:lnSpc>
              <a:defRPr/>
            </a:pPr>
            <a:endParaRPr lang="es-ES" sz="2400" dirty="0" smtClean="0">
              <a:latin typeface="Arial" panose="020B0604020202020204" pitchFamily="34" charset="0"/>
              <a:cs typeface="Arial" panose="020B0604020202020204" pitchFamily="34" charset="0"/>
            </a:endParaRPr>
          </a:p>
          <a:p>
            <a:pPr eaLnBrk="1" hangingPunct="1">
              <a:lnSpc>
                <a:spcPct val="90000"/>
              </a:lnSpc>
              <a:defRPr/>
            </a:pPr>
            <a:endParaRPr lang="es-ES" sz="24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877480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539552" y="1129308"/>
            <a:ext cx="850112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Pulso cubital</a:t>
            </a: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Se palpa en la superficie palmar de la articulación de la muñeca, por arriba y por fuera del hueso pisiforme.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Pulso radial</a:t>
            </a: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La mano del examinado se coloca ligeramente inclinada hacia dentro y la mano del observador formando una pinza con los tres dedos medios en la cara ventral de la muñeca, sobre la corredera bicipital (del palmar mayor), y el pulgar colocado en la cara dorsal de la muñeca.</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email"/>
          <a:srcRect/>
          <a:stretch>
            <a:fillRect/>
          </a:stretch>
        </p:blipFill>
        <p:spPr bwMode="auto">
          <a:xfrm>
            <a:off x="212026" y="642922"/>
            <a:ext cx="4788602" cy="2928938"/>
          </a:xfrm>
          <a:prstGeom prst="rect">
            <a:avLst/>
          </a:prstGeom>
          <a:noFill/>
          <a:ln w="9525">
            <a:noFill/>
            <a:miter lim="800000"/>
            <a:headEnd/>
            <a:tailEnd/>
          </a:ln>
          <a:effectLst/>
        </p:spPr>
      </p:pic>
      <p:pic>
        <p:nvPicPr>
          <p:cNvPr id="3" name="Picture 2"/>
          <p:cNvPicPr>
            <a:picLocks noChangeAspect="1" noChangeArrowheads="1"/>
          </p:cNvPicPr>
          <p:nvPr/>
        </p:nvPicPr>
        <p:blipFill>
          <a:blip r:embed="rId3" cstate="email"/>
          <a:srcRect/>
          <a:stretch>
            <a:fillRect/>
          </a:stretch>
        </p:blipFill>
        <p:spPr bwMode="auto">
          <a:xfrm>
            <a:off x="5072066" y="214294"/>
            <a:ext cx="3857652" cy="5054836"/>
          </a:xfrm>
          <a:prstGeom prst="rect">
            <a:avLst/>
          </a:prstGeom>
          <a:ln w="12700" cap="rnd">
            <a:solidFill>
              <a:schemeClr val="tx1"/>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057300"/>
            <a:ext cx="8286808" cy="1569660"/>
          </a:xfrm>
          <a:prstGeom prst="rect">
            <a:avLst/>
          </a:prstGeom>
        </p:spPr>
        <p:txBody>
          <a:bodyPr wrap="square">
            <a:spAutoFit/>
          </a:bodyPr>
          <a:lstStyle/>
          <a:p>
            <a:pPr algn="just"/>
            <a:r>
              <a:rPr lang="es-ES" sz="2400" b="1" dirty="0" smtClean="0">
                <a:latin typeface="Arial" panose="020B0604020202020204" pitchFamily="34" charset="0"/>
                <a:cs typeface="Arial" panose="020B0604020202020204" pitchFamily="34" charset="0"/>
              </a:rPr>
              <a:t>Tiempo de llenado capilar</a:t>
            </a:r>
            <a:r>
              <a:rPr lang="es-ES" sz="2400" dirty="0" smtClean="0">
                <a:latin typeface="Arial" panose="020B0604020202020204" pitchFamily="34" charset="0"/>
                <a:cs typeface="Arial" panose="020B0604020202020204" pitchFamily="34" charset="0"/>
              </a:rPr>
              <a:t>. Menor que 3 s. Apriete la uña entre su pulgar y el índice; cuando se suelta la presión aparecerá blanquecina. Es el lapso de tiempo en que el lecho ungueal recobra su color de base.</a:t>
            </a:r>
            <a:endParaRPr lang="es-ES" sz="2400" dirty="0">
              <a:latin typeface="Arial" panose="020B0604020202020204" pitchFamily="34" charset="0"/>
              <a:cs typeface="Arial" panose="020B0604020202020204" pitchFamily="34" charset="0"/>
            </a:endParaRPr>
          </a:p>
        </p:txBody>
      </p:sp>
      <p:pic>
        <p:nvPicPr>
          <p:cNvPr id="3" name="Picture 2"/>
          <p:cNvPicPr>
            <a:picLocks noChangeAspect="1" noChangeArrowheads="1"/>
          </p:cNvPicPr>
          <p:nvPr/>
        </p:nvPicPr>
        <p:blipFill>
          <a:blip r:embed="rId2"/>
          <a:srcRect/>
          <a:stretch>
            <a:fillRect/>
          </a:stretch>
        </p:blipFill>
        <p:spPr bwMode="auto">
          <a:xfrm>
            <a:off x="2771800" y="2713484"/>
            <a:ext cx="4357718" cy="25717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1043608" y="193204"/>
            <a:ext cx="7776864"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EXTREMIDADES INFERIORES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400" b="1"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De abajo hacia arriba: la </a:t>
            </a:r>
            <a:r>
              <a:rPr kumimoji="0" lang="es-ES" sz="2000" b="0" i="0" u="none" strike="noStrike" cap="none" normalizeH="0" baseline="0" dirty="0" err="1" smtClean="0">
                <a:ln>
                  <a:noFill/>
                </a:ln>
                <a:solidFill>
                  <a:schemeClr val="tx1"/>
                </a:solidFill>
                <a:effectLst/>
                <a:latin typeface="Arial" panose="020B0604020202020204" pitchFamily="34" charset="0"/>
                <a:ea typeface="Calibri" pitchFamily="34" charset="0"/>
                <a:cs typeface="Arial" panose="020B0604020202020204" pitchFamily="34" charset="0"/>
              </a:rPr>
              <a:t>pedia</a:t>
            </a:r>
            <a:r>
              <a:rPr kumimoji="0" lang="es-ES" sz="20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la tibial posterior, la poplítea y la femoral (ver fig. 12.2).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Pulso pedio</a:t>
            </a:r>
            <a:r>
              <a:rPr kumimoji="0" lang="es-ES" sz="20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Puede ser localizado en el dorso del pie por fuera del tendón del extensor propio del dedo grueso. Dos o tres dedos se utilizarán para buscar el pulso. </a:t>
            </a:r>
            <a:endParaRPr kumimoji="0" lang="es-E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Pulso tibial posterior</a:t>
            </a:r>
            <a:r>
              <a:rPr kumimoji="0" lang="es-ES" sz="20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Debe ser buscado en el canal </a:t>
            </a:r>
            <a:r>
              <a:rPr kumimoji="0" lang="es-ES" sz="2000" b="0" i="0" u="none" strike="noStrike" cap="none" normalizeH="0" baseline="0" dirty="0" err="1" smtClean="0">
                <a:ln>
                  <a:noFill/>
                </a:ln>
                <a:solidFill>
                  <a:schemeClr val="tx1"/>
                </a:solidFill>
                <a:effectLst/>
                <a:latin typeface="Arial" panose="020B0604020202020204" pitchFamily="34" charset="0"/>
                <a:ea typeface="Calibri" pitchFamily="34" charset="0"/>
                <a:cs typeface="Arial" panose="020B0604020202020204" pitchFamily="34" charset="0"/>
              </a:rPr>
              <a:t>retromaleolar</a:t>
            </a:r>
            <a:r>
              <a:rPr kumimoji="0" lang="es-ES" sz="20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interno. </a:t>
            </a:r>
            <a:endParaRPr kumimoji="0" lang="es-E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Pulso poplíteo</a:t>
            </a:r>
            <a:r>
              <a:rPr kumimoji="0" lang="es-ES" sz="20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Se palpa en la región poplítea. Se encuentra fácilmente flexionando la pierna sobre el muslo, con el sujeto en decúbito prono y también en la posición de cubito supino con la perna flexionada apoyando la plante del pie sobre la cama. </a:t>
            </a:r>
            <a:endParaRPr kumimoji="0" lang="es-E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Pulso femoral</a:t>
            </a:r>
            <a:r>
              <a:rPr kumimoji="0" lang="es-ES" sz="20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Es fácil de encontrar a nivel de la ingle, justamente a la altura del ligamento de </a:t>
            </a:r>
            <a:r>
              <a:rPr kumimoji="0" lang="es-ES" sz="2000" b="0" i="0" u="none" strike="noStrike" cap="none" normalizeH="0" baseline="0" dirty="0" err="1" smtClean="0">
                <a:ln>
                  <a:noFill/>
                </a:ln>
                <a:solidFill>
                  <a:schemeClr val="tx1"/>
                </a:solidFill>
                <a:effectLst/>
                <a:latin typeface="Arial" panose="020B0604020202020204" pitchFamily="34" charset="0"/>
                <a:ea typeface="Calibri" pitchFamily="34" charset="0"/>
                <a:cs typeface="Arial" panose="020B0604020202020204" pitchFamily="34" charset="0"/>
              </a:rPr>
              <a:t>Poupart</a:t>
            </a:r>
            <a:r>
              <a:rPr kumimoji="0" lang="es-ES" sz="20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o en el triángulo de </a:t>
            </a:r>
            <a:r>
              <a:rPr kumimoji="0" lang="es-ES" sz="2000" b="0" i="0" u="none" strike="noStrike" cap="none" normalizeH="0" baseline="0" dirty="0" err="1" smtClean="0">
                <a:ln>
                  <a:noFill/>
                </a:ln>
                <a:solidFill>
                  <a:schemeClr val="tx1"/>
                </a:solidFill>
                <a:effectLst/>
                <a:latin typeface="Arial" panose="020B0604020202020204" pitchFamily="34" charset="0"/>
                <a:ea typeface="Calibri" pitchFamily="34" charset="0"/>
                <a:cs typeface="Arial" panose="020B0604020202020204" pitchFamily="34" charset="0"/>
              </a:rPr>
              <a:t>Scarpa</a:t>
            </a:r>
            <a:r>
              <a:rPr kumimoji="0" lang="es-ES" sz="20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a:t>
            </a:r>
            <a:endParaRPr kumimoji="0" lang="es-E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srcRect r="59599"/>
          <a:stretch>
            <a:fillRect/>
          </a:stretch>
        </p:blipFill>
        <p:spPr bwMode="auto">
          <a:xfrm>
            <a:off x="214282" y="214294"/>
            <a:ext cx="2214578" cy="2714644"/>
          </a:xfrm>
          <a:prstGeom prst="rect">
            <a:avLst/>
          </a:prstGeom>
          <a:noFill/>
          <a:ln w="9525">
            <a:noFill/>
            <a:miter lim="800000"/>
            <a:headEnd/>
            <a:tailEnd/>
          </a:ln>
          <a:effectLst/>
        </p:spPr>
      </p:pic>
      <p:pic>
        <p:nvPicPr>
          <p:cNvPr id="4" name="Picture 2"/>
          <p:cNvPicPr>
            <a:picLocks noChangeAspect="1" noChangeArrowheads="1"/>
          </p:cNvPicPr>
          <p:nvPr/>
        </p:nvPicPr>
        <p:blipFill>
          <a:blip r:embed="rId2" cstate="email"/>
          <a:srcRect l="39048" r="1524"/>
          <a:stretch>
            <a:fillRect/>
          </a:stretch>
        </p:blipFill>
        <p:spPr bwMode="auto">
          <a:xfrm>
            <a:off x="428596" y="2714624"/>
            <a:ext cx="3000396" cy="2500330"/>
          </a:xfrm>
          <a:prstGeom prst="rect">
            <a:avLst/>
          </a:prstGeom>
          <a:noFill/>
          <a:ln w="9525">
            <a:noFill/>
            <a:miter lim="800000"/>
            <a:headEnd/>
            <a:tailEnd/>
          </a:ln>
          <a:effectLst/>
        </p:spPr>
      </p:pic>
      <p:pic>
        <p:nvPicPr>
          <p:cNvPr id="2" name="Picture 3"/>
          <p:cNvPicPr>
            <a:picLocks noChangeAspect="1" noChangeArrowheads="1"/>
          </p:cNvPicPr>
          <p:nvPr/>
        </p:nvPicPr>
        <p:blipFill>
          <a:blip r:embed="rId3"/>
          <a:srcRect/>
          <a:stretch>
            <a:fillRect/>
          </a:stretch>
        </p:blipFill>
        <p:spPr bwMode="auto">
          <a:xfrm>
            <a:off x="4376122" y="285732"/>
            <a:ext cx="4410720" cy="4714908"/>
          </a:xfrm>
          <a:prstGeom prst="rect">
            <a:avLst/>
          </a:prstGeom>
          <a:ln w="12700" cap="rnd">
            <a:solidFill>
              <a:schemeClr val="tx1"/>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email"/>
          <a:srcRect/>
          <a:stretch>
            <a:fillRect/>
          </a:stretch>
        </p:blipFill>
        <p:spPr bwMode="auto">
          <a:xfrm>
            <a:off x="539552" y="1345332"/>
            <a:ext cx="8358222" cy="4071966"/>
          </a:xfrm>
          <a:prstGeom prst="rect">
            <a:avLst/>
          </a:prstGeom>
          <a:ln w="127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1187624" y="553244"/>
            <a:ext cx="7632848" cy="43082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ENFOQUE DEL EXAMEN Y SU REGISTRO</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800" b="1" i="0" u="none" strike="noStrike" cap="none" normalizeH="0" baseline="0" dirty="0" smtClean="0">
              <a:ln>
                <a:noFill/>
              </a:ln>
              <a:solidFill>
                <a:schemeClr val="tx1"/>
              </a:solidFill>
              <a:effectLst/>
              <a:cs typeface="Arial" pitchFamily="34" charset="0"/>
            </a:endParaRPr>
          </a:p>
          <a:p>
            <a:pPr marL="514350" marR="0" lvl="0" indent="-514350" algn="just" defTabSz="914400" rtl="0" eaLnBrk="0" fontAlgn="base" latinLnBrk="0" hangingPunct="0">
              <a:lnSpc>
                <a:spcPct val="150000"/>
              </a:lnSpc>
              <a:spcBef>
                <a:spcPct val="0"/>
              </a:spcBef>
              <a:spcAft>
                <a:spcPct val="0"/>
              </a:spcAft>
              <a:buClrTx/>
              <a:buSzTx/>
              <a:buFont typeface="+mj-lt"/>
              <a:buAutoNum type="arabicPeriod"/>
              <a:tabLs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Facilidad o resistencia a la palpación. Carácter de la pared arterial.</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514350" marR="0" lvl="0" indent="-514350" algn="just" defTabSz="914400" rtl="0" eaLnBrk="0" fontAlgn="base" latinLnBrk="0" hangingPunct="0">
              <a:lnSpc>
                <a:spcPct val="150000"/>
              </a:lnSpc>
              <a:spcBef>
                <a:spcPct val="0"/>
              </a:spcBef>
              <a:spcAft>
                <a:spcPct val="0"/>
              </a:spcAft>
              <a:buClrTx/>
              <a:buSzTx/>
              <a:buFont typeface="+mj-lt"/>
              <a:buAutoNum type="arabicPeriod"/>
              <a:tabLs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Sincronismo y comparación de su amplitud.</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514350" marR="0" lvl="0" indent="-514350" algn="just" defTabSz="914400" rtl="0" eaLnBrk="0" fontAlgn="base" latinLnBrk="0" hangingPunct="0">
              <a:lnSpc>
                <a:spcPct val="150000"/>
              </a:lnSpc>
              <a:spcBef>
                <a:spcPct val="0"/>
              </a:spcBef>
              <a:spcAft>
                <a:spcPct val="0"/>
              </a:spcAft>
              <a:buClrTx/>
              <a:buSzTx/>
              <a:buFont typeface="+mj-lt"/>
              <a:buAutoNum type="arabicPeriod"/>
              <a:tabLs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Frecuencia y ritmo del pulso radial.</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514350" marR="0" lvl="0" indent="-514350" algn="just" defTabSz="914400" rtl="0" eaLnBrk="0" fontAlgn="base" latinLnBrk="0" hangingPunct="0">
              <a:lnSpc>
                <a:spcPct val="150000"/>
              </a:lnSpc>
              <a:spcBef>
                <a:spcPct val="0"/>
              </a:spcBef>
              <a:spcAft>
                <a:spcPct val="0"/>
              </a:spcAft>
              <a:buClrTx/>
              <a:buSzTx/>
              <a:buFont typeface="+mj-lt"/>
              <a:buAutoNum type="arabicPeriod"/>
              <a:tabLst/>
            </a:pPr>
            <a:r>
              <a:rPr lang="es-ES" sz="2400" dirty="0" smtClean="0">
                <a:latin typeface="Arial" panose="020B0604020202020204" pitchFamily="34" charset="0"/>
                <a:ea typeface="Calibri" pitchFamily="34" charset="0"/>
                <a:cs typeface="Arial" panose="020B0604020202020204" pitchFamily="34" charset="0"/>
              </a:rPr>
              <a:t>D</a:t>
            </a: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ureza, amplitud y contorno del pulso.</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514350" marR="0" lvl="0" indent="-514350" algn="just" defTabSz="914400" rtl="0" eaLnBrk="0" fontAlgn="base" latinLnBrk="0" hangingPunct="0">
              <a:lnSpc>
                <a:spcPct val="150000"/>
              </a:lnSpc>
              <a:spcBef>
                <a:spcPct val="0"/>
              </a:spcBef>
              <a:spcAft>
                <a:spcPct val="0"/>
              </a:spcAft>
              <a:buClrTx/>
              <a:buSzTx/>
              <a:buFont typeface="+mj-lt"/>
              <a:buAutoNum type="arabicPeriod"/>
              <a:tabLs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Hallazgos auscultatorios. </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467544" y="985292"/>
            <a:ext cx="857256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Sincronismo y comparación de  su amplitud</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El pulso radial es sincrónico y de igual amplitud en dos brazos en los individuos normales. El pulso femoral también es sincrónico con el pulso radial. </a:t>
            </a:r>
          </a:p>
          <a:p>
            <a:pPr marL="0" marR="0" lvl="0" indent="0" algn="just" defTabSz="914400" rtl="0" eaLnBrk="0" fontAlgn="base" latinLnBrk="0" hangingPunct="0">
              <a:lnSpc>
                <a:spcPct val="100000"/>
              </a:lnSpc>
              <a:spcBef>
                <a:spcPct val="0"/>
              </a:spcBef>
              <a:spcAft>
                <a:spcPct val="0"/>
              </a:spcAft>
              <a:buClrTx/>
              <a:buSzTx/>
              <a:buFontTx/>
              <a:buNone/>
              <a:tabLst/>
            </a:pPr>
            <a:endParaRPr lang="es-ES" sz="2400" dirty="0" smtClean="0">
              <a:latin typeface="Arial" panose="020B0604020202020204" pitchFamily="34" charset="0"/>
              <a:ea typeface="Calibri"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Cuando examinamos a una persona por primera vez es necesario tomar el pulso radial simultáneamente en los dos brazos para compararlos entre sí, y comparar, además, la sincronía del pulso radial con el femoral de cada lado </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ChangeArrowheads="1"/>
          </p:cNvSpPr>
          <p:nvPr/>
        </p:nvSpPr>
        <p:spPr bwMode="auto">
          <a:xfrm>
            <a:off x="395536" y="111324"/>
            <a:ext cx="857256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CARACTERES INTRÍNSECOS DE LA ONDA DEL PULSO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0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Frecuencia del pulso</a:t>
            </a:r>
            <a:r>
              <a:rPr kumimoji="0" lang="es-ES" sz="20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Para determinar la frecuencia del pulso basta contar el número de latidos palpados durante un minuto a nivel de la arteria radial.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Variaciones fisiológicas</a:t>
            </a:r>
            <a:r>
              <a:rPr kumimoji="0" lang="es-ES" sz="20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en el adulto normal la frecuencia del pulso oscila entre 70 y 80 pulsaciones por minuto, pero puede aceptarse como normal desde 60 hasta 90/min.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Ritmo del pulso</a:t>
            </a:r>
            <a:r>
              <a:rPr kumimoji="0" lang="es-ES" sz="20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En el individuo normal, las pulsaciones se suceden rítmicamente a igual distancia una de otra. La</a:t>
            </a:r>
            <a:r>
              <a:rPr kumimoji="0" lang="es-ES" sz="200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frecuencia y el ritmo del pulso radial </a:t>
            </a:r>
            <a:r>
              <a:rPr kumimoji="0" lang="es-ES" sz="20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deben correlacionarse con la frecuencia y el ritmo detectados por la auscultación precordial.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Dureza del pulso radial</a:t>
            </a:r>
            <a:r>
              <a:rPr kumimoji="0" lang="es-ES" sz="20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el pulso normal ofrece resistencia al tratar de obliterarlo con la presión de los dedos, lo que generalmente se logra.</a:t>
            </a:r>
            <a:r>
              <a:rPr kumimoji="0" lang="es-E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285720" y="993618"/>
            <a:ext cx="835824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Auscultación</a:t>
            </a: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es-ES" sz="2400" dirty="0" smtClean="0">
              <a:latin typeface="Arial" panose="020B0604020202020204" pitchFamily="34" charset="0"/>
              <a:ea typeface="Calibri"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La auscultación sobre los pulsos arteriales no debe revelar sonidos. La auscultación de la aorta abdominal y del sector </a:t>
            </a:r>
            <a:r>
              <a:rPr kumimoji="0" lang="es-ES" sz="2400" b="0" i="0" u="none" strike="noStrike" cap="none" normalizeH="0" baseline="0" dirty="0" err="1" smtClean="0">
                <a:ln>
                  <a:noFill/>
                </a:ln>
                <a:solidFill>
                  <a:schemeClr val="tx1"/>
                </a:solidFill>
                <a:effectLst/>
                <a:latin typeface="Arial" panose="020B0604020202020204" pitchFamily="34" charset="0"/>
                <a:ea typeface="Calibri" pitchFamily="34" charset="0"/>
                <a:cs typeface="Arial" panose="020B0604020202020204" pitchFamily="34" charset="0"/>
              </a:rPr>
              <a:t>iliacofemoral</a:t>
            </a:r>
            <a:r>
              <a:rPr kumimoji="0" lang="es-ES" sz="24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bilateral, se realiza aplicando la campana del estetoscopio sobre la región umbilical y en ambas fosas iliacas hasta las  regiones inguinales. Las arterias carótidas y femorales, así como la aorta abdominal, deben también auscultarse con la campana y el diafragma del estetoscopio. </a:t>
            </a:r>
            <a:endParaRPr kumimoji="0" lang="es-E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
  <TotalTime>3218</TotalTime>
  <Words>7742</Words>
  <Application>Microsoft Office PowerPoint</Application>
  <PresentationFormat>Presentación en pantalla (16:10)</PresentationFormat>
  <Paragraphs>447</Paragraphs>
  <Slides>114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114</vt:i4>
      </vt:variant>
    </vt:vector>
  </HeadingPairs>
  <TitlesOfParts>
    <vt:vector size="121" baseType="lpstr">
      <vt:lpstr>Arial</vt:lpstr>
      <vt:lpstr>Calibri</vt:lpstr>
      <vt:lpstr>Century Gothic</vt:lpstr>
      <vt:lpstr>Times New Roman</vt:lpstr>
      <vt:lpstr>Wingdings</vt:lpstr>
      <vt:lpstr>Wingdings 3</vt:lpstr>
      <vt:lpstr>Espiral</vt:lpstr>
      <vt:lpstr>Presentación de PowerPoint</vt:lpstr>
      <vt:lpstr>Objetivos </vt:lpstr>
      <vt:lpstr>Presentación de PowerPoint</vt:lpstr>
      <vt:lpstr>Presentación de PowerPoint</vt:lpstr>
      <vt:lpstr>Orientaciones generales:</vt:lpstr>
      <vt:lpstr>Técnicas básicas para explorar Tórax</vt:lpstr>
      <vt:lpstr>Presentación de PowerPoint</vt:lpstr>
      <vt:lpstr>Inspección del tórax</vt:lpstr>
      <vt:lpstr>Secuencia para explorar sistema respiratorio: </vt:lpstr>
      <vt:lpstr>Exploración del sistema respiratorio:</vt:lpstr>
      <vt:lpstr>Estudio de los movimientos respiratorios </vt:lpstr>
      <vt:lpstr>Tipo respiratorio</vt:lpstr>
      <vt:lpstr>Presentación de PowerPoint</vt:lpstr>
      <vt:lpstr>Frecuencia respiratoria, ritmo y patrones ventilatorios normales:</vt:lpstr>
      <vt:lpstr>Técnica de examen de frecuencia respiratoria</vt:lpstr>
      <vt:lpstr>Técnica de examen de frecuencia respiratoria</vt:lpstr>
      <vt:lpstr>Presentación de PowerPoint</vt:lpstr>
      <vt:lpstr>Amplitud o expansión torácica</vt:lpstr>
      <vt:lpstr>Palpación del sistema respiratorio</vt:lpstr>
      <vt:lpstr>Orientaciones</vt:lpstr>
      <vt:lpstr>Presentación de PowerPoint</vt:lpstr>
      <vt:lpstr>Expansibilidad o elasticidad torácica</vt:lpstr>
      <vt:lpstr>Maniobra de vértices</vt:lpstr>
      <vt:lpstr>Abordaje anterior</vt:lpstr>
      <vt:lpstr>Presentación de PowerPoint</vt:lpstr>
      <vt:lpstr>Frémito o vibraciones vocales</vt:lpstr>
      <vt:lpstr>Presentación de PowerPoint</vt:lpstr>
      <vt:lpstr>Variaciones fisiológicas de las vibraciones vocales:</vt:lpstr>
      <vt:lpstr>Presentación de PowerPoint</vt:lpstr>
      <vt:lpstr>Técnica de exploración de las vibraciones vocales</vt:lpstr>
      <vt:lpstr>Presentación de PowerPoint</vt:lpstr>
      <vt:lpstr>Presentación de PowerPoint</vt:lpstr>
      <vt:lpstr>Presentación de PowerPoint</vt:lpstr>
      <vt:lpstr>Percusión</vt:lpstr>
      <vt:lpstr>Presentación de PowerPoint</vt:lpstr>
      <vt:lpstr>Presentación de PowerPoint</vt:lpstr>
      <vt:lpstr>Presentación de PowerPoint</vt:lpstr>
      <vt:lpstr>Sonoridad en el plano anterior</vt:lpstr>
      <vt:lpstr>Sonoridad en el plano posterior</vt:lpstr>
      <vt:lpstr>Sonoridad en el plano lateral</vt:lpstr>
      <vt:lpstr>Percusión de las huesos del tórax</vt:lpstr>
      <vt:lpstr>Técnica para la exploración del sonido percutorio pulmonar </vt:lpstr>
      <vt:lpstr>Presentación de PowerPoint</vt:lpstr>
      <vt:lpstr>Presentación de PowerPoint</vt:lpstr>
      <vt:lpstr>Auscultación</vt:lpstr>
      <vt:lpstr>Presentación de PowerPoint</vt:lpstr>
      <vt:lpstr>Presentación de PowerPoint</vt:lpstr>
      <vt:lpstr>Presentación de PowerPoint</vt:lpstr>
      <vt:lpstr>Ruidos respiratorios normales</vt:lpstr>
      <vt:lpstr>Soplo glótico</vt:lpstr>
      <vt:lpstr>Murmullo vesicular</vt:lpstr>
      <vt:lpstr>Presentación de PowerPoint</vt:lpstr>
      <vt:lpstr>Presentación de PowerPoint</vt:lpstr>
      <vt:lpstr>Modificaciones por la edad</vt:lpstr>
      <vt:lpstr>Modificaciones por el sexo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Bibliografía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EXAMEN FISICO</dc:title>
  <dc:creator>Ernesto R. Conyedo</dc:creator>
  <cp:lastModifiedBy>Roman Alexis</cp:lastModifiedBy>
  <cp:revision>52</cp:revision>
  <dcterms:created xsi:type="dcterms:W3CDTF">2019-01-19T16:33:11Z</dcterms:created>
  <dcterms:modified xsi:type="dcterms:W3CDTF">2023-10-01T23:46:40Z</dcterms:modified>
</cp:coreProperties>
</file>