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5" r:id="rId3"/>
    <p:sldId id="270" r:id="rId4"/>
    <p:sldId id="261" r:id="rId5"/>
    <p:sldId id="257" r:id="rId6"/>
    <p:sldId id="256" r:id="rId7"/>
    <p:sldId id="258" r:id="rId8"/>
    <p:sldId id="260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49D73-0A9C-4C2D-8B76-664DD4D71A2E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967E-6887-42DB-A643-AC5D6CE926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38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967E-6887-42DB-A643-AC5D6CE926BE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83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96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60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26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0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0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6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5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3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27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8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3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10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75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77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17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78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9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96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20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24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43D7-D371-4134-B30A-F04634F2E579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931A-4FF9-478D-BCC3-151583FFE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19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8CB4-ABF1-424F-839D-69ADDC25C7F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27/01/2022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E1C0-3BF3-454F-9A74-3C3B71598F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6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0" y="-8246"/>
            <a:ext cx="12192000" cy="6882738"/>
            <a:chOff x="0" y="-16492"/>
            <a:chExt cx="12192000" cy="6882738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4864" y="-8247"/>
              <a:ext cx="2901905" cy="685800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77800" h="190500" prst="divot"/>
            </a:sp3d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1241" y="-16492"/>
              <a:ext cx="2965341" cy="686624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77800" h="190500" prst="divot"/>
            </a:sp3d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769" y="-2750"/>
              <a:ext cx="3165231" cy="6860749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77800" h="190500" prst="divot"/>
            </a:sp3d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179927" cy="686624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77800" h="190500" prst="divot"/>
            </a:sp3d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574"/>
            <a:stretch/>
          </p:blipFill>
          <p:spPr>
            <a:xfrm>
              <a:off x="7700052" y="5677466"/>
              <a:ext cx="3317996" cy="66923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77800" h="190500" prst="divot"/>
            </a:sp3d>
          </p:spPr>
        </p:pic>
      </p:grpSp>
    </p:spTree>
    <p:extLst>
      <p:ext uri="{BB962C8B-B14F-4D97-AF65-F5344CB8AC3E}">
        <p14:creationId xmlns:p14="http://schemas.microsoft.com/office/powerpoint/2010/main" val="419806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"/>
          <a:stretch/>
        </p:blipFill>
        <p:spPr>
          <a:xfrm>
            <a:off x="8558042" y="2068281"/>
            <a:ext cx="3537679" cy="4285119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292195" y="161168"/>
            <a:ext cx="8524256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Par Craneal Vestíbulo Coclear (VIII)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92195" y="1427204"/>
            <a:ext cx="10025512" cy="513737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600" b="1" dirty="0">
                <a:solidFill>
                  <a:srgbClr val="0070C0"/>
                </a:solidFill>
              </a:rPr>
              <a:t>Técnicas de exploración de la porción </a:t>
            </a:r>
            <a:r>
              <a:rPr lang="es-ES" sz="3600" b="1" dirty="0" smtClean="0">
                <a:solidFill>
                  <a:srgbClr val="0070C0"/>
                </a:solidFill>
              </a:rPr>
              <a:t>vestibular:</a:t>
            </a:r>
            <a:endParaRPr lang="es-ES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Inspección de la cara y de los movimientos oculares</a:t>
            </a: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Maniobras de </a:t>
            </a:r>
            <a:r>
              <a:rPr lang="es-ES" sz="3600" b="1" dirty="0" err="1" smtClean="0">
                <a:solidFill>
                  <a:prstClr val="black"/>
                </a:solidFill>
              </a:rPr>
              <a:t>Romberg</a:t>
            </a:r>
            <a:endParaRPr lang="es-ES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Prueba de desviación del índice de </a:t>
            </a:r>
            <a:r>
              <a:rPr lang="es-ES" sz="3600" b="1" dirty="0" err="1" smtClean="0">
                <a:solidFill>
                  <a:prstClr val="black"/>
                </a:solidFill>
              </a:rPr>
              <a:t>Bárány</a:t>
            </a:r>
            <a:endParaRPr lang="es-ES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Exploración de la marcha</a:t>
            </a: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Estrella de </a:t>
            </a:r>
            <a:r>
              <a:rPr lang="es-ES" sz="3600" b="1" dirty="0" err="1" smtClean="0">
                <a:solidFill>
                  <a:prstClr val="black"/>
                </a:solidFill>
              </a:rPr>
              <a:t>Babinski</a:t>
            </a:r>
            <a:endParaRPr lang="es-ES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Pruebas calóricas y rotatorias</a:t>
            </a:r>
            <a:endParaRPr lang="es-E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5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2"/>
          <a:stretch/>
        </p:blipFill>
        <p:spPr>
          <a:xfrm>
            <a:off x="8502555" y="968990"/>
            <a:ext cx="2968053" cy="5295555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518617" y="357344"/>
            <a:ext cx="7547210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Glosofaríngeo (IX)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18617" y="1801505"/>
            <a:ext cx="8352429" cy="483130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600" b="1" dirty="0">
                <a:solidFill>
                  <a:srgbClr val="0070C0"/>
                </a:solidFill>
              </a:rPr>
              <a:t>Técnicas de exploración </a:t>
            </a:r>
            <a:r>
              <a:rPr lang="es-ES" sz="3600" b="1" dirty="0" smtClean="0">
                <a:solidFill>
                  <a:prstClr val="black"/>
                </a:solidFill>
              </a:rPr>
              <a:t>:</a:t>
            </a:r>
            <a:endParaRPr lang="es-ES" sz="3600" b="1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Fenómeno de Vernet</a:t>
            </a: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Reflejo faríngeo</a:t>
            </a: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Exploración del gusto en el tercio posterior de la lengua</a:t>
            </a: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Exploración del reflejo del seno </a:t>
            </a:r>
            <a:r>
              <a:rPr lang="es-ES" sz="3600" b="1" dirty="0" err="1" smtClean="0">
                <a:solidFill>
                  <a:prstClr val="black"/>
                </a:solidFill>
              </a:rPr>
              <a:t>carotídeo</a:t>
            </a:r>
            <a:endParaRPr lang="es-E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1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1"/>
          <a:stretch/>
        </p:blipFill>
        <p:spPr>
          <a:xfrm>
            <a:off x="7942997" y="191069"/>
            <a:ext cx="3719352" cy="6387152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532264" y="302753"/>
            <a:ext cx="5222616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Vago (X)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23082" y="1624084"/>
            <a:ext cx="8352429" cy="483130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600" b="1" dirty="0">
                <a:solidFill>
                  <a:srgbClr val="0070C0"/>
                </a:solidFill>
              </a:rPr>
              <a:t>Técnicas de exploración </a:t>
            </a:r>
            <a:r>
              <a:rPr lang="es-ES" sz="3600" b="1" dirty="0" smtClean="0">
                <a:solidFill>
                  <a:srgbClr val="0070C0"/>
                </a:solidFill>
              </a:rPr>
              <a:t>:</a:t>
            </a:r>
            <a:endParaRPr lang="es-ES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Examen del velo del paladar y la úvula</a:t>
            </a: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Reflejo faríngeo</a:t>
            </a: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Exploración del reflejo del seno </a:t>
            </a:r>
            <a:r>
              <a:rPr lang="es-ES" sz="3600" b="1" dirty="0" err="1" smtClean="0">
                <a:solidFill>
                  <a:prstClr val="black"/>
                </a:solidFill>
              </a:rPr>
              <a:t>carotídeo</a:t>
            </a:r>
            <a:endParaRPr lang="es-ES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Exploración del reflejo </a:t>
            </a:r>
            <a:r>
              <a:rPr lang="es-ES" sz="3600" b="1" dirty="0" err="1" smtClean="0">
                <a:solidFill>
                  <a:prstClr val="black"/>
                </a:solidFill>
              </a:rPr>
              <a:t>oculocardiaco</a:t>
            </a:r>
            <a:endParaRPr lang="es-ES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s-ES" sz="3600" b="1" dirty="0" smtClean="0">
                <a:solidFill>
                  <a:prstClr val="black"/>
                </a:solidFill>
              </a:rPr>
              <a:t>Examen de las cuerdas vocales usando el laringoscopio</a:t>
            </a:r>
            <a:endParaRPr lang="es-E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2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8"/>
          <a:stretch/>
        </p:blipFill>
        <p:spPr>
          <a:xfrm>
            <a:off x="8934138" y="1196794"/>
            <a:ext cx="3087973" cy="5099073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518616" y="357344"/>
            <a:ext cx="8188656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Accesorio Espinal (XI)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12446" y="1480578"/>
            <a:ext cx="8600996" cy="552732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  Técnicas </a:t>
            </a:r>
            <a:r>
              <a:rPr lang="es-ES" sz="3600" b="1" dirty="0">
                <a:solidFill>
                  <a:srgbClr val="0070C0"/>
                </a:solidFill>
              </a:rPr>
              <a:t>de exploración </a:t>
            </a:r>
            <a:r>
              <a:rPr lang="es-ES" sz="3600" b="1" dirty="0" smtClean="0">
                <a:solidFill>
                  <a:srgbClr val="0070C0"/>
                </a:solidFill>
              </a:rPr>
              <a:t>:</a:t>
            </a:r>
            <a:endParaRPr lang="es-ES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Inspección de región cervical y nuca </a:t>
            </a:r>
            <a:r>
              <a:rPr lang="es-ES" sz="3600" b="1" dirty="0" smtClean="0">
                <a:solidFill>
                  <a:prstClr val="black"/>
                </a:solidFill>
              </a:rPr>
              <a:t>(m. esternocleidomastoideo y trapecio)</a:t>
            </a: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Palpación de dichos músculos </a:t>
            </a:r>
            <a:r>
              <a:rPr lang="es-ES" sz="3600" b="1" dirty="0" smtClean="0">
                <a:solidFill>
                  <a:prstClr val="black"/>
                </a:solidFill>
              </a:rPr>
              <a:t>(tono)</a:t>
            </a: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Fuerza muscular segmentaria de cada trapecio y cada esternocleidomastoideo</a:t>
            </a:r>
            <a:endParaRPr lang="es-ES" sz="3600" b="1" u="sng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Ordenar al sujeto flexión de la cabeza sobre el pecho y se opone resistencia </a:t>
            </a:r>
            <a:r>
              <a:rPr lang="es-ES" sz="3600" b="1" dirty="0" smtClean="0">
                <a:solidFill>
                  <a:prstClr val="black"/>
                </a:solidFill>
              </a:rPr>
              <a:t>con una mano en el mentón</a:t>
            </a:r>
            <a:endParaRPr lang="es-E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80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"/>
          <a:stretch/>
        </p:blipFill>
        <p:spPr>
          <a:xfrm>
            <a:off x="8034728" y="1196793"/>
            <a:ext cx="4157272" cy="5317455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788439" y="357344"/>
            <a:ext cx="6631692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Hipogloso (XII)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53527" y="1682941"/>
            <a:ext cx="6901515" cy="483130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  Técnicas </a:t>
            </a:r>
            <a:r>
              <a:rPr lang="es-ES" sz="3600" b="1" dirty="0">
                <a:solidFill>
                  <a:srgbClr val="0070C0"/>
                </a:solidFill>
              </a:rPr>
              <a:t>de exploración </a:t>
            </a:r>
            <a:r>
              <a:rPr lang="es-ES" sz="3600" b="1" dirty="0" smtClean="0">
                <a:solidFill>
                  <a:srgbClr val="0070C0"/>
                </a:solidFill>
              </a:rPr>
              <a:t>:</a:t>
            </a:r>
            <a:endParaRPr lang="es-ES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ES" sz="3600" b="1" u="sng" dirty="0" err="1" smtClean="0">
                <a:solidFill>
                  <a:prstClr val="black"/>
                </a:solidFill>
              </a:rPr>
              <a:t>Trofismo</a:t>
            </a:r>
            <a:r>
              <a:rPr lang="es-ES" sz="3600" b="1" u="sng" dirty="0" smtClean="0">
                <a:solidFill>
                  <a:prstClr val="black"/>
                </a:solidFill>
              </a:rPr>
              <a:t> y simetría de la lengua</a:t>
            </a: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Posición de la lengua</a:t>
            </a:r>
          </a:p>
          <a:p>
            <a:pPr>
              <a:buFontTx/>
              <a:buChar char="-"/>
            </a:pPr>
            <a:r>
              <a:rPr lang="es-ES" sz="3600" b="1" u="sng" dirty="0" smtClean="0">
                <a:solidFill>
                  <a:prstClr val="black"/>
                </a:solidFill>
              </a:rPr>
              <a:t>Fuerza muscular segmentaria de la lengua</a:t>
            </a:r>
            <a:endParaRPr lang="es-ES" sz="36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3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s://psicologiaymente.net/media/nLDZ/pares-craneales-grafico/defaul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0"/>
            <a:ext cx="3962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1196193" y="357344"/>
            <a:ext cx="5732282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Estudio Independiente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59764" y="1682941"/>
            <a:ext cx="7405141" cy="483130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sz="3600" b="1" dirty="0" smtClean="0"/>
              <a:t>Profundice sus conocimientos acerca de la exploración física de los nervios o pares craneales, mediante el estudio del capítulo 15 del tomo 1 del libro de texto básico de la asignatura “Propedéutica y semiología médica” de Raimundo </a:t>
            </a:r>
            <a:r>
              <a:rPr lang="es-ES" sz="3600" b="1" dirty="0" err="1" smtClean="0"/>
              <a:t>Llanio</a:t>
            </a:r>
            <a:r>
              <a:rPr lang="es-ES" sz="3600" b="1" dirty="0" smtClean="0"/>
              <a:t>, en las páginas 181 a la 215.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95341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s://psicologiaymente.net/media/nLDZ/pares-craneales-grafico/defaul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0"/>
            <a:ext cx="3962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1882721" y="477265"/>
            <a:ext cx="3783561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Tarea Docente</a:t>
            </a:r>
            <a:endParaRPr lang="es-ES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9843" y="1593000"/>
            <a:ext cx="7869837" cy="483130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sz="3600" b="1" dirty="0" smtClean="0">
                <a:solidFill>
                  <a:prstClr val="black"/>
                </a:solidFill>
              </a:rPr>
              <a:t>1- Confeccione la guía y registro escrito de la exploración de los nervios o pares craneales en un paciente sano sin alteraciones neurológicas.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3600" b="1" dirty="0" smtClean="0">
                <a:solidFill>
                  <a:prstClr val="black"/>
                </a:solidFill>
              </a:rPr>
              <a:t>2- Practique con familiares o amigos las técnicas de exploración de los 12 pares craneales, </a:t>
            </a:r>
            <a:r>
              <a:rPr lang="es-ES" sz="3600" b="1" dirty="0">
                <a:solidFill>
                  <a:prstClr val="black"/>
                </a:solidFill>
              </a:rPr>
              <a:t>siguiendo la secuencia lógica </a:t>
            </a:r>
            <a:r>
              <a:rPr lang="es-ES" sz="3600" b="1" dirty="0" err="1" smtClean="0">
                <a:solidFill>
                  <a:prstClr val="black"/>
                </a:solidFill>
              </a:rPr>
              <a:t>anatomofuncional</a:t>
            </a:r>
            <a:r>
              <a:rPr lang="es-ES" sz="3600" b="1" dirty="0" smtClean="0">
                <a:solidFill>
                  <a:prstClr val="black"/>
                </a:solidFill>
              </a:rPr>
              <a:t> y </a:t>
            </a:r>
            <a:r>
              <a:rPr lang="es-ES" sz="3600" b="1" dirty="0" err="1" smtClean="0">
                <a:solidFill>
                  <a:prstClr val="black"/>
                </a:solidFill>
              </a:rPr>
              <a:t>céfalocaudal</a:t>
            </a:r>
            <a:r>
              <a:rPr lang="es-ES" sz="3600" b="1" dirty="0" smtClean="0">
                <a:solidFill>
                  <a:prstClr val="black"/>
                </a:solidFill>
              </a:rPr>
              <a:t>.</a:t>
            </a:r>
            <a:endParaRPr lang="es-E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9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" y="352561"/>
            <a:ext cx="4132571" cy="6130126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5186149" y="1893251"/>
            <a:ext cx="6469040" cy="483130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sz="3600" b="1" dirty="0" err="1" smtClean="0">
                <a:solidFill>
                  <a:prstClr val="black"/>
                </a:solidFill>
              </a:rPr>
              <a:t>Llanio</a:t>
            </a:r>
            <a:r>
              <a:rPr lang="es-ES" sz="3600" b="1" dirty="0" smtClean="0">
                <a:solidFill>
                  <a:prstClr val="black"/>
                </a:solidFill>
              </a:rPr>
              <a:t> Navarro R, Perdomo González G  y cols. Propedéutica Clínica y Semiología Médica, Tomo 1. </a:t>
            </a:r>
            <a:r>
              <a:rPr lang="es-ES" sz="3600" b="1" dirty="0" smtClean="0">
                <a:solidFill>
                  <a:prstClr val="black"/>
                </a:solidFill>
              </a:rPr>
              <a:t>Capítulos 13, 14 y 15. p. 145 -215.</a:t>
            </a:r>
            <a:r>
              <a:rPr lang="es-ES" sz="3600" b="1" dirty="0" smtClean="0">
                <a:solidFill>
                  <a:prstClr val="black"/>
                </a:solidFill>
              </a:rPr>
              <a:t> </a:t>
            </a:r>
            <a:endParaRPr lang="es-ES" sz="3600" b="1" dirty="0">
              <a:solidFill>
                <a:prstClr val="black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762465" y="489038"/>
            <a:ext cx="3316407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Bibliografía</a:t>
            </a:r>
            <a:endParaRPr lang="es-ES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780" y="4454595"/>
            <a:ext cx="2028092" cy="20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5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6200000">
            <a:off x="-1619216" y="2468919"/>
            <a:ext cx="5734711" cy="2347414"/>
          </a:xfrm>
          <a:noFill/>
        </p:spPr>
        <p:txBody>
          <a:bodyPr>
            <a:noAutofit/>
          </a:bodyPr>
          <a:lstStyle/>
          <a:p>
            <a:r>
              <a:rPr lang="es-E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               a la Clínica</a:t>
            </a:r>
            <a:endParaRPr lang="es-MX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7611" y="63166"/>
            <a:ext cx="10229780" cy="960415"/>
          </a:xfrm>
          <a:noFill/>
        </p:spPr>
        <p:txBody>
          <a:bodyPr>
            <a:noAutofit/>
          </a:bodyPr>
          <a:lstStyle/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Exploración física de los Nervios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439056" y="6086007"/>
            <a:ext cx="10268262" cy="7719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Profesora Auxiliar: MSc. Marta Belkis Nuñez López</a:t>
            </a:r>
          </a:p>
          <a:p>
            <a:pPr>
              <a:spcBef>
                <a:spcPts val="0"/>
              </a:spcBef>
            </a:pPr>
            <a:r>
              <a:rPr lang="es-E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Especialista de Segundo Grado en MGI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3" r="1104" b="5188"/>
          <a:stretch/>
        </p:blipFill>
        <p:spPr>
          <a:xfrm>
            <a:off x="2784147" y="1023581"/>
            <a:ext cx="7492621" cy="4925948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 rot="5400000">
            <a:off x="7879790" y="2600717"/>
            <a:ext cx="6651533" cy="8394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Pares Craneales</a:t>
            </a:r>
          </a:p>
        </p:txBody>
      </p:sp>
    </p:spTree>
    <p:extLst>
      <p:ext uri="{BB962C8B-B14F-4D97-AF65-F5344CB8AC3E}">
        <p14:creationId xmlns:p14="http://schemas.microsoft.com/office/powerpoint/2010/main" val="391964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" t="1749" r="4620"/>
          <a:stretch/>
        </p:blipFill>
        <p:spPr>
          <a:xfrm>
            <a:off x="81886" y="0"/>
            <a:ext cx="7574508" cy="6858000"/>
          </a:xfrm>
          <a:prstGeom prst="rect">
            <a:avLst/>
          </a:prstGeom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7765576" y="179882"/>
            <a:ext cx="4217158" cy="643078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s-ES" sz="3600" b="1" baseline="30000" dirty="0" smtClean="0"/>
          </a:p>
          <a:p>
            <a:pPr lvl="0"/>
            <a:r>
              <a:rPr lang="es-ES" sz="3600" b="1" u="sng" baseline="30000" dirty="0" smtClean="0"/>
              <a:t>Sensitivos</a:t>
            </a:r>
            <a:r>
              <a:rPr lang="es-ES" sz="3600" b="1" baseline="30000" dirty="0" smtClean="0"/>
              <a:t>: los pares I, II y VIII.</a:t>
            </a:r>
          </a:p>
          <a:p>
            <a:pPr lvl="0"/>
            <a:r>
              <a:rPr lang="es-ES" sz="3600" b="1" u="sng" baseline="30000" dirty="0" smtClean="0"/>
              <a:t>Motores</a:t>
            </a:r>
            <a:r>
              <a:rPr lang="es-ES" sz="3600" b="1" baseline="30000" dirty="0" smtClean="0"/>
              <a:t>:</a:t>
            </a:r>
          </a:p>
          <a:p>
            <a:pPr marL="0" lvl="0" indent="0">
              <a:buNone/>
            </a:pPr>
            <a:r>
              <a:rPr lang="es-ES" sz="3600" b="1" baseline="30000" dirty="0" smtClean="0"/>
              <a:t>- Relacionados con los movimientos de los ojos (y sus partes) y los párpados: los pares craneales III, IV y VI.</a:t>
            </a:r>
          </a:p>
          <a:p>
            <a:pPr marL="0" lvl="0" indent="0">
              <a:buNone/>
            </a:pPr>
            <a:r>
              <a:rPr lang="es-ES" sz="3600" b="1" baseline="30000" dirty="0" smtClean="0"/>
              <a:t>- Relacionados con la activación de músculos del cuello y la lengua: los pares craneales XI y XII.</a:t>
            </a:r>
          </a:p>
          <a:p>
            <a:pPr lvl="0"/>
            <a:r>
              <a:rPr lang="es-ES" sz="3600" b="1" u="sng" baseline="30000" dirty="0" smtClean="0"/>
              <a:t>Mixtos</a:t>
            </a:r>
            <a:r>
              <a:rPr lang="es-ES" sz="3600" b="1" baseline="30000" dirty="0" smtClean="0"/>
              <a:t>: los pares V, VII, IX y X.</a:t>
            </a:r>
          </a:p>
          <a:p>
            <a:pPr lvl="0"/>
            <a:r>
              <a:rPr lang="es-ES" sz="3600" b="1" u="sng" baseline="30000" dirty="0" smtClean="0"/>
              <a:t>Fibras parasimpáticas</a:t>
            </a:r>
            <a:r>
              <a:rPr lang="es-ES" sz="3600" b="1" baseline="30000" dirty="0" smtClean="0"/>
              <a:t>: nervios III, VII, IX y X.</a:t>
            </a:r>
          </a:p>
        </p:txBody>
      </p:sp>
    </p:spTree>
    <p:extLst>
      <p:ext uri="{BB962C8B-B14F-4D97-AF65-F5344CB8AC3E}">
        <p14:creationId xmlns:p14="http://schemas.microsoft.com/office/powerpoint/2010/main" val="290009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8"/>
          <a:stretch/>
        </p:blipFill>
        <p:spPr>
          <a:xfrm>
            <a:off x="7328848" y="1023586"/>
            <a:ext cx="4863152" cy="4665032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313898" y="261810"/>
            <a:ext cx="5936999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Olfatorio (I)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313899" y="1296130"/>
            <a:ext cx="7274256" cy="527690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b="1" dirty="0" smtClean="0"/>
              <a:t>Se explora valorando en el paciente la </a:t>
            </a:r>
            <a:r>
              <a:rPr lang="es-ES" sz="3600" b="1" u="sng" dirty="0" smtClean="0"/>
              <a:t>capacidad de percibir e identificar olores</a:t>
            </a:r>
            <a:r>
              <a:rPr lang="es-ES" sz="3600" b="1" dirty="0" smtClean="0"/>
              <a:t> conocidos o familiares.</a:t>
            </a:r>
          </a:p>
          <a:p>
            <a:pPr marL="0" indent="0">
              <a:buNone/>
            </a:pPr>
            <a:r>
              <a:rPr lang="es-ES" sz="3200" b="1" u="sng" dirty="0" smtClean="0"/>
              <a:t>Requisitos</a:t>
            </a:r>
            <a:r>
              <a:rPr lang="es-ES" sz="3200" b="1" dirty="0" smtClean="0"/>
              <a:t>:</a:t>
            </a:r>
          </a:p>
          <a:p>
            <a:pPr>
              <a:buFontTx/>
              <a:buChar char="-"/>
            </a:pPr>
            <a:r>
              <a:rPr lang="es-ES" sz="3200" b="1" dirty="0" smtClean="0"/>
              <a:t>Descartar afecciones que impidan la libre circulación del aire por las fosas nasales</a:t>
            </a:r>
          </a:p>
          <a:p>
            <a:pPr>
              <a:buFontTx/>
              <a:buChar char="-"/>
            </a:pPr>
            <a:r>
              <a:rPr lang="es-ES" sz="3200" b="1" dirty="0" smtClean="0"/>
              <a:t>No emplear sustancias irritantes</a:t>
            </a:r>
          </a:p>
          <a:p>
            <a:pPr>
              <a:buFontTx/>
              <a:buChar char="-"/>
            </a:pPr>
            <a:r>
              <a:rPr lang="es-ES" sz="3200" b="1" dirty="0" smtClean="0"/>
              <a:t>Sujeto con los ojos cerrados</a:t>
            </a:r>
          </a:p>
          <a:p>
            <a:pPr>
              <a:buFontTx/>
              <a:buChar char="-"/>
            </a:pPr>
            <a:r>
              <a:rPr lang="es-ES" sz="3200" b="1" dirty="0" smtClean="0"/>
              <a:t>Explorar ambas narinas por separado</a:t>
            </a:r>
            <a:endParaRPr lang="es-ES" sz="3200" b="1" dirty="0"/>
          </a:p>
        </p:txBody>
      </p:sp>
      <p:sp>
        <p:nvSpPr>
          <p:cNvPr id="9" name="Rectángulo 8"/>
          <p:cNvSpPr/>
          <p:nvPr/>
        </p:nvSpPr>
        <p:spPr>
          <a:xfrm>
            <a:off x="6346431" y="290907"/>
            <a:ext cx="59411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effectLst/>
                <a:ea typeface="Times New Roman" panose="02020603050405020304" pitchFamily="18" charset="0"/>
              </a:rPr>
              <a:t>Transmite al cerebro información nerviosa sobre lo que se detecta a través del olfato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53089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8" r="4058"/>
          <a:stretch/>
        </p:blipFill>
        <p:spPr>
          <a:xfrm>
            <a:off x="8038533" y="687612"/>
            <a:ext cx="3848668" cy="4771492"/>
          </a:xfrm>
          <a:prstGeom prst="rect">
            <a:avLst/>
          </a:prstGeom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423080" y="121117"/>
            <a:ext cx="5572986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</a:t>
            </a:r>
            <a:r>
              <a:rPr lang="es-E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Ó</a:t>
            </a: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ptico (II)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23080" y="965791"/>
            <a:ext cx="11218460" cy="572944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Técnicas de Exploración:</a:t>
            </a:r>
          </a:p>
          <a:p>
            <a:pPr>
              <a:buFontTx/>
              <a:buChar char="-"/>
            </a:pPr>
            <a:r>
              <a:rPr lang="es-ES" sz="3600" b="1" u="sng" dirty="0" smtClean="0"/>
              <a:t>Agudeza visual</a:t>
            </a:r>
            <a:r>
              <a:rPr lang="es-ES" sz="3600" b="1" dirty="0" smtClean="0"/>
              <a:t> de lejos y de cerca</a:t>
            </a:r>
          </a:p>
          <a:p>
            <a:pPr>
              <a:buFontTx/>
              <a:buChar char="-"/>
            </a:pPr>
            <a:r>
              <a:rPr lang="es-ES" sz="3600" b="1" u="sng" dirty="0" err="1" smtClean="0"/>
              <a:t>Perimetría</a:t>
            </a:r>
            <a:r>
              <a:rPr lang="es-ES" sz="3600" b="1" dirty="0" smtClean="0"/>
              <a:t> y campimetría</a:t>
            </a:r>
          </a:p>
          <a:p>
            <a:pPr>
              <a:buFontTx/>
              <a:buChar char="-"/>
            </a:pPr>
            <a:r>
              <a:rPr lang="es-ES" sz="3600" b="1" u="sng" dirty="0" smtClean="0"/>
              <a:t>Visión de los colores</a:t>
            </a:r>
          </a:p>
          <a:p>
            <a:pPr>
              <a:buFontTx/>
              <a:buChar char="-"/>
            </a:pPr>
            <a:r>
              <a:rPr lang="es-ES" sz="3600" b="1" dirty="0" smtClean="0"/>
              <a:t>Examen del fondo de ojo</a:t>
            </a:r>
          </a:p>
          <a:p>
            <a:pPr marL="0" indent="0">
              <a:buNone/>
            </a:pPr>
            <a:r>
              <a:rPr lang="es-ES" sz="3200" b="1" dirty="0" smtClean="0"/>
              <a:t>Requisitos:</a:t>
            </a:r>
          </a:p>
          <a:p>
            <a:pPr>
              <a:buFontTx/>
              <a:buChar char="-"/>
            </a:pPr>
            <a:r>
              <a:rPr lang="es-ES" sz="3200" b="1" dirty="0" smtClean="0"/>
              <a:t>Explorar cada ojo por separado</a:t>
            </a:r>
          </a:p>
          <a:p>
            <a:pPr>
              <a:buFontTx/>
              <a:buChar char="-"/>
            </a:pPr>
            <a:r>
              <a:rPr lang="es-ES" sz="3200" b="1" dirty="0"/>
              <a:t>Tapar ojo no explorado con la de palma de la mano</a:t>
            </a:r>
          </a:p>
          <a:p>
            <a:pPr>
              <a:buFontTx/>
              <a:buChar char="-"/>
            </a:pPr>
            <a:r>
              <a:rPr lang="es-ES" sz="3200" b="1" dirty="0" smtClean="0"/>
              <a:t>Tablas de </a:t>
            </a:r>
            <a:r>
              <a:rPr lang="es-ES" sz="3200" b="1" dirty="0" err="1" smtClean="0"/>
              <a:t>Snellen</a:t>
            </a:r>
            <a:r>
              <a:rPr lang="es-ES" sz="3200" b="1" dirty="0" smtClean="0"/>
              <a:t> (visión de lejos), de </a:t>
            </a:r>
            <a:r>
              <a:rPr lang="es-ES" sz="3200" b="1" dirty="0" err="1" smtClean="0"/>
              <a:t>Jaeger</a:t>
            </a:r>
            <a:r>
              <a:rPr lang="es-ES" sz="3200" b="1" dirty="0" smtClean="0"/>
              <a:t> (visión de cerca)     y discos de </a:t>
            </a:r>
            <a:r>
              <a:rPr lang="es-ES" sz="3200" b="1" dirty="0" err="1" smtClean="0"/>
              <a:t>Ishihara</a:t>
            </a:r>
            <a:r>
              <a:rPr lang="es-ES" sz="3200" b="1" dirty="0" smtClean="0"/>
              <a:t> (visión de colores)***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141492" y="217677"/>
            <a:ext cx="59505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effectLst/>
                <a:ea typeface="Times New Roman" panose="02020603050405020304" pitchFamily="18" charset="0"/>
              </a:rPr>
              <a:t>Transmite al cerebro la información visual que se recoge a través de los ojos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30437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t="3242" r="2515" b="3771"/>
          <a:stretch/>
        </p:blipFill>
        <p:spPr>
          <a:xfrm>
            <a:off x="6670623" y="32138"/>
            <a:ext cx="5521376" cy="3460570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173843" y="127061"/>
            <a:ext cx="6332559" cy="303586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Pares Craneales: </a:t>
            </a:r>
            <a:r>
              <a:rPr lang="es-E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es-E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culomotor</a:t>
            </a: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(III)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s-E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  <a:r>
              <a:rPr lang="es-E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roclear</a:t>
            </a: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 patético (IV)</a:t>
            </a:r>
          </a:p>
          <a:p>
            <a:pPr marL="0" indent="0">
              <a:buNone/>
            </a:pPr>
            <a:r>
              <a:rPr lang="es-E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Abducens</a:t>
            </a: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(VI)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3843" y="3368655"/>
            <a:ext cx="12018157" cy="348934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b="1" dirty="0" smtClean="0"/>
              <a:t>  </a:t>
            </a:r>
            <a:r>
              <a:rPr lang="es-ES" sz="3600" b="1" dirty="0" smtClean="0">
                <a:solidFill>
                  <a:srgbClr val="0070C0"/>
                </a:solidFill>
              </a:rPr>
              <a:t>Técnicas de Exploración:</a:t>
            </a:r>
          </a:p>
          <a:p>
            <a:pPr>
              <a:buFontTx/>
              <a:buChar char="-"/>
            </a:pPr>
            <a:r>
              <a:rPr lang="es-ES" sz="3600" b="1" u="sng" dirty="0" smtClean="0"/>
              <a:t>Motilidad extrínseca del ojo </a:t>
            </a:r>
            <a:r>
              <a:rPr lang="es-ES" sz="3600" b="1" dirty="0" smtClean="0"/>
              <a:t>(apertura palpebral, mirada conjugada y movimientos oculares)</a:t>
            </a:r>
          </a:p>
          <a:p>
            <a:pPr>
              <a:buFontTx/>
              <a:buChar char="-"/>
            </a:pPr>
            <a:r>
              <a:rPr lang="es-ES" sz="3600" b="1" u="sng" dirty="0" smtClean="0"/>
              <a:t>Motilidad intrínseca del ojo </a:t>
            </a:r>
            <a:r>
              <a:rPr lang="es-ES" sz="3600" b="1" dirty="0" smtClean="0"/>
              <a:t>(pupilas*, reflejo </a:t>
            </a:r>
            <a:r>
              <a:rPr lang="es-ES" sz="3600" b="1" dirty="0" err="1" smtClean="0"/>
              <a:t>fotomotor</a:t>
            </a:r>
            <a:r>
              <a:rPr lang="es-ES" sz="3600" b="1" dirty="0" smtClean="0"/>
              <a:t>, reflejo consensual y reflejo de acomodación y convergencia)</a:t>
            </a:r>
          </a:p>
          <a:p>
            <a:pPr marL="0" indent="0">
              <a:buNone/>
            </a:pPr>
            <a:r>
              <a:rPr lang="es-ES" b="1" dirty="0" smtClean="0"/>
              <a:t>   *Pupilas: </a:t>
            </a:r>
            <a:r>
              <a:rPr lang="es-ES" b="1" dirty="0" err="1" smtClean="0"/>
              <a:t>for</a:t>
            </a:r>
            <a:r>
              <a:rPr lang="es-ES" b="1" dirty="0" smtClean="0"/>
              <a:t>-con-si-</a:t>
            </a:r>
            <a:r>
              <a:rPr lang="es-ES" b="1" dirty="0" err="1" smtClean="0"/>
              <a:t>ta</a:t>
            </a:r>
            <a:r>
              <a:rPr lang="es-ES" b="1" dirty="0" smtClean="0"/>
              <a:t>-si-</a:t>
            </a:r>
            <a:r>
              <a:rPr lang="es-ES" b="1" dirty="0" err="1" smtClean="0"/>
              <a:t>hippus</a:t>
            </a: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371039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535" y="134911"/>
            <a:ext cx="2923465" cy="30555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2" b="4436"/>
          <a:stretch/>
        </p:blipFill>
        <p:spPr>
          <a:xfrm>
            <a:off x="179881" y="1166812"/>
            <a:ext cx="8874177" cy="2023673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518617" y="222434"/>
            <a:ext cx="7051416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Trigémino (V)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79882" y="2918950"/>
            <a:ext cx="6427898" cy="398402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400" b="1" dirty="0" smtClean="0"/>
              <a:t>                   </a:t>
            </a:r>
            <a:r>
              <a:rPr lang="es-ES" sz="3400" b="1" dirty="0" smtClean="0">
                <a:solidFill>
                  <a:srgbClr val="0070C0"/>
                </a:solidFill>
              </a:rPr>
              <a:t>Técnicas de Exploración:</a:t>
            </a:r>
          </a:p>
          <a:p>
            <a:pPr>
              <a:buFontTx/>
              <a:buChar char="-"/>
            </a:pPr>
            <a:r>
              <a:rPr lang="es-ES" sz="3400" b="1" dirty="0" smtClean="0">
                <a:solidFill>
                  <a:srgbClr val="0070C0"/>
                </a:solidFill>
              </a:rPr>
              <a:t>Porción sensitiva: </a:t>
            </a:r>
          </a:p>
          <a:p>
            <a:pPr marL="0" indent="0">
              <a:buNone/>
            </a:pPr>
            <a:r>
              <a:rPr lang="es-ES" sz="3400" b="1" dirty="0" smtClean="0"/>
              <a:t>. </a:t>
            </a:r>
            <a:r>
              <a:rPr lang="es-ES" sz="3400" b="1" u="sng" dirty="0" smtClean="0"/>
              <a:t>Sensibilidad:</a:t>
            </a:r>
            <a:r>
              <a:rPr lang="es-ES" sz="3400" b="1" dirty="0" smtClean="0"/>
              <a:t> táctil, térmica y dolorosa de las zonas que inerva</a:t>
            </a:r>
          </a:p>
          <a:p>
            <a:pPr marL="0" indent="0">
              <a:buNone/>
            </a:pPr>
            <a:r>
              <a:rPr lang="es-ES" sz="3400" b="1" dirty="0" smtClean="0"/>
              <a:t>. </a:t>
            </a:r>
            <a:r>
              <a:rPr lang="es-ES" sz="3400" b="1" u="sng" dirty="0" smtClean="0"/>
              <a:t>Reflejos:</a:t>
            </a:r>
            <a:r>
              <a:rPr lang="es-ES" sz="3400" b="1" dirty="0" smtClean="0"/>
              <a:t> corneal (parpadeo), conjuntival, mandibular y estornutatorio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6607780" y="3539479"/>
            <a:ext cx="5441430" cy="319860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400" b="1" dirty="0" smtClean="0"/>
              <a:t>  </a:t>
            </a:r>
            <a:r>
              <a:rPr lang="es-ES" sz="3400" b="1" dirty="0" smtClean="0">
                <a:solidFill>
                  <a:srgbClr val="0070C0"/>
                </a:solidFill>
              </a:rPr>
              <a:t>- Porción motora: </a:t>
            </a:r>
          </a:p>
          <a:p>
            <a:pPr marL="0" indent="0">
              <a:buNone/>
            </a:pPr>
            <a:r>
              <a:rPr lang="es-ES" sz="3400" b="1" dirty="0" smtClean="0"/>
              <a:t>. Palpación de músculos      temporales y maseteros</a:t>
            </a:r>
          </a:p>
          <a:p>
            <a:pPr marL="0" indent="0">
              <a:buNone/>
            </a:pPr>
            <a:r>
              <a:rPr lang="es-ES" sz="3400" b="1" dirty="0" smtClean="0"/>
              <a:t>. Pedir al sujeto que abra la boca mientras con una mano se opone a ello</a:t>
            </a:r>
          </a:p>
        </p:txBody>
      </p:sp>
    </p:spTree>
    <p:extLst>
      <p:ext uri="{BB962C8B-B14F-4D97-AF65-F5344CB8AC3E}">
        <p14:creationId xmlns:p14="http://schemas.microsoft.com/office/powerpoint/2010/main" val="137986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240" y="1601528"/>
            <a:ext cx="3201871" cy="4604400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374754" y="147482"/>
            <a:ext cx="5717291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Facial (VII)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74754" y="1214203"/>
            <a:ext cx="9099030" cy="570375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400" b="1" dirty="0" smtClean="0">
                <a:solidFill>
                  <a:srgbClr val="0070C0"/>
                </a:solidFill>
              </a:rPr>
              <a:t>Función sensorial:</a:t>
            </a:r>
          </a:p>
          <a:p>
            <a:pPr>
              <a:buFontTx/>
              <a:buChar char="-"/>
            </a:pPr>
            <a:r>
              <a:rPr lang="es-ES" sz="3400" b="1" dirty="0" smtClean="0"/>
              <a:t>Se evalúa mediante la </a:t>
            </a:r>
            <a:r>
              <a:rPr lang="es-ES" sz="3400" b="1" u="sng" dirty="0" smtClean="0"/>
              <a:t>exploración del gusto </a:t>
            </a:r>
            <a:r>
              <a:rPr lang="es-ES" sz="3400" b="1" dirty="0" smtClean="0"/>
              <a:t>(dulce, salado, ácido y amargo) de cada </a:t>
            </a:r>
            <a:r>
              <a:rPr lang="es-ES" sz="3400" b="1" dirty="0" err="1" smtClean="0"/>
              <a:t>hemilengua</a:t>
            </a:r>
            <a:r>
              <a:rPr lang="es-ES" sz="3400" b="1" dirty="0" smtClean="0"/>
              <a:t> en sus </a:t>
            </a:r>
            <a:r>
              <a:rPr lang="es-ES" sz="3400" b="1" u="sng" dirty="0" smtClean="0"/>
              <a:t>dos tercios anteriores </a:t>
            </a:r>
          </a:p>
          <a:p>
            <a:pPr marL="0" indent="0">
              <a:buNone/>
            </a:pPr>
            <a:endParaRPr lang="es-ES" sz="1000" b="1" u="sng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3400" b="1" dirty="0">
                <a:solidFill>
                  <a:srgbClr val="0070C0"/>
                </a:solidFill>
              </a:rPr>
              <a:t>Función </a:t>
            </a:r>
            <a:r>
              <a:rPr lang="es-ES" sz="3400" b="1" dirty="0" smtClean="0">
                <a:solidFill>
                  <a:srgbClr val="0070C0"/>
                </a:solidFill>
              </a:rPr>
              <a:t>motora:</a:t>
            </a:r>
            <a:endParaRPr lang="es-ES" sz="3400" b="1" dirty="0">
              <a:solidFill>
                <a:srgbClr val="0070C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3400" b="1" dirty="0" smtClean="0">
                <a:solidFill>
                  <a:prstClr val="black"/>
                </a:solidFill>
              </a:rPr>
              <a:t>Inspección de la simetría facial observando: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3400" b="1" dirty="0" smtClean="0">
                <a:solidFill>
                  <a:prstClr val="black"/>
                </a:solidFill>
              </a:rPr>
              <a:t>la comisura labial en reposo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3400" b="1" dirty="0" smtClean="0">
                <a:solidFill>
                  <a:prstClr val="black"/>
                </a:solidFill>
              </a:rPr>
              <a:t>la mímica facial  mientras </a:t>
            </a:r>
            <a:r>
              <a:rPr lang="es-ES" sz="3400" b="1" dirty="0" err="1" smtClean="0">
                <a:solidFill>
                  <a:prstClr val="black"/>
                </a:solidFill>
              </a:rPr>
              <a:t>arrugua</a:t>
            </a:r>
            <a:r>
              <a:rPr lang="es-ES" sz="3400" b="1" dirty="0" smtClean="0">
                <a:solidFill>
                  <a:prstClr val="black"/>
                </a:solidFill>
              </a:rPr>
              <a:t> la frente, frunce el ceño, cierra los ojos fuertemente, ríe, enseña los dientes, silva</a:t>
            </a:r>
            <a:endParaRPr lang="es-ES" sz="3400" b="1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lang="es-ES" sz="3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549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"/>
          <a:stretch/>
        </p:blipFill>
        <p:spPr>
          <a:xfrm>
            <a:off x="8558042" y="2068281"/>
            <a:ext cx="3537679" cy="4285119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292195" y="161168"/>
            <a:ext cx="8524256" cy="8394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 Craneal Vestíbulo Coclear (VIII)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92195" y="1427204"/>
            <a:ext cx="9099030" cy="513737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b="1" dirty="0" smtClean="0">
                <a:solidFill>
                  <a:srgbClr val="0070C0"/>
                </a:solidFill>
              </a:rPr>
              <a:t>Técnicas de exploración de la porción coclear:</a:t>
            </a:r>
          </a:p>
          <a:p>
            <a:pPr>
              <a:buFontTx/>
              <a:buChar char="-"/>
            </a:pPr>
            <a:r>
              <a:rPr lang="es-ES" sz="3600" b="1" dirty="0" smtClean="0"/>
              <a:t>Examen </a:t>
            </a:r>
            <a:r>
              <a:rPr lang="es-ES" sz="3600" b="1" dirty="0" err="1" smtClean="0"/>
              <a:t>otoscópico</a:t>
            </a:r>
            <a:r>
              <a:rPr lang="es-ES" sz="3600" b="1" dirty="0" smtClean="0"/>
              <a:t> del oído</a:t>
            </a:r>
          </a:p>
          <a:p>
            <a:pPr>
              <a:buFontTx/>
              <a:buChar char="-"/>
            </a:pPr>
            <a:r>
              <a:rPr lang="es-ES" sz="3600" b="1" dirty="0" smtClean="0"/>
              <a:t>Prueba de la voz cuchicheada</a:t>
            </a:r>
          </a:p>
          <a:p>
            <a:pPr>
              <a:buFontTx/>
              <a:buChar char="-"/>
            </a:pPr>
            <a:r>
              <a:rPr lang="es-ES" sz="3600" b="1" dirty="0" smtClean="0"/>
              <a:t>Prueba del tic-tac del reloj</a:t>
            </a:r>
          </a:p>
          <a:p>
            <a:pPr>
              <a:buFontTx/>
              <a:buChar char="-"/>
            </a:pPr>
            <a:r>
              <a:rPr lang="es-ES" sz="3600" b="1" dirty="0" smtClean="0"/>
              <a:t>Si no oye reloj igual prueba con diapasón</a:t>
            </a:r>
          </a:p>
          <a:p>
            <a:pPr>
              <a:buFontTx/>
              <a:buChar char="-"/>
            </a:pPr>
            <a:r>
              <a:rPr lang="es-ES" sz="3600" b="1" dirty="0" smtClean="0"/>
              <a:t>Prueba de Weber</a:t>
            </a:r>
          </a:p>
          <a:p>
            <a:pPr>
              <a:buFontTx/>
              <a:buChar char="-"/>
            </a:pPr>
            <a:r>
              <a:rPr lang="es-ES" sz="3600" b="1" dirty="0" smtClean="0"/>
              <a:t>Prueba de </a:t>
            </a:r>
            <a:r>
              <a:rPr lang="es-ES" sz="3600" b="1" dirty="0" err="1" smtClean="0"/>
              <a:t>Rinne</a:t>
            </a:r>
            <a:endParaRPr lang="es-ES" sz="3600" b="1" dirty="0" smtClean="0"/>
          </a:p>
          <a:p>
            <a:pPr>
              <a:buFontTx/>
              <a:buChar char="-"/>
            </a:pPr>
            <a:r>
              <a:rPr lang="es-ES" sz="3600" b="1" dirty="0" smtClean="0"/>
              <a:t>Prueba de </a:t>
            </a:r>
            <a:r>
              <a:rPr lang="es-ES" sz="3600" b="1" dirty="0" err="1" smtClean="0"/>
              <a:t>Schwabach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9229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843</Words>
  <Application>Microsoft Office PowerPoint</Application>
  <PresentationFormat>Panorámica</PresentationFormat>
  <Paragraphs>103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de Office</vt:lpstr>
      <vt:lpstr>1_Tema de Office</vt:lpstr>
      <vt:lpstr>Presentación de PowerPoint</vt:lpstr>
      <vt:lpstr>Introducción                a la Clínica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</dc:creator>
  <cp:lastModifiedBy>Dr</cp:lastModifiedBy>
  <cp:revision>60</cp:revision>
  <dcterms:created xsi:type="dcterms:W3CDTF">2022-01-26T23:44:51Z</dcterms:created>
  <dcterms:modified xsi:type="dcterms:W3CDTF">2022-01-28T05:29:06Z</dcterms:modified>
</cp:coreProperties>
</file>