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5" r:id="rId5"/>
    <p:sldId id="266" r:id="rId6"/>
    <p:sldId id="267" r:id="rId7"/>
    <p:sldId id="261" r:id="rId8"/>
    <p:sldId id="256" r:id="rId9"/>
    <p:sldId id="264" r:id="rId10"/>
    <p:sldId id="257" r:id="rId11"/>
    <p:sldId id="263" r:id="rId12"/>
    <p:sldId id="25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Autofit/>
          </a:bodyPr>
          <a:lstStyle/>
          <a:p>
            <a:r>
              <a:rPr lang="es-ES" sz="6000" b="1" dirty="0" smtClean="0"/>
              <a:t>Exploración Física del </a:t>
            </a:r>
            <a:br>
              <a:rPr lang="es-ES" sz="6000" b="1" dirty="0" smtClean="0"/>
            </a:br>
            <a:r>
              <a:rPr lang="es-ES" sz="6000" b="1" dirty="0" smtClean="0"/>
              <a:t>Sistema </a:t>
            </a:r>
            <a:r>
              <a:rPr lang="es-ES" sz="6000" b="1" dirty="0"/>
              <a:t>R</a:t>
            </a:r>
            <a:r>
              <a:rPr lang="es-ES" sz="6000" b="1" dirty="0" smtClean="0"/>
              <a:t>enal</a:t>
            </a:r>
            <a:endParaRPr lang="es-MX" sz="6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340224"/>
            <a:ext cx="6400800" cy="1752600"/>
          </a:xfrm>
        </p:spPr>
        <p:txBody>
          <a:bodyPr/>
          <a:lstStyle/>
          <a:p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Asignatura: Prevención en Salud</a:t>
            </a:r>
          </a:p>
          <a:p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Segundo año Medicina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348985" y="505409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Profesora: MSc. Dra. Marta Belkis Nuñez López</a:t>
            </a:r>
          </a:p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Especialista de Segundo Grado en MGI</a:t>
            </a:r>
          </a:p>
          <a:p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Profesora Auxiliar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5184576" cy="669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Elipse"/>
          <p:cNvSpPr/>
          <p:nvPr/>
        </p:nvSpPr>
        <p:spPr>
          <a:xfrm>
            <a:off x="3899858" y="4365104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4644008" y="4365104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3563888" y="3429000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4832166" y="3429000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3680038" y="2924944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4659655" y="2924944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4274830" y="2996952"/>
            <a:ext cx="131083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4887899" y="3789040"/>
            <a:ext cx="1584174" cy="68407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endCxn id="6" idx="7"/>
          </p:cNvCxnSpPr>
          <p:nvPr/>
        </p:nvCxnSpPr>
        <p:spPr>
          <a:xfrm flipH="1">
            <a:off x="5040339" y="2582906"/>
            <a:ext cx="1565361" cy="87773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4860033" y="1484784"/>
            <a:ext cx="1584174" cy="144016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6444207" y="3401705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/>
              <a:t>Ureteral</a:t>
            </a:r>
            <a:r>
              <a:rPr lang="es-ES" sz="3600" b="1" dirty="0" smtClean="0"/>
              <a:t> Inferior </a:t>
            </a:r>
            <a:endParaRPr lang="es-MX" sz="36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605699" y="2012647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/>
              <a:t>Ureteral</a:t>
            </a:r>
            <a:r>
              <a:rPr lang="es-ES" sz="3600" b="1" dirty="0" smtClean="0"/>
              <a:t> Medio </a:t>
            </a:r>
            <a:endParaRPr lang="es-MX" sz="36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37311" y="716503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/>
              <a:t>Ureteral</a:t>
            </a:r>
            <a:r>
              <a:rPr lang="es-ES" sz="3600" b="1" dirty="0" smtClean="0"/>
              <a:t> Superior </a:t>
            </a:r>
            <a:endParaRPr lang="es-MX" sz="3600" b="1" dirty="0"/>
          </a:p>
        </p:txBody>
      </p:sp>
      <p:sp>
        <p:nvSpPr>
          <p:cNvPr id="19" name="18 Elipse"/>
          <p:cNvSpPr/>
          <p:nvPr/>
        </p:nvSpPr>
        <p:spPr>
          <a:xfrm>
            <a:off x="3558093" y="1782541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4903545" y="1786550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1907704" y="1660536"/>
            <a:ext cx="1650389" cy="23402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79512" y="106493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/>
              <a:t>S</a:t>
            </a:r>
            <a:r>
              <a:rPr lang="es-ES" sz="3600" b="1" dirty="0" smtClean="0"/>
              <a:t>ubcostal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3119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57808"/>
            <a:ext cx="8229600" cy="1143000"/>
          </a:xfrm>
        </p:spPr>
        <p:txBody>
          <a:bodyPr/>
          <a:lstStyle/>
          <a:p>
            <a:r>
              <a:rPr lang="es-ES" b="1" dirty="0" smtClean="0"/>
              <a:t>Puntos </a:t>
            </a:r>
            <a:r>
              <a:rPr lang="es-ES" b="1" dirty="0"/>
              <a:t>dolorosos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7744" y="1855365"/>
            <a:ext cx="5256584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3600" b="1" dirty="0" smtClean="0"/>
              <a:t>       </a:t>
            </a:r>
            <a:r>
              <a:rPr lang="es-MX" sz="3600" b="1" u="sng" dirty="0" smtClean="0"/>
              <a:t>A distancia</a:t>
            </a:r>
            <a:r>
              <a:rPr lang="es-MX" sz="3600" b="1" dirty="0" smtClean="0"/>
              <a:t>:</a:t>
            </a:r>
            <a:endParaRPr lang="es-MX" sz="3600" b="1" dirty="0"/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s-MX" sz="3600" b="1" dirty="0" err="1" smtClean="0"/>
              <a:t>Suprailiaco</a:t>
            </a:r>
            <a:r>
              <a:rPr lang="es-MX" sz="3600" b="1" dirty="0" smtClean="0"/>
              <a:t> lateral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s-MX" sz="3600" b="1" dirty="0" err="1" smtClean="0"/>
              <a:t>Supraintraespinoso</a:t>
            </a:r>
            <a:endParaRPr lang="es-MX" sz="3600" b="1" dirty="0" smtClean="0"/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s-MX" sz="3600" b="1" dirty="0" smtClean="0"/>
              <a:t>Inguinal</a:t>
            </a:r>
            <a:endParaRPr lang="es-MX" sz="3600" b="1" dirty="0"/>
          </a:p>
          <a:p>
            <a:pPr marL="0" indent="0">
              <a:lnSpc>
                <a:spcPct val="150000"/>
              </a:lnSpc>
              <a:buNone/>
            </a:pP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41194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806"/>
            <a:ext cx="4248472" cy="6624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Elipse"/>
          <p:cNvSpPr/>
          <p:nvPr/>
        </p:nvSpPr>
        <p:spPr>
          <a:xfrm>
            <a:off x="4139952" y="4869160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4688150" y="5229200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5076056" y="5877272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5220073" y="4977172"/>
            <a:ext cx="1584175" cy="97210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732240" y="458112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Inguinal</a:t>
            </a:r>
            <a:endParaRPr lang="es-MX" sz="3600" b="1" dirty="0"/>
          </a:p>
        </p:txBody>
      </p:sp>
      <p:cxnSp>
        <p:nvCxnSpPr>
          <p:cNvPr id="12" name="11 Conector recto de flecha"/>
          <p:cNvCxnSpPr/>
          <p:nvPr/>
        </p:nvCxnSpPr>
        <p:spPr>
          <a:xfrm flipH="1">
            <a:off x="4882104" y="3930429"/>
            <a:ext cx="2210176" cy="1370779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148064" y="3369186"/>
            <a:ext cx="4415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/>
              <a:t>Supraintraespinoso</a:t>
            </a:r>
            <a:endParaRPr lang="es-MX" sz="3600" b="1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2123728" y="3068960"/>
            <a:ext cx="2138169" cy="18002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79512" y="2494637"/>
            <a:ext cx="4111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/>
              <a:t>Suprailiaco</a:t>
            </a:r>
            <a:r>
              <a:rPr lang="es-ES" sz="3600" b="1" dirty="0" smtClean="0"/>
              <a:t> lateral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5748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r>
              <a:rPr lang="es-MX" sz="4800" b="1" dirty="0" smtClean="0"/>
              <a:t>Técnicas básicas para explorar el </a:t>
            </a:r>
            <a:r>
              <a:rPr lang="es-MX" sz="4800" b="1" dirty="0"/>
              <a:t>S</a:t>
            </a:r>
            <a:r>
              <a:rPr lang="es-MX" sz="4800" b="1" dirty="0" smtClean="0"/>
              <a:t>istema Renal:</a:t>
            </a:r>
            <a:endParaRPr lang="es-MX" sz="4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b="1" dirty="0"/>
          </a:p>
          <a:p>
            <a:pPr marL="0" indent="0" algn="ctr">
              <a:buNone/>
            </a:pPr>
            <a:r>
              <a:rPr lang="es-MX" sz="3600" b="1" dirty="0"/>
              <a:t>– </a:t>
            </a:r>
            <a:r>
              <a:rPr lang="es-MX" sz="3600" b="1" dirty="0" smtClean="0"/>
              <a:t>Inspección</a:t>
            </a:r>
            <a:endParaRPr lang="es-MX" sz="3600" b="1" dirty="0"/>
          </a:p>
          <a:p>
            <a:pPr marL="0" indent="0" algn="ctr">
              <a:buNone/>
            </a:pPr>
            <a:r>
              <a:rPr lang="es-MX" sz="3600" b="1" dirty="0"/>
              <a:t>– </a:t>
            </a:r>
            <a:r>
              <a:rPr lang="es-MX" sz="3600" b="1" dirty="0" smtClean="0"/>
              <a:t>Palpación</a:t>
            </a:r>
            <a:endParaRPr lang="es-MX" sz="3600" b="1" dirty="0"/>
          </a:p>
          <a:p>
            <a:pPr marL="0" indent="0" algn="ctr">
              <a:buNone/>
            </a:pPr>
            <a:r>
              <a:rPr lang="es-MX" sz="3600" b="1" dirty="0"/>
              <a:t>– </a:t>
            </a:r>
            <a:r>
              <a:rPr lang="es-MX" sz="3600" b="1" dirty="0" smtClean="0"/>
              <a:t>Percusión</a:t>
            </a:r>
            <a:endParaRPr lang="es-MX" sz="3600" b="1" dirty="0"/>
          </a:p>
          <a:p>
            <a:pPr marL="0" indent="0" algn="ctr">
              <a:buNone/>
            </a:pPr>
            <a:r>
              <a:rPr lang="es-MX" sz="3600" b="1" dirty="0"/>
              <a:t>– </a:t>
            </a:r>
            <a:r>
              <a:rPr lang="es-MX" sz="3600" b="1" dirty="0" smtClean="0"/>
              <a:t>Auscultación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7138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629816"/>
            <a:ext cx="8229600" cy="1143000"/>
          </a:xfrm>
        </p:spPr>
        <p:txBody>
          <a:bodyPr>
            <a:normAutofit/>
          </a:bodyPr>
          <a:lstStyle/>
          <a:p>
            <a:r>
              <a:rPr lang="es-ES" sz="4800" b="1" dirty="0" smtClean="0"/>
              <a:t>Maniobras de Palpación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287413"/>
            <a:ext cx="74888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b="1" dirty="0" smtClean="0"/>
              <a:t>– </a:t>
            </a:r>
            <a:r>
              <a:rPr lang="es-MX" sz="3600" b="1" dirty="0"/>
              <a:t>Procedimiento </a:t>
            </a:r>
            <a:r>
              <a:rPr lang="es-MX" sz="3600" b="1" dirty="0" err="1"/>
              <a:t>bimanual</a:t>
            </a:r>
            <a:r>
              <a:rPr lang="es-MX" sz="3600" b="1" dirty="0"/>
              <a:t> de </a:t>
            </a:r>
            <a:r>
              <a:rPr lang="es-MX" sz="3600" b="1" dirty="0" err="1" smtClean="0"/>
              <a:t>Guyon</a:t>
            </a:r>
            <a:endParaRPr lang="es-MX" sz="3600" b="1" dirty="0"/>
          </a:p>
          <a:p>
            <a:pPr marL="0" indent="0">
              <a:buNone/>
            </a:pPr>
            <a:r>
              <a:rPr lang="es-MX" sz="3600" b="1" dirty="0"/>
              <a:t>– Peloteo </a:t>
            </a:r>
            <a:r>
              <a:rPr lang="es-MX" sz="3600" b="1" dirty="0" smtClean="0"/>
              <a:t>renal</a:t>
            </a:r>
            <a:endParaRPr lang="es-MX" sz="3600" b="1" dirty="0"/>
          </a:p>
          <a:p>
            <a:pPr marL="0" indent="0">
              <a:buNone/>
            </a:pPr>
            <a:r>
              <a:rPr lang="es-MX" sz="3600" b="1" dirty="0"/>
              <a:t>– Maniobra de </a:t>
            </a:r>
            <a:r>
              <a:rPr lang="es-MX" sz="3600" b="1" dirty="0" err="1" smtClean="0"/>
              <a:t>Glenard</a:t>
            </a:r>
            <a:endParaRPr lang="es-MX" sz="3600" b="1" dirty="0"/>
          </a:p>
          <a:p>
            <a:pPr marL="0" indent="0">
              <a:buNone/>
            </a:pPr>
            <a:r>
              <a:rPr lang="es-MX" sz="3600" b="1" dirty="0"/>
              <a:t>– Método de </a:t>
            </a:r>
            <a:r>
              <a:rPr lang="es-MX" sz="3600" b="1" dirty="0" err="1" smtClean="0"/>
              <a:t>Goelet</a:t>
            </a:r>
            <a:endParaRPr lang="es-MX" sz="3600" b="1" dirty="0"/>
          </a:p>
          <a:p>
            <a:pPr marL="0" indent="0">
              <a:buNone/>
            </a:pPr>
            <a:r>
              <a:rPr lang="es-MX" sz="3600" b="1" dirty="0"/>
              <a:t>– Puntos dolorosos </a:t>
            </a:r>
            <a:r>
              <a:rPr lang="es-MX" sz="3600" b="1" dirty="0" err="1" smtClean="0"/>
              <a:t>renoureterales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0408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7" t="55695" r="38711" b="16650"/>
          <a:stretch/>
        </p:blipFill>
        <p:spPr bwMode="auto">
          <a:xfrm>
            <a:off x="0" y="-35834"/>
            <a:ext cx="9144000" cy="689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7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78" t="55695" r="8621" b="1665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6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5" t="41418" r="45429" b="19159"/>
          <a:stretch/>
        </p:blipFill>
        <p:spPr bwMode="auto">
          <a:xfrm>
            <a:off x="1115616" y="0"/>
            <a:ext cx="69847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2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33872"/>
            <a:ext cx="8507288" cy="1143000"/>
          </a:xfrm>
        </p:spPr>
        <p:txBody>
          <a:bodyPr>
            <a:noAutofit/>
          </a:bodyPr>
          <a:lstStyle/>
          <a:p>
            <a:r>
              <a:rPr lang="es-ES" b="1" dirty="0" smtClean="0"/>
              <a:t>Puntos dolorosos:</a:t>
            </a:r>
            <a:r>
              <a:rPr lang="es-ES" b="1" dirty="0"/>
              <a:t/>
            </a:r>
            <a:br>
              <a:rPr lang="es-ES" b="1" dirty="0"/>
            </a:b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83768" y="2325695"/>
            <a:ext cx="3672408" cy="311952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3600" b="1" dirty="0"/>
              <a:t> </a:t>
            </a:r>
            <a:r>
              <a:rPr lang="es-MX" sz="3600" b="1" dirty="0" smtClean="0"/>
              <a:t>  </a:t>
            </a:r>
            <a:r>
              <a:rPr lang="es-MX" sz="3600" b="1" u="sng" dirty="0" smtClean="0"/>
              <a:t>Posteriores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sz="3600" b="1" dirty="0" smtClean="0"/>
              <a:t>a</a:t>
            </a:r>
            <a:r>
              <a:rPr lang="es-MX" sz="3600" b="1" dirty="0"/>
              <a:t>) </a:t>
            </a:r>
            <a:r>
              <a:rPr lang="es-MX" sz="3600" b="1" dirty="0" err="1" smtClean="0"/>
              <a:t>Costovertebral</a:t>
            </a:r>
            <a:endParaRPr lang="es-MX" sz="3600" b="1" dirty="0"/>
          </a:p>
          <a:p>
            <a:pPr marL="0" indent="0">
              <a:lnSpc>
                <a:spcPct val="150000"/>
              </a:lnSpc>
              <a:buNone/>
            </a:pPr>
            <a:r>
              <a:rPr lang="es-MX" sz="3600" b="1" dirty="0"/>
              <a:t>b) </a:t>
            </a:r>
            <a:r>
              <a:rPr lang="es-MX" sz="3600" b="1" dirty="0" err="1" smtClean="0"/>
              <a:t>Costomuscular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6190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0190"/>
            <a:ext cx="5832648" cy="6697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Elipse"/>
          <p:cNvSpPr/>
          <p:nvPr/>
        </p:nvSpPr>
        <p:spPr>
          <a:xfrm>
            <a:off x="3968070" y="3501008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4427984" y="3501008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3635896" y="3717032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4760158" y="3717032"/>
            <a:ext cx="24389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2057515" y="3598712"/>
            <a:ext cx="1650389" cy="23402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>
            <a:off x="4644008" y="3450849"/>
            <a:ext cx="1584174" cy="12216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508104" y="3450659"/>
            <a:ext cx="3587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/>
              <a:t>Costovertebrales</a:t>
            </a:r>
            <a:endParaRPr lang="es-MX" sz="36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07504" y="2996952"/>
            <a:ext cx="348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/>
              <a:t>Costomusculares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18407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/>
          <a:lstStyle/>
          <a:p>
            <a:r>
              <a:rPr lang="es-ES" b="1" dirty="0" smtClean="0"/>
              <a:t>Puntos </a:t>
            </a:r>
            <a:r>
              <a:rPr lang="es-ES" b="1" dirty="0"/>
              <a:t>dolorosos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70912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sz="3600" b="1" dirty="0" smtClean="0"/>
              <a:t>   </a:t>
            </a:r>
            <a:r>
              <a:rPr lang="es-MX" sz="3600" b="1" u="sng" dirty="0" smtClean="0"/>
              <a:t>Anteriores:</a:t>
            </a:r>
            <a:endParaRPr lang="es-MX" sz="3600" b="1" u="sng" dirty="0"/>
          </a:p>
          <a:p>
            <a:pPr marL="0" indent="0">
              <a:lnSpc>
                <a:spcPct val="150000"/>
              </a:lnSpc>
              <a:buNone/>
            </a:pPr>
            <a:r>
              <a:rPr lang="es-MX" sz="3600" b="1" dirty="0"/>
              <a:t>a) </a:t>
            </a:r>
            <a:r>
              <a:rPr lang="es-MX" sz="3600" b="1" dirty="0" smtClean="0"/>
              <a:t>Subcostal</a:t>
            </a:r>
            <a:endParaRPr lang="es-MX" sz="3600" b="1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3600" b="1" dirty="0"/>
              <a:t>b) Ureteral superior o </a:t>
            </a:r>
            <a:r>
              <a:rPr lang="pt-BR" sz="3600" b="1" dirty="0" err="1" smtClean="0"/>
              <a:t>pelviureteral</a:t>
            </a:r>
            <a:endParaRPr lang="pt-BR" sz="3600" b="1" dirty="0"/>
          </a:p>
          <a:p>
            <a:pPr marL="0" indent="0">
              <a:lnSpc>
                <a:spcPct val="150000"/>
              </a:lnSpc>
              <a:buNone/>
            </a:pPr>
            <a:r>
              <a:rPr lang="es-MX" sz="3600" b="1" dirty="0"/>
              <a:t>c) </a:t>
            </a:r>
            <a:r>
              <a:rPr lang="es-MX" sz="3600" b="1" dirty="0" err="1"/>
              <a:t>Ureteral</a:t>
            </a:r>
            <a:r>
              <a:rPr lang="es-MX" sz="3600" b="1" dirty="0"/>
              <a:t> </a:t>
            </a:r>
            <a:r>
              <a:rPr lang="es-MX" sz="3600" b="1" dirty="0" smtClean="0"/>
              <a:t>medio</a:t>
            </a:r>
            <a:endParaRPr lang="es-MX" sz="3600" b="1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3600" b="1" dirty="0"/>
              <a:t>d) Ureteral inferior o </a:t>
            </a:r>
            <a:r>
              <a:rPr lang="pt-BR" sz="3600" b="1" dirty="0" err="1" smtClean="0"/>
              <a:t>yuxtavesical</a:t>
            </a:r>
            <a:endParaRPr lang="pt-BR" sz="3600" b="1" dirty="0"/>
          </a:p>
          <a:p>
            <a:pPr>
              <a:lnSpc>
                <a:spcPct val="150000"/>
              </a:lnSpc>
            </a:pP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7850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126</Words>
  <Application>Microsoft Office PowerPoint</Application>
  <PresentationFormat>Presentación en pantalla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Exploración Física del  Sistema Renal</vt:lpstr>
      <vt:lpstr>Técnicas básicas para explorar el Sistema Renal:</vt:lpstr>
      <vt:lpstr>Maniobras de Palpación</vt:lpstr>
      <vt:lpstr>Presentación de PowerPoint</vt:lpstr>
      <vt:lpstr>Presentación de PowerPoint</vt:lpstr>
      <vt:lpstr>Presentación de PowerPoint</vt:lpstr>
      <vt:lpstr>Puntos dolorosos: </vt:lpstr>
      <vt:lpstr>Presentación de PowerPoint</vt:lpstr>
      <vt:lpstr>Puntos dolorosos</vt:lpstr>
      <vt:lpstr>Presentación de PowerPoint</vt:lpstr>
      <vt:lpstr>Puntos dolorosos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Belkis</dc:creator>
  <cp:lastModifiedBy>Dr</cp:lastModifiedBy>
  <cp:revision>29</cp:revision>
  <dcterms:modified xsi:type="dcterms:W3CDTF">2022-02-10T23:37:08Z</dcterms:modified>
</cp:coreProperties>
</file>