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6858000" cy="12192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84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8947"/>
    <a:srgbClr val="3A8682"/>
    <a:srgbClr val="7CAF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3" autoAdjust="0"/>
    <p:restoredTop sz="94737" autoAdjust="0"/>
  </p:normalViewPr>
  <p:slideViewPr>
    <p:cSldViewPr snapToGrid="0">
      <p:cViewPr>
        <p:scale>
          <a:sx n="64" d="100"/>
          <a:sy n="64" d="100"/>
        </p:scale>
        <p:origin x="-2046" y="1794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27541-D76B-4520-B224-4BDA34161E71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2F216-2ED8-4206-BEF4-DA9AB3F735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1561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2F216-2ED8-4206-BEF4-DA9AB3F73594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5822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597D-9B8D-4A3B-B94B-8DB3197A1E93}" type="datetimeFigureOut">
              <a:rPr lang="es-ES" smtClean="0"/>
              <a:pPr/>
              <a:t>07/03/2022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1744-C98C-4D67-A26C-FA5374E428B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09122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597D-9B8D-4A3B-B94B-8DB3197A1E93}" type="datetimeFigureOut">
              <a:rPr lang="es-ES" smtClean="0"/>
              <a:pPr/>
              <a:t>07/03/2022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1744-C98C-4D67-A26C-FA5374E428B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70436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649111"/>
            <a:ext cx="1478756" cy="1033215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649111"/>
            <a:ext cx="4350544" cy="1033215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597D-9B8D-4A3B-B94B-8DB3197A1E93}" type="datetimeFigureOut">
              <a:rPr lang="es-ES" smtClean="0"/>
              <a:pPr/>
              <a:t>07/03/2022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1744-C98C-4D67-A26C-FA5374E428B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7186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597D-9B8D-4A3B-B94B-8DB3197A1E93}" type="datetimeFigureOut">
              <a:rPr lang="es-ES" smtClean="0"/>
              <a:pPr/>
              <a:t>07/03/2022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1744-C98C-4D67-A26C-FA5374E428B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24011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8159050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597D-9B8D-4A3B-B94B-8DB3197A1E93}" type="datetimeFigureOut">
              <a:rPr lang="es-ES" smtClean="0"/>
              <a:pPr/>
              <a:t>07/03/2022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1744-C98C-4D67-A26C-FA5374E428B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59919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597D-9B8D-4A3B-B94B-8DB3197A1E93}" type="datetimeFigureOut">
              <a:rPr lang="es-ES" smtClean="0"/>
              <a:pPr/>
              <a:t>07/03/2022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1744-C98C-4D67-A26C-FA5374E428B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1919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649116"/>
            <a:ext cx="5915025" cy="235655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8"/>
            <a:ext cx="2901255" cy="65503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4453468"/>
            <a:ext cx="2915543" cy="65503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597D-9B8D-4A3B-B94B-8DB3197A1E93}" type="datetimeFigureOut">
              <a:rPr lang="es-ES" smtClean="0"/>
              <a:pPr/>
              <a:t>07/03/2022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1744-C98C-4D67-A26C-FA5374E428B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06689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597D-9B8D-4A3B-B94B-8DB3197A1E93}" type="datetimeFigureOut">
              <a:rPr lang="es-ES" smtClean="0"/>
              <a:pPr/>
              <a:t>07/03/2022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1744-C98C-4D67-A26C-FA5374E428B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48737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597D-9B8D-4A3B-B94B-8DB3197A1E93}" type="datetimeFigureOut">
              <a:rPr lang="es-ES" smtClean="0"/>
              <a:pPr/>
              <a:t>07/03/2022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1744-C98C-4D67-A26C-FA5374E428B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6545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755427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597D-9B8D-4A3B-B94B-8DB3197A1E93}" type="datetimeFigureOut">
              <a:rPr lang="es-ES" smtClean="0"/>
              <a:pPr/>
              <a:t>07/03/2022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1744-C98C-4D67-A26C-FA5374E428B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05552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755427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597D-9B8D-4A3B-B94B-8DB3197A1E93}" type="datetimeFigureOut">
              <a:rPr lang="es-ES" smtClean="0"/>
              <a:pPr/>
              <a:t>07/03/2022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1744-C98C-4D67-A26C-FA5374E428B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01122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6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2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3597D-9B8D-4A3B-B94B-8DB3197A1E93}" type="datetimeFigureOut">
              <a:rPr lang="es-ES" smtClean="0"/>
              <a:pPr/>
              <a:t>07/03/2022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2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2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B1744-C98C-4D67-A26C-FA5374E428B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5264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-195755" y="482005"/>
            <a:ext cx="7166181" cy="12192000"/>
          </a:xfrm>
          <a:solidFill>
            <a:srgbClr val="378947"/>
          </a:solidFill>
        </p:spPr>
        <p:txBody>
          <a:bodyPr/>
          <a:lstStyle/>
          <a:p>
            <a:endParaRPr lang="es-ES" dirty="0" smtClean="0"/>
          </a:p>
          <a:p>
            <a:pPr marL="0" indent="0" algn="ctr">
              <a:buNone/>
            </a:pPr>
            <a:r>
              <a:rPr lang="es-ES" b="1" dirty="0" smtClean="0">
                <a:latin typeface="Arial" pitchFamily="34" charset="0"/>
                <a:cs typeface="Arial" pitchFamily="34" charset="0"/>
              </a:rPr>
              <a:t>DECÁLOGO PARA LA REALIZACIÓN DE UNA CLASE VIRTUAL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Eric\Desktop\Presentación\2.Facult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863" y="-157398"/>
            <a:ext cx="7180289" cy="1004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그룹 1">
            <a:extLst>
              <a:ext uri="{FF2B5EF4-FFF2-40B4-BE49-F238E27FC236}">
                <a16:creationId xmlns:a16="http://schemas.microsoft.com/office/drawing/2014/main" xmlns="" id="{4280BBAC-8C74-4711-B3EA-4DAEBFBF6CEC}"/>
              </a:ext>
            </a:extLst>
          </p:cNvPr>
          <p:cNvGrpSpPr/>
          <p:nvPr/>
        </p:nvGrpSpPr>
        <p:grpSpPr>
          <a:xfrm>
            <a:off x="119918" y="1693890"/>
            <a:ext cx="6279117" cy="894904"/>
            <a:chOff x="2073550" y="4730345"/>
            <a:chExt cx="4435755" cy="942800"/>
          </a:xfrm>
        </p:grpSpPr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xmlns="" id="{945D23A2-5706-4ACF-9894-1149D51025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0079" y="4730345"/>
              <a:ext cx="3959226" cy="782218"/>
            </a:xfrm>
            <a:prstGeom prst="rect">
              <a:avLst/>
            </a:prstGeom>
            <a:solidFill>
              <a:srgbClr val="AFD2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xmlns="" id="{45CD94D5-83EB-4B9E-A04A-FC20976F9E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3550" y="4730346"/>
              <a:ext cx="931877" cy="942799"/>
            </a:xfrm>
            <a:custGeom>
              <a:avLst/>
              <a:gdLst>
                <a:gd name="T0" fmla="*/ 0 w 1224"/>
                <a:gd name="T1" fmla="*/ 630 h 989"/>
                <a:gd name="T2" fmla="*/ 465 w 1224"/>
                <a:gd name="T3" fmla="*/ 989 h 989"/>
                <a:gd name="T4" fmla="*/ 1224 w 1224"/>
                <a:gd name="T5" fmla="*/ 0 h 989"/>
                <a:gd name="T6" fmla="*/ 484 w 1224"/>
                <a:gd name="T7" fmla="*/ 0 h 989"/>
                <a:gd name="T8" fmla="*/ 0 w 1224"/>
                <a:gd name="T9" fmla="*/ 630 h 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4" h="989">
                  <a:moveTo>
                    <a:pt x="0" y="630"/>
                  </a:moveTo>
                  <a:lnTo>
                    <a:pt x="465" y="989"/>
                  </a:lnTo>
                  <a:lnTo>
                    <a:pt x="1224" y="0"/>
                  </a:lnTo>
                  <a:lnTo>
                    <a:pt x="484" y="0"/>
                  </a:lnTo>
                  <a:lnTo>
                    <a:pt x="0" y="630"/>
                  </a:lnTo>
                  <a:close/>
                </a:path>
              </a:pathLst>
            </a:custGeom>
            <a:gradFill>
              <a:gsLst>
                <a:gs pos="0">
                  <a:srgbClr val="AFD2C8">
                    <a:lumMod val="88000"/>
                  </a:srgbClr>
                </a:gs>
                <a:gs pos="100000">
                  <a:srgbClr val="AFD2C8">
                    <a:lumMod val="92000"/>
                  </a:srgbClr>
                </a:gs>
              </a:gsLst>
              <a:lin ang="8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" name="3 CuadroTexto"/>
          <p:cNvSpPr txBox="1"/>
          <p:nvPr/>
        </p:nvSpPr>
        <p:spPr>
          <a:xfrm>
            <a:off x="284814" y="2047834"/>
            <a:ext cx="509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Arial" pitchFamily="34" charset="0"/>
                <a:cs typeface="Arial" pitchFamily="34" charset="0"/>
              </a:rPr>
              <a:t>1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1469035" y="1693891"/>
            <a:ext cx="6325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Conocimiento de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la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metodología de apren-</a:t>
            </a:r>
          </a:p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dizaje virtual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그룹 1">
            <a:extLst>
              <a:ext uri="{FF2B5EF4-FFF2-40B4-BE49-F238E27FC236}">
                <a16:creationId xmlns:a16="http://schemas.microsoft.com/office/drawing/2014/main" xmlns="" id="{4280BBAC-8C74-4711-B3EA-4DAEBFBF6CEC}"/>
              </a:ext>
            </a:extLst>
          </p:cNvPr>
          <p:cNvGrpSpPr/>
          <p:nvPr/>
        </p:nvGrpSpPr>
        <p:grpSpPr>
          <a:xfrm>
            <a:off x="149898" y="2624038"/>
            <a:ext cx="6249137" cy="729348"/>
            <a:chOff x="2073550" y="4730345"/>
            <a:chExt cx="4435755" cy="942800"/>
          </a:xfrm>
        </p:grpSpPr>
        <p:sp>
          <p:nvSpPr>
            <p:cNvPr id="18" name="Rectangle 6">
              <a:extLst>
                <a:ext uri="{FF2B5EF4-FFF2-40B4-BE49-F238E27FC236}">
                  <a16:creationId xmlns:a16="http://schemas.microsoft.com/office/drawing/2014/main" xmlns="" id="{945D23A2-5706-4ACF-9894-1149D51025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0079" y="4730345"/>
              <a:ext cx="3959226" cy="782218"/>
            </a:xfrm>
            <a:prstGeom prst="rect">
              <a:avLst/>
            </a:prstGeom>
            <a:solidFill>
              <a:srgbClr val="AFD2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xmlns="" id="{45CD94D5-83EB-4B9E-A04A-FC20976F9E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3550" y="4730346"/>
              <a:ext cx="931877" cy="942799"/>
            </a:xfrm>
            <a:custGeom>
              <a:avLst/>
              <a:gdLst>
                <a:gd name="T0" fmla="*/ 0 w 1224"/>
                <a:gd name="T1" fmla="*/ 630 h 989"/>
                <a:gd name="T2" fmla="*/ 465 w 1224"/>
                <a:gd name="T3" fmla="*/ 989 h 989"/>
                <a:gd name="T4" fmla="*/ 1224 w 1224"/>
                <a:gd name="T5" fmla="*/ 0 h 989"/>
                <a:gd name="T6" fmla="*/ 484 w 1224"/>
                <a:gd name="T7" fmla="*/ 0 h 989"/>
                <a:gd name="T8" fmla="*/ 0 w 1224"/>
                <a:gd name="T9" fmla="*/ 630 h 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4" h="989">
                  <a:moveTo>
                    <a:pt x="0" y="630"/>
                  </a:moveTo>
                  <a:lnTo>
                    <a:pt x="465" y="989"/>
                  </a:lnTo>
                  <a:lnTo>
                    <a:pt x="1224" y="0"/>
                  </a:lnTo>
                  <a:lnTo>
                    <a:pt x="484" y="0"/>
                  </a:lnTo>
                  <a:lnTo>
                    <a:pt x="0" y="630"/>
                  </a:lnTo>
                  <a:close/>
                </a:path>
              </a:pathLst>
            </a:custGeom>
            <a:gradFill>
              <a:gsLst>
                <a:gs pos="0">
                  <a:srgbClr val="AFD2C8">
                    <a:lumMod val="88000"/>
                  </a:srgbClr>
                </a:gs>
                <a:gs pos="100000">
                  <a:srgbClr val="AFD2C8">
                    <a:lumMod val="92000"/>
                  </a:srgbClr>
                </a:gs>
              </a:gsLst>
              <a:lin ang="8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6" name="15 CuadroTexto"/>
          <p:cNvSpPr txBox="1"/>
          <p:nvPr/>
        </p:nvSpPr>
        <p:spPr>
          <a:xfrm>
            <a:off x="434715" y="2977981"/>
            <a:ext cx="359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2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1469036" y="2436370"/>
            <a:ext cx="46919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Tecnología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disponible y adecuada</a:t>
            </a:r>
          </a:p>
        </p:txBody>
      </p:sp>
      <p:grpSp>
        <p:nvGrpSpPr>
          <p:cNvPr id="22" name="그룹 1">
            <a:extLst>
              <a:ext uri="{FF2B5EF4-FFF2-40B4-BE49-F238E27FC236}">
                <a16:creationId xmlns:a16="http://schemas.microsoft.com/office/drawing/2014/main" xmlns="" id="{4280BBAC-8C74-4711-B3EA-4DAEBFBF6CEC}"/>
              </a:ext>
            </a:extLst>
          </p:cNvPr>
          <p:cNvGrpSpPr/>
          <p:nvPr/>
        </p:nvGrpSpPr>
        <p:grpSpPr>
          <a:xfrm>
            <a:off x="149900" y="3552669"/>
            <a:ext cx="6249136" cy="707890"/>
            <a:chOff x="2177459" y="4730345"/>
            <a:chExt cx="4331846" cy="942800"/>
          </a:xfrm>
        </p:grpSpPr>
        <p:sp>
          <p:nvSpPr>
            <p:cNvPr id="23" name="Rectangle 6">
              <a:extLst>
                <a:ext uri="{FF2B5EF4-FFF2-40B4-BE49-F238E27FC236}">
                  <a16:creationId xmlns:a16="http://schemas.microsoft.com/office/drawing/2014/main" xmlns="" id="{945D23A2-5706-4ACF-9894-1149D51025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0079" y="4730345"/>
              <a:ext cx="3959226" cy="782218"/>
            </a:xfrm>
            <a:prstGeom prst="rect">
              <a:avLst/>
            </a:prstGeom>
            <a:solidFill>
              <a:srgbClr val="AFD2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xmlns="" id="{45CD94D5-83EB-4B9E-A04A-FC20976F9E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7459" y="4730346"/>
              <a:ext cx="827968" cy="942799"/>
            </a:xfrm>
            <a:custGeom>
              <a:avLst/>
              <a:gdLst>
                <a:gd name="T0" fmla="*/ 0 w 1224"/>
                <a:gd name="T1" fmla="*/ 630 h 989"/>
                <a:gd name="T2" fmla="*/ 465 w 1224"/>
                <a:gd name="T3" fmla="*/ 989 h 989"/>
                <a:gd name="T4" fmla="*/ 1224 w 1224"/>
                <a:gd name="T5" fmla="*/ 0 h 989"/>
                <a:gd name="T6" fmla="*/ 484 w 1224"/>
                <a:gd name="T7" fmla="*/ 0 h 989"/>
                <a:gd name="T8" fmla="*/ 0 w 1224"/>
                <a:gd name="T9" fmla="*/ 630 h 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4" h="989">
                  <a:moveTo>
                    <a:pt x="0" y="630"/>
                  </a:moveTo>
                  <a:lnTo>
                    <a:pt x="465" y="989"/>
                  </a:lnTo>
                  <a:lnTo>
                    <a:pt x="1224" y="0"/>
                  </a:lnTo>
                  <a:lnTo>
                    <a:pt x="484" y="0"/>
                  </a:lnTo>
                  <a:lnTo>
                    <a:pt x="0" y="630"/>
                  </a:lnTo>
                  <a:close/>
                </a:path>
              </a:pathLst>
            </a:custGeom>
            <a:gradFill>
              <a:gsLst>
                <a:gs pos="0">
                  <a:srgbClr val="AFD2C8">
                    <a:lumMod val="88000"/>
                  </a:srgbClr>
                </a:gs>
                <a:gs pos="100000">
                  <a:srgbClr val="AFD2C8">
                    <a:lumMod val="92000"/>
                  </a:srgbClr>
                </a:gs>
              </a:gsLst>
              <a:lin ang="8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1" name="20 CuadroTexto"/>
          <p:cNvSpPr txBox="1"/>
          <p:nvPr/>
        </p:nvSpPr>
        <p:spPr>
          <a:xfrm>
            <a:off x="344774" y="3846328"/>
            <a:ext cx="449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3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1439055" y="2977982"/>
            <a:ext cx="49599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Familiarización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con la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plataforma virtual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7" name="그룹 1">
            <a:extLst>
              <a:ext uri="{FF2B5EF4-FFF2-40B4-BE49-F238E27FC236}">
                <a16:creationId xmlns:a16="http://schemas.microsoft.com/office/drawing/2014/main" xmlns="" id="{4280BBAC-8C74-4711-B3EA-4DAEBFBF6CEC}"/>
              </a:ext>
            </a:extLst>
          </p:cNvPr>
          <p:cNvGrpSpPr/>
          <p:nvPr/>
        </p:nvGrpSpPr>
        <p:grpSpPr>
          <a:xfrm>
            <a:off x="134910" y="4407108"/>
            <a:ext cx="6264124" cy="1135586"/>
            <a:chOff x="2144748" y="4730345"/>
            <a:chExt cx="4364557" cy="942800"/>
          </a:xfrm>
        </p:grpSpPr>
        <p:sp>
          <p:nvSpPr>
            <p:cNvPr id="28" name="Rectangle 6">
              <a:extLst>
                <a:ext uri="{FF2B5EF4-FFF2-40B4-BE49-F238E27FC236}">
                  <a16:creationId xmlns:a16="http://schemas.microsoft.com/office/drawing/2014/main" xmlns="" id="{945D23A2-5706-4ACF-9894-1149D51025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0079" y="4730345"/>
              <a:ext cx="3959226" cy="712004"/>
            </a:xfrm>
            <a:prstGeom prst="rect">
              <a:avLst/>
            </a:prstGeom>
            <a:solidFill>
              <a:srgbClr val="AFD2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Freeform 7">
              <a:extLst>
                <a:ext uri="{FF2B5EF4-FFF2-40B4-BE49-F238E27FC236}">
                  <a16:creationId xmlns:a16="http://schemas.microsoft.com/office/drawing/2014/main" xmlns="" id="{45CD94D5-83EB-4B9E-A04A-FC20976F9E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4748" y="4730346"/>
              <a:ext cx="860679" cy="942799"/>
            </a:xfrm>
            <a:custGeom>
              <a:avLst/>
              <a:gdLst>
                <a:gd name="T0" fmla="*/ 0 w 1224"/>
                <a:gd name="T1" fmla="*/ 630 h 989"/>
                <a:gd name="T2" fmla="*/ 465 w 1224"/>
                <a:gd name="T3" fmla="*/ 989 h 989"/>
                <a:gd name="T4" fmla="*/ 1224 w 1224"/>
                <a:gd name="T5" fmla="*/ 0 h 989"/>
                <a:gd name="T6" fmla="*/ 484 w 1224"/>
                <a:gd name="T7" fmla="*/ 0 h 989"/>
                <a:gd name="T8" fmla="*/ 0 w 1224"/>
                <a:gd name="T9" fmla="*/ 630 h 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4" h="989">
                  <a:moveTo>
                    <a:pt x="0" y="630"/>
                  </a:moveTo>
                  <a:lnTo>
                    <a:pt x="465" y="989"/>
                  </a:lnTo>
                  <a:lnTo>
                    <a:pt x="1224" y="0"/>
                  </a:lnTo>
                  <a:lnTo>
                    <a:pt x="484" y="0"/>
                  </a:lnTo>
                  <a:lnTo>
                    <a:pt x="0" y="630"/>
                  </a:lnTo>
                  <a:close/>
                </a:path>
              </a:pathLst>
            </a:custGeom>
            <a:gradFill>
              <a:gsLst>
                <a:gs pos="0">
                  <a:srgbClr val="AFD2C8">
                    <a:lumMod val="88000"/>
                  </a:srgbClr>
                </a:gs>
                <a:gs pos="100000">
                  <a:srgbClr val="AFD2C8">
                    <a:lumMod val="92000"/>
                  </a:srgbClr>
                </a:gs>
              </a:gsLst>
              <a:lin ang="8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30" name="그룹 1">
            <a:extLst>
              <a:ext uri="{FF2B5EF4-FFF2-40B4-BE49-F238E27FC236}">
                <a16:creationId xmlns:a16="http://schemas.microsoft.com/office/drawing/2014/main" xmlns="" id="{4280BBAC-8C74-4711-B3EA-4DAEBFBF6CEC}"/>
              </a:ext>
            </a:extLst>
          </p:cNvPr>
          <p:cNvGrpSpPr/>
          <p:nvPr/>
        </p:nvGrpSpPr>
        <p:grpSpPr>
          <a:xfrm>
            <a:off x="149899" y="5542695"/>
            <a:ext cx="6279117" cy="1035310"/>
            <a:chOff x="2073550" y="4730345"/>
            <a:chExt cx="4435755" cy="942800"/>
          </a:xfrm>
        </p:grpSpPr>
        <p:sp>
          <p:nvSpPr>
            <p:cNvPr id="31" name="Rectangle 6">
              <a:extLst>
                <a:ext uri="{FF2B5EF4-FFF2-40B4-BE49-F238E27FC236}">
                  <a16:creationId xmlns:a16="http://schemas.microsoft.com/office/drawing/2014/main" xmlns="" id="{945D23A2-5706-4ACF-9894-1149D51025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0079" y="4730345"/>
              <a:ext cx="3959226" cy="782218"/>
            </a:xfrm>
            <a:prstGeom prst="rect">
              <a:avLst/>
            </a:prstGeom>
            <a:solidFill>
              <a:srgbClr val="AFD2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Freeform 7">
              <a:extLst>
                <a:ext uri="{FF2B5EF4-FFF2-40B4-BE49-F238E27FC236}">
                  <a16:creationId xmlns:a16="http://schemas.microsoft.com/office/drawing/2014/main" xmlns="" id="{45CD94D5-83EB-4B9E-A04A-FC20976F9E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3550" y="4730346"/>
              <a:ext cx="931877" cy="942799"/>
            </a:xfrm>
            <a:custGeom>
              <a:avLst/>
              <a:gdLst>
                <a:gd name="T0" fmla="*/ 0 w 1224"/>
                <a:gd name="T1" fmla="*/ 630 h 989"/>
                <a:gd name="T2" fmla="*/ 465 w 1224"/>
                <a:gd name="T3" fmla="*/ 989 h 989"/>
                <a:gd name="T4" fmla="*/ 1224 w 1224"/>
                <a:gd name="T5" fmla="*/ 0 h 989"/>
                <a:gd name="T6" fmla="*/ 484 w 1224"/>
                <a:gd name="T7" fmla="*/ 0 h 989"/>
                <a:gd name="T8" fmla="*/ 0 w 1224"/>
                <a:gd name="T9" fmla="*/ 630 h 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4" h="989">
                  <a:moveTo>
                    <a:pt x="0" y="630"/>
                  </a:moveTo>
                  <a:lnTo>
                    <a:pt x="465" y="989"/>
                  </a:lnTo>
                  <a:lnTo>
                    <a:pt x="1224" y="0"/>
                  </a:lnTo>
                  <a:lnTo>
                    <a:pt x="484" y="0"/>
                  </a:lnTo>
                  <a:lnTo>
                    <a:pt x="0" y="630"/>
                  </a:lnTo>
                  <a:close/>
                </a:path>
              </a:pathLst>
            </a:custGeom>
            <a:gradFill>
              <a:gsLst>
                <a:gs pos="0">
                  <a:srgbClr val="AFD2C8">
                    <a:lumMod val="88000"/>
                  </a:srgbClr>
                </a:gs>
                <a:gs pos="100000">
                  <a:srgbClr val="AFD2C8">
                    <a:lumMod val="92000"/>
                  </a:srgbClr>
                </a:gs>
              </a:gsLst>
              <a:lin ang="8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34" name="그룹 1">
            <a:extLst>
              <a:ext uri="{FF2B5EF4-FFF2-40B4-BE49-F238E27FC236}">
                <a16:creationId xmlns:a16="http://schemas.microsoft.com/office/drawing/2014/main" xmlns="" id="{4280BBAC-8C74-4711-B3EA-4DAEBFBF6CEC}"/>
              </a:ext>
            </a:extLst>
          </p:cNvPr>
          <p:cNvGrpSpPr/>
          <p:nvPr/>
        </p:nvGrpSpPr>
        <p:grpSpPr>
          <a:xfrm>
            <a:off x="134911" y="6685613"/>
            <a:ext cx="6264123" cy="974361"/>
            <a:chOff x="2146679" y="4872623"/>
            <a:chExt cx="4362626" cy="942799"/>
          </a:xfrm>
        </p:grpSpPr>
        <p:sp>
          <p:nvSpPr>
            <p:cNvPr id="35" name="Rectangle 6">
              <a:extLst>
                <a:ext uri="{FF2B5EF4-FFF2-40B4-BE49-F238E27FC236}">
                  <a16:creationId xmlns:a16="http://schemas.microsoft.com/office/drawing/2014/main" xmlns="" id="{945D23A2-5706-4ACF-9894-1149D51025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0079" y="4920049"/>
              <a:ext cx="3959226" cy="592515"/>
            </a:xfrm>
            <a:prstGeom prst="rect">
              <a:avLst/>
            </a:prstGeom>
            <a:solidFill>
              <a:srgbClr val="AFD2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Freeform 7">
              <a:extLst>
                <a:ext uri="{FF2B5EF4-FFF2-40B4-BE49-F238E27FC236}">
                  <a16:creationId xmlns:a16="http://schemas.microsoft.com/office/drawing/2014/main" xmlns="" id="{45CD94D5-83EB-4B9E-A04A-FC20976F9E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6679" y="4872623"/>
              <a:ext cx="812259" cy="942799"/>
            </a:xfrm>
            <a:custGeom>
              <a:avLst/>
              <a:gdLst>
                <a:gd name="T0" fmla="*/ 0 w 1224"/>
                <a:gd name="T1" fmla="*/ 630 h 989"/>
                <a:gd name="T2" fmla="*/ 465 w 1224"/>
                <a:gd name="T3" fmla="*/ 989 h 989"/>
                <a:gd name="T4" fmla="*/ 1224 w 1224"/>
                <a:gd name="T5" fmla="*/ 0 h 989"/>
                <a:gd name="T6" fmla="*/ 484 w 1224"/>
                <a:gd name="T7" fmla="*/ 0 h 989"/>
                <a:gd name="T8" fmla="*/ 0 w 1224"/>
                <a:gd name="T9" fmla="*/ 630 h 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4" h="989">
                  <a:moveTo>
                    <a:pt x="0" y="630"/>
                  </a:moveTo>
                  <a:lnTo>
                    <a:pt x="465" y="989"/>
                  </a:lnTo>
                  <a:lnTo>
                    <a:pt x="1224" y="0"/>
                  </a:lnTo>
                  <a:lnTo>
                    <a:pt x="484" y="0"/>
                  </a:lnTo>
                  <a:lnTo>
                    <a:pt x="0" y="630"/>
                  </a:lnTo>
                  <a:close/>
                </a:path>
              </a:pathLst>
            </a:custGeom>
            <a:gradFill>
              <a:gsLst>
                <a:gs pos="0">
                  <a:srgbClr val="AFD2C8">
                    <a:lumMod val="88000"/>
                  </a:srgbClr>
                </a:gs>
                <a:gs pos="100000">
                  <a:srgbClr val="AFD2C8">
                    <a:lumMod val="92000"/>
                  </a:srgbClr>
                </a:gs>
              </a:gsLst>
              <a:lin ang="8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37" name="그룹 1">
            <a:extLst>
              <a:ext uri="{FF2B5EF4-FFF2-40B4-BE49-F238E27FC236}">
                <a16:creationId xmlns:a16="http://schemas.microsoft.com/office/drawing/2014/main" xmlns="" id="{4280BBAC-8C74-4711-B3EA-4DAEBFBF6CEC}"/>
              </a:ext>
            </a:extLst>
          </p:cNvPr>
          <p:cNvGrpSpPr/>
          <p:nvPr/>
        </p:nvGrpSpPr>
        <p:grpSpPr>
          <a:xfrm>
            <a:off x="134908" y="7659971"/>
            <a:ext cx="6279117" cy="968939"/>
            <a:chOff x="2073550" y="4730345"/>
            <a:chExt cx="4435755" cy="826975"/>
          </a:xfrm>
        </p:grpSpPr>
        <p:sp>
          <p:nvSpPr>
            <p:cNvPr id="38" name="Rectangle 6">
              <a:extLst>
                <a:ext uri="{FF2B5EF4-FFF2-40B4-BE49-F238E27FC236}">
                  <a16:creationId xmlns:a16="http://schemas.microsoft.com/office/drawing/2014/main" xmlns="" id="{945D23A2-5706-4ACF-9894-1149D51025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0079" y="4730345"/>
              <a:ext cx="3959226" cy="580147"/>
            </a:xfrm>
            <a:prstGeom prst="rect">
              <a:avLst/>
            </a:prstGeom>
            <a:solidFill>
              <a:srgbClr val="AFD2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xmlns="" id="{45CD94D5-83EB-4B9E-A04A-FC20976F9E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3550" y="4730348"/>
              <a:ext cx="823905" cy="826972"/>
            </a:xfrm>
            <a:custGeom>
              <a:avLst/>
              <a:gdLst>
                <a:gd name="T0" fmla="*/ 0 w 1224"/>
                <a:gd name="T1" fmla="*/ 630 h 989"/>
                <a:gd name="T2" fmla="*/ 465 w 1224"/>
                <a:gd name="T3" fmla="*/ 989 h 989"/>
                <a:gd name="T4" fmla="*/ 1224 w 1224"/>
                <a:gd name="T5" fmla="*/ 0 h 989"/>
                <a:gd name="T6" fmla="*/ 484 w 1224"/>
                <a:gd name="T7" fmla="*/ 0 h 989"/>
                <a:gd name="T8" fmla="*/ 0 w 1224"/>
                <a:gd name="T9" fmla="*/ 630 h 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4" h="989">
                  <a:moveTo>
                    <a:pt x="0" y="630"/>
                  </a:moveTo>
                  <a:lnTo>
                    <a:pt x="465" y="989"/>
                  </a:lnTo>
                  <a:lnTo>
                    <a:pt x="1224" y="0"/>
                  </a:lnTo>
                  <a:lnTo>
                    <a:pt x="484" y="0"/>
                  </a:lnTo>
                  <a:lnTo>
                    <a:pt x="0" y="630"/>
                  </a:lnTo>
                  <a:close/>
                </a:path>
              </a:pathLst>
            </a:custGeom>
            <a:gradFill>
              <a:gsLst>
                <a:gs pos="0">
                  <a:srgbClr val="AFD2C8">
                    <a:lumMod val="88000"/>
                  </a:srgbClr>
                </a:gs>
                <a:gs pos="100000">
                  <a:srgbClr val="AFD2C8">
                    <a:lumMod val="92000"/>
                  </a:srgbClr>
                </a:gs>
              </a:gsLst>
              <a:lin ang="8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0" name="그룹 1">
            <a:extLst>
              <a:ext uri="{FF2B5EF4-FFF2-40B4-BE49-F238E27FC236}">
                <a16:creationId xmlns:a16="http://schemas.microsoft.com/office/drawing/2014/main" xmlns="" id="{4280BBAC-8C74-4711-B3EA-4DAEBFBF6CEC}"/>
              </a:ext>
            </a:extLst>
          </p:cNvPr>
          <p:cNvGrpSpPr/>
          <p:nvPr/>
        </p:nvGrpSpPr>
        <p:grpSpPr>
          <a:xfrm>
            <a:off x="134908" y="8628910"/>
            <a:ext cx="6279117" cy="819081"/>
            <a:chOff x="2073550" y="4730345"/>
            <a:chExt cx="4435755" cy="942800"/>
          </a:xfrm>
        </p:grpSpPr>
        <p:sp>
          <p:nvSpPr>
            <p:cNvPr id="41" name="Rectangle 6">
              <a:extLst>
                <a:ext uri="{FF2B5EF4-FFF2-40B4-BE49-F238E27FC236}">
                  <a16:creationId xmlns:a16="http://schemas.microsoft.com/office/drawing/2014/main" xmlns="" id="{945D23A2-5706-4ACF-9894-1149D51025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0079" y="4730345"/>
              <a:ext cx="3959226" cy="782218"/>
            </a:xfrm>
            <a:prstGeom prst="rect">
              <a:avLst/>
            </a:prstGeom>
            <a:solidFill>
              <a:srgbClr val="AFD2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Freeform 7">
              <a:extLst>
                <a:ext uri="{FF2B5EF4-FFF2-40B4-BE49-F238E27FC236}">
                  <a16:creationId xmlns:a16="http://schemas.microsoft.com/office/drawing/2014/main" xmlns="" id="{45CD94D5-83EB-4B9E-A04A-FC20976F9E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3550" y="4730346"/>
              <a:ext cx="931877" cy="942799"/>
            </a:xfrm>
            <a:custGeom>
              <a:avLst/>
              <a:gdLst>
                <a:gd name="T0" fmla="*/ 0 w 1224"/>
                <a:gd name="T1" fmla="*/ 630 h 989"/>
                <a:gd name="T2" fmla="*/ 465 w 1224"/>
                <a:gd name="T3" fmla="*/ 989 h 989"/>
                <a:gd name="T4" fmla="*/ 1224 w 1224"/>
                <a:gd name="T5" fmla="*/ 0 h 989"/>
                <a:gd name="T6" fmla="*/ 484 w 1224"/>
                <a:gd name="T7" fmla="*/ 0 h 989"/>
                <a:gd name="T8" fmla="*/ 0 w 1224"/>
                <a:gd name="T9" fmla="*/ 630 h 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4" h="989">
                  <a:moveTo>
                    <a:pt x="0" y="630"/>
                  </a:moveTo>
                  <a:lnTo>
                    <a:pt x="465" y="989"/>
                  </a:lnTo>
                  <a:lnTo>
                    <a:pt x="1224" y="0"/>
                  </a:lnTo>
                  <a:lnTo>
                    <a:pt x="484" y="0"/>
                  </a:lnTo>
                  <a:lnTo>
                    <a:pt x="0" y="630"/>
                  </a:lnTo>
                  <a:close/>
                </a:path>
              </a:pathLst>
            </a:custGeom>
            <a:gradFill>
              <a:gsLst>
                <a:gs pos="0">
                  <a:srgbClr val="AFD2C8">
                    <a:lumMod val="88000"/>
                  </a:srgbClr>
                </a:gs>
                <a:gs pos="100000">
                  <a:srgbClr val="AFD2C8">
                    <a:lumMod val="92000"/>
                  </a:srgbClr>
                </a:gs>
              </a:gsLst>
              <a:lin ang="8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3" name="그룹 1">
            <a:extLst>
              <a:ext uri="{FF2B5EF4-FFF2-40B4-BE49-F238E27FC236}">
                <a16:creationId xmlns:a16="http://schemas.microsoft.com/office/drawing/2014/main" xmlns="" id="{4280BBAC-8C74-4711-B3EA-4DAEBFBF6CEC}"/>
              </a:ext>
            </a:extLst>
          </p:cNvPr>
          <p:cNvGrpSpPr/>
          <p:nvPr/>
        </p:nvGrpSpPr>
        <p:grpSpPr>
          <a:xfrm>
            <a:off x="149900" y="9548570"/>
            <a:ext cx="6294106" cy="1281739"/>
            <a:chOff x="2062961" y="4840747"/>
            <a:chExt cx="4446344" cy="971128"/>
          </a:xfrm>
        </p:grpSpPr>
        <p:sp>
          <p:nvSpPr>
            <p:cNvPr id="44" name="Rectangle 6">
              <a:extLst>
                <a:ext uri="{FF2B5EF4-FFF2-40B4-BE49-F238E27FC236}">
                  <a16:creationId xmlns:a16="http://schemas.microsoft.com/office/drawing/2014/main" xmlns="" id="{945D23A2-5706-4ACF-9894-1149D51025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0079" y="4840747"/>
              <a:ext cx="3959226" cy="671817"/>
            </a:xfrm>
            <a:prstGeom prst="rect">
              <a:avLst/>
            </a:prstGeom>
            <a:solidFill>
              <a:srgbClr val="AFD2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Freeform 7">
              <a:extLst>
                <a:ext uri="{FF2B5EF4-FFF2-40B4-BE49-F238E27FC236}">
                  <a16:creationId xmlns:a16="http://schemas.microsoft.com/office/drawing/2014/main" xmlns="" id="{45CD94D5-83EB-4B9E-A04A-FC20976F9E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2961" y="4840747"/>
              <a:ext cx="931877" cy="971128"/>
            </a:xfrm>
            <a:custGeom>
              <a:avLst/>
              <a:gdLst>
                <a:gd name="T0" fmla="*/ 0 w 1224"/>
                <a:gd name="T1" fmla="*/ 630 h 989"/>
                <a:gd name="T2" fmla="*/ 465 w 1224"/>
                <a:gd name="T3" fmla="*/ 989 h 989"/>
                <a:gd name="T4" fmla="*/ 1224 w 1224"/>
                <a:gd name="T5" fmla="*/ 0 h 989"/>
                <a:gd name="T6" fmla="*/ 484 w 1224"/>
                <a:gd name="T7" fmla="*/ 0 h 989"/>
                <a:gd name="T8" fmla="*/ 0 w 1224"/>
                <a:gd name="T9" fmla="*/ 630 h 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4" h="989">
                  <a:moveTo>
                    <a:pt x="0" y="630"/>
                  </a:moveTo>
                  <a:lnTo>
                    <a:pt x="465" y="989"/>
                  </a:lnTo>
                  <a:lnTo>
                    <a:pt x="1224" y="0"/>
                  </a:lnTo>
                  <a:lnTo>
                    <a:pt x="484" y="0"/>
                  </a:lnTo>
                  <a:lnTo>
                    <a:pt x="0" y="630"/>
                  </a:lnTo>
                  <a:close/>
                </a:path>
              </a:pathLst>
            </a:custGeom>
            <a:gradFill>
              <a:gsLst>
                <a:gs pos="0">
                  <a:srgbClr val="AFD2C8">
                    <a:lumMod val="88000"/>
                  </a:srgbClr>
                </a:gs>
                <a:gs pos="100000">
                  <a:srgbClr val="AFD2C8">
                    <a:lumMod val="92000"/>
                  </a:srgbClr>
                </a:gs>
              </a:gsLst>
              <a:lin ang="8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6" name="그룹 1">
            <a:extLst>
              <a:ext uri="{FF2B5EF4-FFF2-40B4-BE49-F238E27FC236}">
                <a16:creationId xmlns:a16="http://schemas.microsoft.com/office/drawing/2014/main" xmlns="" id="{4280BBAC-8C74-4711-B3EA-4DAEBFBF6CEC}"/>
              </a:ext>
            </a:extLst>
          </p:cNvPr>
          <p:cNvGrpSpPr/>
          <p:nvPr/>
        </p:nvGrpSpPr>
        <p:grpSpPr>
          <a:xfrm>
            <a:off x="181644" y="10830310"/>
            <a:ext cx="6247372" cy="880254"/>
            <a:chOff x="2118196" y="4730345"/>
            <a:chExt cx="4391109" cy="969152"/>
          </a:xfrm>
        </p:grpSpPr>
        <p:sp>
          <p:nvSpPr>
            <p:cNvPr id="47" name="Rectangle 6">
              <a:extLst>
                <a:ext uri="{FF2B5EF4-FFF2-40B4-BE49-F238E27FC236}">
                  <a16:creationId xmlns:a16="http://schemas.microsoft.com/office/drawing/2014/main" xmlns="" id="{945D23A2-5706-4ACF-9894-1149D51025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0079" y="4730345"/>
              <a:ext cx="3959226" cy="782218"/>
            </a:xfrm>
            <a:prstGeom prst="rect">
              <a:avLst/>
            </a:prstGeom>
            <a:solidFill>
              <a:srgbClr val="AFD2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Freeform 7">
              <a:extLst>
                <a:ext uri="{FF2B5EF4-FFF2-40B4-BE49-F238E27FC236}">
                  <a16:creationId xmlns:a16="http://schemas.microsoft.com/office/drawing/2014/main" xmlns="" id="{45CD94D5-83EB-4B9E-A04A-FC20976F9E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8196" y="4730345"/>
              <a:ext cx="931877" cy="969152"/>
            </a:xfrm>
            <a:custGeom>
              <a:avLst/>
              <a:gdLst>
                <a:gd name="T0" fmla="*/ 0 w 1224"/>
                <a:gd name="T1" fmla="*/ 630 h 989"/>
                <a:gd name="T2" fmla="*/ 465 w 1224"/>
                <a:gd name="T3" fmla="*/ 989 h 989"/>
                <a:gd name="T4" fmla="*/ 1224 w 1224"/>
                <a:gd name="T5" fmla="*/ 0 h 989"/>
                <a:gd name="T6" fmla="*/ 484 w 1224"/>
                <a:gd name="T7" fmla="*/ 0 h 989"/>
                <a:gd name="T8" fmla="*/ 0 w 1224"/>
                <a:gd name="T9" fmla="*/ 630 h 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4" h="989">
                  <a:moveTo>
                    <a:pt x="0" y="630"/>
                  </a:moveTo>
                  <a:lnTo>
                    <a:pt x="465" y="989"/>
                  </a:lnTo>
                  <a:lnTo>
                    <a:pt x="1224" y="0"/>
                  </a:lnTo>
                  <a:lnTo>
                    <a:pt x="484" y="0"/>
                  </a:lnTo>
                  <a:lnTo>
                    <a:pt x="0" y="630"/>
                  </a:lnTo>
                  <a:close/>
                </a:path>
              </a:pathLst>
            </a:custGeom>
            <a:gradFill>
              <a:gsLst>
                <a:gs pos="0">
                  <a:srgbClr val="AFD2C8">
                    <a:lumMod val="88000"/>
                  </a:srgbClr>
                </a:gs>
                <a:gs pos="100000">
                  <a:srgbClr val="AFD2C8">
                    <a:lumMod val="92000"/>
                  </a:srgbClr>
                </a:gs>
              </a:gsLst>
              <a:lin ang="8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6" name="25 CuadroTexto"/>
          <p:cNvSpPr txBox="1"/>
          <p:nvPr/>
        </p:nvSpPr>
        <p:spPr>
          <a:xfrm>
            <a:off x="404734" y="5142753"/>
            <a:ext cx="436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4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434716" y="6041555"/>
            <a:ext cx="374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5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417963" y="7125511"/>
            <a:ext cx="39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6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404734" y="8259580"/>
            <a:ext cx="34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7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434716" y="8784238"/>
            <a:ext cx="3447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8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417962" y="9991917"/>
            <a:ext cx="487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9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53 CuadroTexto"/>
          <p:cNvSpPr txBox="1"/>
          <p:nvPr/>
        </p:nvSpPr>
        <p:spPr>
          <a:xfrm>
            <a:off x="344774" y="11282403"/>
            <a:ext cx="560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10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54 CuadroTexto"/>
          <p:cNvSpPr txBox="1"/>
          <p:nvPr/>
        </p:nvSpPr>
        <p:spPr>
          <a:xfrm>
            <a:off x="1469036" y="4260559"/>
            <a:ext cx="46919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Definición de los objetivos de aprendizaje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55 CuadroTexto"/>
          <p:cNvSpPr txBox="1"/>
          <p:nvPr/>
        </p:nvSpPr>
        <p:spPr>
          <a:xfrm>
            <a:off x="1439054" y="5327419"/>
            <a:ext cx="4959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Características de los estudiantes.   Estilos de aprendizaje</a:t>
            </a:r>
          </a:p>
        </p:txBody>
      </p:sp>
      <p:sp>
        <p:nvSpPr>
          <p:cNvPr id="57" name="56 CuadroTexto"/>
          <p:cNvSpPr txBox="1"/>
          <p:nvPr/>
        </p:nvSpPr>
        <p:spPr>
          <a:xfrm>
            <a:off x="1469036" y="6934681"/>
            <a:ext cx="4691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Selección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de actividades y recursos</a:t>
            </a:r>
          </a:p>
        </p:txBody>
      </p:sp>
      <p:sp>
        <p:nvSpPr>
          <p:cNvPr id="58" name="57 CuadroTexto"/>
          <p:cNvSpPr txBox="1"/>
          <p:nvPr/>
        </p:nvSpPr>
        <p:spPr>
          <a:xfrm>
            <a:off x="1469036" y="7860030"/>
            <a:ext cx="42122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Interacción y tutoría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58 CuadroTexto"/>
          <p:cNvSpPr txBox="1"/>
          <p:nvPr/>
        </p:nvSpPr>
        <p:spPr>
          <a:xfrm>
            <a:off x="1469037" y="8444246"/>
            <a:ext cx="29830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Sistema de evaluación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59 CuadroTexto"/>
          <p:cNvSpPr txBox="1"/>
          <p:nvPr/>
        </p:nvSpPr>
        <p:spPr>
          <a:xfrm>
            <a:off x="1469036" y="9728616"/>
            <a:ext cx="31074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Criterios de evaluación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60 CuadroTexto"/>
          <p:cNvSpPr txBox="1"/>
          <p:nvPr/>
        </p:nvSpPr>
        <p:spPr>
          <a:xfrm>
            <a:off x="1500779" y="10980713"/>
            <a:ext cx="41804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Retroalimentación formativa</a:t>
            </a:r>
          </a:p>
        </p:txBody>
      </p:sp>
      <p:sp>
        <p:nvSpPr>
          <p:cNvPr id="62" name="Rounded Rectangle 3">
            <a:extLst>
              <a:ext uri="{FF2B5EF4-FFF2-40B4-BE49-F238E27FC236}">
                <a16:creationId xmlns:a16="http://schemas.microsoft.com/office/drawing/2014/main" xmlns="" id="{C2FE4DD9-BD0F-42FA-8558-1E2788EACC02}"/>
              </a:ext>
            </a:extLst>
          </p:cNvPr>
          <p:cNvSpPr>
            <a:spLocks noChangeAspect="1"/>
          </p:cNvSpPr>
          <p:nvPr/>
        </p:nvSpPr>
        <p:spPr>
          <a:xfrm>
            <a:off x="4332683" y="11917443"/>
            <a:ext cx="475849" cy="274557"/>
          </a:xfrm>
          <a:custGeom>
            <a:avLst/>
            <a:gdLst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59137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26764" y="685506"/>
                  <a:pt x="3369037" y="704441"/>
                </a:cubicBezTo>
                <a:cubicBezTo>
                  <a:pt x="3391941" y="556446"/>
                  <a:pt x="3409927" y="381656"/>
                  <a:pt x="3410216" y="195189"/>
                </a:cubicBezTo>
                <a:cubicBezTo>
                  <a:pt x="3239930" y="163882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3" name="Rounded Rectangle 2">
            <a:extLst>
              <a:ext uri="{FF2B5EF4-FFF2-40B4-BE49-F238E27FC236}">
                <a16:creationId xmlns:a16="http://schemas.microsoft.com/office/drawing/2014/main" xmlns="" id="{5394194E-40CF-4800-82F4-DA12261F9012}"/>
              </a:ext>
            </a:extLst>
          </p:cNvPr>
          <p:cNvSpPr/>
          <p:nvPr/>
        </p:nvSpPr>
        <p:spPr>
          <a:xfrm>
            <a:off x="4959412" y="11917443"/>
            <a:ext cx="259633" cy="274557"/>
          </a:xfrm>
          <a:custGeom>
            <a:avLst/>
            <a:gdLst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155131 w 3960000"/>
              <a:gd name="connsiteY16" fmla="*/ 1419365 h 3960000"/>
              <a:gd name="connsiteX17" fmla="*/ 3207849 w 3960000"/>
              <a:gd name="connsiteY17" fmla="*/ 1493166 h 3960000"/>
              <a:gd name="connsiteX18" fmla="*/ 3407333 w 3960000"/>
              <a:gd name="connsiteY18" fmla="*/ 1117847 h 3960000"/>
              <a:gd name="connsiteX19" fmla="*/ 3108461 w 3960000"/>
              <a:gd name="connsiteY19" fmla="*/ 1185086 h 3960000"/>
              <a:gd name="connsiteX20" fmla="*/ 3334650 w 3960000"/>
              <a:gd name="connsiteY20" fmla="*/ 883134 h 3960000"/>
              <a:gd name="connsiteX21" fmla="*/ 2995677 w 3960000"/>
              <a:gd name="connsiteY21" fmla="*/ 1008938 h 3960000"/>
              <a:gd name="connsiteX22" fmla="*/ 2538382 w 3960000"/>
              <a:gd name="connsiteY22" fmla="*/ 802616 h 3960000"/>
              <a:gd name="connsiteX23" fmla="*/ 308009 w 3960000"/>
              <a:gd name="connsiteY23" fmla="*/ 0 h 3960000"/>
              <a:gd name="connsiteX24" fmla="*/ 3651991 w 3960000"/>
              <a:gd name="connsiteY24" fmla="*/ 0 h 3960000"/>
              <a:gd name="connsiteX25" fmla="*/ 3960000 w 3960000"/>
              <a:gd name="connsiteY25" fmla="*/ 308009 h 3960000"/>
              <a:gd name="connsiteX26" fmla="*/ 3960000 w 3960000"/>
              <a:gd name="connsiteY26" fmla="*/ 3651991 h 3960000"/>
              <a:gd name="connsiteX27" fmla="*/ 3651991 w 3960000"/>
              <a:gd name="connsiteY27" fmla="*/ 3960000 h 3960000"/>
              <a:gd name="connsiteX28" fmla="*/ 308009 w 3960000"/>
              <a:gd name="connsiteY28" fmla="*/ 3960000 h 3960000"/>
              <a:gd name="connsiteX29" fmla="*/ 0 w 3960000"/>
              <a:gd name="connsiteY29" fmla="*/ 3651991 h 3960000"/>
              <a:gd name="connsiteX30" fmla="*/ 0 w 3960000"/>
              <a:gd name="connsiteY30" fmla="*/ 308009 h 3960000"/>
              <a:gd name="connsiteX31" fmla="*/ 308009 w 3960000"/>
              <a:gd name="connsiteY31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207849 w 3960000"/>
              <a:gd name="connsiteY16" fmla="*/ 1493166 h 3960000"/>
              <a:gd name="connsiteX17" fmla="*/ 3407333 w 3960000"/>
              <a:gd name="connsiteY17" fmla="*/ 1117847 h 3960000"/>
              <a:gd name="connsiteX18" fmla="*/ 3108461 w 3960000"/>
              <a:gd name="connsiteY18" fmla="*/ 1185086 h 3960000"/>
              <a:gd name="connsiteX19" fmla="*/ 3334650 w 3960000"/>
              <a:gd name="connsiteY19" fmla="*/ 883134 h 3960000"/>
              <a:gd name="connsiteX20" fmla="*/ 2995677 w 3960000"/>
              <a:gd name="connsiteY20" fmla="*/ 1008938 h 3960000"/>
              <a:gd name="connsiteX21" fmla="*/ 2538382 w 3960000"/>
              <a:gd name="connsiteY21" fmla="*/ 802616 h 3960000"/>
              <a:gd name="connsiteX22" fmla="*/ 308009 w 3960000"/>
              <a:gd name="connsiteY22" fmla="*/ 0 h 3960000"/>
              <a:gd name="connsiteX23" fmla="*/ 3651991 w 3960000"/>
              <a:gd name="connsiteY23" fmla="*/ 0 h 3960000"/>
              <a:gd name="connsiteX24" fmla="*/ 3960000 w 3960000"/>
              <a:gd name="connsiteY24" fmla="*/ 308009 h 3960000"/>
              <a:gd name="connsiteX25" fmla="*/ 3960000 w 3960000"/>
              <a:gd name="connsiteY25" fmla="*/ 3651991 h 3960000"/>
              <a:gd name="connsiteX26" fmla="*/ 3651991 w 3960000"/>
              <a:gd name="connsiteY26" fmla="*/ 3960000 h 3960000"/>
              <a:gd name="connsiteX27" fmla="*/ 308009 w 3960000"/>
              <a:gd name="connsiteY27" fmla="*/ 3960000 h 3960000"/>
              <a:gd name="connsiteX28" fmla="*/ 0 w 3960000"/>
              <a:gd name="connsiteY28" fmla="*/ 3651991 h 3960000"/>
              <a:gd name="connsiteX29" fmla="*/ 0 w 3960000"/>
              <a:gd name="connsiteY29" fmla="*/ 308009 h 3960000"/>
              <a:gd name="connsiteX30" fmla="*/ 308009 w 3960000"/>
              <a:gd name="connsiteY30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08461 w 3960000"/>
              <a:gd name="connsiteY17" fmla="*/ 1185086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960000" h="3960000">
                <a:moveTo>
                  <a:pt x="3160999" y="1374274"/>
                </a:moveTo>
                <a:lnTo>
                  <a:pt x="3155132" y="1419362"/>
                </a:lnTo>
                <a:lnTo>
                  <a:pt x="3160999" y="1374274"/>
                </a:lnTo>
                <a:close/>
                <a:moveTo>
                  <a:pt x="2496208" y="770986"/>
                </a:moveTo>
                <a:cubicBezTo>
                  <a:pt x="2113414" y="770986"/>
                  <a:pt x="1929581" y="1106902"/>
                  <a:pt x="1921633" y="1292845"/>
                </a:cubicBezTo>
                <a:cubicBezTo>
                  <a:pt x="1914712" y="1454769"/>
                  <a:pt x="1928136" y="1522392"/>
                  <a:pt x="1942445" y="1570340"/>
                </a:cubicBezTo>
                <a:cubicBezTo>
                  <a:pt x="1547199" y="1510736"/>
                  <a:pt x="1237189" y="1330681"/>
                  <a:pt x="815277" y="836121"/>
                </a:cubicBezTo>
                <a:cubicBezTo>
                  <a:pt x="618819" y="1229038"/>
                  <a:pt x="733086" y="1558961"/>
                  <a:pt x="965659" y="1735195"/>
                </a:cubicBezTo>
                <a:cubicBezTo>
                  <a:pt x="864541" y="1716416"/>
                  <a:pt x="662904" y="1695759"/>
                  <a:pt x="570453" y="1629310"/>
                </a:cubicBezTo>
                <a:cubicBezTo>
                  <a:pt x="597898" y="2016450"/>
                  <a:pt x="990931" y="2177657"/>
                  <a:pt x="1196057" y="2257108"/>
                </a:cubicBezTo>
                <a:cubicBezTo>
                  <a:pt x="1113718" y="2275887"/>
                  <a:pt x="943857" y="2321380"/>
                  <a:pt x="813848" y="2296824"/>
                </a:cubicBezTo>
                <a:cubicBezTo>
                  <a:pt x="926523" y="2634848"/>
                  <a:pt x="1326064" y="2611755"/>
                  <a:pt x="1486410" y="2607420"/>
                </a:cubicBezTo>
                <a:cubicBezTo>
                  <a:pt x="1297174" y="2749708"/>
                  <a:pt x="1000058" y="2795794"/>
                  <a:pt x="489408" y="2829018"/>
                </a:cubicBezTo>
                <a:cubicBezTo>
                  <a:pt x="914827" y="3139596"/>
                  <a:pt x="1734874" y="3242281"/>
                  <a:pt x="2062787" y="3146219"/>
                </a:cubicBezTo>
                <a:cubicBezTo>
                  <a:pt x="2763394" y="2903535"/>
                  <a:pt x="2915370" y="2621267"/>
                  <a:pt x="3074271" y="2105563"/>
                </a:cubicBezTo>
                <a:cubicBezTo>
                  <a:pt x="3173740" y="1733406"/>
                  <a:pt x="3145310" y="1648999"/>
                  <a:pt x="3207849" y="1493166"/>
                </a:cubicBezTo>
                <a:cubicBezTo>
                  <a:pt x="3270388" y="1337333"/>
                  <a:pt x="3414210" y="1276468"/>
                  <a:pt x="3449507" y="1170564"/>
                </a:cubicBezTo>
                <a:cubicBezTo>
                  <a:pt x="3349883" y="1192977"/>
                  <a:pt x="3252716" y="1239516"/>
                  <a:pt x="3140091" y="1227260"/>
                </a:cubicBezTo>
                <a:cubicBezTo>
                  <a:pt x="3219995" y="1183499"/>
                  <a:pt x="3274317" y="996523"/>
                  <a:pt x="3324107" y="851504"/>
                </a:cubicBezTo>
                <a:cubicBezTo>
                  <a:pt x="3215037" y="921165"/>
                  <a:pt x="3152155" y="998691"/>
                  <a:pt x="2995677" y="1008938"/>
                </a:cubicBezTo>
                <a:cubicBezTo>
                  <a:pt x="2884471" y="881691"/>
                  <a:pt x="2678487" y="770986"/>
                  <a:pt x="2496208" y="770986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4" name="Rounded Rectangle 2">
            <a:extLst>
              <a:ext uri="{FF2B5EF4-FFF2-40B4-BE49-F238E27FC236}">
                <a16:creationId xmlns:a16="http://schemas.microsoft.com/office/drawing/2014/main" xmlns="" id="{2CB3F902-7F51-468E-928D-DF8ED92CA432}"/>
              </a:ext>
            </a:extLst>
          </p:cNvPr>
          <p:cNvSpPr/>
          <p:nvPr/>
        </p:nvSpPr>
        <p:spPr>
          <a:xfrm>
            <a:off x="5381469" y="11917445"/>
            <a:ext cx="404732" cy="274555"/>
          </a:xfrm>
          <a:custGeom>
            <a:avLst/>
            <a:gdLst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338560 w 3960440"/>
              <a:gd name="connsiteY3" fmla="*/ 1981614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960440" h="3960000">
                <a:moveTo>
                  <a:pt x="1979373" y="472350"/>
                </a:moveTo>
                <a:cubicBezTo>
                  <a:pt x="1228307" y="485871"/>
                  <a:pt x="850011" y="1078219"/>
                  <a:pt x="813783" y="1434034"/>
                </a:cubicBezTo>
                <a:cubicBezTo>
                  <a:pt x="787561" y="1781828"/>
                  <a:pt x="889690" y="2005359"/>
                  <a:pt x="1119009" y="2222584"/>
                </a:cubicBezTo>
                <a:cubicBezTo>
                  <a:pt x="1178964" y="2123026"/>
                  <a:pt x="1260199" y="1908547"/>
                  <a:pt x="1328015" y="1812920"/>
                </a:cubicBezTo>
                <a:cubicBezTo>
                  <a:pt x="1222115" y="1647651"/>
                  <a:pt x="1255483" y="1756375"/>
                  <a:pt x="1234998" y="1431771"/>
                </a:cubicBezTo>
                <a:cubicBezTo>
                  <a:pt x="1331609" y="922504"/>
                  <a:pt x="1719145" y="812633"/>
                  <a:pt x="2217373" y="891303"/>
                </a:cubicBezTo>
                <a:cubicBezTo>
                  <a:pt x="2693518" y="1016895"/>
                  <a:pt x="2787642" y="1344599"/>
                  <a:pt x="2783502" y="1606823"/>
                </a:cubicBezTo>
                <a:cubicBezTo>
                  <a:pt x="2771081" y="1743454"/>
                  <a:pt x="2679609" y="2064482"/>
                  <a:pt x="2456028" y="2225955"/>
                </a:cubicBezTo>
                <a:cubicBezTo>
                  <a:pt x="2192422" y="2399851"/>
                  <a:pt x="2004893" y="2209395"/>
                  <a:pt x="2026974" y="2018938"/>
                </a:cubicBezTo>
                <a:cubicBezTo>
                  <a:pt x="2072519" y="1810540"/>
                  <a:pt x="2086043" y="1754994"/>
                  <a:pt x="2135727" y="1554876"/>
                </a:cubicBezTo>
                <a:cubicBezTo>
                  <a:pt x="2195073" y="1382360"/>
                  <a:pt x="2084273" y="1259912"/>
                  <a:pt x="1915898" y="1219889"/>
                </a:cubicBezTo>
                <a:cubicBezTo>
                  <a:pt x="1750283" y="1186766"/>
                  <a:pt x="1626460" y="1331294"/>
                  <a:pt x="1589196" y="1434803"/>
                </a:cubicBezTo>
                <a:cubicBezTo>
                  <a:pt x="1499489" y="1732912"/>
                  <a:pt x="1614533" y="1824000"/>
                  <a:pt x="1574511" y="1939931"/>
                </a:cubicBezTo>
                <a:cubicBezTo>
                  <a:pt x="1332991" y="2671400"/>
                  <a:pt x="1220920" y="3468343"/>
                  <a:pt x="1339611" y="3487664"/>
                </a:cubicBezTo>
                <a:cubicBezTo>
                  <a:pt x="1434840" y="3497327"/>
                  <a:pt x="1730357" y="3129057"/>
                  <a:pt x="1887692" y="2422431"/>
                </a:cubicBezTo>
                <a:cubicBezTo>
                  <a:pt x="1985681" y="2531460"/>
                  <a:pt x="2093439" y="2747804"/>
                  <a:pt x="2336342" y="2720202"/>
                </a:cubicBezTo>
                <a:cubicBezTo>
                  <a:pt x="2693796" y="2666377"/>
                  <a:pt x="3092265" y="2401394"/>
                  <a:pt x="3176454" y="1627140"/>
                </a:cubicBezTo>
                <a:cubicBezTo>
                  <a:pt x="3254038" y="999456"/>
                  <a:pt x="2816023" y="430731"/>
                  <a:pt x="1979373" y="472350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6" name="Rounded Rectangle 8">
            <a:extLst>
              <a:ext uri="{FF2B5EF4-FFF2-40B4-BE49-F238E27FC236}">
                <a16:creationId xmlns:a16="http://schemas.microsoft.com/office/drawing/2014/main" xmlns="" id="{CF999092-51D0-4040-A441-EE93FB3BE0AB}"/>
              </a:ext>
            </a:extLst>
          </p:cNvPr>
          <p:cNvSpPr/>
          <p:nvPr/>
        </p:nvSpPr>
        <p:spPr>
          <a:xfrm>
            <a:off x="5996066" y="11917445"/>
            <a:ext cx="401496" cy="274556"/>
          </a:xfrm>
          <a:custGeom>
            <a:avLst/>
            <a:gdLst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688485 w 3888432"/>
              <a:gd name="connsiteY5" fmla="*/ 147563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2688485 w 3888432"/>
              <a:gd name="connsiteY17" fmla="*/ 1475633 h 3960440"/>
              <a:gd name="connsiteX18" fmla="*/ 878058 w 3888432"/>
              <a:gd name="connsiteY18" fmla="*/ 648072 h 3960440"/>
              <a:gd name="connsiteX19" fmla="*/ 554477 w 3888432"/>
              <a:gd name="connsiteY19" fmla="*/ 971653 h 3960440"/>
              <a:gd name="connsiteX20" fmla="*/ 878058 w 3888432"/>
              <a:gd name="connsiteY20" fmla="*/ 1295234 h 3960440"/>
              <a:gd name="connsiteX21" fmla="*/ 1201639 w 3888432"/>
              <a:gd name="connsiteY21" fmla="*/ 971653 h 3960440"/>
              <a:gd name="connsiteX22" fmla="*/ 878058 w 3888432"/>
              <a:gd name="connsiteY22" fmla="*/ 648072 h 3960440"/>
              <a:gd name="connsiteX23" fmla="*/ 333511 w 3888432"/>
              <a:gd name="connsiteY23" fmla="*/ 0 h 3960440"/>
              <a:gd name="connsiteX24" fmla="*/ 3554921 w 3888432"/>
              <a:gd name="connsiteY24" fmla="*/ 0 h 3960440"/>
              <a:gd name="connsiteX25" fmla="*/ 3888432 w 3888432"/>
              <a:gd name="connsiteY25" fmla="*/ 333511 h 3960440"/>
              <a:gd name="connsiteX26" fmla="*/ 3888432 w 3888432"/>
              <a:gd name="connsiteY26" fmla="*/ 3626929 h 3960440"/>
              <a:gd name="connsiteX27" fmla="*/ 3554921 w 3888432"/>
              <a:gd name="connsiteY27" fmla="*/ 3960440 h 3960440"/>
              <a:gd name="connsiteX28" fmla="*/ 333511 w 3888432"/>
              <a:gd name="connsiteY28" fmla="*/ 3960440 h 3960440"/>
              <a:gd name="connsiteX29" fmla="*/ 0 w 3888432"/>
              <a:gd name="connsiteY29" fmla="*/ 3626929 h 3960440"/>
              <a:gd name="connsiteX30" fmla="*/ 0 w 3888432"/>
              <a:gd name="connsiteY30" fmla="*/ 333511 h 3960440"/>
              <a:gd name="connsiteX31" fmla="*/ 333511 w 3888432"/>
              <a:gd name="connsiteY31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888432" h="3960440">
                <a:moveTo>
                  <a:pt x="554477" y="1512168"/>
                </a:moveTo>
                <a:lnTo>
                  <a:pt x="554477" y="3312368"/>
                </a:lnTo>
                <a:lnTo>
                  <a:pt x="1201638" y="3312368"/>
                </a:lnTo>
                <a:lnTo>
                  <a:pt x="1201638" y="1512168"/>
                </a:lnTo>
                <a:lnTo>
                  <a:pt x="554477" y="1512168"/>
                </a:lnTo>
                <a:close/>
                <a:moveTo>
                  <a:pt x="2840340" y="1479943"/>
                </a:moveTo>
                <a:cubicBezTo>
                  <a:pt x="2293254" y="1484797"/>
                  <a:pt x="2254084" y="1780470"/>
                  <a:pt x="2136833" y="1785510"/>
                </a:cubicBezTo>
                <a:lnTo>
                  <a:pt x="2136833" y="1510185"/>
                </a:lnTo>
                <a:lnTo>
                  <a:pt x="1489672" y="1510185"/>
                </a:lnTo>
                <a:lnTo>
                  <a:pt x="1489672" y="3310385"/>
                </a:lnTo>
                <a:lnTo>
                  <a:pt x="2136833" y="3310385"/>
                </a:lnTo>
                <a:cubicBezTo>
                  <a:pt x="2140283" y="2925445"/>
                  <a:pt x="2133383" y="2560917"/>
                  <a:pt x="2147184" y="2155564"/>
                </a:cubicBezTo>
                <a:cubicBezTo>
                  <a:pt x="2187272" y="1842063"/>
                  <a:pt x="2668986" y="1938990"/>
                  <a:pt x="2673919" y="2138897"/>
                </a:cubicBezTo>
                <a:lnTo>
                  <a:pt x="2679688" y="3312366"/>
                </a:lnTo>
                <a:lnTo>
                  <a:pt x="3326849" y="3312366"/>
                </a:lnTo>
                <a:cubicBezTo>
                  <a:pt x="3329155" y="2917782"/>
                  <a:pt x="3331462" y="2523197"/>
                  <a:pt x="3333768" y="2128613"/>
                </a:cubicBezTo>
                <a:cubicBezTo>
                  <a:pt x="3339026" y="1942962"/>
                  <a:pt x="3184753" y="1475890"/>
                  <a:pt x="2840340" y="1479943"/>
                </a:cubicBezTo>
                <a:close/>
                <a:moveTo>
                  <a:pt x="878058" y="648072"/>
                </a:moveTo>
                <a:cubicBezTo>
                  <a:pt x="699349" y="648072"/>
                  <a:pt x="554477" y="792944"/>
                  <a:pt x="554477" y="971653"/>
                </a:cubicBezTo>
                <a:cubicBezTo>
                  <a:pt x="554477" y="1150362"/>
                  <a:pt x="699349" y="1295234"/>
                  <a:pt x="878058" y="1295234"/>
                </a:cubicBezTo>
                <a:cubicBezTo>
                  <a:pt x="1056767" y="1295234"/>
                  <a:pt x="1201639" y="1150362"/>
                  <a:pt x="1201639" y="971653"/>
                </a:cubicBezTo>
                <a:cubicBezTo>
                  <a:pt x="1201639" y="792944"/>
                  <a:pt x="1056767" y="648072"/>
                  <a:pt x="878058" y="648072"/>
                </a:cubicBezTo>
                <a:close/>
                <a:moveTo>
                  <a:pt x="333511" y="0"/>
                </a:moveTo>
                <a:lnTo>
                  <a:pt x="3554921" y="0"/>
                </a:lnTo>
                <a:cubicBezTo>
                  <a:pt x="3739114" y="0"/>
                  <a:pt x="3888432" y="149318"/>
                  <a:pt x="3888432" y="333511"/>
                </a:cubicBezTo>
                <a:lnTo>
                  <a:pt x="3888432" y="3626929"/>
                </a:lnTo>
                <a:cubicBezTo>
                  <a:pt x="3888432" y="3811122"/>
                  <a:pt x="3739114" y="3960440"/>
                  <a:pt x="3554921" y="3960440"/>
                </a:cubicBezTo>
                <a:lnTo>
                  <a:pt x="333511" y="3960440"/>
                </a:lnTo>
                <a:cubicBezTo>
                  <a:pt x="149318" y="3960440"/>
                  <a:pt x="0" y="3811122"/>
                  <a:pt x="0" y="3626929"/>
                </a:cubicBezTo>
                <a:lnTo>
                  <a:pt x="0" y="333511"/>
                </a:lnTo>
                <a:cubicBezTo>
                  <a:pt x="0" y="149318"/>
                  <a:pt x="149318" y="0"/>
                  <a:pt x="3335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34911" y="11540777"/>
            <a:ext cx="4317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 </a:t>
            </a:r>
            <a:r>
              <a:rPr lang="es-ES" dirty="0" smtClean="0"/>
              <a:t>  </a:t>
            </a:r>
          </a:p>
          <a:p>
            <a:r>
              <a:rPr lang="es-ES" sz="1100" b="1" dirty="0" smtClean="0">
                <a:latin typeface="Arial" pitchFamily="34" charset="0"/>
                <a:cs typeface="Arial" pitchFamily="34" charset="0"/>
              </a:rPr>
              <a:t>   Elaborado</a:t>
            </a:r>
            <a:r>
              <a:rPr lang="es-ES" sz="1100" b="1" dirty="0">
                <a:latin typeface="Arial" pitchFamily="34" charset="0"/>
                <a:cs typeface="Arial" pitchFamily="34" charset="0"/>
              </a:rPr>
              <a:t>: Eneida M. Martínez Hernández </a:t>
            </a:r>
          </a:p>
          <a:p>
            <a:r>
              <a:rPr lang="es-ES" sz="1100" b="1" dirty="0" smtClean="0">
                <a:latin typeface="Arial" pitchFamily="34" charset="0"/>
                <a:cs typeface="Arial" pitchFamily="34" charset="0"/>
              </a:rPr>
              <a:t>   htpp</a:t>
            </a:r>
            <a:r>
              <a:rPr lang="es-ES" sz="1100" b="1" dirty="0">
                <a:latin typeface="Arial" pitchFamily="34" charset="0"/>
                <a:cs typeface="Arial" pitchFamily="34" charset="0"/>
              </a:rPr>
              <a:t>://orcid.org/0000-0002-6359-071X</a:t>
            </a:r>
          </a:p>
        </p:txBody>
      </p:sp>
    </p:spTree>
    <p:extLst>
      <p:ext uri="{BB962C8B-B14F-4D97-AF65-F5344CB8AC3E}">
        <p14:creationId xmlns:p14="http://schemas.microsoft.com/office/powerpoint/2010/main" val="36691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1377</TotalTime>
  <Words>79</Words>
  <Application>Microsoft Office PowerPoint</Application>
  <PresentationFormat>Personalizado</PresentationFormat>
  <Paragraphs>36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de Ciencias Médicas de La Habana Facultad Preparatoria</dc:title>
  <dc:creator>HP</dc:creator>
  <cp:lastModifiedBy>Eric</cp:lastModifiedBy>
  <cp:revision>200</cp:revision>
  <dcterms:created xsi:type="dcterms:W3CDTF">2018-11-11T10:34:53Z</dcterms:created>
  <dcterms:modified xsi:type="dcterms:W3CDTF">2022-03-08T00:45:27Z</dcterms:modified>
</cp:coreProperties>
</file>