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 id="270"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13299-3648-45CD-A61D-925331B1F0AF}" type="datetimeFigureOut">
              <a:rPr lang="es-ES" smtClean="0"/>
              <a:t>08/03/2022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CF3912-C4C2-4D34-BFAA-C7F46DB4E23E}" type="slidenum">
              <a:rPr lang="es-ES" smtClean="0"/>
              <a:t>‹Nº›</a:t>
            </a:fld>
            <a:endParaRPr lang="es-ES"/>
          </a:p>
        </p:txBody>
      </p:sp>
    </p:spTree>
    <p:extLst>
      <p:ext uri="{BB962C8B-B14F-4D97-AF65-F5344CB8AC3E}">
        <p14:creationId xmlns:p14="http://schemas.microsoft.com/office/powerpoint/2010/main" val="4246522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9CF3912-C4C2-4D34-BFAA-C7F46DB4E23E}" type="slidenum">
              <a:rPr lang="es-ES" smtClean="0"/>
              <a:t>4</a:t>
            </a:fld>
            <a:endParaRPr lang="es-ES"/>
          </a:p>
        </p:txBody>
      </p:sp>
    </p:spTree>
    <p:extLst>
      <p:ext uri="{BB962C8B-B14F-4D97-AF65-F5344CB8AC3E}">
        <p14:creationId xmlns:p14="http://schemas.microsoft.com/office/powerpoint/2010/main" val="3837379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08/03/2022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08/03/2022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dania\Desktop\CPR_training-02.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p:nvSpPr>
        <p:spPr>
          <a:xfrm>
            <a:off x="35226" y="752589"/>
            <a:ext cx="8954695" cy="1661993"/>
          </a:xfrm>
          <a:prstGeom prst="rect">
            <a:avLst/>
          </a:prstGeom>
          <a:noFill/>
        </p:spPr>
        <p:txBody>
          <a:bodyPr wrap="none" lIns="91440" tIns="45720" rIns="91440" bIns="45720">
            <a:spAutoFit/>
          </a:bodyPr>
          <a:lstStyle/>
          <a:p>
            <a:pPr algn="ctr"/>
            <a:r>
              <a:rPr lang="es-ES" sz="2400" b="1" dirty="0">
                <a:latin typeface="Algerian" pitchFamily="82" charset="0"/>
              </a:rPr>
              <a:t>Avances </a:t>
            </a:r>
            <a:r>
              <a:rPr lang="es-ES" sz="2400" b="1" dirty="0" smtClean="0">
                <a:latin typeface="Algerian" pitchFamily="82" charset="0"/>
              </a:rPr>
              <a:t>en </a:t>
            </a:r>
            <a:r>
              <a:rPr lang="es-ES" sz="2400" b="1" dirty="0">
                <a:latin typeface="Algerian" pitchFamily="82" charset="0"/>
              </a:rPr>
              <a:t>la Reanimación </a:t>
            </a:r>
            <a:r>
              <a:rPr lang="es-ES" sz="2400" b="1" dirty="0" smtClean="0">
                <a:latin typeface="Algerian" pitchFamily="82" charset="0"/>
              </a:rPr>
              <a:t>Cardiopulmonar-Cerebral</a:t>
            </a:r>
          </a:p>
          <a:p>
            <a:pPr algn="ctr"/>
            <a:r>
              <a:rPr lang="es-ES" sz="2400" b="1" dirty="0" smtClean="0">
                <a:latin typeface="Algerian" pitchFamily="82" charset="0"/>
              </a:rPr>
              <a:t> avanzada </a:t>
            </a:r>
            <a:r>
              <a:rPr lang="es-ES" sz="2400" b="1" dirty="0">
                <a:latin typeface="Algerian" pitchFamily="82" charset="0"/>
              </a:rPr>
              <a:t>en el paciente </a:t>
            </a:r>
            <a:r>
              <a:rPr lang="es-ES" sz="2400" b="1" dirty="0" smtClean="0">
                <a:latin typeface="Algerian" pitchFamily="82" charset="0"/>
              </a:rPr>
              <a:t>pediátrico</a:t>
            </a:r>
            <a:endParaRPr lang="es-ES" sz="2400" dirty="0">
              <a:latin typeface="Algerian" pitchFamily="82" charset="0"/>
            </a:endParaRPr>
          </a:p>
          <a:p>
            <a:pPr algn="ct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989" y="3212976"/>
            <a:ext cx="169545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0801" y="4653136"/>
            <a:ext cx="2049131" cy="138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12 Rectángulo"/>
          <p:cNvSpPr/>
          <p:nvPr/>
        </p:nvSpPr>
        <p:spPr>
          <a:xfrm>
            <a:off x="467544" y="5805264"/>
            <a:ext cx="3679597" cy="461665"/>
          </a:xfrm>
          <a:prstGeom prst="rect">
            <a:avLst/>
          </a:prstGeom>
          <a:noFill/>
        </p:spPr>
        <p:txBody>
          <a:bodyPr wrap="none" lIns="91440" tIns="45720" rIns="91440" bIns="45720">
            <a:spAutoFit/>
          </a:bodyPr>
          <a:lstStyle/>
          <a:p>
            <a:pPr algn="ctr"/>
            <a:r>
              <a:rPr lang="es-ES" sz="2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Dr. Adrián Ruíz López</a:t>
            </a:r>
            <a:endParaRPr lang="es-ES" sz="2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5" name="14 Imagen" descr="C:\Users\casa\Desktop\Nueva carpeta\descarga.png"/>
          <p:cNvPicPr/>
          <p:nvPr/>
        </p:nvPicPr>
        <p:blipFill>
          <a:blip r:embed="rId5"/>
          <a:srcRect/>
          <a:stretch>
            <a:fillRect/>
          </a:stretch>
        </p:blipFill>
        <p:spPr bwMode="auto">
          <a:xfrm>
            <a:off x="2627783" y="2204864"/>
            <a:ext cx="3393017" cy="2232248"/>
          </a:xfrm>
          <a:prstGeom prst="rect">
            <a:avLst/>
          </a:prstGeom>
          <a:noFill/>
          <a:ln w="9525">
            <a:noFill/>
            <a:miter lim="800000"/>
            <a:headEnd/>
            <a:tailEnd/>
          </a:ln>
        </p:spPr>
      </p:pic>
    </p:spTree>
    <p:extLst>
      <p:ext uri="{BB962C8B-B14F-4D97-AF65-F5344CB8AC3E}">
        <p14:creationId xmlns:p14="http://schemas.microsoft.com/office/powerpoint/2010/main" val="2658985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1844824"/>
            <a:ext cx="8136904" cy="4524315"/>
          </a:xfrm>
          <a:prstGeom prst="rect">
            <a:avLst/>
          </a:prstGeom>
          <a:noFill/>
        </p:spPr>
        <p:txBody>
          <a:bodyPr wrap="square" rtlCol="0">
            <a:spAutoFit/>
          </a:bodyPr>
          <a:lstStyle/>
          <a:p>
            <a:r>
              <a:rPr lang="es-ES" sz="1600" b="1" dirty="0">
                <a:latin typeface="Arial" pitchFamily="34" charset="0"/>
                <a:cs typeface="Arial" pitchFamily="34" charset="0"/>
              </a:rPr>
              <a:t>Detección y tratamiento de convulsiones</a:t>
            </a:r>
            <a:r>
              <a:rPr lang="es-ES" sz="1600" dirty="0">
                <a:latin typeface="Arial" pitchFamily="34" charset="0"/>
                <a:cs typeface="Arial" pitchFamily="34" charset="0"/>
              </a:rPr>
              <a:t> </a:t>
            </a:r>
            <a:r>
              <a:rPr lang="es-ES" sz="1600" b="1" dirty="0">
                <a:latin typeface="Arial" pitchFamily="34" charset="0"/>
                <a:cs typeface="Arial" pitchFamily="34" charset="0"/>
              </a:rPr>
              <a:t>luego </a:t>
            </a:r>
            <a:r>
              <a:rPr lang="es-ES" sz="1600" b="1" dirty="0" smtClean="0">
                <a:latin typeface="Arial" pitchFamily="34" charset="0"/>
                <a:cs typeface="Arial" pitchFamily="34" charset="0"/>
              </a:rPr>
              <a:t>de la reanimación:</a:t>
            </a:r>
            <a:endParaRPr lang="es-ES" sz="1600" dirty="0">
              <a:latin typeface="Arial" pitchFamily="34" charset="0"/>
              <a:cs typeface="Arial" pitchFamily="34" charset="0"/>
            </a:endParaRPr>
          </a:p>
          <a:p>
            <a:r>
              <a:rPr lang="es-ES" sz="1600" b="1" dirty="0">
                <a:latin typeface="Arial" pitchFamily="34" charset="0"/>
                <a:cs typeface="Arial" pitchFamily="34" charset="0"/>
              </a:rPr>
              <a:t>2015 (antiguo): </a:t>
            </a:r>
            <a:r>
              <a:rPr lang="es-ES" sz="1600" dirty="0">
                <a:latin typeface="Arial" pitchFamily="34" charset="0"/>
                <a:cs typeface="Arial" pitchFamily="34" charset="0"/>
              </a:rPr>
              <a:t>Para el diagnóstico de convulsiones se debe realizar un electroencefalograma e interpretarse de inmediato, manteniéndose un monitoreo continuo y frecuente. Después del paro cardíaco pueden considerarse los mismos regímenes anticonvulsivos para el tratamiento del estado epiléptico causado por otras </a:t>
            </a:r>
            <a:r>
              <a:rPr lang="es-ES" sz="1600" dirty="0" smtClean="0">
                <a:latin typeface="Arial" pitchFamily="34" charset="0"/>
                <a:cs typeface="Arial" pitchFamily="34" charset="0"/>
              </a:rPr>
              <a:t>etiologías.</a:t>
            </a:r>
            <a:endParaRPr lang="es-ES" sz="1600" dirty="0">
              <a:latin typeface="Arial" pitchFamily="34" charset="0"/>
              <a:cs typeface="Arial" pitchFamily="34" charset="0"/>
            </a:endParaRPr>
          </a:p>
          <a:p>
            <a:r>
              <a:rPr lang="es-ES" sz="1600" b="1" dirty="0">
                <a:latin typeface="Arial" pitchFamily="34" charset="0"/>
                <a:cs typeface="Arial" pitchFamily="34" charset="0"/>
              </a:rPr>
              <a:t>2020 (actualizado): </a:t>
            </a:r>
            <a:r>
              <a:rPr lang="es-ES" sz="1600" dirty="0">
                <a:latin typeface="Arial" pitchFamily="34" charset="0"/>
                <a:cs typeface="Arial" pitchFamily="34" charset="0"/>
              </a:rPr>
              <a:t>Cuando los recursos están disponibles, se recomienda un monitoreo </a:t>
            </a:r>
            <a:r>
              <a:rPr lang="es-ES" sz="1600" dirty="0" err="1">
                <a:latin typeface="Arial" pitchFamily="34" charset="0"/>
                <a:cs typeface="Arial" pitchFamily="34" charset="0"/>
              </a:rPr>
              <a:t>electroencefalográfíco</a:t>
            </a:r>
            <a:r>
              <a:rPr lang="es-ES" sz="1600" dirty="0">
                <a:latin typeface="Arial" pitchFamily="34" charset="0"/>
                <a:cs typeface="Arial" pitchFamily="34" charset="0"/>
              </a:rPr>
              <a:t> continuo para la detección de convulsiones tras el paro cardíaco en pacientes con encefalopatía persistente. Se recomienda tratar las convulsiones clínicas tras el paro cardíaco. Es razonable tratar un estado epiléptico no convulsivo tras un paro cardíaco.</a:t>
            </a:r>
          </a:p>
          <a:p>
            <a:r>
              <a:rPr lang="es-ES" sz="1600" b="1" dirty="0">
                <a:latin typeface="Arial" pitchFamily="34" charset="0"/>
                <a:cs typeface="Arial" pitchFamily="34" charset="0"/>
              </a:rPr>
              <a:t>Por qué: </a:t>
            </a:r>
            <a:r>
              <a:rPr lang="es-ES" sz="1600" dirty="0">
                <a:latin typeface="Arial" pitchFamily="34" charset="0"/>
                <a:cs typeface="Arial" pitchFamily="34" charset="0"/>
              </a:rPr>
              <a:t>Por primera vez, las Guías proporcionan recomendaciones específicas para los niños en el manejo de las convulsiones después de un paro cardíaco. Los ataques no convulsivos, incluidos los estados epilépticos no convulsivos, son comunes y no pueden detectarse sin un electroencefalograma. Aunque faltan datos de los resultados de la población luego de un paro cardíaco, los estados epilépticos convulsivos y no convulsivos se asocian con malos resultados, y el tratamiento del estado epiléptico resulta beneficioso en pacientes pediátricos en </a:t>
            </a:r>
            <a:r>
              <a:rPr lang="es-ES" sz="1600" dirty="0" smtClean="0">
                <a:latin typeface="Arial" pitchFamily="34" charset="0"/>
                <a:cs typeface="Arial" pitchFamily="34" charset="0"/>
              </a:rPr>
              <a:t>general.</a:t>
            </a:r>
            <a:endParaRPr lang="es-ES" sz="1600" dirty="0">
              <a:latin typeface="Arial" pitchFamily="34" charset="0"/>
              <a:cs typeface="Arial" pitchFamily="34" charset="0"/>
            </a:endParaRPr>
          </a:p>
        </p:txBody>
      </p:sp>
      <p:sp>
        <p:nvSpPr>
          <p:cNvPr id="5" name="4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180643" y="1040542"/>
            <a:ext cx="8600238" cy="707886"/>
          </a:xfrm>
          <a:prstGeom prst="rect">
            <a:avLst/>
          </a:prstGeom>
          <a:noFill/>
        </p:spPr>
        <p:txBody>
          <a:bodyPr wrap="none" lIns="91440" tIns="45720" rIns="91440" bIns="45720">
            <a:spAutoFit/>
          </a:bodyPr>
          <a:lstStyle/>
          <a:p>
            <a:pPr algn="ctr"/>
            <a:r>
              <a:rPr lang="es-E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Manejo de Las convulsiones pos parada</a:t>
            </a:r>
            <a:endParaRPr lang="es-E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643776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8164" y="3195459"/>
            <a:ext cx="3960440" cy="3323987"/>
          </a:xfrm>
          <a:prstGeom prst="rect">
            <a:avLst/>
          </a:prstGeom>
          <a:noFill/>
        </p:spPr>
        <p:txBody>
          <a:bodyPr wrap="square" rtlCol="0">
            <a:spAutoFit/>
          </a:bodyPr>
          <a:lstStyle/>
          <a:p>
            <a:r>
              <a:rPr lang="es-ES" dirty="0"/>
              <a:t/>
            </a:r>
            <a:br>
              <a:rPr lang="es-ES" dirty="0"/>
            </a:br>
            <a:r>
              <a:rPr lang="es-ES" sz="1600" dirty="0">
                <a:latin typeface="Arial" pitchFamily="34" charset="0"/>
                <a:cs typeface="Arial" pitchFamily="34" charset="0"/>
              </a:rPr>
              <a:t>• Radiografía de tórax para verificar la colocación del tubo endotraqueal.</a:t>
            </a:r>
            <a:br>
              <a:rPr lang="es-ES" sz="1600" dirty="0">
                <a:latin typeface="Arial" pitchFamily="34" charset="0"/>
                <a:cs typeface="Arial" pitchFamily="34" charset="0"/>
              </a:rPr>
            </a:br>
            <a:r>
              <a:rPr lang="es-ES" sz="1600" dirty="0">
                <a:latin typeface="Arial" pitchFamily="34" charset="0"/>
                <a:cs typeface="Arial" pitchFamily="34" charset="0"/>
              </a:rPr>
              <a:t>• Gasometría arterial.</a:t>
            </a:r>
            <a:br>
              <a:rPr lang="es-ES" sz="1600" dirty="0">
                <a:latin typeface="Arial" pitchFamily="34" charset="0"/>
                <a:cs typeface="Arial" pitchFamily="34" charset="0"/>
              </a:rPr>
            </a:br>
            <a:r>
              <a:rPr lang="es-ES" sz="1600" dirty="0">
                <a:latin typeface="Arial" pitchFamily="34" charset="0"/>
                <a:cs typeface="Arial" pitchFamily="34" charset="0"/>
              </a:rPr>
              <a:t>• Oximetría de pulso (monitor continuo)</a:t>
            </a:r>
            <a:br>
              <a:rPr lang="es-ES" sz="1600" dirty="0">
                <a:latin typeface="Arial" pitchFamily="34" charset="0"/>
                <a:cs typeface="Arial" pitchFamily="34" charset="0"/>
              </a:rPr>
            </a:br>
            <a:r>
              <a:rPr lang="es-ES" sz="1600" dirty="0">
                <a:latin typeface="Arial" pitchFamily="34" charset="0"/>
                <a:cs typeface="Arial" pitchFamily="34" charset="0"/>
              </a:rPr>
              <a:t>• CO2 al final de la marea (si la persona está intubada)</a:t>
            </a:r>
            <a:br>
              <a:rPr lang="es-ES" sz="1600" dirty="0">
                <a:latin typeface="Arial" pitchFamily="34" charset="0"/>
                <a:cs typeface="Arial" pitchFamily="34" charset="0"/>
              </a:rPr>
            </a:br>
            <a:r>
              <a:rPr lang="es-ES" sz="1600" dirty="0">
                <a:latin typeface="Arial" pitchFamily="34" charset="0"/>
                <a:cs typeface="Arial" pitchFamily="34" charset="0"/>
              </a:rPr>
              <a:t>• Mantener una oxigenación adecuada (saturación entre 94% y 99%)</a:t>
            </a:r>
            <a:br>
              <a:rPr lang="es-ES" sz="1600" dirty="0">
                <a:latin typeface="Arial" pitchFamily="34" charset="0"/>
                <a:cs typeface="Arial" pitchFamily="34" charset="0"/>
              </a:rPr>
            </a:br>
            <a:r>
              <a:rPr lang="es-ES" sz="1600" dirty="0">
                <a:latin typeface="Arial" pitchFamily="34" charset="0"/>
                <a:cs typeface="Arial" pitchFamily="34" charset="0"/>
              </a:rPr>
              <a:t>• Mantenga una ventilación adecuada para lograr PCO2 entre 35 y 45 mm </a:t>
            </a:r>
          </a:p>
          <a:p>
            <a:r>
              <a:rPr lang="es-ES" sz="1600" dirty="0">
                <a:latin typeface="Arial" pitchFamily="34" charset="0"/>
                <a:cs typeface="Arial" pitchFamily="34" charset="0"/>
              </a:rPr>
              <a:t>• Controle el dolor con analgésicos y la ansiedad con sedantes </a:t>
            </a:r>
          </a:p>
        </p:txBody>
      </p:sp>
      <p:sp>
        <p:nvSpPr>
          <p:cNvPr id="5" name="4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6 Rectángulo"/>
          <p:cNvSpPr/>
          <p:nvPr/>
        </p:nvSpPr>
        <p:spPr>
          <a:xfrm>
            <a:off x="-7257" y="956047"/>
            <a:ext cx="9098708" cy="76944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Cuidados posteriores a la reanimación</a:t>
            </a:r>
            <a:endParaRPr lang="es-ES"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7 Llamada de flecha hacia abajo"/>
          <p:cNvSpPr/>
          <p:nvPr/>
        </p:nvSpPr>
        <p:spPr>
          <a:xfrm>
            <a:off x="683568" y="1844824"/>
            <a:ext cx="2592288" cy="1440160"/>
          </a:xfrm>
          <a:prstGeom prst="down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dirty="0" smtClean="0"/>
              <a:t>Sistema respiratorio</a:t>
            </a:r>
            <a:endParaRPr lang="es-ES" dirty="0"/>
          </a:p>
        </p:txBody>
      </p:sp>
      <p:sp>
        <p:nvSpPr>
          <p:cNvPr id="9" name="8 Llamada de flecha hacia abajo"/>
          <p:cNvSpPr/>
          <p:nvPr/>
        </p:nvSpPr>
        <p:spPr>
          <a:xfrm>
            <a:off x="5076056" y="1844824"/>
            <a:ext cx="2592288" cy="1440160"/>
          </a:xfrm>
          <a:prstGeom prst="down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dirty="0" smtClean="0"/>
              <a:t>Sistema cardiovascular</a:t>
            </a:r>
            <a:endParaRPr lang="es-ES" dirty="0"/>
          </a:p>
        </p:txBody>
      </p:sp>
      <p:sp>
        <p:nvSpPr>
          <p:cNvPr id="10" name="9 CuadroTexto"/>
          <p:cNvSpPr txBox="1"/>
          <p:nvPr/>
        </p:nvSpPr>
        <p:spPr>
          <a:xfrm>
            <a:off x="3995936" y="3338945"/>
            <a:ext cx="4809562" cy="3293209"/>
          </a:xfrm>
          <a:prstGeom prst="rect">
            <a:avLst/>
          </a:prstGeom>
          <a:noFill/>
        </p:spPr>
        <p:txBody>
          <a:bodyPr wrap="square" rtlCol="0">
            <a:spAutoFit/>
          </a:bodyPr>
          <a:lstStyle/>
          <a:p>
            <a:r>
              <a:rPr lang="es-ES" sz="1600" dirty="0">
                <a:latin typeface="Arial" pitchFamily="34" charset="0"/>
                <a:cs typeface="Arial" pitchFamily="34" charset="0"/>
              </a:rPr>
              <a:t>• Hemoglobina y hematocrito (transfusión o soporte según sea necesario)</a:t>
            </a:r>
            <a:br>
              <a:rPr lang="es-ES" sz="1600" dirty="0">
                <a:latin typeface="Arial" pitchFamily="34" charset="0"/>
                <a:cs typeface="Arial" pitchFamily="34" charset="0"/>
              </a:rPr>
            </a:br>
            <a:r>
              <a:rPr lang="es-ES" sz="1600" dirty="0">
                <a:latin typeface="Arial" pitchFamily="34" charset="0"/>
                <a:cs typeface="Arial" pitchFamily="34" charset="0"/>
              </a:rPr>
              <a:t>• Frecuencia cardíaca y ritmo (monitor continuo)</a:t>
            </a:r>
            <a:br>
              <a:rPr lang="es-ES" sz="1600" dirty="0">
                <a:latin typeface="Arial" pitchFamily="34" charset="0"/>
                <a:cs typeface="Arial" pitchFamily="34" charset="0"/>
              </a:rPr>
            </a:br>
            <a:r>
              <a:rPr lang="es-ES" sz="1600" dirty="0">
                <a:latin typeface="Arial" pitchFamily="34" charset="0"/>
                <a:cs typeface="Arial" pitchFamily="34" charset="0"/>
              </a:rPr>
              <a:t>• Presión arterial (monitor continuo con línea arterial)</a:t>
            </a:r>
            <a:br>
              <a:rPr lang="es-ES" sz="1600" dirty="0">
                <a:latin typeface="Arial" pitchFamily="34" charset="0"/>
                <a:cs typeface="Arial" pitchFamily="34" charset="0"/>
              </a:rPr>
            </a:br>
            <a:r>
              <a:rPr lang="es-ES" sz="1600" dirty="0">
                <a:latin typeface="Arial" pitchFamily="34" charset="0"/>
                <a:cs typeface="Arial" pitchFamily="34" charset="0"/>
              </a:rPr>
              <a:t>• Presión venosa central (CVP)</a:t>
            </a:r>
            <a:br>
              <a:rPr lang="es-ES" sz="1600" dirty="0">
                <a:latin typeface="Arial" pitchFamily="34" charset="0"/>
                <a:cs typeface="Arial" pitchFamily="34" charset="0"/>
              </a:rPr>
            </a:br>
            <a:r>
              <a:rPr lang="es-ES" sz="1600" dirty="0">
                <a:latin typeface="Arial" pitchFamily="34" charset="0"/>
                <a:cs typeface="Arial" pitchFamily="34" charset="0"/>
              </a:rPr>
              <a:t>• ECG de 12 derivaciones</a:t>
            </a:r>
            <a:br>
              <a:rPr lang="es-ES" sz="1600" dirty="0">
                <a:latin typeface="Arial" pitchFamily="34" charset="0"/>
                <a:cs typeface="Arial" pitchFamily="34" charset="0"/>
              </a:rPr>
            </a:br>
            <a:r>
              <a:rPr lang="es-ES" sz="1600" dirty="0">
                <a:latin typeface="Arial" pitchFamily="34" charset="0"/>
                <a:cs typeface="Arial" pitchFamily="34" charset="0"/>
              </a:rPr>
              <a:t>• Considere la ecocardiografía.</a:t>
            </a:r>
            <a:br>
              <a:rPr lang="es-ES" sz="1600" dirty="0">
                <a:latin typeface="Arial" pitchFamily="34" charset="0"/>
                <a:cs typeface="Arial" pitchFamily="34" charset="0"/>
              </a:rPr>
            </a:br>
            <a:r>
              <a:rPr lang="es-ES" sz="1600" dirty="0">
                <a:latin typeface="Arial" pitchFamily="34" charset="0"/>
                <a:cs typeface="Arial" pitchFamily="34" charset="0"/>
              </a:rPr>
              <a:t>• Mantener el volumen intravascular apropiado</a:t>
            </a:r>
            <a:br>
              <a:rPr lang="es-ES" sz="1600" dirty="0">
                <a:latin typeface="Arial" pitchFamily="34" charset="0"/>
                <a:cs typeface="Arial" pitchFamily="34" charset="0"/>
              </a:rPr>
            </a:br>
            <a:r>
              <a:rPr lang="es-ES" sz="1600" dirty="0">
                <a:latin typeface="Arial" pitchFamily="34" charset="0"/>
                <a:cs typeface="Arial" pitchFamily="34" charset="0"/>
              </a:rPr>
              <a:t>• Trate la hipotensión (use vasopresores si es necesario y ajuste la presión arterial)</a:t>
            </a:r>
            <a:br>
              <a:rPr lang="es-ES" sz="1600" dirty="0">
                <a:latin typeface="Arial" pitchFamily="34" charset="0"/>
                <a:cs typeface="Arial" pitchFamily="34" charset="0"/>
              </a:rPr>
            </a:br>
            <a:r>
              <a:rPr lang="es-ES" sz="1600" dirty="0">
                <a:latin typeface="Arial" pitchFamily="34" charset="0"/>
                <a:cs typeface="Arial" pitchFamily="34" charset="0"/>
              </a:rPr>
              <a:t>• Corregir anormalidades metabólicas (panel de química</a:t>
            </a:r>
            <a:r>
              <a:rPr lang="es-ES" sz="1600" dirty="0" smtClean="0">
                <a:latin typeface="Arial" pitchFamily="34" charset="0"/>
                <a:cs typeface="Arial" pitchFamily="34" charset="0"/>
              </a:rPr>
              <a:t>)</a:t>
            </a:r>
            <a:endParaRPr lang="es-ES" sz="1600" dirty="0">
              <a:latin typeface="Arial" pitchFamily="34" charset="0"/>
              <a:cs typeface="Arial" pitchFamily="34" charset="0"/>
            </a:endParaRPr>
          </a:p>
        </p:txBody>
      </p:sp>
    </p:spTree>
    <p:extLst>
      <p:ext uri="{BB962C8B-B14F-4D97-AF65-F5344CB8AC3E}">
        <p14:creationId xmlns:p14="http://schemas.microsoft.com/office/powerpoint/2010/main" val="1230777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4 Rectángulo"/>
          <p:cNvSpPr/>
          <p:nvPr/>
        </p:nvSpPr>
        <p:spPr>
          <a:xfrm>
            <a:off x="-7257" y="956047"/>
            <a:ext cx="9098708" cy="76944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Cuidados posteriores a la reanimación</a:t>
            </a:r>
            <a:endParaRPr lang="es-ES"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5 Llamada de flecha hacia abajo"/>
          <p:cNvSpPr/>
          <p:nvPr/>
        </p:nvSpPr>
        <p:spPr>
          <a:xfrm>
            <a:off x="683568" y="1844824"/>
            <a:ext cx="2592288" cy="1440160"/>
          </a:xfrm>
          <a:prstGeom prst="down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dirty="0" smtClean="0"/>
              <a:t>Sistema renal</a:t>
            </a:r>
            <a:endParaRPr lang="es-ES" dirty="0"/>
          </a:p>
        </p:txBody>
      </p:sp>
      <p:sp>
        <p:nvSpPr>
          <p:cNvPr id="7" name="6 Llamada de flecha hacia abajo"/>
          <p:cNvSpPr/>
          <p:nvPr/>
        </p:nvSpPr>
        <p:spPr>
          <a:xfrm>
            <a:off x="4716016" y="1844824"/>
            <a:ext cx="2592288" cy="1440160"/>
          </a:xfrm>
          <a:prstGeom prst="down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dirty="0" smtClean="0"/>
              <a:t>Sistema gastrointestinal</a:t>
            </a:r>
            <a:endParaRPr lang="es-ES" dirty="0"/>
          </a:p>
        </p:txBody>
      </p:sp>
      <p:sp>
        <p:nvSpPr>
          <p:cNvPr id="8" name="7 CuadroTexto"/>
          <p:cNvSpPr txBox="1"/>
          <p:nvPr/>
        </p:nvSpPr>
        <p:spPr>
          <a:xfrm>
            <a:off x="4542096" y="3280792"/>
            <a:ext cx="4263401" cy="3293209"/>
          </a:xfrm>
          <a:prstGeom prst="rect">
            <a:avLst/>
          </a:prstGeom>
          <a:noFill/>
        </p:spPr>
        <p:txBody>
          <a:bodyPr wrap="square" rtlCol="0">
            <a:spAutoFit/>
          </a:bodyPr>
          <a:lstStyle/>
          <a:p>
            <a:r>
              <a:rPr lang="es-ES" sz="1600" dirty="0">
                <a:latin typeface="Arial" pitchFamily="34" charset="0"/>
                <a:cs typeface="Arial" pitchFamily="34" charset="0"/>
              </a:rPr>
              <a:t>• Monitoree la sonda nasogástrica (NG) / </a:t>
            </a:r>
            <a:r>
              <a:rPr lang="es-ES" sz="1600" dirty="0" err="1">
                <a:latin typeface="Arial" pitchFamily="34" charset="0"/>
                <a:cs typeface="Arial" pitchFamily="34" charset="0"/>
              </a:rPr>
              <a:t>orogástrica</a:t>
            </a:r>
            <a:r>
              <a:rPr lang="es-ES" sz="1600" dirty="0">
                <a:latin typeface="Arial" pitchFamily="34" charset="0"/>
                <a:cs typeface="Arial" pitchFamily="34" charset="0"/>
              </a:rPr>
              <a:t> (OG) en busca de permeabilidad y residuos</a:t>
            </a:r>
            <a:br>
              <a:rPr lang="es-ES" sz="1600" dirty="0">
                <a:latin typeface="Arial" pitchFamily="34" charset="0"/>
                <a:cs typeface="Arial" pitchFamily="34" charset="0"/>
              </a:rPr>
            </a:br>
            <a:r>
              <a:rPr lang="es-ES" sz="1600" dirty="0">
                <a:latin typeface="Arial" pitchFamily="34" charset="0"/>
                <a:cs typeface="Arial" pitchFamily="34" charset="0"/>
              </a:rPr>
              <a:t>• Realizar un examen abdominal completo</a:t>
            </a:r>
            <a:br>
              <a:rPr lang="es-ES" sz="1600" dirty="0">
                <a:latin typeface="Arial" pitchFamily="34" charset="0"/>
                <a:cs typeface="Arial" pitchFamily="34" charset="0"/>
              </a:rPr>
            </a:br>
            <a:r>
              <a:rPr lang="es-ES" sz="1600" dirty="0">
                <a:latin typeface="Arial" pitchFamily="34" charset="0"/>
                <a:cs typeface="Arial" pitchFamily="34" charset="0"/>
              </a:rPr>
              <a:t>- El abdomen tenso puede indicar perforación intestinal o hemorragia</a:t>
            </a:r>
            <a:br>
              <a:rPr lang="es-ES" sz="1600" dirty="0">
                <a:latin typeface="Arial" pitchFamily="34" charset="0"/>
                <a:cs typeface="Arial" pitchFamily="34" charset="0"/>
              </a:rPr>
            </a:br>
            <a:r>
              <a:rPr lang="es-ES" sz="1600" dirty="0">
                <a:latin typeface="Arial" pitchFamily="34" charset="0"/>
                <a:cs typeface="Arial" pitchFamily="34" charset="0"/>
              </a:rPr>
              <a:t>• Considere la ecografía abdominal y / o la TC abdominal</a:t>
            </a:r>
            <a:br>
              <a:rPr lang="es-ES" sz="1600" dirty="0">
                <a:latin typeface="Arial" pitchFamily="34" charset="0"/>
                <a:cs typeface="Arial" pitchFamily="34" charset="0"/>
              </a:rPr>
            </a:br>
            <a:r>
              <a:rPr lang="es-ES" sz="1600" dirty="0">
                <a:latin typeface="Arial" pitchFamily="34" charset="0"/>
                <a:cs typeface="Arial" pitchFamily="34" charset="0"/>
              </a:rPr>
              <a:t>• Químicos de sangre de rutina, incluido el panel hepático</a:t>
            </a:r>
            <a:br>
              <a:rPr lang="es-ES" sz="1600" dirty="0">
                <a:latin typeface="Arial" pitchFamily="34" charset="0"/>
                <a:cs typeface="Arial" pitchFamily="34" charset="0"/>
              </a:rPr>
            </a:br>
            <a:r>
              <a:rPr lang="es-ES" sz="1600" dirty="0">
                <a:latin typeface="Arial" pitchFamily="34" charset="0"/>
                <a:cs typeface="Arial" pitchFamily="34" charset="0"/>
              </a:rPr>
              <a:t>• Esté atento a la hemorragia intestinal, especialmente después de un shock hemorrágico</a:t>
            </a:r>
            <a:r>
              <a:rPr lang="es-ES" sz="1600" dirty="0" smtClean="0">
                <a:latin typeface="Arial" pitchFamily="34" charset="0"/>
                <a:cs typeface="Arial" pitchFamily="34" charset="0"/>
              </a:rPr>
              <a:t>.</a:t>
            </a:r>
            <a:endParaRPr lang="es-ES" sz="1600" dirty="0">
              <a:latin typeface="Arial" pitchFamily="34" charset="0"/>
              <a:cs typeface="Arial" pitchFamily="34" charset="0"/>
            </a:endParaRPr>
          </a:p>
        </p:txBody>
      </p:sp>
      <p:sp>
        <p:nvSpPr>
          <p:cNvPr id="9" name="8 CuadroTexto"/>
          <p:cNvSpPr txBox="1"/>
          <p:nvPr/>
        </p:nvSpPr>
        <p:spPr>
          <a:xfrm>
            <a:off x="107504" y="3280792"/>
            <a:ext cx="4248472" cy="3323987"/>
          </a:xfrm>
          <a:prstGeom prst="rect">
            <a:avLst/>
          </a:prstGeom>
          <a:noFill/>
        </p:spPr>
        <p:txBody>
          <a:bodyPr wrap="square" rtlCol="0">
            <a:spAutoFit/>
          </a:bodyPr>
          <a:lstStyle/>
          <a:p>
            <a:r>
              <a:rPr lang="es-ES" sz="1400" dirty="0">
                <a:latin typeface="Arial" pitchFamily="34" charset="0"/>
                <a:cs typeface="Arial" pitchFamily="34" charset="0"/>
              </a:rPr>
              <a:t>• Monitoree la producción de orina</a:t>
            </a:r>
            <a:br>
              <a:rPr lang="es-ES" sz="1400" dirty="0">
                <a:latin typeface="Arial" pitchFamily="34" charset="0"/>
                <a:cs typeface="Arial" pitchFamily="34" charset="0"/>
              </a:rPr>
            </a:br>
            <a:r>
              <a:rPr lang="es-ES" sz="1400" dirty="0">
                <a:latin typeface="Arial" pitchFamily="34" charset="0"/>
                <a:cs typeface="Arial" pitchFamily="34" charset="0"/>
              </a:rPr>
              <a:t>- </a:t>
            </a:r>
            <a:r>
              <a:rPr lang="es-ES" sz="1400" dirty="0">
                <a:latin typeface="Arial" pitchFamily="34" charset="0"/>
                <a:cs typeface="Arial" pitchFamily="34" charset="0"/>
              </a:rPr>
              <a:t>N</a:t>
            </a:r>
            <a:r>
              <a:rPr lang="es-ES" sz="1400" dirty="0" smtClean="0">
                <a:latin typeface="Arial" pitchFamily="34" charset="0"/>
                <a:cs typeface="Arial" pitchFamily="34" charset="0"/>
              </a:rPr>
              <a:t>iños </a:t>
            </a:r>
            <a:r>
              <a:rPr lang="es-ES" sz="1400" dirty="0">
                <a:latin typeface="Arial" pitchFamily="34" charset="0"/>
                <a:cs typeface="Arial" pitchFamily="34" charset="0"/>
              </a:rPr>
              <a:t>pequeños:&gt; 1 ml / kg por hora</a:t>
            </a:r>
            <a:br>
              <a:rPr lang="es-ES" sz="1400" dirty="0">
                <a:latin typeface="Arial" pitchFamily="34" charset="0"/>
                <a:cs typeface="Arial" pitchFamily="34" charset="0"/>
              </a:rPr>
            </a:br>
            <a:r>
              <a:rPr lang="es-ES" sz="1400" dirty="0">
                <a:latin typeface="Arial" pitchFamily="34" charset="0"/>
                <a:cs typeface="Arial" pitchFamily="34" charset="0"/>
              </a:rPr>
              <a:t>- Niños más grandes:&gt; 30 ml por hora</a:t>
            </a:r>
            <a:br>
              <a:rPr lang="es-ES" sz="1400" dirty="0">
                <a:latin typeface="Arial" pitchFamily="34" charset="0"/>
                <a:cs typeface="Arial" pitchFamily="34" charset="0"/>
              </a:rPr>
            </a:br>
            <a:r>
              <a:rPr lang="es-ES" sz="1400" dirty="0">
                <a:latin typeface="Arial" pitchFamily="34" charset="0"/>
                <a:cs typeface="Arial" pitchFamily="34" charset="0"/>
              </a:rPr>
              <a:t>- La producción de orina extremadamente alta podría indicar un problema neurológico o renal (diabetes insípida)</a:t>
            </a:r>
            <a:br>
              <a:rPr lang="es-ES" sz="1400" dirty="0">
                <a:latin typeface="Arial" pitchFamily="34" charset="0"/>
                <a:cs typeface="Arial" pitchFamily="34" charset="0"/>
              </a:rPr>
            </a:br>
            <a:r>
              <a:rPr lang="es-ES" sz="1400" dirty="0">
                <a:latin typeface="Arial" pitchFamily="34" charset="0"/>
                <a:cs typeface="Arial" pitchFamily="34" charset="0"/>
              </a:rPr>
              <a:t>• Químicos de sangre de </a:t>
            </a:r>
            <a:r>
              <a:rPr lang="es-ES" sz="1400" dirty="0" smtClean="0">
                <a:latin typeface="Arial" pitchFamily="34" charset="0"/>
                <a:cs typeface="Arial" pitchFamily="34" charset="0"/>
              </a:rPr>
              <a:t>rutina</a:t>
            </a:r>
            <a:r>
              <a:rPr lang="es-ES" sz="1400" dirty="0">
                <a:latin typeface="Arial" pitchFamily="34" charset="0"/>
                <a:cs typeface="Arial" pitchFamily="34" charset="0"/>
              </a:rPr>
              <a:t/>
            </a:r>
            <a:br>
              <a:rPr lang="es-ES" sz="1400" dirty="0">
                <a:latin typeface="Arial" pitchFamily="34" charset="0"/>
                <a:cs typeface="Arial" pitchFamily="34" charset="0"/>
              </a:rPr>
            </a:br>
            <a:r>
              <a:rPr lang="es-ES" sz="1400" dirty="0">
                <a:latin typeface="Arial" pitchFamily="34" charset="0"/>
                <a:cs typeface="Arial" pitchFamily="34" charset="0"/>
              </a:rPr>
              <a:t>• Mantener el gasto cardíaco y la perfusión renal.</a:t>
            </a:r>
            <a:br>
              <a:rPr lang="es-ES" sz="1400" dirty="0">
                <a:latin typeface="Arial" pitchFamily="34" charset="0"/>
                <a:cs typeface="Arial" pitchFamily="34" charset="0"/>
              </a:rPr>
            </a:br>
            <a:r>
              <a:rPr lang="es-ES" sz="1400" dirty="0">
                <a:latin typeface="Arial" pitchFamily="34" charset="0"/>
                <a:cs typeface="Arial" pitchFamily="34" charset="0"/>
              </a:rPr>
              <a:t>• Considere el efecto de los medicamentos sobre el tejido renal (</a:t>
            </a:r>
            <a:r>
              <a:rPr lang="es-ES" sz="1400" dirty="0" err="1">
                <a:latin typeface="Arial" pitchFamily="34" charset="0"/>
                <a:cs typeface="Arial" pitchFamily="34" charset="0"/>
              </a:rPr>
              <a:t>nefrotoxicidad</a:t>
            </a:r>
            <a:r>
              <a:rPr lang="es-ES" sz="1400" dirty="0">
                <a:latin typeface="Arial" pitchFamily="34" charset="0"/>
                <a:cs typeface="Arial" pitchFamily="34" charset="0"/>
              </a:rPr>
              <a:t>)</a:t>
            </a:r>
            <a:br>
              <a:rPr lang="es-ES" sz="1400" dirty="0">
                <a:latin typeface="Arial" pitchFamily="34" charset="0"/>
                <a:cs typeface="Arial" pitchFamily="34" charset="0"/>
              </a:rPr>
            </a:br>
            <a:r>
              <a:rPr lang="es-ES" sz="1400" dirty="0">
                <a:latin typeface="Arial" pitchFamily="34" charset="0"/>
                <a:cs typeface="Arial" pitchFamily="34" charset="0"/>
              </a:rPr>
              <a:t>• Considere la producción de orina en el contexto de la reanimación con líquidos.</a:t>
            </a:r>
            <a:br>
              <a:rPr lang="es-ES" sz="1400" dirty="0">
                <a:latin typeface="Arial" pitchFamily="34" charset="0"/>
                <a:cs typeface="Arial" pitchFamily="34" charset="0"/>
              </a:rPr>
            </a:br>
            <a:r>
              <a:rPr lang="es-ES" sz="1400" dirty="0">
                <a:latin typeface="Arial" pitchFamily="34" charset="0"/>
                <a:cs typeface="Arial" pitchFamily="34" charset="0"/>
              </a:rPr>
              <a:t>• Las toxinas a veces se pueden eliminar con hemodiálisis urgente / emergente cuando los antídotos fallan o no están </a:t>
            </a:r>
            <a:r>
              <a:rPr lang="es-ES" sz="1400" dirty="0" smtClean="0">
                <a:latin typeface="Arial" pitchFamily="34" charset="0"/>
                <a:cs typeface="Arial" pitchFamily="34" charset="0"/>
              </a:rPr>
              <a:t>disponibles.</a:t>
            </a:r>
            <a:endParaRPr lang="es-ES" sz="1400" dirty="0">
              <a:latin typeface="Arial" pitchFamily="34" charset="0"/>
              <a:cs typeface="Arial" pitchFamily="34" charset="0"/>
            </a:endParaRPr>
          </a:p>
        </p:txBody>
      </p:sp>
    </p:spTree>
    <p:extLst>
      <p:ext uri="{BB962C8B-B14F-4D97-AF65-F5344CB8AC3E}">
        <p14:creationId xmlns:p14="http://schemas.microsoft.com/office/powerpoint/2010/main" val="1994902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4 Rectángulo"/>
          <p:cNvSpPr/>
          <p:nvPr/>
        </p:nvSpPr>
        <p:spPr>
          <a:xfrm>
            <a:off x="-7257" y="956047"/>
            <a:ext cx="9098708" cy="76944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Cuidados posteriores a la reanimación</a:t>
            </a:r>
            <a:endParaRPr lang="es-ES"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5 Llamada de flecha hacia abajo"/>
          <p:cNvSpPr/>
          <p:nvPr/>
        </p:nvSpPr>
        <p:spPr>
          <a:xfrm>
            <a:off x="2843808" y="1713803"/>
            <a:ext cx="2592288" cy="1440160"/>
          </a:xfrm>
          <a:prstGeom prst="down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dirty="0" smtClean="0"/>
              <a:t>Sistema neurológico </a:t>
            </a:r>
            <a:endParaRPr lang="es-ES" dirty="0"/>
          </a:p>
        </p:txBody>
      </p:sp>
      <p:sp>
        <p:nvSpPr>
          <p:cNvPr id="7" name="6 CuadroTexto"/>
          <p:cNvSpPr txBox="1"/>
          <p:nvPr/>
        </p:nvSpPr>
        <p:spPr>
          <a:xfrm>
            <a:off x="179510" y="3072348"/>
            <a:ext cx="8625988" cy="3785652"/>
          </a:xfrm>
          <a:prstGeom prst="rect">
            <a:avLst/>
          </a:prstGeom>
          <a:noFill/>
        </p:spPr>
        <p:txBody>
          <a:bodyPr wrap="square" rtlCol="0">
            <a:spAutoFit/>
          </a:bodyPr>
          <a:lstStyle/>
          <a:p>
            <a:r>
              <a:rPr lang="es-ES" sz="1600" dirty="0">
                <a:latin typeface="Arial" pitchFamily="34" charset="0"/>
                <a:cs typeface="Arial" pitchFamily="34" charset="0"/>
              </a:rPr>
              <a:t>• Eleve la cabecera de la cama si la presión arterial puede mantener la perfusión cerebral</a:t>
            </a:r>
            <a:br>
              <a:rPr lang="es-ES" sz="1600" dirty="0">
                <a:latin typeface="Arial" pitchFamily="34" charset="0"/>
                <a:cs typeface="Arial" pitchFamily="34" charset="0"/>
              </a:rPr>
            </a:br>
            <a:r>
              <a:rPr lang="es-ES" sz="1600" dirty="0">
                <a:latin typeface="Arial" pitchFamily="34" charset="0"/>
                <a:cs typeface="Arial" pitchFamily="34" charset="0"/>
              </a:rPr>
              <a:t>• Temperatura</a:t>
            </a:r>
            <a:br>
              <a:rPr lang="es-ES" sz="1600" dirty="0">
                <a:latin typeface="Arial" pitchFamily="34" charset="0"/>
                <a:cs typeface="Arial" pitchFamily="34" charset="0"/>
              </a:rPr>
            </a:br>
            <a:r>
              <a:rPr lang="es-ES" sz="1600" dirty="0">
                <a:latin typeface="Arial" pitchFamily="34" charset="0"/>
                <a:cs typeface="Arial" pitchFamily="34" charset="0"/>
              </a:rPr>
              <a:t>- Evite la hipertermia y trate la fiebre agresivamente</a:t>
            </a:r>
            <a:br>
              <a:rPr lang="es-ES" sz="1600" dirty="0">
                <a:latin typeface="Arial" pitchFamily="34" charset="0"/>
                <a:cs typeface="Arial" pitchFamily="34" charset="0"/>
              </a:rPr>
            </a:br>
            <a:r>
              <a:rPr lang="es-ES" sz="1600" dirty="0">
                <a:latin typeface="Arial" pitchFamily="34" charset="0"/>
                <a:cs typeface="Arial" pitchFamily="34" charset="0"/>
              </a:rPr>
              <a:t>- No vuelva a calentar a una persona con paro cardíaco hipotérmico a menos que la hipotermia interfiera con la </a:t>
            </a:r>
            <a:r>
              <a:rPr lang="es-ES" sz="1600" dirty="0" smtClean="0">
                <a:latin typeface="Arial" pitchFamily="34" charset="0"/>
                <a:cs typeface="Arial" pitchFamily="34" charset="0"/>
              </a:rPr>
              <a:t>función cardiovascular</a:t>
            </a:r>
            <a:r>
              <a:rPr lang="es-ES" sz="1600" dirty="0">
                <a:latin typeface="Arial" pitchFamily="34" charset="0"/>
                <a:cs typeface="Arial" pitchFamily="34" charset="0"/>
              </a:rPr>
              <a:t>.</a:t>
            </a:r>
            <a:br>
              <a:rPr lang="es-ES" sz="1600" dirty="0">
                <a:latin typeface="Arial" pitchFamily="34" charset="0"/>
                <a:cs typeface="Arial" pitchFamily="34" charset="0"/>
              </a:rPr>
            </a:br>
            <a:r>
              <a:rPr lang="es-ES" sz="1600" dirty="0">
                <a:latin typeface="Arial" pitchFamily="34" charset="0"/>
                <a:cs typeface="Arial" pitchFamily="34" charset="0"/>
              </a:rPr>
              <a:t>• Glucosa en sangre</a:t>
            </a:r>
            <a:br>
              <a:rPr lang="es-ES" sz="1600" dirty="0">
                <a:latin typeface="Arial" pitchFamily="34" charset="0"/>
                <a:cs typeface="Arial" pitchFamily="34" charset="0"/>
              </a:rPr>
            </a:br>
            <a:r>
              <a:rPr lang="es-ES" sz="1600" dirty="0">
                <a:latin typeface="Arial" pitchFamily="34" charset="0"/>
                <a:cs typeface="Arial" pitchFamily="34" charset="0"/>
              </a:rPr>
              <a:t>- Tratar la hipo / hiperglucemia (hipoglucemia definida como menor o igual a 60 mg / </a:t>
            </a:r>
            <a:r>
              <a:rPr lang="es-ES" sz="1600" dirty="0" err="1">
                <a:latin typeface="Arial" pitchFamily="34" charset="0"/>
                <a:cs typeface="Arial" pitchFamily="34" charset="0"/>
              </a:rPr>
              <a:t>dL</a:t>
            </a:r>
            <a:r>
              <a:rPr lang="es-ES" sz="1600" dirty="0">
                <a:latin typeface="Arial" pitchFamily="34" charset="0"/>
                <a:cs typeface="Arial" pitchFamily="34" charset="0"/>
              </a:rPr>
              <a:t>)</a:t>
            </a:r>
            <a:br>
              <a:rPr lang="es-ES" sz="1600" dirty="0">
                <a:latin typeface="Arial" pitchFamily="34" charset="0"/>
                <a:cs typeface="Arial" pitchFamily="34" charset="0"/>
              </a:rPr>
            </a:br>
            <a:r>
              <a:rPr lang="es-ES" sz="1600" dirty="0">
                <a:latin typeface="Arial" pitchFamily="34" charset="0"/>
                <a:cs typeface="Arial" pitchFamily="34" charset="0"/>
              </a:rPr>
              <a:t>• Monitorear y tratar las convulsiones</a:t>
            </a:r>
            <a:r>
              <a:rPr lang="es-ES" sz="1600" dirty="0" smtClean="0">
                <a:latin typeface="Arial" pitchFamily="34" charset="0"/>
                <a:cs typeface="Arial" pitchFamily="34" charset="0"/>
              </a:rPr>
              <a:t>.</a:t>
            </a:r>
            <a:r>
              <a:rPr lang="es-ES" sz="1600" dirty="0">
                <a:latin typeface="Arial" pitchFamily="34" charset="0"/>
                <a:cs typeface="Arial" pitchFamily="34" charset="0"/>
              </a:rPr>
              <a:t/>
            </a:r>
            <a:br>
              <a:rPr lang="es-ES" sz="1600" dirty="0">
                <a:latin typeface="Arial" pitchFamily="34" charset="0"/>
                <a:cs typeface="Arial" pitchFamily="34" charset="0"/>
              </a:rPr>
            </a:br>
            <a:r>
              <a:rPr lang="es-ES" sz="1600" dirty="0">
                <a:latin typeface="Arial" pitchFamily="34" charset="0"/>
                <a:cs typeface="Arial" pitchFamily="34" charset="0"/>
              </a:rPr>
              <a:t>- Eliminar las causas metabólicas / tóxicas</a:t>
            </a:r>
            <a:br>
              <a:rPr lang="es-ES" sz="1600" dirty="0">
                <a:latin typeface="Arial" pitchFamily="34" charset="0"/>
                <a:cs typeface="Arial" pitchFamily="34" charset="0"/>
              </a:rPr>
            </a:br>
            <a:r>
              <a:rPr lang="es-ES" sz="1600" dirty="0">
                <a:latin typeface="Arial" pitchFamily="34" charset="0"/>
                <a:cs typeface="Arial" pitchFamily="34" charset="0"/>
              </a:rPr>
              <a:t>• Mantener el gasto cardíaco y la perfusión cerebral.</a:t>
            </a:r>
            <a:br>
              <a:rPr lang="es-ES" sz="1600" dirty="0">
                <a:latin typeface="Arial" pitchFamily="34" charset="0"/>
                <a:cs typeface="Arial" pitchFamily="34" charset="0"/>
              </a:rPr>
            </a:br>
            <a:r>
              <a:rPr lang="es-ES" sz="1600" dirty="0">
                <a:latin typeface="Arial" pitchFamily="34" charset="0"/>
                <a:cs typeface="Arial" pitchFamily="34" charset="0"/>
              </a:rPr>
              <a:t>• </a:t>
            </a:r>
            <a:r>
              <a:rPr lang="es-ES" sz="1600" dirty="0" err="1">
                <a:latin typeface="Arial" pitchFamily="34" charset="0"/>
                <a:cs typeface="Arial" pitchFamily="34" charset="0"/>
              </a:rPr>
              <a:t>Normoventilación</a:t>
            </a:r>
            <a:r>
              <a:rPr lang="es-ES" sz="1600" dirty="0">
                <a:latin typeface="Arial" pitchFamily="34" charset="0"/>
                <a:cs typeface="Arial" pitchFamily="34" charset="0"/>
              </a:rPr>
              <a:t> a menos que sea temporal debido a la inflamación intracraneal</a:t>
            </a:r>
            <a:br>
              <a:rPr lang="es-ES" sz="1600" dirty="0">
                <a:latin typeface="Arial" pitchFamily="34" charset="0"/>
                <a:cs typeface="Arial" pitchFamily="34" charset="0"/>
              </a:rPr>
            </a:br>
            <a:r>
              <a:rPr lang="es-ES" sz="1600" dirty="0">
                <a:latin typeface="Arial" pitchFamily="34" charset="0"/>
                <a:cs typeface="Arial" pitchFamily="34" charset="0"/>
              </a:rPr>
              <a:t>• Exámenes neurológicos frecuentes.</a:t>
            </a:r>
            <a:br>
              <a:rPr lang="es-ES" sz="1600" dirty="0">
                <a:latin typeface="Arial" pitchFamily="34" charset="0"/>
                <a:cs typeface="Arial" pitchFamily="34" charset="0"/>
              </a:rPr>
            </a:br>
            <a:r>
              <a:rPr lang="es-ES" sz="1600" dirty="0">
                <a:latin typeface="Arial" pitchFamily="34" charset="0"/>
                <a:cs typeface="Arial" pitchFamily="34" charset="0"/>
              </a:rPr>
              <a:t>• Considere CT y / o EEG (electroencefalograma)</a:t>
            </a:r>
            <a:br>
              <a:rPr lang="es-ES" sz="1600" dirty="0">
                <a:latin typeface="Arial" pitchFamily="34" charset="0"/>
                <a:cs typeface="Arial" pitchFamily="34" charset="0"/>
              </a:rPr>
            </a:br>
            <a:r>
              <a:rPr lang="es-ES" sz="1600" dirty="0">
                <a:latin typeface="Arial" pitchFamily="34" charset="0"/>
                <a:cs typeface="Arial" pitchFamily="34" charset="0"/>
              </a:rPr>
              <a:t>• Las pupilas dilatadas que no responden, la hipertensión, la bradicardia, </a:t>
            </a:r>
            <a:r>
              <a:rPr lang="es-ES" sz="1600" dirty="0" smtClean="0">
                <a:latin typeface="Arial" pitchFamily="34" charset="0"/>
                <a:cs typeface="Arial" pitchFamily="34" charset="0"/>
              </a:rPr>
              <a:t>las irregularidades </a:t>
            </a:r>
            <a:r>
              <a:rPr lang="es-ES" sz="1600" dirty="0">
                <a:latin typeface="Arial" pitchFamily="34" charset="0"/>
                <a:cs typeface="Arial" pitchFamily="34" charset="0"/>
              </a:rPr>
              <a:t>respiratorias o la apnea pueden indicar hernia cerebral</a:t>
            </a:r>
            <a:endParaRPr lang="es-ES" sz="1600" dirty="0">
              <a:latin typeface="Arial" pitchFamily="34" charset="0"/>
              <a:cs typeface="Arial" pitchFamily="34" charset="0"/>
            </a:endParaRPr>
          </a:p>
        </p:txBody>
      </p:sp>
    </p:spTree>
    <p:extLst>
      <p:ext uri="{BB962C8B-B14F-4D97-AF65-F5344CB8AC3E}">
        <p14:creationId xmlns:p14="http://schemas.microsoft.com/office/powerpoint/2010/main" val="2940661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CuadroTexto"/>
          <p:cNvSpPr txBox="1"/>
          <p:nvPr/>
        </p:nvSpPr>
        <p:spPr>
          <a:xfrm>
            <a:off x="338500" y="2348880"/>
            <a:ext cx="8466998" cy="2862322"/>
          </a:xfrm>
          <a:prstGeom prst="rect">
            <a:avLst/>
          </a:prstGeom>
          <a:noFill/>
        </p:spPr>
        <p:txBody>
          <a:bodyPr wrap="square" rtlCol="0">
            <a:spAutoFit/>
          </a:bodyPr>
          <a:lstStyle/>
          <a:p>
            <a:r>
              <a:rPr lang="es-ES" dirty="0" smtClean="0"/>
              <a:t>Se </a:t>
            </a:r>
            <a:r>
              <a:rPr lang="es-ES" dirty="0"/>
              <a:t>recomienda evaluar a los sobrevivientes pediátricos de paro cardíaco para que reciban servicios de rehabilitación. Es razonable derivar a sobrevivientes de paro cardíaco pediátrico para una evaluación neurológica continua por lo menos durante el primer año posterior al paro cardíaco.</a:t>
            </a:r>
          </a:p>
          <a:p>
            <a:r>
              <a:rPr lang="es-ES" b="1" dirty="0"/>
              <a:t>Por qué: </a:t>
            </a:r>
            <a:r>
              <a:rPr lang="es-ES" dirty="0"/>
              <a:t>Existe un reconocimiento creciente de que la recuperación de un paro cardíaco continúa mucho después de la hospitalización inicial. Los sobrevivientes pueden requerir atención médica integrada continua, rehabilitación y apoyo de un cuidador y de la comunidad en los meses o años posteriores al paro cardíaco. Una declaración científica reciente de la AHA destaca la importancia de apoyar a los pacientes y sus familias durante este tiempo para lograr el mejor resultado posible a largo </a:t>
            </a:r>
            <a:r>
              <a:rPr lang="es-ES" dirty="0" smtClean="0"/>
              <a:t>plazo.</a:t>
            </a:r>
            <a:endParaRPr lang="es-ES" dirty="0"/>
          </a:p>
        </p:txBody>
      </p:sp>
      <p:sp>
        <p:nvSpPr>
          <p:cNvPr id="7" name="6 Rectángulo"/>
          <p:cNvSpPr/>
          <p:nvPr/>
        </p:nvSpPr>
        <p:spPr>
          <a:xfrm>
            <a:off x="330294" y="931366"/>
            <a:ext cx="8674169" cy="1908215"/>
          </a:xfrm>
          <a:prstGeom prst="rect">
            <a:avLst/>
          </a:prstGeom>
          <a:noFill/>
        </p:spPr>
        <p:txBody>
          <a:bodyPr wrap="none" lIns="91440" tIns="45720" rIns="91440" bIns="45720">
            <a:spAutoFit/>
          </a:bodyPr>
          <a:lstStyle/>
          <a:p>
            <a:pPr algn="ctr"/>
            <a:r>
              <a:rPr lang="es-E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Evaluación y apoyo para los </a:t>
            </a:r>
            <a:r>
              <a:rPr lang="es-E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sobrevivientes</a:t>
            </a:r>
          </a:p>
          <a:p>
            <a:pPr algn="ctr"/>
            <a:r>
              <a:rPr lang="es-E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 </a:t>
            </a:r>
            <a:r>
              <a:rPr lang="es-E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de paro cardíaco</a:t>
            </a: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211202"/>
            <a:ext cx="2049131" cy="138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7947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62283" y="1916832"/>
            <a:ext cx="8568952" cy="2585323"/>
          </a:xfrm>
          <a:prstGeom prst="rect">
            <a:avLst/>
          </a:prstGeom>
          <a:noFill/>
        </p:spPr>
        <p:txBody>
          <a:bodyPr wrap="square" rtlCol="0">
            <a:spAutoFit/>
          </a:bodyPr>
          <a:lstStyle/>
          <a:p>
            <a:r>
              <a:rPr lang="es-ES" dirty="0"/>
              <a:t>Se hace inminente en el nuevo milenio trazar nuevas estrategias para lograr la más alta satisfacción a los pacientes y de esta forma brindar una atención médica de calidad. De igual forma las actualizaciones de los protocolos basados en las experiencias de otros nos brinda el perfeccionamiento de nuestros procederes como personal de salud, a pesar que se nos impone la preparación de todo el personal sanitario, para lograr la supervivencia de los pacientes en el mayor corto plazo posible y su reinserción a la sociedad de forma que este sea útil y productivo para la misma evitando secuelas invalidantes y solo de esta manera lograremos ser verdaderos guardianes de la salud de la humanidad.</a:t>
            </a:r>
          </a:p>
          <a:p>
            <a:endParaRPr lang="es-ES" dirty="0"/>
          </a:p>
        </p:txBody>
      </p:sp>
      <p:sp>
        <p:nvSpPr>
          <p:cNvPr id="5" name="4 Rectángulo"/>
          <p:cNvSpPr/>
          <p:nvPr/>
        </p:nvSpPr>
        <p:spPr>
          <a:xfrm>
            <a:off x="1403648" y="620688"/>
            <a:ext cx="5653407" cy="923330"/>
          </a:xfrm>
          <a:prstGeom prst="rect">
            <a:avLst/>
          </a:prstGeom>
          <a:noFill/>
        </p:spPr>
        <p:txBody>
          <a:bodyPr wrap="none" lIns="91440" tIns="45720" rIns="91440" bIns="45720">
            <a:spAutoFit/>
          </a:bodyPr>
          <a:lstStyle/>
          <a:p>
            <a:pPr algn="ctr"/>
            <a:r>
              <a:rPr lang="es-E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Recomendaciones </a:t>
            </a:r>
            <a:endParaRPr lang="es-E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0801" y="4653136"/>
            <a:ext cx="2049131" cy="138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019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665847" y="836712"/>
            <a:ext cx="7920880" cy="3416320"/>
          </a:xfrm>
          <a:prstGeom prst="rect">
            <a:avLst/>
          </a:prstGeom>
          <a:noFill/>
        </p:spPr>
        <p:txBody>
          <a:bodyPr wrap="square" rtlCol="0">
            <a:spAutoFit/>
          </a:bodyPr>
          <a:lstStyle/>
          <a:p>
            <a:r>
              <a:rPr lang="es-ES" dirty="0"/>
              <a:t>No se puede hablar de reanimación cardiopulmonar (RCP) y cerebral sin mencionar a Peter </a:t>
            </a:r>
            <a:r>
              <a:rPr lang="es-ES" dirty="0" err="1"/>
              <a:t>Safar</a:t>
            </a:r>
            <a:r>
              <a:rPr lang="es-ES" dirty="0"/>
              <a:t>, uno de los precursores de la enseñanza en este campo, quien nació en Viena el 12 de abril de 1924 y murió en Pensilvania el 3 de agosto de 2003.</a:t>
            </a:r>
          </a:p>
          <a:p>
            <a:r>
              <a:rPr lang="es-ES" dirty="0" err="1"/>
              <a:t>Fué</a:t>
            </a:r>
            <a:r>
              <a:rPr lang="es-ES" dirty="0"/>
              <a:t> un </a:t>
            </a:r>
            <a:r>
              <a:rPr lang="es-ES" dirty="0" smtClean="0"/>
              <a:t>médico austriaco que </a:t>
            </a:r>
            <a:r>
              <a:rPr lang="es-ES" dirty="0"/>
              <a:t>junto con su colega James </a:t>
            </a:r>
            <a:r>
              <a:rPr lang="es-ES" dirty="0" err="1"/>
              <a:t>Elam</a:t>
            </a:r>
            <a:r>
              <a:rPr lang="es-ES" dirty="0"/>
              <a:t>, desarrolló el método de la </a:t>
            </a:r>
            <a:r>
              <a:rPr lang="es-ES" dirty="0" smtClean="0"/>
              <a:t>respiración boca a boca en </a:t>
            </a:r>
            <a:r>
              <a:rPr lang="es-ES" dirty="0"/>
              <a:t>la década de 1950 y que años más tarde se combinaría con la técnica de presión intermitente en el pecho para conformar el método de </a:t>
            </a:r>
            <a:r>
              <a:rPr lang="es-ES" dirty="0" smtClean="0"/>
              <a:t>primeros auxilios de </a:t>
            </a:r>
            <a:r>
              <a:rPr lang="es-ES" dirty="0"/>
              <a:t>estimulación cardiopulmonar tal y como lo conocemos hoy en día. Asimismo tuvo gran influencia en la determinación de los parámetros de la muerte cerebral, que en </a:t>
            </a:r>
            <a:r>
              <a:rPr lang="es-ES" dirty="0" smtClean="0"/>
              <a:t>1976 creó </a:t>
            </a:r>
            <a:r>
              <a:rPr lang="es-ES" dirty="0"/>
              <a:t>la organización que se convertiría en la </a:t>
            </a:r>
            <a:r>
              <a:rPr lang="es-ES" dirty="0" err="1"/>
              <a:t>World</a:t>
            </a:r>
            <a:r>
              <a:rPr lang="es-ES" dirty="0"/>
              <a:t> </a:t>
            </a:r>
            <a:r>
              <a:rPr lang="es-ES" dirty="0" err="1"/>
              <a:t>Association</a:t>
            </a:r>
            <a:r>
              <a:rPr lang="es-ES" dirty="0"/>
              <a:t> </a:t>
            </a:r>
            <a:r>
              <a:rPr lang="es-ES" dirty="0" err="1"/>
              <a:t>for</a:t>
            </a:r>
            <a:r>
              <a:rPr lang="es-ES" dirty="0"/>
              <a:t> </a:t>
            </a:r>
            <a:r>
              <a:rPr lang="es-ES" dirty="0" err="1"/>
              <a:t>Disaster</a:t>
            </a:r>
            <a:r>
              <a:rPr lang="es-ES" dirty="0"/>
              <a:t> and </a:t>
            </a:r>
            <a:r>
              <a:rPr lang="es-ES" dirty="0" err="1"/>
              <a:t>Emergency</a:t>
            </a:r>
            <a:r>
              <a:rPr lang="es-ES" dirty="0"/>
              <a:t> (Organización Mundial Para Desastres y Emergencias).</a:t>
            </a:r>
          </a:p>
          <a:p>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234451"/>
            <a:ext cx="2232248"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338500" y="18670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0801" y="4653136"/>
            <a:ext cx="2049131" cy="138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126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38500" y="18670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6 CuadroTexto"/>
          <p:cNvSpPr txBox="1"/>
          <p:nvPr/>
        </p:nvSpPr>
        <p:spPr>
          <a:xfrm>
            <a:off x="467544" y="1268760"/>
            <a:ext cx="8337954" cy="646331"/>
          </a:xfrm>
          <a:prstGeom prst="rect">
            <a:avLst/>
          </a:prstGeom>
          <a:noFill/>
        </p:spPr>
        <p:txBody>
          <a:bodyPr wrap="square" rtlCol="0">
            <a:spAutoFit/>
          </a:bodyPr>
          <a:lstStyle/>
          <a:p>
            <a:r>
              <a:rPr lang="es-ES" dirty="0"/>
              <a:t>En pacientes pediátricos, la parada cardiaca suele ser consecuencia del deterioro de las funciones respiratorias o circulatorias secundarias a una enfermedad o accidente. </a:t>
            </a:r>
            <a:endParaRPr lang="es-ES" dirty="0"/>
          </a:p>
        </p:txBody>
      </p:sp>
      <p:sp>
        <p:nvSpPr>
          <p:cNvPr id="8" name="7 Rectángulo"/>
          <p:cNvSpPr/>
          <p:nvPr/>
        </p:nvSpPr>
        <p:spPr>
          <a:xfrm>
            <a:off x="1403648" y="1954989"/>
            <a:ext cx="3168351" cy="7920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ln>
                  <a:solidFill>
                    <a:srgbClr val="FF0000"/>
                  </a:solidFill>
                </a:ln>
              </a:rPr>
              <a:t>Pronóstico</a:t>
            </a:r>
            <a:endParaRPr lang="es-ES" dirty="0">
              <a:ln>
                <a:solidFill>
                  <a:srgbClr val="FF0000"/>
                </a:solidFill>
              </a:ln>
            </a:endParaRPr>
          </a:p>
        </p:txBody>
      </p:sp>
      <p:sp>
        <p:nvSpPr>
          <p:cNvPr id="9" name="8 Rectángulo"/>
          <p:cNvSpPr/>
          <p:nvPr/>
        </p:nvSpPr>
        <p:spPr>
          <a:xfrm>
            <a:off x="1403648" y="3429000"/>
            <a:ext cx="3168351"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ln>
                  <a:solidFill>
                    <a:srgbClr val="FF0000"/>
                  </a:solidFill>
                </a:ln>
              </a:rPr>
              <a:t>Multifactorial</a:t>
            </a:r>
            <a:endParaRPr lang="es-ES" dirty="0">
              <a:ln>
                <a:solidFill>
                  <a:srgbClr val="FF0000"/>
                </a:solidFill>
              </a:ln>
            </a:endParaRPr>
          </a:p>
        </p:txBody>
      </p:sp>
      <p:cxnSp>
        <p:nvCxnSpPr>
          <p:cNvPr id="12" name="11 Conector recto de flecha"/>
          <p:cNvCxnSpPr/>
          <p:nvPr/>
        </p:nvCxnSpPr>
        <p:spPr>
          <a:xfrm flipH="1">
            <a:off x="1115616" y="4365104"/>
            <a:ext cx="576064" cy="86409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12 Conector recto de flecha"/>
          <p:cNvCxnSpPr/>
          <p:nvPr/>
        </p:nvCxnSpPr>
        <p:spPr>
          <a:xfrm flipH="1">
            <a:off x="2483768" y="4410147"/>
            <a:ext cx="576064" cy="86409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13 Conector recto de flecha"/>
          <p:cNvCxnSpPr/>
          <p:nvPr/>
        </p:nvCxnSpPr>
        <p:spPr>
          <a:xfrm flipH="1">
            <a:off x="3995935" y="4517504"/>
            <a:ext cx="576064" cy="86409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5" name="14 Elipse"/>
          <p:cNvSpPr/>
          <p:nvPr/>
        </p:nvSpPr>
        <p:spPr>
          <a:xfrm>
            <a:off x="338500" y="5517232"/>
            <a:ext cx="1497196" cy="86409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dirty="0" smtClean="0"/>
              <a:t>Duración </a:t>
            </a:r>
            <a:endParaRPr lang="es-ES" dirty="0"/>
          </a:p>
        </p:txBody>
      </p:sp>
      <p:sp>
        <p:nvSpPr>
          <p:cNvPr id="16" name="15 Elipse"/>
          <p:cNvSpPr/>
          <p:nvPr/>
        </p:nvSpPr>
        <p:spPr>
          <a:xfrm>
            <a:off x="1939930" y="5517232"/>
            <a:ext cx="1497196" cy="86409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dirty="0" smtClean="0"/>
              <a:t>Causa </a:t>
            </a:r>
            <a:endParaRPr lang="es-ES" dirty="0"/>
          </a:p>
        </p:txBody>
      </p:sp>
      <p:sp>
        <p:nvSpPr>
          <p:cNvPr id="17" name="16 Elipse"/>
          <p:cNvSpPr/>
          <p:nvPr/>
        </p:nvSpPr>
        <p:spPr>
          <a:xfrm>
            <a:off x="3535369" y="5517232"/>
            <a:ext cx="1497196" cy="86409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dirty="0" smtClean="0"/>
              <a:t>Lugar</a:t>
            </a:r>
            <a:endParaRPr lang="es-ES" dirty="0"/>
          </a:p>
        </p:txBody>
      </p:sp>
      <p:sp>
        <p:nvSpPr>
          <p:cNvPr id="18" name="17 Rectángulo redondeado"/>
          <p:cNvSpPr/>
          <p:nvPr/>
        </p:nvSpPr>
        <p:spPr>
          <a:xfrm>
            <a:off x="5129157" y="1954989"/>
            <a:ext cx="2664296" cy="8640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dirty="0" smtClean="0"/>
              <a:t>Circunstancias especiales </a:t>
            </a:r>
            <a:endParaRPr lang="es-ES" dirty="0"/>
          </a:p>
        </p:txBody>
      </p:sp>
      <p:sp>
        <p:nvSpPr>
          <p:cNvPr id="19" name="18 Rectángulo redondeado"/>
          <p:cNvSpPr/>
          <p:nvPr/>
        </p:nvSpPr>
        <p:spPr>
          <a:xfrm>
            <a:off x="5217371" y="3581400"/>
            <a:ext cx="2664296" cy="8640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dirty="0"/>
              <a:t>A</a:t>
            </a:r>
            <a:r>
              <a:rPr lang="es-ES" dirty="0" smtClean="0"/>
              <a:t>hogamiento </a:t>
            </a:r>
            <a:r>
              <a:rPr lang="es-ES" dirty="0"/>
              <a:t>en agua </a:t>
            </a:r>
            <a:r>
              <a:rPr lang="es-ES" dirty="0" smtClean="0"/>
              <a:t>helada</a:t>
            </a:r>
            <a:endParaRPr lang="es-ES" dirty="0"/>
          </a:p>
        </p:txBody>
      </p:sp>
      <p:sp>
        <p:nvSpPr>
          <p:cNvPr id="20" name="19 Rectángulo redondeado"/>
          <p:cNvSpPr/>
          <p:nvPr/>
        </p:nvSpPr>
        <p:spPr>
          <a:xfrm>
            <a:off x="5281557" y="5371801"/>
            <a:ext cx="2664296" cy="8640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dirty="0" smtClean="0"/>
              <a:t>Exposición </a:t>
            </a:r>
            <a:r>
              <a:rPr lang="es-ES" dirty="0"/>
              <a:t>a tóxicos</a:t>
            </a:r>
            <a:endParaRPr lang="es-ES" dirty="0"/>
          </a:p>
        </p:txBody>
      </p:sp>
      <p:cxnSp>
        <p:nvCxnSpPr>
          <p:cNvPr id="22" name="21 Conector recto de flecha"/>
          <p:cNvCxnSpPr/>
          <p:nvPr/>
        </p:nvCxnSpPr>
        <p:spPr>
          <a:xfrm>
            <a:off x="6461305" y="2853563"/>
            <a:ext cx="0" cy="609915"/>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23" name="22 Conector recto de flecha"/>
          <p:cNvCxnSpPr/>
          <p:nvPr/>
        </p:nvCxnSpPr>
        <p:spPr>
          <a:xfrm>
            <a:off x="6513042" y="4626171"/>
            <a:ext cx="0" cy="603029"/>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27" name="26 Rayo"/>
          <p:cNvSpPr/>
          <p:nvPr/>
        </p:nvSpPr>
        <p:spPr>
          <a:xfrm>
            <a:off x="2688528" y="2853563"/>
            <a:ext cx="748598" cy="503429"/>
          </a:xfrm>
          <a:prstGeom prst="lightningBol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95748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dondear rectángulo de esquina diagonal"/>
          <p:cNvSpPr/>
          <p:nvPr/>
        </p:nvSpPr>
        <p:spPr>
          <a:xfrm>
            <a:off x="781619" y="894592"/>
            <a:ext cx="2376264" cy="489654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1600" dirty="0">
                <a:solidFill>
                  <a:schemeClr val="tx1"/>
                </a:solidFill>
                <a:latin typeface="Arial" pitchFamily="34" charset="0"/>
                <a:cs typeface="Arial" pitchFamily="34" charset="0"/>
              </a:rPr>
              <a:t>Cuando encuentra un niño </a:t>
            </a:r>
            <a:r>
              <a:rPr lang="es-ES" sz="1600" dirty="0" smtClean="0">
                <a:solidFill>
                  <a:schemeClr val="tx1"/>
                </a:solidFill>
                <a:latin typeface="Arial" pitchFamily="34" charset="0"/>
                <a:cs typeface="Arial" pitchFamily="34" charset="0"/>
              </a:rPr>
              <a:t>que </a:t>
            </a:r>
            <a:r>
              <a:rPr lang="es-ES" sz="1600" dirty="0">
                <a:solidFill>
                  <a:schemeClr val="tx1"/>
                </a:solidFill>
                <a:latin typeface="Arial" pitchFamily="34" charset="0"/>
                <a:cs typeface="Arial" pitchFamily="34" charset="0"/>
              </a:rPr>
              <a:t>no responde, a menudo no es posible deducir inmediatamente la etiología. Deberá actuar con </a:t>
            </a:r>
            <a:r>
              <a:rPr lang="es-ES" sz="1600" dirty="0" smtClean="0">
                <a:solidFill>
                  <a:schemeClr val="tx1"/>
                </a:solidFill>
                <a:latin typeface="Arial" pitchFamily="34" charset="0"/>
                <a:cs typeface="Arial" pitchFamily="34" charset="0"/>
              </a:rPr>
              <a:t>rapidez. </a:t>
            </a:r>
            <a:r>
              <a:rPr lang="es-ES" sz="1600" dirty="0">
                <a:solidFill>
                  <a:schemeClr val="tx1"/>
                </a:solidFill>
                <a:latin typeface="Arial" pitchFamily="34" charset="0"/>
                <a:cs typeface="Arial" pitchFamily="34" charset="0"/>
              </a:rPr>
              <a:t>Si bien hay varias causas para que un niño </a:t>
            </a:r>
            <a:r>
              <a:rPr lang="es-ES" sz="1600" dirty="0" smtClean="0">
                <a:solidFill>
                  <a:schemeClr val="tx1"/>
                </a:solidFill>
                <a:latin typeface="Arial" pitchFamily="34" charset="0"/>
                <a:cs typeface="Arial" pitchFamily="34" charset="0"/>
              </a:rPr>
              <a:t>no </a:t>
            </a:r>
            <a:r>
              <a:rPr lang="es-ES" sz="1600" dirty="0">
                <a:solidFill>
                  <a:schemeClr val="tx1"/>
                </a:solidFill>
                <a:latin typeface="Arial" pitchFamily="34" charset="0"/>
                <a:cs typeface="Arial" pitchFamily="34" charset="0"/>
              </a:rPr>
              <a:t>respondan, los problemas centrales que deben abordarse incluyen mantener el bombeo de sangre a </a:t>
            </a:r>
            <a:r>
              <a:rPr lang="es-ES" sz="1600" dirty="0">
                <a:solidFill>
                  <a:schemeClr val="tx1"/>
                </a:solidFill>
              </a:rPr>
              <a:t>través de la </a:t>
            </a:r>
            <a:r>
              <a:rPr lang="es-ES" sz="1600" dirty="0" err="1">
                <a:solidFill>
                  <a:schemeClr val="tx1"/>
                </a:solidFill>
              </a:rPr>
              <a:t>vasculatura</a:t>
            </a:r>
            <a:r>
              <a:rPr lang="es-ES" sz="1600" dirty="0">
                <a:solidFill>
                  <a:schemeClr val="tx1"/>
                </a:solidFill>
              </a:rPr>
              <a:t> (perfusión) y suministrar oxígeno a los pulmones (oxigenación). </a:t>
            </a:r>
            <a:endParaRPr lang="es-ES" sz="1600" dirty="0">
              <a:solidFill>
                <a:schemeClr val="tx1"/>
              </a:solidFill>
            </a:endParaRPr>
          </a:p>
        </p:txBody>
      </p:sp>
      <p:sp>
        <p:nvSpPr>
          <p:cNvPr id="5" name="4 Rectángulo"/>
          <p:cNvSpPr/>
          <p:nvPr/>
        </p:nvSpPr>
        <p:spPr>
          <a:xfrm>
            <a:off x="338500" y="18670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dondear rectángulo de esquina diagonal"/>
          <p:cNvSpPr/>
          <p:nvPr/>
        </p:nvSpPr>
        <p:spPr>
          <a:xfrm>
            <a:off x="5364088" y="930202"/>
            <a:ext cx="2376264" cy="2412662"/>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1600" dirty="0"/>
              <a:t>Del mismo modo, no todos los pulsos son adecuados. La regla general es que se requieren al menos 60 latidos por minuto para </a:t>
            </a:r>
            <a:r>
              <a:rPr lang="es-ES" sz="1600" dirty="0" smtClean="0"/>
              <a:t>mantener </a:t>
            </a:r>
            <a:r>
              <a:rPr lang="es-ES" sz="1600" dirty="0"/>
              <a:t>una perfusión adecuada en un </a:t>
            </a:r>
            <a:r>
              <a:rPr lang="es-ES" sz="1600" dirty="0" smtClean="0"/>
              <a:t>niño.</a:t>
            </a:r>
            <a:endParaRPr lang="es-ES" sz="1600" dirty="0">
              <a:solidFill>
                <a:schemeClr val="tx1"/>
              </a:solidFill>
            </a:endParaRPr>
          </a:p>
        </p:txBody>
      </p:sp>
      <p:sp>
        <p:nvSpPr>
          <p:cNvPr id="7" name="6 Redondear rectángulo de esquina diagonal"/>
          <p:cNvSpPr/>
          <p:nvPr/>
        </p:nvSpPr>
        <p:spPr>
          <a:xfrm>
            <a:off x="5364088" y="3645024"/>
            <a:ext cx="2376264" cy="241266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600" dirty="0" smtClean="0"/>
              <a:t> </a:t>
            </a:r>
            <a:r>
              <a:rPr lang="es-ES" sz="1600" dirty="0" smtClean="0">
                <a:ln>
                  <a:solidFill>
                    <a:srgbClr val="FF0000"/>
                  </a:solidFill>
                </a:ln>
              </a:rPr>
              <a:t>Es </a:t>
            </a:r>
            <a:r>
              <a:rPr lang="es-ES" sz="1600" dirty="0">
                <a:ln>
                  <a:solidFill>
                    <a:srgbClr val="FF0000"/>
                  </a:solidFill>
                </a:ln>
              </a:rPr>
              <a:t>importante diferenciar la respiración normal del jadeo (respiración agonal). Jadeo se considera respiración ineficaz.</a:t>
            </a:r>
            <a:endParaRPr lang="es-ES" sz="1600" dirty="0">
              <a:ln>
                <a:solidFill>
                  <a:srgbClr val="FF0000"/>
                </a:solidFill>
              </a:ln>
              <a:solidFill>
                <a:schemeClr val="tx1"/>
              </a:solidFill>
            </a:endParaRPr>
          </a:p>
        </p:txBody>
      </p:sp>
      <p:cxnSp>
        <p:nvCxnSpPr>
          <p:cNvPr id="9" name="8 Conector recto de flecha"/>
          <p:cNvCxnSpPr/>
          <p:nvPr/>
        </p:nvCxnSpPr>
        <p:spPr>
          <a:xfrm flipV="1">
            <a:off x="3635896" y="2136533"/>
            <a:ext cx="1224136" cy="932427"/>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12" name="11 Conector recto de flecha"/>
          <p:cNvCxnSpPr/>
          <p:nvPr/>
        </p:nvCxnSpPr>
        <p:spPr>
          <a:xfrm>
            <a:off x="3635896" y="3789040"/>
            <a:ext cx="1368152" cy="504056"/>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47798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7563" y="1988458"/>
            <a:ext cx="7848872" cy="3139321"/>
          </a:xfrm>
          <a:prstGeom prst="rect">
            <a:avLst/>
          </a:prstGeom>
          <a:noFill/>
        </p:spPr>
        <p:txBody>
          <a:bodyPr wrap="square" rtlCol="0">
            <a:spAutoFit/>
          </a:bodyPr>
          <a:lstStyle/>
          <a:p>
            <a:pPr marL="285750" indent="-285750">
              <a:buFont typeface="Wingdings" pitchFamily="2" charset="2"/>
              <a:buChar char="Ø"/>
            </a:pPr>
            <a:r>
              <a:rPr lang="es-ES" dirty="0"/>
              <a:t>Cuando se realiza adecuadamente, la ventilación con bolsa y máscara es una intervención importante. El uso adecuado requiere un ajuste adecuado: la boca y la nariz del niño deben cubrirse bien, pero no los ojos. </a:t>
            </a:r>
            <a:endParaRPr lang="es-ES" dirty="0"/>
          </a:p>
          <a:p>
            <a:pPr marL="285750" indent="-285750">
              <a:buFont typeface="Wingdings" pitchFamily="2" charset="2"/>
              <a:buChar char="Ø"/>
            </a:pPr>
            <a:r>
              <a:rPr lang="es-ES" dirty="0" smtClean="0"/>
              <a:t>Cuando </a:t>
            </a:r>
            <a:r>
              <a:rPr lang="es-ES" dirty="0"/>
              <a:t>sea posible, use una máscara transparente, ya que le permitirá ver el color de sus labios y la presencia de condensación en la máscara que indica la exhalación. </a:t>
            </a:r>
            <a:endParaRPr lang="es-ES" dirty="0" smtClean="0"/>
          </a:p>
          <a:p>
            <a:pPr marL="285750" indent="-285750">
              <a:buFont typeface="Wingdings" pitchFamily="2" charset="2"/>
              <a:buChar char="Ø"/>
            </a:pPr>
            <a:r>
              <a:rPr lang="es-ES" dirty="0" smtClean="0"/>
              <a:t>La </a:t>
            </a:r>
            <a:r>
              <a:rPr lang="es-ES" dirty="0"/>
              <a:t>bolsa de tamaño mínimo debe ser de 450 ml para bebés y niños pequeños y / o pequeños. Los niños mayores pueden requerir una bolsa de 1000 ml de volumen. La ventilación adecuada es de suma importancia ya que la ventilación insuficiente conduce a la acidosis respiratoria.</a:t>
            </a:r>
          </a:p>
          <a:p>
            <a:endParaRPr lang="es-ES" dirty="0"/>
          </a:p>
        </p:txBody>
      </p:sp>
      <p:sp>
        <p:nvSpPr>
          <p:cNvPr id="5" name="4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647563" y="1040542"/>
            <a:ext cx="7592528"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5400" b="1" cap="none" spc="0" dirty="0" smtClean="0">
                <a:ln/>
                <a:solidFill>
                  <a:schemeClr val="accent3"/>
                </a:solidFill>
                <a:effectLst/>
              </a:rPr>
              <a:t>Ventilació</a:t>
            </a:r>
            <a:r>
              <a:rPr lang="es-ES" sz="5400" b="1" dirty="0" smtClean="0">
                <a:ln/>
                <a:solidFill>
                  <a:schemeClr val="accent3"/>
                </a:solidFill>
              </a:rPr>
              <a:t>n &gt; Oxigenación</a:t>
            </a:r>
            <a:endParaRPr lang="es-ES" sz="5400" b="1" cap="none" spc="0" dirty="0">
              <a:ln/>
              <a:solidFill>
                <a:schemeClr val="accent3"/>
              </a:solidFill>
              <a:effectLst/>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0801" y="4653136"/>
            <a:ext cx="2049131" cy="138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4158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9802" y="5229200"/>
            <a:ext cx="2049131" cy="138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647563" y="1040542"/>
            <a:ext cx="7592528"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5400" b="1" cap="none" spc="0" dirty="0" smtClean="0">
                <a:ln/>
                <a:solidFill>
                  <a:schemeClr val="accent3"/>
                </a:solidFill>
                <a:effectLst/>
              </a:rPr>
              <a:t>Ventilació</a:t>
            </a:r>
            <a:r>
              <a:rPr lang="es-ES" sz="5400" b="1" dirty="0" smtClean="0">
                <a:ln/>
                <a:solidFill>
                  <a:schemeClr val="accent3"/>
                </a:solidFill>
              </a:rPr>
              <a:t>n &gt; Oxigenación</a:t>
            </a:r>
            <a:endParaRPr lang="es-ES" sz="5400" b="1" cap="none" spc="0" dirty="0">
              <a:ln/>
              <a:solidFill>
                <a:schemeClr val="accent3"/>
              </a:solidFill>
              <a:effectLst/>
            </a:endParaRPr>
          </a:p>
        </p:txBody>
      </p:sp>
      <p:sp>
        <p:nvSpPr>
          <p:cNvPr id="7" name="6 CuadroTexto"/>
          <p:cNvSpPr txBox="1"/>
          <p:nvPr/>
        </p:nvSpPr>
        <p:spPr>
          <a:xfrm>
            <a:off x="344683" y="1752925"/>
            <a:ext cx="7632848" cy="4031873"/>
          </a:xfrm>
          <a:prstGeom prst="rect">
            <a:avLst/>
          </a:prstGeom>
          <a:noFill/>
        </p:spPr>
        <p:txBody>
          <a:bodyPr wrap="square" rtlCol="0">
            <a:spAutoFit/>
          </a:bodyPr>
          <a:lstStyle/>
          <a:p>
            <a:r>
              <a:rPr lang="es-ES" sz="1600" b="1" dirty="0">
                <a:latin typeface="Arial" pitchFamily="34" charset="0"/>
                <a:cs typeface="Arial" pitchFamily="34" charset="0"/>
              </a:rPr>
              <a:t>Cambios en la frecuencia de ventilación</a:t>
            </a:r>
            <a:r>
              <a:rPr lang="es-ES" sz="1600" dirty="0">
                <a:latin typeface="Arial" pitchFamily="34" charset="0"/>
                <a:cs typeface="Arial" pitchFamily="34" charset="0"/>
              </a:rPr>
              <a:t> </a:t>
            </a:r>
            <a:r>
              <a:rPr lang="es-ES" sz="1600" b="1" dirty="0">
                <a:latin typeface="Arial" pitchFamily="34" charset="0"/>
                <a:cs typeface="Arial" pitchFamily="34" charset="0"/>
              </a:rPr>
              <a:t>asistida: Frecuencia de ventilación durante</a:t>
            </a:r>
            <a:r>
              <a:rPr lang="es-ES" sz="1600" dirty="0">
                <a:latin typeface="Arial" pitchFamily="34" charset="0"/>
                <a:cs typeface="Arial" pitchFamily="34" charset="0"/>
              </a:rPr>
              <a:t> </a:t>
            </a:r>
            <a:r>
              <a:rPr lang="es-ES" sz="1600" b="1" dirty="0">
                <a:latin typeface="Arial" pitchFamily="34" charset="0"/>
                <a:cs typeface="Arial" pitchFamily="34" charset="0"/>
              </a:rPr>
              <a:t>la RCP con un dispositivo avanzado para la</a:t>
            </a:r>
            <a:r>
              <a:rPr lang="es-ES" sz="1600" dirty="0">
                <a:latin typeface="Arial" pitchFamily="34" charset="0"/>
                <a:cs typeface="Arial" pitchFamily="34" charset="0"/>
              </a:rPr>
              <a:t> </a:t>
            </a:r>
            <a:r>
              <a:rPr lang="es-ES" sz="1600" b="1" dirty="0">
                <a:latin typeface="Arial" pitchFamily="34" charset="0"/>
                <a:cs typeface="Arial" pitchFamily="34" charset="0"/>
              </a:rPr>
              <a:t>vía aérea:</a:t>
            </a:r>
            <a:endParaRPr lang="es-ES" sz="1600" dirty="0">
              <a:latin typeface="Arial" pitchFamily="34" charset="0"/>
              <a:cs typeface="Arial" pitchFamily="34" charset="0"/>
            </a:endParaRPr>
          </a:p>
          <a:p>
            <a:r>
              <a:rPr lang="es-ES" sz="1600" b="1" dirty="0">
                <a:latin typeface="Arial" pitchFamily="34" charset="0"/>
                <a:cs typeface="Arial" pitchFamily="34" charset="0"/>
              </a:rPr>
              <a:t>2010 (antiguo): </a:t>
            </a:r>
            <a:r>
              <a:rPr lang="es-ES" sz="1600" dirty="0">
                <a:latin typeface="Arial" pitchFamily="34" charset="0"/>
                <a:cs typeface="Arial" pitchFamily="34" charset="0"/>
              </a:rPr>
              <a:t>Si el lactante o el niño están intubados, ventile a una frecuencia de aproximadamente 1 ventilación cada 6 segundos (10/min) sin interrumpir las compresiones </a:t>
            </a:r>
            <a:r>
              <a:rPr lang="es-ES" sz="1600" dirty="0" smtClean="0">
                <a:latin typeface="Arial" pitchFamily="34" charset="0"/>
                <a:cs typeface="Arial" pitchFamily="34" charset="0"/>
              </a:rPr>
              <a:t>torácicas.</a:t>
            </a:r>
            <a:endParaRPr lang="es-ES" sz="1600" dirty="0">
              <a:latin typeface="Arial" pitchFamily="34" charset="0"/>
              <a:cs typeface="Arial" pitchFamily="34" charset="0"/>
            </a:endParaRPr>
          </a:p>
          <a:p>
            <a:r>
              <a:rPr lang="es-ES" sz="1600" b="1" dirty="0">
                <a:latin typeface="Arial" pitchFamily="34" charset="0"/>
                <a:cs typeface="Arial" pitchFamily="34" charset="0"/>
              </a:rPr>
              <a:t>2020 (actualizado): </a:t>
            </a:r>
            <a:r>
              <a:rPr lang="es-ES" sz="1600" dirty="0">
                <a:latin typeface="Arial" pitchFamily="34" charset="0"/>
                <a:cs typeface="Arial" pitchFamily="34" charset="0"/>
              </a:rPr>
              <a:t>Cuando se realiza RCP en lactantes y niños con un dispositivo avanzado para la vía aérea, puede ser razonable utilizar un rango de frecuencia respiratoria de 1 ventilación cada 2 a 3 segundos (20 a 30/min), teniendo en cuenta la edad y la afección clínica. </a:t>
            </a:r>
            <a:endParaRPr lang="es-ES" sz="1600" dirty="0" smtClean="0">
              <a:latin typeface="Arial" pitchFamily="34" charset="0"/>
              <a:cs typeface="Arial" pitchFamily="34" charset="0"/>
            </a:endParaRPr>
          </a:p>
          <a:p>
            <a:r>
              <a:rPr lang="es-ES" sz="1600" b="1" dirty="0" smtClean="0">
                <a:latin typeface="Arial" pitchFamily="34" charset="0"/>
                <a:cs typeface="Arial" pitchFamily="34" charset="0"/>
              </a:rPr>
              <a:t>Por </a:t>
            </a:r>
            <a:r>
              <a:rPr lang="es-ES" sz="1600" b="1" dirty="0">
                <a:latin typeface="Arial" pitchFamily="34" charset="0"/>
                <a:cs typeface="Arial" pitchFamily="34" charset="0"/>
              </a:rPr>
              <a:t>qué: </a:t>
            </a:r>
            <a:r>
              <a:rPr lang="es-ES" sz="1600" dirty="0">
                <a:latin typeface="Arial" pitchFamily="34" charset="0"/>
                <a:cs typeface="Arial" pitchFamily="34" charset="0"/>
              </a:rPr>
              <a:t>Los nuevos datos muestran que las frecuencias de ventilación más altas (al menos 30/min en los lactantes y al menos 25/min en los niños mayores) se asocian con mejores índices de RCE y de supervivencia para pacientes </a:t>
            </a:r>
            <a:r>
              <a:rPr lang="es-ES" sz="1600" dirty="0" smtClean="0">
                <a:latin typeface="Arial" pitchFamily="34" charset="0"/>
                <a:cs typeface="Arial" pitchFamily="34" charset="0"/>
              </a:rPr>
              <a:t>pediátricos. </a:t>
            </a:r>
            <a:r>
              <a:rPr lang="es-ES" sz="1600" dirty="0">
                <a:latin typeface="Arial" pitchFamily="34" charset="0"/>
                <a:cs typeface="Arial" pitchFamily="34" charset="0"/>
              </a:rPr>
              <a:t>Aunque no hay datos sobre la frecuencia de ventilación ideal durante la RCP sin una vía aérea avanzada, ni durante la ventilación de niños en paro ventilatorio, con o sin ella, se estandarizó la recomendación para ambas situaciones para simplificar el </a:t>
            </a:r>
            <a:r>
              <a:rPr lang="es-ES" sz="1600" dirty="0" smtClean="0">
                <a:latin typeface="Arial" pitchFamily="34" charset="0"/>
                <a:cs typeface="Arial" pitchFamily="34" charset="0"/>
              </a:rPr>
              <a:t>entrenamiento.</a:t>
            </a:r>
            <a:endParaRPr lang="es-ES" sz="1600" dirty="0">
              <a:latin typeface="Arial" pitchFamily="34" charset="0"/>
              <a:cs typeface="Arial" pitchFamily="34" charset="0"/>
            </a:endParaRPr>
          </a:p>
        </p:txBody>
      </p:sp>
    </p:spTree>
    <p:extLst>
      <p:ext uri="{BB962C8B-B14F-4D97-AF65-F5344CB8AC3E}">
        <p14:creationId xmlns:p14="http://schemas.microsoft.com/office/powerpoint/2010/main" val="3295434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83926" y="1844824"/>
            <a:ext cx="8229600" cy="3760733"/>
          </a:xfrm>
        </p:spPr>
        <p:txBody>
          <a:bodyPr>
            <a:normAutofit/>
          </a:bodyPr>
          <a:lstStyle/>
          <a:p>
            <a:r>
              <a:rPr lang="es-ES" sz="1400" dirty="0">
                <a:latin typeface="Arial" pitchFamily="34" charset="0"/>
                <a:cs typeface="Arial" pitchFamily="34" charset="0"/>
              </a:rPr>
              <a:t>La intubación endotraqueal </a:t>
            </a:r>
            <a:r>
              <a:rPr lang="es-ES" sz="1400" dirty="0" smtClean="0">
                <a:latin typeface="Arial" pitchFamily="34" charset="0"/>
                <a:cs typeface="Arial" pitchFamily="34" charset="0"/>
              </a:rPr>
              <a:t>se </a:t>
            </a:r>
            <a:r>
              <a:rPr lang="es-ES" sz="1400" dirty="0">
                <a:latin typeface="Arial" pitchFamily="34" charset="0"/>
                <a:cs typeface="Arial" pitchFamily="34" charset="0"/>
              </a:rPr>
              <a:t>usa cuando no se puede mantener la vía aérea, cuando la ventilación con máscara de bolsa es inadecuada o ineficaz, o cuando se necesita una vía aérea definitiva. </a:t>
            </a:r>
          </a:p>
          <a:p>
            <a:r>
              <a:rPr lang="es-ES" sz="1400" dirty="0">
                <a:latin typeface="Arial" pitchFamily="34" charset="0"/>
                <a:cs typeface="Arial" pitchFamily="34" charset="0"/>
              </a:rPr>
              <a:t>La vía aérea orofaríngea (OPA) es un dispositivo en forma de J que se ajusta sobre la lengua para sostener las estructuras </a:t>
            </a:r>
            <a:r>
              <a:rPr lang="es-ES" sz="1400" dirty="0" err="1">
                <a:latin typeface="Arial" pitchFamily="34" charset="0"/>
                <a:cs typeface="Arial" pitchFamily="34" charset="0"/>
              </a:rPr>
              <a:t>hipofaríngeas</a:t>
            </a:r>
            <a:r>
              <a:rPr lang="es-ES" sz="1400" dirty="0">
                <a:latin typeface="Arial" pitchFamily="34" charset="0"/>
                <a:cs typeface="Arial" pitchFamily="34" charset="0"/>
              </a:rPr>
              <a:t> blandas y la lengua lejos de la pared posterior de la faringe. OPA se usa en personas que corren el riesgo de desarrollar obstrucción de las vías respiratorias de la lengua o del músculo relajado de las vías respiratorias superiores. Si los esfuerzos para abrir la vía aérea no logran proporcionar y mantener una vía aérea despejada y sin obstrucciones, utilice el OPA en personas inconscientes. Una OPA no debe usarse en una persona consciente o semiconsciente porque puede estimular las náuseas y los vómitos. La evaluación clave es verificar si la persona tiene tos intacta y reflejo nauseoso.</a:t>
            </a:r>
          </a:p>
          <a:p>
            <a:r>
              <a:rPr lang="es-ES" sz="1400" dirty="0">
                <a:latin typeface="Arial" pitchFamily="34" charset="0"/>
                <a:cs typeface="Arial" pitchFamily="34" charset="0"/>
              </a:rPr>
              <a:t>La vía aérea nasofaríngea (NPA) es un tubo de goma blanda o plástico sin manguito que proporciona un conducto para el flujo de aire entre las narinas y la faringe. Se utiliza como una alternativa a un OPA en personas que necesitan un complemento básico para el manejo de la vía </a:t>
            </a:r>
            <a:r>
              <a:rPr lang="es-ES" sz="1400" dirty="0" smtClean="0">
                <a:latin typeface="Arial" pitchFamily="34" charset="0"/>
                <a:cs typeface="Arial" pitchFamily="34" charset="0"/>
              </a:rPr>
              <a:t>aérea.</a:t>
            </a:r>
            <a:endParaRPr lang="es-ES" sz="1400" dirty="0">
              <a:latin typeface="Arial" pitchFamily="34" charset="0"/>
              <a:cs typeface="Arial" pitchFamily="34" charset="0"/>
            </a:endParaRPr>
          </a:p>
        </p:txBody>
      </p:sp>
      <p:sp>
        <p:nvSpPr>
          <p:cNvPr id="4" name="3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4 Rectángulo"/>
          <p:cNvSpPr/>
          <p:nvPr/>
        </p:nvSpPr>
        <p:spPr>
          <a:xfrm>
            <a:off x="647563" y="1040542"/>
            <a:ext cx="7592528"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5400" b="1" cap="none" spc="0" dirty="0" smtClean="0">
                <a:ln/>
                <a:solidFill>
                  <a:schemeClr val="accent3"/>
                </a:solidFill>
                <a:effectLst/>
              </a:rPr>
              <a:t>Ventilació</a:t>
            </a:r>
            <a:r>
              <a:rPr lang="es-ES" sz="5400" b="1" dirty="0" smtClean="0">
                <a:ln/>
                <a:solidFill>
                  <a:schemeClr val="accent3"/>
                </a:solidFill>
              </a:rPr>
              <a:t>n &gt; Oxigenación</a:t>
            </a:r>
            <a:endParaRPr lang="es-ES" sz="5400" b="1" cap="none" spc="0" dirty="0">
              <a:ln/>
              <a:solidFill>
                <a:schemeClr val="accent3"/>
              </a:solidFill>
              <a:effectLst/>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395908"/>
            <a:ext cx="2049131" cy="138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589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63296" y="1988840"/>
            <a:ext cx="8424936" cy="4247317"/>
          </a:xfrm>
          <a:prstGeom prst="rect">
            <a:avLst/>
          </a:prstGeom>
          <a:noFill/>
        </p:spPr>
        <p:txBody>
          <a:bodyPr wrap="square" rtlCol="0">
            <a:spAutoFit/>
          </a:bodyPr>
          <a:lstStyle/>
          <a:p>
            <a:r>
              <a:rPr lang="es-ES" dirty="0"/>
              <a:t>Un Desfibrilador Externo Automatizado (DEA) es a la vez sofisticado y fácil de usar, brindando energía para salvar vidas. Esto hace que el dispositivo sea útil para las personas que no tienen experiencia en el manejo de un DEA y permite el uso exitoso en escenarios estresantes. El propósito de la desfibrilación es restablecer los sistemas eléctricos del corazón, permitiendo que un ritmo normal regrese.</a:t>
            </a:r>
          </a:p>
          <a:p>
            <a:r>
              <a:rPr lang="es-ES" dirty="0"/>
              <a:t>Principales ritmos de la Parada Cardiorrespiratoria en el niño:</a:t>
            </a:r>
          </a:p>
          <a:p>
            <a:r>
              <a:rPr lang="es-ES" dirty="0"/>
              <a:t>1. Asistolia</a:t>
            </a:r>
          </a:p>
          <a:p>
            <a:r>
              <a:rPr lang="es-ES" dirty="0"/>
              <a:t>2. Fibrilación Ventricular</a:t>
            </a:r>
          </a:p>
          <a:p>
            <a:r>
              <a:rPr lang="es-ES" dirty="0"/>
              <a:t>3. Actividad eléctrica sin pulso</a:t>
            </a:r>
          </a:p>
          <a:p>
            <a:r>
              <a:rPr lang="es-ES" dirty="0"/>
              <a:t>Energía de choque</a:t>
            </a:r>
            <a:br>
              <a:rPr lang="es-ES" dirty="0"/>
            </a:br>
            <a:r>
              <a:rPr lang="es-ES" dirty="0"/>
              <a:t>• Primer choque: 2 J / kg</a:t>
            </a:r>
            <a:br>
              <a:rPr lang="es-ES" dirty="0"/>
            </a:br>
            <a:r>
              <a:rPr lang="es-ES" dirty="0"/>
              <a:t>• Segundo choque: 4 J / kg</a:t>
            </a:r>
            <a:br>
              <a:rPr lang="es-ES" dirty="0"/>
            </a:br>
            <a:r>
              <a:rPr lang="es-ES" dirty="0"/>
              <a:t>• Choques posteriores: ≥ 4 J / kg</a:t>
            </a:r>
            <a:br>
              <a:rPr lang="es-ES" dirty="0"/>
            </a:br>
            <a:r>
              <a:rPr lang="es-ES" dirty="0"/>
              <a:t>• Dosis máxima del choque: 10 J / kg o dosis para adultos </a:t>
            </a:r>
          </a:p>
          <a:p>
            <a:endParaRPr lang="es-ES" dirty="0"/>
          </a:p>
        </p:txBody>
      </p:sp>
      <p:sp>
        <p:nvSpPr>
          <p:cNvPr id="5" name="4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187383" y="1196752"/>
            <a:ext cx="8776762" cy="646331"/>
          </a:xfrm>
          <a:prstGeom prst="rect">
            <a:avLst/>
          </a:prstGeom>
          <a:noFill/>
        </p:spPr>
        <p:txBody>
          <a:bodyPr wrap="none" lIns="91440" tIns="45720" rIns="91440" bIns="45720">
            <a:spAutoFit/>
          </a:bodyPr>
          <a:lstStyle/>
          <a:p>
            <a:pPr algn="ctr"/>
            <a:r>
              <a:rPr lang="es-ES" sz="3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rPr>
              <a:t>Principales ritmos de parada en el niño</a:t>
            </a:r>
            <a:endParaRPr lang="es-ES" sz="3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653136"/>
            <a:ext cx="2049131" cy="1384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01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73168" y="2276872"/>
            <a:ext cx="8466998" cy="4278094"/>
          </a:xfrm>
          <a:prstGeom prst="rect">
            <a:avLst/>
          </a:prstGeom>
          <a:noFill/>
        </p:spPr>
        <p:txBody>
          <a:bodyPr wrap="square" rtlCol="0">
            <a:spAutoFit/>
          </a:bodyPr>
          <a:lstStyle/>
          <a:p>
            <a:pPr algn="just"/>
            <a:r>
              <a:rPr lang="es-ES" sz="1600" b="1" dirty="0">
                <a:latin typeface="Arial" pitchFamily="34" charset="0"/>
                <a:cs typeface="Arial" pitchFamily="34" charset="0"/>
              </a:rPr>
              <a:t>Énfasis en la administración temprana de</a:t>
            </a:r>
            <a:r>
              <a:rPr lang="es-ES" sz="1600" dirty="0">
                <a:latin typeface="Arial" pitchFamily="34" charset="0"/>
                <a:cs typeface="Arial" pitchFamily="34" charset="0"/>
              </a:rPr>
              <a:t> </a:t>
            </a:r>
            <a:r>
              <a:rPr lang="es-ES" sz="1600" b="1" dirty="0">
                <a:latin typeface="Arial" pitchFamily="34" charset="0"/>
                <a:cs typeface="Arial" pitchFamily="34" charset="0"/>
              </a:rPr>
              <a:t>adrenalina</a:t>
            </a:r>
            <a:endParaRPr lang="es-ES" sz="1600" dirty="0">
              <a:latin typeface="Arial" pitchFamily="34" charset="0"/>
              <a:cs typeface="Arial" pitchFamily="34" charset="0"/>
            </a:endParaRPr>
          </a:p>
          <a:p>
            <a:pPr algn="just"/>
            <a:r>
              <a:rPr lang="es-ES" sz="1600" b="1" dirty="0">
                <a:latin typeface="Arial" pitchFamily="34" charset="0"/>
                <a:cs typeface="Arial" pitchFamily="34" charset="0"/>
              </a:rPr>
              <a:t>2015 (antiguo): </a:t>
            </a:r>
            <a:r>
              <a:rPr lang="es-ES" sz="1600" dirty="0">
                <a:latin typeface="Arial" pitchFamily="34" charset="0"/>
                <a:cs typeface="Arial" pitchFamily="34" charset="0"/>
              </a:rPr>
              <a:t>Es razonable administrar adrenalina durante un paro cardíaco en </a:t>
            </a:r>
            <a:r>
              <a:rPr lang="es-ES" sz="1600" dirty="0" smtClean="0">
                <a:latin typeface="Arial" pitchFamily="34" charset="0"/>
                <a:cs typeface="Arial" pitchFamily="34" charset="0"/>
              </a:rPr>
              <a:t>niños.</a:t>
            </a:r>
            <a:endParaRPr lang="es-ES" sz="1600" dirty="0">
              <a:latin typeface="Arial" pitchFamily="34" charset="0"/>
              <a:cs typeface="Arial" pitchFamily="34" charset="0"/>
            </a:endParaRPr>
          </a:p>
          <a:p>
            <a:pPr algn="just"/>
            <a:r>
              <a:rPr lang="es-ES" sz="1600" b="1" dirty="0">
                <a:latin typeface="Arial" pitchFamily="34" charset="0"/>
                <a:cs typeface="Arial" pitchFamily="34" charset="0"/>
              </a:rPr>
              <a:t>2020 (actualizado): </a:t>
            </a:r>
            <a:r>
              <a:rPr lang="es-ES" sz="1600" dirty="0">
                <a:latin typeface="Arial" pitchFamily="34" charset="0"/>
                <a:cs typeface="Arial" pitchFamily="34" charset="0"/>
              </a:rPr>
              <a:t>Para los pacientes pediátricos en cualquier situación, es razonable administrar la dosis inicial de adrenalina en un plazo de 5 minutos desde el comienzo de las compresiones torácicas.</a:t>
            </a:r>
          </a:p>
          <a:p>
            <a:pPr algn="just"/>
            <a:r>
              <a:rPr lang="es-ES" sz="1600" b="1" dirty="0">
                <a:latin typeface="Arial" pitchFamily="34" charset="0"/>
                <a:cs typeface="Arial" pitchFamily="34" charset="0"/>
              </a:rPr>
              <a:t>Por qué: </a:t>
            </a:r>
            <a:r>
              <a:rPr lang="es-ES" sz="1600" dirty="0">
                <a:latin typeface="Arial" pitchFamily="34" charset="0"/>
                <a:cs typeface="Arial" pitchFamily="34" charset="0"/>
              </a:rPr>
              <a:t>Un estudio de niños con </a:t>
            </a:r>
            <a:r>
              <a:rPr lang="es-ES" sz="1600" dirty="0" smtClean="0">
                <a:latin typeface="Arial" pitchFamily="34" charset="0"/>
                <a:cs typeface="Arial" pitchFamily="34" charset="0"/>
              </a:rPr>
              <a:t>parada </a:t>
            </a:r>
            <a:r>
              <a:rPr lang="es-ES" sz="1600" dirty="0" err="1" smtClean="0">
                <a:latin typeface="Arial" pitchFamily="34" charset="0"/>
                <a:cs typeface="Arial" pitchFamily="34" charset="0"/>
              </a:rPr>
              <a:t>cardio</a:t>
            </a:r>
            <a:r>
              <a:rPr lang="es-ES" sz="1600" dirty="0" smtClean="0">
                <a:latin typeface="Arial" pitchFamily="34" charset="0"/>
                <a:cs typeface="Arial" pitchFamily="34" charset="0"/>
              </a:rPr>
              <a:t>- respiratoria que </a:t>
            </a:r>
            <a:r>
              <a:rPr lang="es-ES" sz="1600" dirty="0">
                <a:latin typeface="Arial" pitchFamily="34" charset="0"/>
                <a:cs typeface="Arial" pitchFamily="34" charset="0"/>
              </a:rPr>
              <a:t>recibieron adrenalina para un ritmo inicial no desfibrilable (asistolia y actividad eléctrica sin pulso) demostró que, por cada minuto de demora en la administración de adrenalina, hubo una disminución significativa en </a:t>
            </a:r>
            <a:r>
              <a:rPr lang="es-ES" sz="1600" dirty="0" smtClean="0">
                <a:latin typeface="Arial" pitchFamily="34" charset="0"/>
                <a:cs typeface="Arial" pitchFamily="34" charset="0"/>
              </a:rPr>
              <a:t>la reanimación, </a:t>
            </a:r>
            <a:r>
              <a:rPr lang="es-ES" sz="1600" dirty="0">
                <a:latin typeface="Arial" pitchFamily="34" charset="0"/>
                <a:cs typeface="Arial" pitchFamily="34" charset="0"/>
              </a:rPr>
              <a:t>la supervivencia a las 24 horas, al alta y con un resultado neurológico favorable. Los pacientes que recibieron adrenalina en un plazo de 5 minutos después del inicio de la RCP en comparación con aquellos que recibieron adrenalina en un plazo mayor, fueron más propensos a sobrevivir a las descargas. En la versión del 2018 del Algoritmo de paro cardiaco pediátrico, los pacientes con ritmos no desfibrilable recibieron adrenalina cada 3 a 5 minutos, pero no se enfatizó la administración temprana de adrenalina. Aunque la secuencia de reanimación no ha cambiado, el algoritmo y el lenguaje de recomendación se han actualizado para enfatizar la importancia de administrar adrenalina tan pronto como sea posible, especialmente cuando el ritmo no es </a:t>
            </a:r>
            <a:r>
              <a:rPr lang="es-ES" sz="1600" dirty="0" smtClean="0">
                <a:latin typeface="Arial" pitchFamily="34" charset="0"/>
                <a:cs typeface="Arial" pitchFamily="34" charset="0"/>
              </a:rPr>
              <a:t>desfibrilable.</a:t>
            </a:r>
            <a:endParaRPr lang="es-ES" sz="1600" dirty="0">
              <a:latin typeface="Arial" pitchFamily="34" charset="0"/>
              <a:cs typeface="Arial" pitchFamily="34" charset="0"/>
            </a:endParaRPr>
          </a:p>
        </p:txBody>
      </p:sp>
      <p:sp>
        <p:nvSpPr>
          <p:cNvPr id="5" name="4 Rectángulo"/>
          <p:cNvSpPr/>
          <p:nvPr/>
        </p:nvSpPr>
        <p:spPr>
          <a:xfrm>
            <a:off x="338500" y="332656"/>
            <a:ext cx="84669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a:t>Reanimación Cardiopulmonar-Cerebral</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590696" y="1027698"/>
            <a:ext cx="7574702"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Administración de Adrenalina </a:t>
            </a:r>
          </a:p>
          <a:p>
            <a:pPr algn="ctr"/>
            <a:r>
              <a:rPr lang="es-E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durante la parada?</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extLst>
      <p:ext uri="{BB962C8B-B14F-4D97-AF65-F5344CB8AC3E}">
        <p14:creationId xmlns:p14="http://schemas.microsoft.com/office/powerpoint/2010/main" val="1129404651"/>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1437</Words>
  <Application>Microsoft Office PowerPoint</Application>
  <PresentationFormat>Presentación en pantalla (4:3)</PresentationFormat>
  <Paragraphs>82</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dania oconor mora</dc:creator>
  <cp:lastModifiedBy>dania oconor mora</cp:lastModifiedBy>
  <cp:revision>13</cp:revision>
  <dcterms:created xsi:type="dcterms:W3CDTF">2022-03-08T16:19:08Z</dcterms:created>
  <dcterms:modified xsi:type="dcterms:W3CDTF">2022-03-08T18:40:24Z</dcterms:modified>
</cp:coreProperties>
</file>