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1" r:id="rId3"/>
    <p:sldId id="322" r:id="rId4"/>
    <p:sldId id="308" r:id="rId5"/>
    <p:sldId id="313" r:id="rId6"/>
    <p:sldId id="314" r:id="rId7"/>
    <p:sldId id="315" r:id="rId8"/>
    <p:sldId id="316" r:id="rId9"/>
    <p:sldId id="317" r:id="rId10"/>
    <p:sldId id="325" r:id="rId11"/>
    <p:sldId id="318" r:id="rId12"/>
    <p:sldId id="319" r:id="rId13"/>
    <p:sldId id="257" r:id="rId14"/>
    <p:sldId id="266" r:id="rId15"/>
    <p:sldId id="259" r:id="rId16"/>
    <p:sldId id="260" r:id="rId17"/>
    <p:sldId id="281" r:id="rId18"/>
    <p:sldId id="274" r:id="rId19"/>
    <p:sldId id="277" r:id="rId20"/>
    <p:sldId id="271" r:id="rId21"/>
    <p:sldId id="268" r:id="rId22"/>
    <p:sldId id="283" r:id="rId23"/>
    <p:sldId id="284" r:id="rId24"/>
    <p:sldId id="307" r:id="rId25"/>
    <p:sldId id="292" r:id="rId26"/>
    <p:sldId id="311" r:id="rId27"/>
    <p:sldId id="323" r:id="rId28"/>
    <p:sldId id="312" r:id="rId29"/>
    <p:sldId id="297" r:id="rId30"/>
    <p:sldId id="294" r:id="rId31"/>
    <p:sldId id="295" r:id="rId32"/>
    <p:sldId id="299" r:id="rId33"/>
    <p:sldId id="301" r:id="rId34"/>
    <p:sldId id="32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FDDA"/>
    <a:srgbClr val="D9D5B1"/>
    <a:srgbClr val="53F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9ACCE-15E4-44E8-A0B0-16BAED313BA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ES"/>
        </a:p>
      </dgm:t>
    </dgm:pt>
    <dgm:pt modelId="{38A84177-2EB6-4263-BEB0-6DB1CAF8D698}">
      <dgm:prSet phldrT="[Texto]"/>
      <dgm:spPr>
        <a:solidFill>
          <a:srgbClr val="FF0000"/>
        </a:solidFill>
      </dgm:spPr>
      <dgm:t>
        <a:bodyPr/>
        <a:lstStyle/>
        <a:p>
          <a:r>
            <a:rPr lang="es-ES" dirty="0" smtClean="0"/>
            <a:t>Beneficencia </a:t>
          </a:r>
          <a:endParaRPr lang="es-ES" dirty="0"/>
        </a:p>
      </dgm:t>
    </dgm:pt>
    <dgm:pt modelId="{87ADFC66-77D6-493C-B66E-4DAAF67CE3C0}" type="parTrans" cxnId="{E7891A36-87A5-4228-A778-949B24587344}">
      <dgm:prSet/>
      <dgm:spPr/>
      <dgm:t>
        <a:bodyPr/>
        <a:lstStyle/>
        <a:p>
          <a:endParaRPr lang="es-ES"/>
        </a:p>
      </dgm:t>
    </dgm:pt>
    <dgm:pt modelId="{0E9B5E6C-7FBC-4F62-84E6-52BAB4C07676}" type="sibTrans" cxnId="{E7891A36-87A5-4228-A778-949B24587344}">
      <dgm:prSet/>
      <dgm:spPr/>
      <dgm:t>
        <a:bodyPr/>
        <a:lstStyle/>
        <a:p>
          <a:endParaRPr lang="es-ES"/>
        </a:p>
      </dgm:t>
    </dgm:pt>
    <dgm:pt modelId="{0012888D-2375-4F91-BD6B-49296EA10159}">
      <dgm:prSet phldrT="[Texto]"/>
      <dgm:spPr>
        <a:solidFill>
          <a:srgbClr val="002060"/>
        </a:solidFill>
      </dgm:spPr>
      <dgm:t>
        <a:bodyPr/>
        <a:lstStyle/>
        <a:p>
          <a:r>
            <a:rPr lang="es-ES" dirty="0" smtClean="0"/>
            <a:t>Autonomía </a:t>
          </a:r>
          <a:endParaRPr lang="es-ES" dirty="0"/>
        </a:p>
      </dgm:t>
    </dgm:pt>
    <dgm:pt modelId="{C6340425-0548-4361-B9D5-315976F80134}" type="parTrans" cxnId="{6DBE9FFB-A40E-4CC2-BC36-F058CB2C3978}">
      <dgm:prSet/>
      <dgm:spPr/>
      <dgm:t>
        <a:bodyPr/>
        <a:lstStyle/>
        <a:p>
          <a:endParaRPr lang="es-ES"/>
        </a:p>
      </dgm:t>
    </dgm:pt>
    <dgm:pt modelId="{D9AAFF7B-9688-49B9-B9EA-2A848D9B4626}" type="sibTrans" cxnId="{6DBE9FFB-A40E-4CC2-BC36-F058CB2C3978}">
      <dgm:prSet/>
      <dgm:spPr/>
      <dgm:t>
        <a:bodyPr/>
        <a:lstStyle/>
        <a:p>
          <a:endParaRPr lang="es-ES"/>
        </a:p>
      </dgm:t>
    </dgm:pt>
    <dgm:pt modelId="{7128B68A-0A94-4AE9-AED4-F5ACCC89422D}" type="pres">
      <dgm:prSet presAssocID="{7E49ACCE-15E4-44E8-A0B0-16BAED313BA6}" presName="diagram" presStyleCnt="0">
        <dgm:presLayoutVars>
          <dgm:dir/>
          <dgm:resizeHandles val="exact"/>
        </dgm:presLayoutVars>
      </dgm:prSet>
      <dgm:spPr/>
      <dgm:t>
        <a:bodyPr/>
        <a:lstStyle/>
        <a:p>
          <a:endParaRPr lang="es-ES"/>
        </a:p>
      </dgm:t>
    </dgm:pt>
    <dgm:pt modelId="{003FF685-80AA-4666-AE3F-2A4573713612}" type="pres">
      <dgm:prSet presAssocID="{38A84177-2EB6-4263-BEB0-6DB1CAF8D698}" presName="arrow" presStyleLbl="node1" presStyleIdx="0" presStyleCnt="2" custScaleY="100171" custRadScaleRad="36358" custRadScaleInc="-47">
        <dgm:presLayoutVars>
          <dgm:bulletEnabled val="1"/>
        </dgm:presLayoutVars>
      </dgm:prSet>
      <dgm:spPr/>
      <dgm:t>
        <a:bodyPr/>
        <a:lstStyle/>
        <a:p>
          <a:endParaRPr lang="es-ES"/>
        </a:p>
      </dgm:t>
    </dgm:pt>
    <dgm:pt modelId="{59F7A251-912F-42BF-8051-51203FA750D5}" type="pres">
      <dgm:prSet presAssocID="{0012888D-2375-4F91-BD6B-49296EA10159}" presName="arrow" presStyleLbl="node1" presStyleIdx="1" presStyleCnt="2" custRadScaleRad="71033" custRadScaleInc="-122">
        <dgm:presLayoutVars>
          <dgm:bulletEnabled val="1"/>
        </dgm:presLayoutVars>
      </dgm:prSet>
      <dgm:spPr/>
      <dgm:t>
        <a:bodyPr/>
        <a:lstStyle/>
        <a:p>
          <a:endParaRPr lang="es-ES"/>
        </a:p>
      </dgm:t>
    </dgm:pt>
  </dgm:ptLst>
  <dgm:cxnLst>
    <dgm:cxn modelId="{6DBE9FFB-A40E-4CC2-BC36-F058CB2C3978}" srcId="{7E49ACCE-15E4-44E8-A0B0-16BAED313BA6}" destId="{0012888D-2375-4F91-BD6B-49296EA10159}" srcOrd="1" destOrd="0" parTransId="{C6340425-0548-4361-B9D5-315976F80134}" sibTransId="{D9AAFF7B-9688-49B9-B9EA-2A848D9B4626}"/>
    <dgm:cxn modelId="{CFCDA0B6-C9DA-4CBF-8478-88C7C885D81F}" type="presOf" srcId="{7E49ACCE-15E4-44E8-A0B0-16BAED313BA6}" destId="{7128B68A-0A94-4AE9-AED4-F5ACCC89422D}" srcOrd="0" destOrd="0" presId="urn:microsoft.com/office/officeart/2005/8/layout/arrow5"/>
    <dgm:cxn modelId="{E7891A36-87A5-4228-A778-949B24587344}" srcId="{7E49ACCE-15E4-44E8-A0B0-16BAED313BA6}" destId="{38A84177-2EB6-4263-BEB0-6DB1CAF8D698}" srcOrd="0" destOrd="0" parTransId="{87ADFC66-77D6-493C-B66E-4DAAF67CE3C0}" sibTransId="{0E9B5E6C-7FBC-4F62-84E6-52BAB4C07676}"/>
    <dgm:cxn modelId="{68527DE7-FB55-400D-8E11-70A293A6B894}" type="presOf" srcId="{0012888D-2375-4F91-BD6B-49296EA10159}" destId="{59F7A251-912F-42BF-8051-51203FA750D5}" srcOrd="0" destOrd="0" presId="urn:microsoft.com/office/officeart/2005/8/layout/arrow5"/>
    <dgm:cxn modelId="{11C13E1A-CC59-408F-B432-E05570C9E61D}" type="presOf" srcId="{38A84177-2EB6-4263-BEB0-6DB1CAF8D698}" destId="{003FF685-80AA-4666-AE3F-2A4573713612}" srcOrd="0" destOrd="0" presId="urn:microsoft.com/office/officeart/2005/8/layout/arrow5"/>
    <dgm:cxn modelId="{C4387870-E6B2-4270-A33E-8BA69ED209E4}" type="presParOf" srcId="{7128B68A-0A94-4AE9-AED4-F5ACCC89422D}" destId="{003FF685-80AA-4666-AE3F-2A4573713612}" srcOrd="0" destOrd="0" presId="urn:microsoft.com/office/officeart/2005/8/layout/arrow5"/>
    <dgm:cxn modelId="{EA364DD4-E7DF-4FD9-9B15-B0DDC21638F7}" type="presParOf" srcId="{7128B68A-0A94-4AE9-AED4-F5ACCC89422D}" destId="{59F7A251-912F-42BF-8051-51203FA750D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971CE-4861-460E-84A5-758D0D2730C6}" type="doc">
      <dgm:prSet loTypeId="urn:microsoft.com/office/officeart/2005/8/layout/arrow3" loCatId="relationship" qsTypeId="urn:microsoft.com/office/officeart/2005/8/quickstyle/3d9" qsCatId="3D" csTypeId="urn:microsoft.com/office/officeart/2005/8/colors/accent1_2" csCatId="accent1" phldr="1"/>
      <dgm:spPr/>
      <dgm:t>
        <a:bodyPr/>
        <a:lstStyle/>
        <a:p>
          <a:endParaRPr lang="es-ES"/>
        </a:p>
      </dgm:t>
    </dgm:pt>
    <dgm:pt modelId="{29C4AAE9-E1E2-456F-A185-428B03BEED05}">
      <dgm:prSet phldrT="[Texto]" custT="1"/>
      <dgm:spPr/>
      <dgm:t>
        <a:bodyPr/>
        <a:lstStyle/>
        <a:p>
          <a:r>
            <a:rPr lang="es-ES" sz="2400" dirty="0" smtClean="0"/>
            <a:t>Beneficencia </a:t>
          </a:r>
          <a:endParaRPr lang="es-ES" sz="2400" dirty="0"/>
        </a:p>
      </dgm:t>
    </dgm:pt>
    <dgm:pt modelId="{293F0B04-EBC0-4595-B0FD-99D1847D396C}" type="parTrans" cxnId="{9E74665A-A3B6-47B1-8D72-DF03FD31AAFD}">
      <dgm:prSet/>
      <dgm:spPr/>
      <dgm:t>
        <a:bodyPr/>
        <a:lstStyle/>
        <a:p>
          <a:endParaRPr lang="es-ES"/>
        </a:p>
      </dgm:t>
    </dgm:pt>
    <dgm:pt modelId="{D7DA5BDB-62B7-4AF8-B945-C2B1D3FDE3C3}" type="sibTrans" cxnId="{9E74665A-A3B6-47B1-8D72-DF03FD31AAFD}">
      <dgm:prSet/>
      <dgm:spPr/>
      <dgm:t>
        <a:bodyPr/>
        <a:lstStyle/>
        <a:p>
          <a:endParaRPr lang="es-ES"/>
        </a:p>
      </dgm:t>
    </dgm:pt>
    <dgm:pt modelId="{326EC8F4-D660-46A5-8D66-2E771348AACE}">
      <dgm:prSet phldrT="[Texto]" custT="1"/>
      <dgm:spPr/>
      <dgm:t>
        <a:bodyPr/>
        <a:lstStyle/>
        <a:p>
          <a:r>
            <a:rPr lang="es-ES" sz="2400" dirty="0" smtClean="0"/>
            <a:t>Autonomía</a:t>
          </a:r>
          <a:r>
            <a:rPr lang="es-ES" sz="1700" dirty="0" smtClean="0"/>
            <a:t> </a:t>
          </a:r>
          <a:endParaRPr lang="es-ES" sz="1700" dirty="0"/>
        </a:p>
      </dgm:t>
    </dgm:pt>
    <dgm:pt modelId="{4C943730-8E65-4909-A9D3-58CBB3C4D28E}" type="parTrans" cxnId="{F44B51BD-CB93-465A-9642-52ACD7C32CC4}">
      <dgm:prSet/>
      <dgm:spPr/>
      <dgm:t>
        <a:bodyPr/>
        <a:lstStyle/>
        <a:p>
          <a:endParaRPr lang="es-ES"/>
        </a:p>
      </dgm:t>
    </dgm:pt>
    <dgm:pt modelId="{89048609-AA6B-42AA-8F19-B52718132A72}" type="sibTrans" cxnId="{F44B51BD-CB93-465A-9642-52ACD7C32CC4}">
      <dgm:prSet/>
      <dgm:spPr/>
      <dgm:t>
        <a:bodyPr/>
        <a:lstStyle/>
        <a:p>
          <a:endParaRPr lang="es-ES"/>
        </a:p>
      </dgm:t>
    </dgm:pt>
    <dgm:pt modelId="{DEFBAA6B-BF3E-422C-BCE7-6EEAF5C16EBB}" type="pres">
      <dgm:prSet presAssocID="{5E3971CE-4861-460E-84A5-758D0D2730C6}" presName="compositeShape" presStyleCnt="0">
        <dgm:presLayoutVars>
          <dgm:chMax val="2"/>
          <dgm:dir/>
          <dgm:resizeHandles val="exact"/>
        </dgm:presLayoutVars>
      </dgm:prSet>
      <dgm:spPr/>
      <dgm:t>
        <a:bodyPr/>
        <a:lstStyle/>
        <a:p>
          <a:endParaRPr lang="es-ES"/>
        </a:p>
      </dgm:t>
    </dgm:pt>
    <dgm:pt modelId="{C84464FD-A539-4062-8F82-CB00416EEBD5}" type="pres">
      <dgm:prSet presAssocID="{5E3971CE-4861-460E-84A5-758D0D2730C6}" presName="divider" presStyleLbl="fgShp" presStyleIdx="0" presStyleCnt="1"/>
      <dgm:spPr/>
    </dgm:pt>
    <dgm:pt modelId="{DF38D59B-B923-4741-A8C3-EC771E603576}" type="pres">
      <dgm:prSet presAssocID="{29C4AAE9-E1E2-456F-A185-428B03BEED05}" presName="downArrow" presStyleLbl="node1" presStyleIdx="0" presStyleCnt="2"/>
      <dgm:spPr>
        <a:solidFill>
          <a:srgbClr val="FF0000"/>
        </a:solidFill>
      </dgm:spPr>
    </dgm:pt>
    <dgm:pt modelId="{7946D834-ABF2-44F8-9E53-8E7C283B8CFB}" type="pres">
      <dgm:prSet presAssocID="{29C4AAE9-E1E2-456F-A185-428B03BEED05}" presName="downArrowText" presStyleLbl="revTx" presStyleIdx="0" presStyleCnt="2">
        <dgm:presLayoutVars>
          <dgm:bulletEnabled val="1"/>
        </dgm:presLayoutVars>
      </dgm:prSet>
      <dgm:spPr/>
      <dgm:t>
        <a:bodyPr/>
        <a:lstStyle/>
        <a:p>
          <a:endParaRPr lang="es-ES"/>
        </a:p>
      </dgm:t>
    </dgm:pt>
    <dgm:pt modelId="{D70A8E28-2659-459A-B632-4C829F4AADB4}" type="pres">
      <dgm:prSet presAssocID="{326EC8F4-D660-46A5-8D66-2E771348AACE}" presName="upArrow" presStyleLbl="node1" presStyleIdx="1" presStyleCnt="2"/>
      <dgm:spPr>
        <a:solidFill>
          <a:srgbClr val="0070C0"/>
        </a:solidFill>
      </dgm:spPr>
    </dgm:pt>
    <dgm:pt modelId="{F1F8AEB9-2933-4210-9F1C-96CE72FF3875}" type="pres">
      <dgm:prSet presAssocID="{326EC8F4-D660-46A5-8D66-2E771348AACE}" presName="upArrowText" presStyleLbl="revTx" presStyleIdx="1" presStyleCnt="2">
        <dgm:presLayoutVars>
          <dgm:bulletEnabled val="1"/>
        </dgm:presLayoutVars>
      </dgm:prSet>
      <dgm:spPr/>
      <dgm:t>
        <a:bodyPr/>
        <a:lstStyle/>
        <a:p>
          <a:endParaRPr lang="es-ES"/>
        </a:p>
      </dgm:t>
    </dgm:pt>
  </dgm:ptLst>
  <dgm:cxnLst>
    <dgm:cxn modelId="{4B636BA0-26BE-4015-887A-57A6F7260D50}" type="presOf" srcId="{29C4AAE9-E1E2-456F-A185-428B03BEED05}" destId="{7946D834-ABF2-44F8-9E53-8E7C283B8CFB}" srcOrd="0" destOrd="0" presId="urn:microsoft.com/office/officeart/2005/8/layout/arrow3"/>
    <dgm:cxn modelId="{D3F3F1ED-9774-4882-8756-27840402DEA3}" type="presOf" srcId="{326EC8F4-D660-46A5-8D66-2E771348AACE}" destId="{F1F8AEB9-2933-4210-9F1C-96CE72FF3875}" srcOrd="0" destOrd="0" presId="urn:microsoft.com/office/officeart/2005/8/layout/arrow3"/>
    <dgm:cxn modelId="{273259C7-141D-46F3-81ED-D473CE0954FE}" type="presOf" srcId="{5E3971CE-4861-460E-84A5-758D0D2730C6}" destId="{DEFBAA6B-BF3E-422C-BCE7-6EEAF5C16EBB}" srcOrd="0" destOrd="0" presId="urn:microsoft.com/office/officeart/2005/8/layout/arrow3"/>
    <dgm:cxn modelId="{F44B51BD-CB93-465A-9642-52ACD7C32CC4}" srcId="{5E3971CE-4861-460E-84A5-758D0D2730C6}" destId="{326EC8F4-D660-46A5-8D66-2E771348AACE}" srcOrd="1" destOrd="0" parTransId="{4C943730-8E65-4909-A9D3-58CBB3C4D28E}" sibTransId="{89048609-AA6B-42AA-8F19-B52718132A72}"/>
    <dgm:cxn modelId="{9E74665A-A3B6-47B1-8D72-DF03FD31AAFD}" srcId="{5E3971CE-4861-460E-84A5-758D0D2730C6}" destId="{29C4AAE9-E1E2-456F-A185-428B03BEED05}" srcOrd="0" destOrd="0" parTransId="{293F0B04-EBC0-4595-B0FD-99D1847D396C}" sibTransId="{D7DA5BDB-62B7-4AF8-B945-C2B1D3FDE3C3}"/>
    <dgm:cxn modelId="{30352F98-2D22-4CBC-8890-8484AB12F01B}" type="presParOf" srcId="{DEFBAA6B-BF3E-422C-BCE7-6EEAF5C16EBB}" destId="{C84464FD-A539-4062-8F82-CB00416EEBD5}" srcOrd="0" destOrd="0" presId="urn:microsoft.com/office/officeart/2005/8/layout/arrow3"/>
    <dgm:cxn modelId="{3DB8ED2C-5377-4602-8ADD-FC83D35F3224}" type="presParOf" srcId="{DEFBAA6B-BF3E-422C-BCE7-6EEAF5C16EBB}" destId="{DF38D59B-B923-4741-A8C3-EC771E603576}" srcOrd="1" destOrd="0" presId="urn:microsoft.com/office/officeart/2005/8/layout/arrow3"/>
    <dgm:cxn modelId="{1975E5EF-7370-4482-8846-894490A01FAB}" type="presParOf" srcId="{DEFBAA6B-BF3E-422C-BCE7-6EEAF5C16EBB}" destId="{7946D834-ABF2-44F8-9E53-8E7C283B8CFB}" srcOrd="2" destOrd="0" presId="urn:microsoft.com/office/officeart/2005/8/layout/arrow3"/>
    <dgm:cxn modelId="{6CF0AE8F-88B8-471D-A204-B32745F7BA45}" type="presParOf" srcId="{DEFBAA6B-BF3E-422C-BCE7-6EEAF5C16EBB}" destId="{D70A8E28-2659-459A-B632-4C829F4AADB4}" srcOrd="3" destOrd="0" presId="urn:microsoft.com/office/officeart/2005/8/layout/arrow3"/>
    <dgm:cxn modelId="{7D556859-C996-4477-B90E-1E1F6D600063}" type="presParOf" srcId="{DEFBAA6B-BF3E-422C-BCE7-6EEAF5C16EBB}" destId="{F1F8AEB9-2933-4210-9F1C-96CE72FF387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7280" y="758952"/>
            <a:ext cx="10058400" cy="1960802"/>
          </a:xfrm>
        </p:spPr>
        <p:txBody>
          <a:bodyPr/>
          <a:lstStyle/>
          <a:p>
            <a:r>
              <a:rPr lang="es-ES" b="1" dirty="0"/>
              <a:t>Vejez y envejecimiento</a:t>
            </a:r>
          </a:p>
        </p:txBody>
      </p:sp>
      <p:sp>
        <p:nvSpPr>
          <p:cNvPr id="3" name="Subtítulo 2"/>
          <p:cNvSpPr>
            <a:spLocks noGrp="1"/>
          </p:cNvSpPr>
          <p:nvPr>
            <p:ph type="subTitle" idx="1"/>
          </p:nvPr>
        </p:nvSpPr>
        <p:spPr>
          <a:xfrm>
            <a:off x="1064882" y="2908174"/>
            <a:ext cx="10058400" cy="1143000"/>
          </a:xfrm>
        </p:spPr>
        <p:txBody>
          <a:bodyPr/>
          <a:lstStyle/>
          <a:p>
            <a:r>
              <a:rPr lang="es-ES" b="1" cap="none" dirty="0" smtClean="0"/>
              <a:t>Dra. Lissette del Pilar Morúa-Delgado Varela </a:t>
            </a:r>
          </a:p>
          <a:p>
            <a:r>
              <a:rPr lang="es-ES" b="1" cap="none" dirty="0" err="1" smtClean="0"/>
              <a:t>DraC</a:t>
            </a:r>
            <a:r>
              <a:rPr lang="es-ES" b="1" cap="none" dirty="0"/>
              <a:t>.</a:t>
            </a:r>
            <a:r>
              <a:rPr lang="es-ES" b="1" cap="none" dirty="0" smtClean="0"/>
              <a:t> Tamara Esther Torres Chávez </a:t>
            </a:r>
            <a:endParaRPr lang="es-ES" b="1" cap="none" dirty="0"/>
          </a:p>
        </p:txBody>
      </p:sp>
      <p:sp>
        <p:nvSpPr>
          <p:cNvPr id="4" name="3 CuadroTexto"/>
          <p:cNvSpPr txBox="1"/>
          <p:nvPr/>
        </p:nvSpPr>
        <p:spPr>
          <a:xfrm>
            <a:off x="1383324" y="4700954"/>
            <a:ext cx="9202615" cy="369332"/>
          </a:xfrm>
          <a:prstGeom prst="rect">
            <a:avLst/>
          </a:prstGeom>
          <a:noFill/>
        </p:spPr>
        <p:txBody>
          <a:bodyPr wrap="square" rtlCol="0">
            <a:spAutoFit/>
          </a:bodyPr>
          <a:lstStyle/>
          <a:p>
            <a:r>
              <a:rPr lang="es-ES" dirty="0" smtClean="0"/>
              <a:t>E</a:t>
            </a:r>
            <a:r>
              <a:rPr lang="es-CU" dirty="0" smtClean="0"/>
              <a:t>scuela </a:t>
            </a:r>
            <a:r>
              <a:rPr lang="es-CU" dirty="0"/>
              <a:t>L</a:t>
            </a:r>
            <a:r>
              <a:rPr lang="es-CU" dirty="0" smtClean="0"/>
              <a:t>atinoamericana de Medicina </a:t>
            </a:r>
            <a:endParaRPr lang="es-ES" dirty="0"/>
          </a:p>
        </p:txBody>
      </p:sp>
    </p:spTree>
    <p:extLst>
      <p:ext uri="{BB962C8B-B14F-4D97-AF65-F5344CB8AC3E}">
        <p14:creationId xmlns:p14="http://schemas.microsoft.com/office/powerpoint/2010/main" val="105220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97432" y="2739530"/>
            <a:ext cx="3321935" cy="2554545"/>
          </a:xfrm>
          <a:prstGeom prst="rect">
            <a:avLst/>
          </a:prstGeom>
          <a:ln w="635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000" b="1" dirty="0" smtClean="0">
                <a:solidFill>
                  <a:srgbClr val="002060"/>
                </a:solidFill>
                <a:latin typeface="+mj-lt"/>
              </a:rPr>
              <a:t> </a:t>
            </a:r>
            <a:r>
              <a:rPr lang="es-ES" sz="2000" b="1" dirty="0" smtClean="0">
                <a:solidFill>
                  <a:srgbClr val="002060"/>
                </a:solidFill>
              </a:rPr>
              <a:t>Las minusvalías. Ejemplos: </a:t>
            </a:r>
            <a:r>
              <a:rPr lang="es-ES" sz="2000" b="1" dirty="0">
                <a:solidFill>
                  <a:srgbClr val="002060"/>
                </a:solidFill>
              </a:rPr>
              <a:t>dificultad para alimentarse, asearse o </a:t>
            </a:r>
            <a:r>
              <a:rPr lang="es-ES" sz="2000" b="1" dirty="0" smtClean="0">
                <a:solidFill>
                  <a:srgbClr val="002060"/>
                </a:solidFill>
              </a:rPr>
              <a:t>deambular. Potencialmente generan </a:t>
            </a:r>
            <a:r>
              <a:rPr lang="es-ES" sz="2000" b="1" dirty="0">
                <a:solidFill>
                  <a:srgbClr val="002060"/>
                </a:solidFill>
              </a:rPr>
              <a:t>incompetencia y/o dependencia. </a:t>
            </a:r>
            <a:r>
              <a:rPr lang="es-ES" sz="2000" b="1" dirty="0" smtClean="0">
                <a:solidFill>
                  <a:srgbClr val="002060"/>
                </a:solidFill>
              </a:rPr>
              <a:t>Implican </a:t>
            </a:r>
            <a:r>
              <a:rPr lang="es-ES" sz="2000" b="1" dirty="0">
                <a:solidFill>
                  <a:srgbClr val="002060"/>
                </a:solidFill>
              </a:rPr>
              <a:t>un reordenamiento de la forma de vida. </a:t>
            </a:r>
          </a:p>
        </p:txBody>
      </p:sp>
      <p:sp>
        <p:nvSpPr>
          <p:cNvPr id="5" name="Rectángulo 4"/>
          <p:cNvSpPr/>
          <p:nvPr/>
        </p:nvSpPr>
        <p:spPr>
          <a:xfrm>
            <a:off x="1518211" y="341628"/>
            <a:ext cx="8144719" cy="954107"/>
          </a:xfrm>
          <a:prstGeom prst="rect">
            <a:avLst/>
          </a:prstGeom>
        </p:spPr>
        <p:txBody>
          <a:bodyPr wrap="square">
            <a:spAutoFit/>
          </a:bodyPr>
          <a:lstStyle/>
          <a:p>
            <a:pPr algn="ctr"/>
            <a:r>
              <a:rPr lang="es-ES" sz="2800" b="1" dirty="0">
                <a:solidFill>
                  <a:srgbClr val="002060"/>
                </a:solidFill>
              </a:rPr>
              <a:t>En el proceso de envejecimiento es posible adquirir </a:t>
            </a:r>
            <a:endParaRPr lang="es-ES" sz="2800" b="1" dirty="0" smtClean="0">
              <a:solidFill>
                <a:srgbClr val="002060"/>
              </a:solidFill>
            </a:endParaRPr>
          </a:p>
          <a:p>
            <a:pPr algn="ctr"/>
            <a:r>
              <a:rPr lang="es-ES" sz="2800" b="1" dirty="0" smtClean="0">
                <a:solidFill>
                  <a:srgbClr val="002060"/>
                </a:solidFill>
              </a:rPr>
              <a:t>deficiencias</a:t>
            </a:r>
            <a:r>
              <a:rPr lang="es-ES" sz="2800" b="1" dirty="0">
                <a:solidFill>
                  <a:srgbClr val="002060"/>
                </a:solidFill>
              </a:rPr>
              <a:t>, discapacidades o minusvalías</a:t>
            </a:r>
          </a:p>
        </p:txBody>
      </p:sp>
      <p:sp>
        <p:nvSpPr>
          <p:cNvPr id="6" name="Rectángulo 5"/>
          <p:cNvSpPr/>
          <p:nvPr/>
        </p:nvSpPr>
        <p:spPr>
          <a:xfrm>
            <a:off x="351099" y="2203803"/>
            <a:ext cx="3630593" cy="3170099"/>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000" b="1" dirty="0">
                <a:solidFill>
                  <a:srgbClr val="002060"/>
                </a:solidFill>
              </a:rPr>
              <a:t>Las deficiencias implican cambios cuantitativos que pueden preverse y a los cuales es posible </a:t>
            </a:r>
            <a:r>
              <a:rPr lang="es-ES" sz="2000" b="1" dirty="0" smtClean="0">
                <a:solidFill>
                  <a:srgbClr val="002060"/>
                </a:solidFill>
              </a:rPr>
              <a:t>adaptarse.  Ejemplos: </a:t>
            </a:r>
            <a:r>
              <a:rPr lang="es-ES" sz="2000" b="1" dirty="0">
                <a:solidFill>
                  <a:srgbClr val="002060"/>
                </a:solidFill>
              </a:rPr>
              <a:t>incapacidad progresiva para alcanzar frecuencias cardiacas muy elevadas durante el </a:t>
            </a:r>
            <a:r>
              <a:rPr lang="es-ES" sz="2000" b="1" dirty="0" smtClean="0">
                <a:solidFill>
                  <a:srgbClr val="002060"/>
                </a:solidFill>
              </a:rPr>
              <a:t>ejercicio. No  implica </a:t>
            </a:r>
            <a:r>
              <a:rPr lang="es-ES" sz="2000" b="1" dirty="0">
                <a:solidFill>
                  <a:srgbClr val="002060"/>
                </a:solidFill>
              </a:rPr>
              <a:t>un reordenamiento de la forma de vida</a:t>
            </a:r>
          </a:p>
        </p:txBody>
      </p:sp>
      <p:sp>
        <p:nvSpPr>
          <p:cNvPr id="7" name="Rectángulo 6"/>
          <p:cNvSpPr/>
          <p:nvPr/>
        </p:nvSpPr>
        <p:spPr>
          <a:xfrm>
            <a:off x="4510268" y="2431753"/>
            <a:ext cx="3117447" cy="2554545"/>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000" b="1" dirty="0">
                <a:solidFill>
                  <a:srgbClr val="002060"/>
                </a:solidFill>
              </a:rPr>
              <a:t>Las discapacidades conllevan </a:t>
            </a:r>
            <a:r>
              <a:rPr lang="es-ES" sz="2000" b="1" dirty="0" smtClean="0">
                <a:solidFill>
                  <a:srgbClr val="002060"/>
                </a:solidFill>
              </a:rPr>
              <a:t> a la </a:t>
            </a:r>
            <a:r>
              <a:rPr lang="es-ES" sz="2000" b="1" dirty="0">
                <a:solidFill>
                  <a:srgbClr val="002060"/>
                </a:solidFill>
              </a:rPr>
              <a:t>pérdida objetiva de alguna </a:t>
            </a:r>
            <a:r>
              <a:rPr lang="es-ES" sz="2000" b="1" dirty="0" smtClean="0">
                <a:solidFill>
                  <a:srgbClr val="002060"/>
                </a:solidFill>
              </a:rPr>
              <a:t>función. </a:t>
            </a:r>
          </a:p>
          <a:p>
            <a:pPr algn="just"/>
            <a:r>
              <a:rPr lang="es-ES" sz="2000" b="1" dirty="0" smtClean="0">
                <a:solidFill>
                  <a:srgbClr val="002060"/>
                </a:solidFill>
              </a:rPr>
              <a:t>Ejemplo: presbicia</a:t>
            </a:r>
            <a:r>
              <a:rPr lang="es-ES" sz="2000" b="1" dirty="0">
                <a:solidFill>
                  <a:srgbClr val="002060"/>
                </a:solidFill>
              </a:rPr>
              <a:t>, </a:t>
            </a:r>
            <a:r>
              <a:rPr lang="es-ES" sz="2000" b="1" dirty="0" err="1" smtClean="0">
                <a:solidFill>
                  <a:srgbClr val="002060"/>
                </a:solidFill>
              </a:rPr>
              <a:t>presbiacusia</a:t>
            </a:r>
            <a:r>
              <a:rPr lang="es-ES" sz="2000" b="1" dirty="0" smtClean="0">
                <a:solidFill>
                  <a:srgbClr val="002060"/>
                </a:solidFill>
              </a:rPr>
              <a:t>. </a:t>
            </a:r>
          </a:p>
          <a:p>
            <a:pPr algn="just"/>
            <a:r>
              <a:rPr lang="es-ES" sz="2000" b="1" dirty="0" smtClean="0">
                <a:solidFill>
                  <a:srgbClr val="002060"/>
                </a:solidFill>
              </a:rPr>
              <a:t>No implican </a:t>
            </a:r>
            <a:r>
              <a:rPr lang="es-ES" sz="2000" b="1" dirty="0">
                <a:solidFill>
                  <a:srgbClr val="002060"/>
                </a:solidFill>
              </a:rPr>
              <a:t>un reordenamiento de la forma de </a:t>
            </a:r>
            <a:r>
              <a:rPr lang="es-ES" sz="2000" b="1" dirty="0" smtClean="0">
                <a:solidFill>
                  <a:srgbClr val="002060"/>
                </a:solidFill>
              </a:rPr>
              <a:t>vida. </a:t>
            </a:r>
            <a:endParaRPr lang="es-ES" sz="2000" b="1" dirty="0">
              <a:solidFill>
                <a:srgbClr val="002060"/>
              </a:solidFill>
            </a:endParaRPr>
          </a:p>
        </p:txBody>
      </p:sp>
      <p:cxnSp>
        <p:nvCxnSpPr>
          <p:cNvPr id="9" name="Conector recto de flecha 8"/>
          <p:cNvCxnSpPr/>
          <p:nvPr/>
        </p:nvCxnSpPr>
        <p:spPr>
          <a:xfrm flipH="1">
            <a:off x="2488557" y="1501937"/>
            <a:ext cx="555585" cy="3731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5683170" y="1501937"/>
            <a:ext cx="11574" cy="65095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9583836" y="1549622"/>
            <a:ext cx="474564" cy="60326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1518211" y="5635639"/>
            <a:ext cx="8792903" cy="646331"/>
          </a:xfrm>
          <a:prstGeom prst="rect">
            <a:avLst/>
          </a:prstGeom>
          <a:ln w="88900">
            <a:solidFill>
              <a:srgbClr val="FF0000"/>
            </a:solidFill>
          </a:ln>
        </p:spPr>
        <p:txBody>
          <a:bodyPr wrap="square">
            <a:spAutoFit/>
          </a:bodyPr>
          <a:lstStyle/>
          <a:p>
            <a:r>
              <a:rPr lang="es-ES" b="1" dirty="0" smtClean="0">
                <a:solidFill>
                  <a:srgbClr val="000000"/>
                </a:solidFill>
                <a:latin typeface="Times New Roman" panose="02020603050405020304" pitchFamily="18" charset="0"/>
              </a:rPr>
              <a:t>Pero se  utiliza </a:t>
            </a:r>
            <a:r>
              <a:rPr lang="es-ES" b="1" dirty="0">
                <a:solidFill>
                  <a:srgbClr val="000000"/>
                </a:solidFill>
                <a:latin typeface="Times New Roman" panose="02020603050405020304" pitchFamily="18" charset="0"/>
              </a:rPr>
              <a:t>un </a:t>
            </a:r>
            <a:r>
              <a:rPr lang="es-ES" b="1" dirty="0" smtClean="0">
                <a:solidFill>
                  <a:srgbClr val="000000"/>
                </a:solidFill>
                <a:latin typeface="Times New Roman" panose="02020603050405020304" pitchFamily="18" charset="0"/>
              </a:rPr>
              <a:t>lenguaje tranquilizador.  </a:t>
            </a:r>
            <a:r>
              <a:rPr lang="es-ES" b="1" dirty="0">
                <a:solidFill>
                  <a:srgbClr val="000000"/>
                </a:solidFill>
                <a:latin typeface="Times New Roman" panose="02020603050405020304" pitchFamily="18" charset="0"/>
              </a:rPr>
              <a:t>Ya no hay viejos ni ciegos ni lisiados; ellos han sido reemplazados por gente de la tercera edad, no videntes ni inválidos. </a:t>
            </a:r>
            <a:endParaRPr lang="es-ES" b="1" dirty="0"/>
          </a:p>
        </p:txBody>
      </p:sp>
    </p:spTree>
    <p:extLst>
      <p:ext uri="{BB962C8B-B14F-4D97-AF65-F5344CB8AC3E}">
        <p14:creationId xmlns:p14="http://schemas.microsoft.com/office/powerpoint/2010/main" val="15413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92820" y="490654"/>
            <a:ext cx="9757317" cy="707886"/>
          </a:xfrm>
          <a:prstGeom prst="rect">
            <a:avLst/>
          </a:prstGeom>
          <a:solidFill>
            <a:schemeClr val="bg2"/>
          </a:solidFill>
        </p:spPr>
        <p:style>
          <a:lnRef idx="0">
            <a:scrgbClr r="0" g="0" b="0"/>
          </a:lnRef>
          <a:fillRef idx="1003">
            <a:schemeClr val="lt2"/>
          </a:fillRef>
          <a:effectRef idx="0">
            <a:scrgbClr r="0" g="0" b="0"/>
          </a:effectRef>
          <a:fontRef idx="major"/>
        </p:style>
        <p:txBody>
          <a:bodyPr wrap="square" rtlCol="0">
            <a:spAutoFit/>
          </a:bodyPr>
          <a:lstStyle/>
          <a:p>
            <a:r>
              <a:rPr lang="es-ES" sz="2000" b="1" dirty="0"/>
              <a:t>La gente sigue negando el envejecimiento, teme envejecer, </a:t>
            </a:r>
            <a:r>
              <a:rPr lang="es-ES" sz="2000" b="1" dirty="0" smtClean="0"/>
              <a:t>detesta envejecer</a:t>
            </a:r>
            <a:r>
              <a:rPr lang="es-ES" sz="2000" b="1" dirty="0"/>
              <a:t>, detesta pensar en el futuro, detesta pensar en el viejo y </a:t>
            </a:r>
            <a:r>
              <a:rPr lang="es-ES" sz="2000" b="1" dirty="0" smtClean="0"/>
              <a:t>en </a:t>
            </a:r>
            <a:r>
              <a:rPr lang="es-ES" sz="2000" b="1" dirty="0"/>
              <a:t>el futuro del </a:t>
            </a:r>
            <a:r>
              <a:rPr lang="es-ES" sz="2000" b="1" dirty="0" smtClean="0"/>
              <a:t>viejo.</a:t>
            </a:r>
            <a:endParaRPr lang="es-ES" sz="2000" b="1" dirty="0"/>
          </a:p>
        </p:txBody>
      </p:sp>
      <p:sp>
        <p:nvSpPr>
          <p:cNvPr id="3" name="Rectángulo 2"/>
          <p:cNvSpPr/>
          <p:nvPr/>
        </p:nvSpPr>
        <p:spPr>
          <a:xfrm>
            <a:off x="756964" y="4122679"/>
            <a:ext cx="10164042" cy="707886"/>
          </a:xfrm>
          <a:prstGeom prst="rect">
            <a:avLst/>
          </a:prstGeom>
          <a:solidFill>
            <a:schemeClr val="bg2"/>
          </a:solidFill>
        </p:spPr>
        <p:txBody>
          <a:bodyPr wrap="square">
            <a:spAutoFit/>
          </a:bodyPr>
          <a:lstStyle/>
          <a:p>
            <a:r>
              <a:rPr lang="es-ES" sz="2000" b="1" dirty="0">
                <a:latin typeface="Times New Roman" panose="02020603050405020304" pitchFamily="18" charset="0"/>
              </a:rPr>
              <a:t>Ser viejo significaría actualmente ser entregado a los otros, </a:t>
            </a:r>
            <a:r>
              <a:rPr lang="es-ES" sz="2000" b="1" dirty="0" smtClean="0">
                <a:latin typeface="Times New Roman" panose="02020603050405020304" pitchFamily="18" charset="0"/>
              </a:rPr>
              <a:t>depender de </a:t>
            </a:r>
            <a:r>
              <a:rPr lang="es-ES" sz="2000" b="1" dirty="0">
                <a:latin typeface="Times New Roman" panose="02020603050405020304" pitchFamily="18" charset="0"/>
              </a:rPr>
              <a:t>otros y ser considerado desvalido y tener que aceptar </a:t>
            </a:r>
            <a:r>
              <a:rPr lang="es-ES" sz="2000" b="1" dirty="0" smtClean="0">
                <a:latin typeface="Times New Roman" panose="02020603050405020304" pitchFamily="18" charset="0"/>
              </a:rPr>
              <a:t>costumbres obsoletas</a:t>
            </a:r>
            <a:r>
              <a:rPr lang="es-ES" sz="2000" b="1" dirty="0">
                <a:latin typeface="Times New Roman" panose="02020603050405020304" pitchFamily="18" charset="0"/>
              </a:rPr>
              <a:t>.</a:t>
            </a:r>
            <a:endParaRPr lang="es-ES" sz="2000" b="1" dirty="0"/>
          </a:p>
        </p:txBody>
      </p:sp>
      <p:sp>
        <p:nvSpPr>
          <p:cNvPr id="4" name="Rectángulo 3"/>
          <p:cNvSpPr/>
          <p:nvPr/>
        </p:nvSpPr>
        <p:spPr>
          <a:xfrm>
            <a:off x="980868" y="1629001"/>
            <a:ext cx="9940138" cy="707886"/>
          </a:xfrm>
          <a:prstGeom prst="rect">
            <a:avLst/>
          </a:prstGeom>
          <a:solidFill>
            <a:schemeClr val="bg2"/>
          </a:solidFill>
        </p:spPr>
        <p:txBody>
          <a:bodyPr wrap="square">
            <a:spAutoFit/>
          </a:bodyPr>
          <a:lstStyle/>
          <a:p>
            <a:r>
              <a:rPr lang="es-ES" sz="2000" b="1" dirty="0" smtClean="0"/>
              <a:t>No se acepta </a:t>
            </a:r>
            <a:r>
              <a:rPr lang="es-ES" sz="2000" b="1" dirty="0"/>
              <a:t>todavía la idea de que los viejos serán los consumidores del </a:t>
            </a:r>
            <a:r>
              <a:rPr lang="es-ES" sz="2000" b="1" dirty="0" smtClean="0"/>
              <a:t>futuro, los </a:t>
            </a:r>
            <a:r>
              <a:rPr lang="es-ES" sz="2000" b="1" dirty="0"/>
              <a:t>que decidirán en las elecciones y los que demandarán </a:t>
            </a:r>
            <a:r>
              <a:rPr lang="es-ES" sz="2000" b="1" dirty="0" smtClean="0"/>
              <a:t>mejor atención </a:t>
            </a:r>
            <a:r>
              <a:rPr lang="es-ES" sz="2000" b="1" dirty="0"/>
              <a:t>de salud</a:t>
            </a:r>
          </a:p>
        </p:txBody>
      </p:sp>
      <p:sp>
        <p:nvSpPr>
          <p:cNvPr id="5" name="Rectángulo 4"/>
          <p:cNvSpPr/>
          <p:nvPr/>
        </p:nvSpPr>
        <p:spPr>
          <a:xfrm>
            <a:off x="912053" y="2895084"/>
            <a:ext cx="9938084" cy="707886"/>
          </a:xfrm>
          <a:prstGeom prst="rect">
            <a:avLst/>
          </a:prstGeom>
          <a:solidFill>
            <a:schemeClr val="bg2"/>
          </a:solidFill>
        </p:spPr>
        <p:txBody>
          <a:bodyPr wrap="square">
            <a:spAutoFit/>
          </a:bodyPr>
          <a:lstStyle/>
          <a:p>
            <a:r>
              <a:rPr lang="es-ES" sz="2000" b="1" dirty="0"/>
              <a:t>Compasión y </a:t>
            </a:r>
            <a:r>
              <a:rPr lang="es-ES" sz="2000" b="1" dirty="0" err="1"/>
              <a:t>patemalismo</a:t>
            </a:r>
            <a:r>
              <a:rPr lang="es-ES" sz="2000" b="1" dirty="0"/>
              <a:t> es la actitud </a:t>
            </a:r>
            <a:r>
              <a:rPr lang="es-ES" sz="2000" b="1" dirty="0" smtClean="0"/>
              <a:t>universal actual </a:t>
            </a:r>
            <a:r>
              <a:rPr lang="es-ES" sz="2000" b="1" dirty="0"/>
              <a:t>frente al viejo. En lenguaje bioético es hacer beneficencia </a:t>
            </a:r>
            <a:r>
              <a:rPr lang="es-ES" sz="2000" b="1" dirty="0" smtClean="0"/>
              <a:t>sin respeto </a:t>
            </a:r>
            <a:r>
              <a:rPr lang="es-ES" sz="2000" b="1" dirty="0"/>
              <a:t>a la autonomía, hacer el bien sin saber los deseos del viejo</a:t>
            </a:r>
          </a:p>
        </p:txBody>
      </p:sp>
    </p:spTree>
    <p:extLst>
      <p:ext uri="{BB962C8B-B14F-4D97-AF65-F5344CB8AC3E}">
        <p14:creationId xmlns:p14="http://schemas.microsoft.com/office/powerpoint/2010/main" val="154814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70021" y="590418"/>
            <a:ext cx="10142622"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S" sz="2000" b="1" dirty="0">
                <a:solidFill>
                  <a:srgbClr val="002060"/>
                </a:solidFill>
              </a:rPr>
              <a:t>Tras identificar como </a:t>
            </a:r>
            <a:r>
              <a:rPr lang="es-ES" sz="2000" b="1" dirty="0" smtClean="0">
                <a:solidFill>
                  <a:srgbClr val="002060"/>
                </a:solidFill>
              </a:rPr>
              <a:t>desafíos </a:t>
            </a:r>
            <a:r>
              <a:rPr lang="es-ES" sz="2000" b="1" dirty="0">
                <a:solidFill>
                  <a:srgbClr val="002060"/>
                </a:solidFill>
              </a:rPr>
              <a:t>socialmente relevantes la vulnerabilidad y la </a:t>
            </a:r>
            <a:r>
              <a:rPr lang="es-ES" sz="2000" b="1" dirty="0" smtClean="0">
                <a:solidFill>
                  <a:srgbClr val="002060"/>
                </a:solidFill>
              </a:rPr>
              <a:t>discriminación </a:t>
            </a:r>
            <a:r>
              <a:rPr lang="es-ES" sz="2000" b="1" dirty="0">
                <a:solidFill>
                  <a:srgbClr val="002060"/>
                </a:solidFill>
              </a:rPr>
              <a:t>que afectan a las personas que envejecen y la necesidad de proveer vida humana digna y plena a todos los miembros de la </a:t>
            </a:r>
            <a:r>
              <a:rPr lang="es-ES" sz="2000" b="1" dirty="0" smtClean="0">
                <a:solidFill>
                  <a:srgbClr val="002060"/>
                </a:solidFill>
              </a:rPr>
              <a:t>sociedad. </a:t>
            </a:r>
            <a:endParaRPr lang="es-ES" sz="2000" b="1" dirty="0">
              <a:solidFill>
                <a:srgbClr val="002060"/>
              </a:solidFill>
            </a:endParaRPr>
          </a:p>
        </p:txBody>
      </p:sp>
      <p:sp>
        <p:nvSpPr>
          <p:cNvPr id="4" name="Rectángulo 3"/>
          <p:cNvSpPr/>
          <p:nvPr/>
        </p:nvSpPr>
        <p:spPr>
          <a:xfrm>
            <a:off x="469233" y="2847019"/>
            <a:ext cx="11510210" cy="830997"/>
          </a:xfrm>
          <a:prstGeom prst="rect">
            <a:avLst/>
          </a:prstGeom>
        </p:spPr>
        <p:txBody>
          <a:bodyPr wrap="square">
            <a:spAutoFit/>
          </a:bodyPr>
          <a:lstStyle/>
          <a:p>
            <a:r>
              <a:rPr lang="es-ES" sz="2400" b="1" dirty="0" smtClean="0">
                <a:solidFill>
                  <a:srgbClr val="002060"/>
                </a:solidFill>
              </a:rPr>
              <a:t>Se  necesita </a:t>
            </a:r>
            <a:r>
              <a:rPr lang="es-ES" sz="2400" b="1" dirty="0">
                <a:solidFill>
                  <a:srgbClr val="002060"/>
                </a:solidFill>
              </a:rPr>
              <a:t>un examen preliminar del principio de </a:t>
            </a:r>
            <a:r>
              <a:rPr lang="es-ES" sz="2400" b="1" dirty="0">
                <a:solidFill>
                  <a:srgbClr val="FF0000"/>
                </a:solidFill>
              </a:rPr>
              <a:t>solidaridad</a:t>
            </a:r>
            <a:r>
              <a:rPr lang="es-ES" sz="2400" b="1" dirty="0">
                <a:solidFill>
                  <a:srgbClr val="002060"/>
                </a:solidFill>
              </a:rPr>
              <a:t> como  </a:t>
            </a:r>
            <a:r>
              <a:rPr lang="es-ES" sz="2400" b="1" dirty="0" smtClean="0">
                <a:solidFill>
                  <a:srgbClr val="002060"/>
                </a:solidFill>
              </a:rPr>
              <a:t>complemento </a:t>
            </a:r>
            <a:r>
              <a:rPr lang="es-ES" sz="2400" b="1" dirty="0">
                <a:solidFill>
                  <a:srgbClr val="002060"/>
                </a:solidFill>
              </a:rPr>
              <a:t>a los </a:t>
            </a:r>
            <a:r>
              <a:rPr lang="es-ES" sz="2400" b="1" dirty="0" smtClean="0">
                <a:solidFill>
                  <a:srgbClr val="002060"/>
                </a:solidFill>
              </a:rPr>
              <a:t>principios de </a:t>
            </a:r>
          </a:p>
        </p:txBody>
      </p:sp>
      <p:sp>
        <p:nvSpPr>
          <p:cNvPr id="7" name="Flecha abajo 6"/>
          <p:cNvSpPr/>
          <p:nvPr/>
        </p:nvSpPr>
        <p:spPr>
          <a:xfrm>
            <a:off x="3513221" y="1816768"/>
            <a:ext cx="878305" cy="819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3661609" y="3678016"/>
            <a:ext cx="3052011" cy="1815882"/>
          </a:xfrm>
          <a:prstGeom prst="rect">
            <a:avLst/>
          </a:prstGeom>
        </p:spPr>
        <p:txBody>
          <a:bodyPr wrap="square">
            <a:spAutoFit/>
          </a:bodyPr>
          <a:lstStyle/>
          <a:p>
            <a:r>
              <a:rPr lang="es-ES" sz="2800" b="1" dirty="0"/>
              <a:t>Autonomía</a:t>
            </a:r>
          </a:p>
          <a:p>
            <a:r>
              <a:rPr lang="es-ES" sz="2800" b="1" dirty="0"/>
              <a:t>Beneficencia</a:t>
            </a:r>
          </a:p>
          <a:p>
            <a:r>
              <a:rPr lang="es-ES" sz="2800" b="1" dirty="0"/>
              <a:t>No maleficencia</a:t>
            </a:r>
          </a:p>
          <a:p>
            <a:r>
              <a:rPr lang="es-ES" sz="2800" b="1" dirty="0"/>
              <a:t>Justicia. </a:t>
            </a:r>
          </a:p>
        </p:txBody>
      </p:sp>
    </p:spTree>
    <p:extLst>
      <p:ext uri="{BB962C8B-B14F-4D97-AF65-F5344CB8AC3E}">
        <p14:creationId xmlns:p14="http://schemas.microsoft.com/office/powerpoint/2010/main" val="40625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F0000"/>
                </a:solidFill>
              </a:rPr>
              <a:t>Sentido</a:t>
            </a:r>
            <a:r>
              <a:rPr lang="es-ES" b="1" dirty="0" smtClean="0"/>
              <a:t> y </a:t>
            </a:r>
            <a:r>
              <a:rPr lang="es-ES" b="1" dirty="0" smtClean="0">
                <a:solidFill>
                  <a:srgbClr val="0070C0"/>
                </a:solidFill>
              </a:rPr>
              <a:t>significado</a:t>
            </a:r>
            <a:r>
              <a:rPr lang="es-ES" b="1" dirty="0" smtClean="0"/>
              <a:t> de la vejez </a:t>
            </a:r>
            <a:endParaRPr lang="es-ES" b="1" dirty="0"/>
          </a:p>
        </p:txBody>
      </p:sp>
      <p:sp>
        <p:nvSpPr>
          <p:cNvPr id="6" name="Rectángulo 5"/>
          <p:cNvSpPr/>
          <p:nvPr/>
        </p:nvSpPr>
        <p:spPr>
          <a:xfrm>
            <a:off x="398585" y="2349092"/>
            <a:ext cx="3739661" cy="1569660"/>
          </a:xfrm>
          <a:prstGeom prst="rect">
            <a:avLst/>
          </a:prstGeom>
          <a:solidFill>
            <a:schemeClr val="accent2">
              <a:lumMod val="20000"/>
              <a:lumOff val="80000"/>
            </a:schemeClr>
          </a:solidFill>
          <a:ln w="38100">
            <a:solidFill>
              <a:srgbClr val="FF0000"/>
            </a:solidFill>
          </a:ln>
        </p:spPr>
        <p:txBody>
          <a:bodyPr wrap="square">
            <a:spAutoFit/>
          </a:bodyPr>
          <a:lstStyle/>
          <a:p>
            <a:pPr algn="just"/>
            <a:r>
              <a:rPr lang="es-ES" sz="2400" b="1" dirty="0"/>
              <a:t>El </a:t>
            </a:r>
            <a:r>
              <a:rPr lang="es-ES" sz="2400" b="1" dirty="0">
                <a:solidFill>
                  <a:srgbClr val="FF0000"/>
                </a:solidFill>
              </a:rPr>
              <a:t>sentido </a:t>
            </a:r>
            <a:r>
              <a:rPr lang="es-ES" sz="2400" b="1" dirty="0"/>
              <a:t>es la percepción que cada individuo tiene de su propia vejez y/o envejecimiento.</a:t>
            </a:r>
          </a:p>
        </p:txBody>
      </p:sp>
      <p:sp>
        <p:nvSpPr>
          <p:cNvPr id="7" name="Rectángulo 6"/>
          <p:cNvSpPr/>
          <p:nvPr/>
        </p:nvSpPr>
        <p:spPr>
          <a:xfrm>
            <a:off x="8206155" y="2620430"/>
            <a:ext cx="3868615" cy="1569660"/>
          </a:xfrm>
          <a:prstGeom prst="rect">
            <a:avLst/>
          </a:prstGeom>
          <a:solidFill>
            <a:schemeClr val="bg2"/>
          </a:solidFill>
          <a:ln w="38100">
            <a:solidFill>
              <a:schemeClr val="bg2">
                <a:lumMod val="90000"/>
              </a:schemeClr>
            </a:solidFill>
          </a:ln>
        </p:spPr>
        <p:txBody>
          <a:bodyPr wrap="square">
            <a:spAutoFit/>
          </a:bodyPr>
          <a:lstStyle/>
          <a:p>
            <a:pPr algn="just"/>
            <a:r>
              <a:rPr lang="es-ES" sz="2400" b="1" dirty="0"/>
              <a:t>El </a:t>
            </a:r>
            <a:r>
              <a:rPr lang="es-ES" sz="2400" b="1" dirty="0">
                <a:solidFill>
                  <a:srgbClr val="0070C0"/>
                </a:solidFill>
              </a:rPr>
              <a:t>significado</a:t>
            </a:r>
            <a:r>
              <a:rPr lang="es-ES" sz="2400" b="1" dirty="0"/>
              <a:t> es la valoración que los otros, la sociedad o la cultura hacen  </a:t>
            </a:r>
            <a:r>
              <a:rPr lang="es-ES" sz="2400" b="1" dirty="0" smtClean="0"/>
              <a:t>de la vejez </a:t>
            </a:r>
            <a:r>
              <a:rPr lang="es-ES" sz="2400" b="1" dirty="0"/>
              <a:t>y/o </a:t>
            </a:r>
            <a:r>
              <a:rPr lang="es-ES" sz="2400" b="1" dirty="0" smtClean="0"/>
              <a:t>envejecimiento. </a:t>
            </a:r>
            <a:endParaRPr lang="es-ES" sz="2400" b="1" dirty="0"/>
          </a:p>
        </p:txBody>
      </p:sp>
      <p:sp>
        <p:nvSpPr>
          <p:cNvPr id="10" name="Llamada de flecha izquierda y derecha 9"/>
          <p:cNvSpPr/>
          <p:nvPr/>
        </p:nvSpPr>
        <p:spPr>
          <a:xfrm>
            <a:off x="4563850" y="2485421"/>
            <a:ext cx="3466457" cy="1287892"/>
          </a:xfrm>
          <a:prstGeom prst="leftRightArrowCallout">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5525141" y="2607138"/>
            <a:ext cx="1543873" cy="954107"/>
          </a:xfrm>
          <a:prstGeom prst="rect">
            <a:avLst/>
          </a:prstGeom>
          <a:noFill/>
        </p:spPr>
        <p:txBody>
          <a:bodyPr wrap="square" rtlCol="0">
            <a:spAutoFit/>
          </a:bodyPr>
          <a:lstStyle/>
          <a:p>
            <a:r>
              <a:rPr lang="es-ES" sz="2800" b="1" dirty="0" smtClean="0">
                <a:solidFill>
                  <a:schemeClr val="accent6">
                    <a:lumMod val="20000"/>
                    <a:lumOff val="80000"/>
                  </a:schemeClr>
                </a:solidFill>
              </a:rPr>
              <a:t>Dilemas Bioéticos </a:t>
            </a:r>
            <a:endParaRPr lang="es-ES" sz="2800" b="1" dirty="0">
              <a:solidFill>
                <a:schemeClr val="accent6">
                  <a:lumMod val="20000"/>
                  <a:lumOff val="80000"/>
                </a:schemeClr>
              </a:solidFill>
            </a:endParaRPr>
          </a:p>
        </p:txBody>
      </p:sp>
      <p:sp>
        <p:nvSpPr>
          <p:cNvPr id="13" name="Rectángulo 12"/>
          <p:cNvSpPr/>
          <p:nvPr/>
        </p:nvSpPr>
        <p:spPr>
          <a:xfrm>
            <a:off x="1276698" y="4656383"/>
            <a:ext cx="10626541" cy="1384995"/>
          </a:xfrm>
          <a:prstGeom prst="rect">
            <a:avLst/>
          </a:prstGeom>
          <a:solidFill>
            <a:schemeClr val="accent1">
              <a:lumMod val="40000"/>
              <a:lumOff val="60000"/>
            </a:schemeClr>
          </a:solidFill>
          <a:ln>
            <a:solidFill>
              <a:schemeClr val="accent1">
                <a:lumMod val="20000"/>
                <a:lumOff val="80000"/>
              </a:schemeClr>
            </a:solidFill>
          </a:ln>
        </p:spPr>
        <p:txBody>
          <a:bodyPr wrap="square">
            <a:spAutoFit/>
          </a:bodyPr>
          <a:lstStyle/>
          <a:p>
            <a:pPr algn="just"/>
            <a:r>
              <a:rPr lang="es-ES" sz="2800" b="1" dirty="0"/>
              <a:t>La relación entre </a:t>
            </a:r>
            <a:r>
              <a:rPr lang="es-ES" sz="2800" b="1" dirty="0">
                <a:solidFill>
                  <a:srgbClr val="FF0000"/>
                </a:solidFill>
              </a:rPr>
              <a:t>sentido</a:t>
            </a:r>
            <a:r>
              <a:rPr lang="es-ES" sz="2800" b="1" dirty="0"/>
              <a:t> y </a:t>
            </a:r>
            <a:r>
              <a:rPr lang="es-ES" sz="2800" b="1" dirty="0">
                <a:solidFill>
                  <a:srgbClr val="0070C0"/>
                </a:solidFill>
              </a:rPr>
              <a:t>significado</a:t>
            </a:r>
            <a:r>
              <a:rPr lang="es-ES" sz="2800" b="1" dirty="0"/>
              <a:t>, entre lo </a:t>
            </a:r>
            <a:r>
              <a:rPr lang="es-ES" sz="2800" b="1" dirty="0">
                <a:solidFill>
                  <a:srgbClr val="00B050"/>
                </a:solidFill>
              </a:rPr>
              <a:t>individual</a:t>
            </a:r>
            <a:r>
              <a:rPr lang="es-ES" sz="2800" b="1" dirty="0"/>
              <a:t> y lo </a:t>
            </a:r>
            <a:r>
              <a:rPr lang="es-ES" sz="2800" b="1" dirty="0">
                <a:solidFill>
                  <a:srgbClr val="002060"/>
                </a:solidFill>
              </a:rPr>
              <a:t>comunitario</a:t>
            </a:r>
            <a:r>
              <a:rPr lang="es-ES" sz="2800" b="1" dirty="0"/>
              <a:t>, como en tantos otros temas bioéticos, </a:t>
            </a:r>
            <a:r>
              <a:rPr lang="es-ES" sz="2800" b="1" dirty="0" smtClean="0"/>
              <a:t>se caracteriza </a:t>
            </a:r>
            <a:r>
              <a:rPr lang="es-ES" sz="2800" b="1" dirty="0"/>
              <a:t>por tensiones que suelen desembocar en </a:t>
            </a:r>
            <a:r>
              <a:rPr lang="es-ES" sz="2800" b="1" dirty="0">
                <a:solidFill>
                  <a:srgbClr val="FF0000"/>
                </a:solidFill>
              </a:rPr>
              <a:t>auténticos dilemas</a:t>
            </a:r>
          </a:p>
        </p:txBody>
      </p:sp>
    </p:spTree>
    <p:extLst>
      <p:ext uri="{BB962C8B-B14F-4D97-AF65-F5344CB8AC3E}">
        <p14:creationId xmlns:p14="http://schemas.microsoft.com/office/powerpoint/2010/main" val="1051562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23240" y="2479146"/>
            <a:ext cx="3423305" cy="633765"/>
          </a:xfrm>
          <a:ln w="38100">
            <a:solidFill>
              <a:srgbClr val="FF0000"/>
            </a:solidFill>
          </a:ln>
        </p:spPr>
        <p:txBody>
          <a:bodyPr>
            <a:noAutofit/>
          </a:bodyPr>
          <a:lstStyle/>
          <a:p>
            <a:r>
              <a:rPr lang="es-ES" b="1" dirty="0" smtClean="0"/>
              <a:t>Se dice respetar a los ancianos, mas no se les ama.</a:t>
            </a:r>
          </a:p>
          <a:p>
            <a:endParaRPr lang="es-ES" b="1" dirty="0"/>
          </a:p>
        </p:txBody>
      </p:sp>
      <p:pic>
        <p:nvPicPr>
          <p:cNvPr id="6" name="Imagen 5"/>
          <p:cNvPicPr>
            <a:picLocks noChangeAspect="1"/>
          </p:cNvPicPr>
          <p:nvPr/>
        </p:nvPicPr>
        <p:blipFill>
          <a:blip r:embed="rId2"/>
          <a:stretch>
            <a:fillRect/>
          </a:stretch>
        </p:blipFill>
        <p:spPr>
          <a:xfrm>
            <a:off x="10410977" y="-44506"/>
            <a:ext cx="1609725" cy="2105025"/>
          </a:xfrm>
          <a:prstGeom prst="rect">
            <a:avLst/>
          </a:prstGeom>
        </p:spPr>
      </p:pic>
      <p:pic>
        <p:nvPicPr>
          <p:cNvPr id="7" name="Imagen 6"/>
          <p:cNvPicPr>
            <a:picLocks noChangeAspect="1"/>
          </p:cNvPicPr>
          <p:nvPr/>
        </p:nvPicPr>
        <p:blipFill>
          <a:blip r:embed="rId3"/>
          <a:stretch>
            <a:fillRect/>
          </a:stretch>
        </p:blipFill>
        <p:spPr>
          <a:xfrm>
            <a:off x="7110253" y="125523"/>
            <a:ext cx="2762250" cy="2076450"/>
          </a:xfrm>
          <a:prstGeom prst="rect">
            <a:avLst/>
          </a:prstGeom>
        </p:spPr>
      </p:pic>
      <p:pic>
        <p:nvPicPr>
          <p:cNvPr id="8" name="Imagen 7"/>
          <p:cNvPicPr>
            <a:picLocks noChangeAspect="1"/>
          </p:cNvPicPr>
          <p:nvPr/>
        </p:nvPicPr>
        <p:blipFill rotWithShape="1">
          <a:blip r:embed="rId4"/>
          <a:srcRect b="19350"/>
          <a:stretch/>
        </p:blipFill>
        <p:spPr>
          <a:xfrm>
            <a:off x="7286465" y="4379434"/>
            <a:ext cx="2409825" cy="1989626"/>
          </a:xfrm>
          <a:prstGeom prst="rect">
            <a:avLst/>
          </a:prstGeom>
        </p:spPr>
      </p:pic>
      <p:pic>
        <p:nvPicPr>
          <p:cNvPr id="9" name="Imagen 8"/>
          <p:cNvPicPr>
            <a:picLocks noChangeAspect="1"/>
          </p:cNvPicPr>
          <p:nvPr/>
        </p:nvPicPr>
        <p:blipFill>
          <a:blip r:embed="rId5"/>
          <a:stretch>
            <a:fillRect/>
          </a:stretch>
        </p:blipFill>
        <p:spPr>
          <a:xfrm>
            <a:off x="10222416" y="2190805"/>
            <a:ext cx="1933575" cy="2247900"/>
          </a:xfrm>
          <a:prstGeom prst="rect">
            <a:avLst/>
          </a:prstGeom>
        </p:spPr>
      </p:pic>
      <p:pic>
        <p:nvPicPr>
          <p:cNvPr id="10" name="Imagen 9"/>
          <p:cNvPicPr>
            <a:picLocks noChangeAspect="1"/>
          </p:cNvPicPr>
          <p:nvPr/>
        </p:nvPicPr>
        <p:blipFill rotWithShape="1">
          <a:blip r:embed="rId6"/>
          <a:srcRect l="27747" t="7944" r="9417" b="7585"/>
          <a:stretch/>
        </p:blipFill>
        <p:spPr>
          <a:xfrm>
            <a:off x="9746166" y="4159405"/>
            <a:ext cx="2118732" cy="1906858"/>
          </a:xfrm>
          <a:prstGeom prst="rect">
            <a:avLst/>
          </a:prstGeom>
        </p:spPr>
      </p:pic>
      <p:sp>
        <p:nvSpPr>
          <p:cNvPr id="11" name="CuadroTexto 10"/>
          <p:cNvSpPr txBox="1"/>
          <p:nvPr/>
        </p:nvSpPr>
        <p:spPr>
          <a:xfrm>
            <a:off x="278606" y="500176"/>
            <a:ext cx="4689231" cy="1015663"/>
          </a:xfrm>
          <a:prstGeom prst="rect">
            <a:avLst/>
          </a:prstGeom>
          <a:noFill/>
          <a:ln w="38100">
            <a:solidFill>
              <a:srgbClr val="FF0000"/>
            </a:solidFill>
          </a:ln>
        </p:spPr>
        <p:txBody>
          <a:bodyPr wrap="square" rtlCol="0">
            <a:spAutoFit/>
          </a:bodyPr>
          <a:lstStyle/>
          <a:p>
            <a:r>
              <a:rPr lang="es-ES" sz="2000" b="1" dirty="0" smtClean="0"/>
              <a:t>El discurso público sobre envejecimiento y  vejez se construye sobre antinomias y paradojas </a:t>
            </a:r>
            <a:endParaRPr lang="es-ES" sz="2000" b="1" dirty="0"/>
          </a:p>
        </p:txBody>
      </p:sp>
      <p:sp>
        <p:nvSpPr>
          <p:cNvPr id="12" name="Flecha abajo 11"/>
          <p:cNvSpPr/>
          <p:nvPr/>
        </p:nvSpPr>
        <p:spPr>
          <a:xfrm>
            <a:off x="2036847" y="1586638"/>
            <a:ext cx="586373" cy="6153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349933" y="3314755"/>
            <a:ext cx="3635696" cy="1015663"/>
          </a:xfrm>
          <a:prstGeom prst="rect">
            <a:avLst/>
          </a:prstGeom>
          <a:noFill/>
          <a:ln w="38100">
            <a:solidFill>
              <a:srgbClr val="FF0000"/>
            </a:solidFill>
          </a:ln>
        </p:spPr>
        <p:txBody>
          <a:bodyPr wrap="square" rtlCol="0">
            <a:spAutoFit/>
          </a:bodyPr>
          <a:lstStyle/>
          <a:p>
            <a:pPr algn="just"/>
            <a:r>
              <a:rPr lang="es-ES" sz="2000" b="1" dirty="0" smtClean="0"/>
              <a:t>Se defienden sus derechos, mas no el derecho de expresar, cuales son tales sus derechos  </a:t>
            </a:r>
            <a:endParaRPr lang="es-ES" sz="2000" b="1" dirty="0"/>
          </a:p>
        </p:txBody>
      </p:sp>
      <p:sp>
        <p:nvSpPr>
          <p:cNvPr id="14" name="CuadroTexto 13"/>
          <p:cNvSpPr txBox="1"/>
          <p:nvPr/>
        </p:nvSpPr>
        <p:spPr>
          <a:xfrm>
            <a:off x="263154" y="4648428"/>
            <a:ext cx="3722475" cy="1323439"/>
          </a:xfrm>
          <a:prstGeom prst="rect">
            <a:avLst/>
          </a:prstGeom>
          <a:noFill/>
          <a:ln w="38100">
            <a:solidFill>
              <a:srgbClr val="FF0000"/>
            </a:solidFill>
          </a:ln>
        </p:spPr>
        <p:txBody>
          <a:bodyPr wrap="square" rtlCol="0">
            <a:spAutoFit/>
          </a:bodyPr>
          <a:lstStyle/>
          <a:p>
            <a:pPr algn="just"/>
            <a:r>
              <a:rPr lang="es-ES" sz="2000" b="1" dirty="0" smtClean="0"/>
              <a:t>Se reconoce la solidaridad como fundamento de las acciones que habrán de favorecerles, mas se les niega</a:t>
            </a:r>
            <a:endParaRPr lang="es-ES" sz="2000" b="1" dirty="0"/>
          </a:p>
        </p:txBody>
      </p:sp>
      <p:sp>
        <p:nvSpPr>
          <p:cNvPr id="15" name="CuadroTexto 14"/>
          <p:cNvSpPr txBox="1"/>
          <p:nvPr/>
        </p:nvSpPr>
        <p:spPr>
          <a:xfrm>
            <a:off x="7069795" y="3112911"/>
            <a:ext cx="2167180" cy="830997"/>
          </a:xfrm>
          <a:prstGeom prst="rect">
            <a:avLst/>
          </a:prstGeom>
          <a:noFill/>
        </p:spPr>
        <p:txBody>
          <a:bodyPr wrap="square" rtlCol="0">
            <a:spAutoFit/>
          </a:bodyPr>
          <a:lstStyle/>
          <a:p>
            <a:r>
              <a:rPr lang="es-ES" sz="2400" b="1" dirty="0" smtClean="0">
                <a:solidFill>
                  <a:srgbClr val="FF0000"/>
                </a:solidFill>
              </a:rPr>
              <a:t>Genera  una</a:t>
            </a:r>
          </a:p>
          <a:p>
            <a:r>
              <a:rPr lang="es-ES" sz="2400" b="1" dirty="0" smtClean="0">
                <a:solidFill>
                  <a:srgbClr val="FF0000"/>
                </a:solidFill>
              </a:rPr>
              <a:t> tensión ética </a:t>
            </a:r>
            <a:endParaRPr lang="es-ES" sz="2400" b="1" dirty="0">
              <a:solidFill>
                <a:srgbClr val="FF0000"/>
              </a:solidFill>
            </a:endParaRPr>
          </a:p>
        </p:txBody>
      </p:sp>
      <p:sp>
        <p:nvSpPr>
          <p:cNvPr id="17" name="Explosión 2 16"/>
          <p:cNvSpPr/>
          <p:nvPr/>
        </p:nvSpPr>
        <p:spPr>
          <a:xfrm>
            <a:off x="6461149" y="2267040"/>
            <a:ext cx="3523142" cy="2381388"/>
          </a:xfrm>
          <a:prstGeom prst="irregularSeal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 la derecha con bandas 17"/>
          <p:cNvSpPr/>
          <p:nvPr/>
        </p:nvSpPr>
        <p:spPr>
          <a:xfrm>
            <a:off x="4475468" y="3099258"/>
            <a:ext cx="984738" cy="84465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1514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e 15"/>
          <p:cNvSpPr/>
          <p:nvPr/>
        </p:nvSpPr>
        <p:spPr>
          <a:xfrm>
            <a:off x="1735016" y="1922585"/>
            <a:ext cx="9144000" cy="363415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p:txBody>
          <a:bodyPr/>
          <a:lstStyle/>
          <a:p>
            <a:r>
              <a:rPr lang="es-ES" b="1" dirty="0">
                <a:solidFill>
                  <a:srgbClr val="FF0000"/>
                </a:solidFill>
                <a:latin typeface="+mn-lt"/>
              </a:rPr>
              <a:t>Los dilemas bioéticos de la vejez</a:t>
            </a:r>
            <a:endParaRPr lang="es-ES" dirty="0">
              <a:solidFill>
                <a:srgbClr val="FF0000"/>
              </a:solidFill>
              <a:latin typeface="+mn-lt"/>
            </a:endParaRPr>
          </a:p>
        </p:txBody>
      </p:sp>
      <p:sp>
        <p:nvSpPr>
          <p:cNvPr id="4" name="Rectángulo 3"/>
          <p:cNvSpPr/>
          <p:nvPr/>
        </p:nvSpPr>
        <p:spPr>
          <a:xfrm>
            <a:off x="651803" y="2925615"/>
            <a:ext cx="2888566" cy="461665"/>
          </a:xfrm>
          <a:prstGeom prst="rect">
            <a:avLst/>
          </a:prstGeom>
          <a:solidFill>
            <a:schemeClr val="accent5">
              <a:lumMod val="60000"/>
              <a:lumOff val="40000"/>
            </a:schemeClr>
          </a:solidFill>
          <a:ln>
            <a:solidFill>
              <a:srgbClr val="FF0000"/>
            </a:solidFill>
          </a:ln>
        </p:spPr>
        <p:txBody>
          <a:bodyPr wrap="square">
            <a:spAutoFit/>
          </a:bodyPr>
          <a:lstStyle/>
          <a:p>
            <a:r>
              <a:rPr lang="es-ES" sz="2400" b="1" dirty="0" smtClean="0"/>
              <a:t>Actitud paternalista</a:t>
            </a:r>
            <a:endParaRPr lang="es-ES" sz="2400" b="1" dirty="0"/>
          </a:p>
        </p:txBody>
      </p:sp>
      <p:sp>
        <p:nvSpPr>
          <p:cNvPr id="5" name="Rectángulo 4"/>
          <p:cNvSpPr/>
          <p:nvPr/>
        </p:nvSpPr>
        <p:spPr>
          <a:xfrm>
            <a:off x="4245223" y="1895726"/>
            <a:ext cx="4363887" cy="461665"/>
          </a:xfrm>
          <a:prstGeom prst="rect">
            <a:avLst/>
          </a:prstGeom>
          <a:solidFill>
            <a:schemeClr val="accent5">
              <a:lumMod val="60000"/>
              <a:lumOff val="40000"/>
            </a:schemeClr>
          </a:solidFill>
          <a:ln>
            <a:solidFill>
              <a:srgbClr val="FF0000"/>
            </a:solidFill>
          </a:ln>
        </p:spPr>
        <p:txBody>
          <a:bodyPr wrap="none">
            <a:spAutoFit/>
          </a:bodyPr>
          <a:lstStyle/>
          <a:p>
            <a:r>
              <a:rPr lang="es-ES" sz="2400" b="1" dirty="0" smtClean="0"/>
              <a:t>Costos  </a:t>
            </a:r>
            <a:r>
              <a:rPr lang="es-ES" sz="2400" b="1" dirty="0"/>
              <a:t>de la atención de la vejez</a:t>
            </a:r>
          </a:p>
        </p:txBody>
      </p:sp>
      <p:sp>
        <p:nvSpPr>
          <p:cNvPr id="6" name="Rectángulo 5"/>
          <p:cNvSpPr/>
          <p:nvPr/>
        </p:nvSpPr>
        <p:spPr>
          <a:xfrm>
            <a:off x="9065382" y="3253860"/>
            <a:ext cx="2199641" cy="461665"/>
          </a:xfrm>
          <a:prstGeom prst="rect">
            <a:avLst/>
          </a:prstGeom>
          <a:solidFill>
            <a:schemeClr val="accent5">
              <a:lumMod val="60000"/>
              <a:lumOff val="40000"/>
            </a:schemeClr>
          </a:solidFill>
          <a:ln>
            <a:solidFill>
              <a:srgbClr val="FF0000"/>
            </a:solidFill>
          </a:ln>
        </p:spPr>
        <p:txBody>
          <a:bodyPr wrap="none">
            <a:spAutoFit/>
          </a:bodyPr>
          <a:lstStyle/>
          <a:p>
            <a:r>
              <a:rPr lang="es-ES" sz="2400" b="1" dirty="0" smtClean="0"/>
              <a:t>Calidad  </a:t>
            </a:r>
            <a:r>
              <a:rPr lang="es-ES" sz="2400" b="1" dirty="0"/>
              <a:t>de vida</a:t>
            </a:r>
          </a:p>
        </p:txBody>
      </p:sp>
      <p:sp>
        <p:nvSpPr>
          <p:cNvPr id="7" name="Rectángulo 6"/>
          <p:cNvSpPr/>
          <p:nvPr/>
        </p:nvSpPr>
        <p:spPr>
          <a:xfrm>
            <a:off x="317496" y="4321569"/>
            <a:ext cx="3739661" cy="461665"/>
          </a:xfrm>
          <a:prstGeom prst="rect">
            <a:avLst/>
          </a:prstGeom>
          <a:solidFill>
            <a:schemeClr val="accent5">
              <a:lumMod val="60000"/>
              <a:lumOff val="40000"/>
            </a:schemeClr>
          </a:solidFill>
          <a:ln>
            <a:solidFill>
              <a:srgbClr val="FF0000"/>
            </a:solidFill>
          </a:ln>
        </p:spPr>
        <p:txBody>
          <a:bodyPr wrap="square">
            <a:spAutoFit/>
          </a:bodyPr>
          <a:lstStyle/>
          <a:p>
            <a:r>
              <a:rPr lang="es-ES" sz="2400" b="1" dirty="0" smtClean="0"/>
              <a:t>Derechos  </a:t>
            </a:r>
            <a:r>
              <a:rPr lang="es-ES" sz="2400" b="1" dirty="0"/>
              <a:t>de los </a:t>
            </a:r>
            <a:r>
              <a:rPr lang="es-ES" sz="2400" b="1" dirty="0" smtClean="0"/>
              <a:t>ancianos</a:t>
            </a:r>
            <a:endParaRPr lang="es-ES" sz="2400" b="1" dirty="0"/>
          </a:p>
        </p:txBody>
      </p:sp>
      <p:sp>
        <p:nvSpPr>
          <p:cNvPr id="8" name="Rectángulo 7"/>
          <p:cNvSpPr/>
          <p:nvPr/>
        </p:nvSpPr>
        <p:spPr>
          <a:xfrm>
            <a:off x="4337537" y="5293860"/>
            <a:ext cx="3849067" cy="461665"/>
          </a:xfrm>
          <a:prstGeom prst="rect">
            <a:avLst/>
          </a:prstGeom>
          <a:solidFill>
            <a:schemeClr val="accent5">
              <a:lumMod val="60000"/>
              <a:lumOff val="40000"/>
            </a:schemeClr>
          </a:solidFill>
          <a:ln>
            <a:solidFill>
              <a:srgbClr val="FF0000"/>
            </a:solidFill>
          </a:ln>
        </p:spPr>
        <p:txBody>
          <a:bodyPr wrap="none">
            <a:spAutoFit/>
          </a:bodyPr>
          <a:lstStyle/>
          <a:p>
            <a:r>
              <a:rPr lang="es-ES" sz="2400" b="1" dirty="0" smtClean="0"/>
              <a:t>Relación  </a:t>
            </a:r>
            <a:r>
              <a:rPr lang="es-ES" sz="2400" b="1" dirty="0"/>
              <a:t>entre generaciones</a:t>
            </a:r>
          </a:p>
        </p:txBody>
      </p:sp>
      <p:sp>
        <p:nvSpPr>
          <p:cNvPr id="9" name="Rectángulo 8"/>
          <p:cNvSpPr/>
          <p:nvPr/>
        </p:nvSpPr>
        <p:spPr>
          <a:xfrm>
            <a:off x="8937583" y="4783235"/>
            <a:ext cx="2749471" cy="461665"/>
          </a:xfrm>
          <a:prstGeom prst="rect">
            <a:avLst/>
          </a:prstGeom>
          <a:solidFill>
            <a:schemeClr val="accent5">
              <a:lumMod val="60000"/>
              <a:lumOff val="40000"/>
            </a:schemeClr>
          </a:solidFill>
          <a:ln>
            <a:solidFill>
              <a:srgbClr val="FF0000"/>
            </a:solidFill>
          </a:ln>
        </p:spPr>
        <p:txBody>
          <a:bodyPr wrap="none">
            <a:spAutoFit/>
          </a:bodyPr>
          <a:lstStyle/>
          <a:p>
            <a:r>
              <a:rPr lang="es-ES" sz="2400" b="1" dirty="0" smtClean="0"/>
              <a:t>Equidad  </a:t>
            </a:r>
            <a:r>
              <a:rPr lang="es-ES" sz="2400" b="1" dirty="0"/>
              <a:t>nutricional</a:t>
            </a:r>
          </a:p>
        </p:txBody>
      </p:sp>
      <p:sp>
        <p:nvSpPr>
          <p:cNvPr id="10" name="Elipse 9"/>
          <p:cNvSpPr/>
          <p:nvPr/>
        </p:nvSpPr>
        <p:spPr>
          <a:xfrm>
            <a:off x="4667731" y="3253861"/>
            <a:ext cx="3518873" cy="1529374"/>
          </a:xfrm>
          <a:prstGeom prst="ellipse">
            <a:avLst/>
          </a:prstGeom>
          <a:noFill/>
          <a:ln w="190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0000"/>
                </a:solidFill>
              </a:rPr>
              <a:t>Dilemas  </a:t>
            </a:r>
            <a:r>
              <a:rPr lang="es-ES" sz="2400" b="1" dirty="0">
                <a:solidFill>
                  <a:srgbClr val="FF0000"/>
                </a:solidFill>
              </a:rPr>
              <a:t>bioéticos de la vejez</a:t>
            </a:r>
            <a:endParaRPr lang="es-ES" sz="2400" dirty="0"/>
          </a:p>
        </p:txBody>
      </p:sp>
    </p:spTree>
    <p:extLst>
      <p:ext uri="{BB962C8B-B14F-4D97-AF65-F5344CB8AC3E}">
        <p14:creationId xmlns:p14="http://schemas.microsoft.com/office/powerpoint/2010/main" val="3015660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FF0000"/>
                </a:solidFill>
                <a:latin typeface="+mn-lt"/>
              </a:rPr>
              <a:t>Actitud paternalista </a:t>
            </a:r>
            <a:endParaRPr lang="es-ES" dirty="0">
              <a:solidFill>
                <a:srgbClr val="FF0000"/>
              </a:solidFill>
              <a:latin typeface="+mn-lt"/>
            </a:endParaRPr>
          </a:p>
        </p:txBody>
      </p:sp>
      <p:sp>
        <p:nvSpPr>
          <p:cNvPr id="3" name="Marcador de contenido 2"/>
          <p:cNvSpPr>
            <a:spLocks noGrp="1"/>
          </p:cNvSpPr>
          <p:nvPr>
            <p:ph idx="1"/>
          </p:nvPr>
        </p:nvSpPr>
        <p:spPr>
          <a:xfrm>
            <a:off x="875446" y="1901017"/>
            <a:ext cx="8078985" cy="897939"/>
          </a:xfrm>
          <a:ln w="63500">
            <a:solidFill>
              <a:srgbClr val="FF0000"/>
            </a:solidFill>
          </a:ln>
        </p:spPr>
        <p:txBody>
          <a:bodyPr>
            <a:normAutofit/>
          </a:bodyPr>
          <a:lstStyle/>
          <a:p>
            <a:pPr algn="just"/>
            <a:r>
              <a:rPr lang="es-ES" sz="2400" b="1" dirty="0" smtClean="0">
                <a:solidFill>
                  <a:schemeClr val="tx1"/>
                </a:solidFill>
              </a:rPr>
              <a:t>Paternalismo </a:t>
            </a:r>
            <a:r>
              <a:rPr lang="es-ES" sz="2400" dirty="0">
                <a:solidFill>
                  <a:schemeClr val="tx1"/>
                </a:solidFill>
              </a:rPr>
              <a:t>es la actitud que busca </a:t>
            </a:r>
            <a:r>
              <a:rPr lang="es-ES" sz="2400" b="1" dirty="0">
                <a:solidFill>
                  <a:srgbClr val="FF0000"/>
                </a:solidFill>
              </a:rPr>
              <a:t>beneficiar</a:t>
            </a:r>
            <a:r>
              <a:rPr lang="es-ES" sz="2400" dirty="0">
                <a:solidFill>
                  <a:schemeClr val="tx1"/>
                </a:solidFill>
              </a:rPr>
              <a:t> al </a:t>
            </a:r>
            <a:r>
              <a:rPr lang="es-ES" sz="2400" dirty="0" smtClean="0">
                <a:solidFill>
                  <a:schemeClr val="tx1"/>
                </a:solidFill>
              </a:rPr>
              <a:t>paciente, </a:t>
            </a:r>
            <a:r>
              <a:rPr lang="es-ES" sz="2400" b="1" dirty="0" smtClean="0">
                <a:solidFill>
                  <a:schemeClr val="tx1"/>
                </a:solidFill>
              </a:rPr>
              <a:t>como un padre a su hijo. </a:t>
            </a:r>
            <a:endParaRPr lang="es-ES" sz="2400" b="1" dirty="0">
              <a:solidFill>
                <a:schemeClr val="tx1"/>
              </a:solidFill>
            </a:endParaRPr>
          </a:p>
        </p:txBody>
      </p:sp>
      <p:pic>
        <p:nvPicPr>
          <p:cNvPr id="5" name="Imagen 4"/>
          <p:cNvPicPr>
            <a:picLocks noChangeAspect="1"/>
          </p:cNvPicPr>
          <p:nvPr/>
        </p:nvPicPr>
        <p:blipFill>
          <a:blip r:embed="rId2"/>
          <a:stretch>
            <a:fillRect/>
          </a:stretch>
        </p:blipFill>
        <p:spPr>
          <a:xfrm>
            <a:off x="9706292" y="1815903"/>
            <a:ext cx="1840938" cy="1806528"/>
          </a:xfrm>
          <a:prstGeom prst="rect">
            <a:avLst/>
          </a:prstGeom>
        </p:spPr>
      </p:pic>
      <p:pic>
        <p:nvPicPr>
          <p:cNvPr id="12" name="Imagen 11"/>
          <p:cNvPicPr>
            <a:picLocks noChangeAspect="1"/>
          </p:cNvPicPr>
          <p:nvPr/>
        </p:nvPicPr>
        <p:blipFill>
          <a:blip r:embed="rId3"/>
          <a:stretch>
            <a:fillRect/>
          </a:stretch>
        </p:blipFill>
        <p:spPr>
          <a:xfrm>
            <a:off x="9706292" y="3908257"/>
            <a:ext cx="2237935" cy="1542361"/>
          </a:xfrm>
          <a:prstGeom prst="rect">
            <a:avLst/>
          </a:prstGeom>
        </p:spPr>
      </p:pic>
      <p:sp>
        <p:nvSpPr>
          <p:cNvPr id="15" name="CuadroTexto 14"/>
          <p:cNvSpPr txBox="1"/>
          <p:nvPr/>
        </p:nvSpPr>
        <p:spPr>
          <a:xfrm>
            <a:off x="875446" y="3310197"/>
            <a:ext cx="2826759" cy="1938992"/>
          </a:xfrm>
          <a:prstGeom prst="rect">
            <a:avLst/>
          </a:prstGeom>
          <a:noFill/>
          <a:ln w="63500">
            <a:solidFill>
              <a:srgbClr val="FF0000"/>
            </a:solidFill>
          </a:ln>
        </p:spPr>
        <p:txBody>
          <a:bodyPr wrap="square" rtlCol="0">
            <a:spAutoFit/>
          </a:bodyPr>
          <a:lstStyle/>
          <a:p>
            <a:pPr algn="just"/>
            <a:r>
              <a:rPr lang="es-ES" sz="2400" b="1" dirty="0" smtClean="0"/>
              <a:t>El médico decide que es lo mejor para el paciente frente a la actitud sumisa y pasiva de este </a:t>
            </a:r>
            <a:endParaRPr lang="es-ES" sz="2400" b="1" dirty="0"/>
          </a:p>
        </p:txBody>
      </p:sp>
      <p:sp>
        <p:nvSpPr>
          <p:cNvPr id="8" name="Rectángulo 7"/>
          <p:cNvSpPr/>
          <p:nvPr/>
        </p:nvSpPr>
        <p:spPr>
          <a:xfrm>
            <a:off x="5452948" y="3464085"/>
            <a:ext cx="3501483" cy="1631216"/>
          </a:xfrm>
          <a:prstGeom prst="rect">
            <a:avLst/>
          </a:prstGeom>
          <a:ln w="63500">
            <a:solidFill>
              <a:srgbClr val="FF0000"/>
            </a:solidFill>
          </a:ln>
        </p:spPr>
        <p:txBody>
          <a:bodyPr wrap="square">
            <a:spAutoFit/>
          </a:bodyPr>
          <a:lstStyle/>
          <a:p>
            <a:pPr algn="just"/>
            <a:r>
              <a:rPr lang="es-ES" sz="2000" b="1" dirty="0"/>
              <a:t>Cualquier elección </a:t>
            </a:r>
            <a:r>
              <a:rPr lang="es-ES" sz="2000" b="1" dirty="0" smtClean="0"/>
              <a:t>reflejará </a:t>
            </a:r>
            <a:r>
              <a:rPr lang="es-ES" sz="2000" b="1" dirty="0"/>
              <a:t>una tensión entre </a:t>
            </a:r>
            <a:r>
              <a:rPr lang="es-ES" sz="2000" b="1" dirty="0" smtClean="0"/>
              <a:t>la protección </a:t>
            </a:r>
            <a:r>
              <a:rPr lang="es-ES" sz="2000" b="1" dirty="0"/>
              <a:t>de la autonomía, por un lado, y proteger a los pacientes de </a:t>
            </a:r>
            <a:r>
              <a:rPr lang="es-ES" sz="2000" b="1" dirty="0" smtClean="0"/>
              <a:t>daños</a:t>
            </a:r>
            <a:r>
              <a:rPr lang="es-ES" sz="2000" b="1" dirty="0"/>
              <a:t>.</a:t>
            </a:r>
            <a:endParaRPr lang="es-ES" sz="2000" b="1" dirty="0" smtClean="0"/>
          </a:p>
        </p:txBody>
      </p:sp>
      <p:sp>
        <p:nvSpPr>
          <p:cNvPr id="4" name="Flecha derecha 3"/>
          <p:cNvSpPr/>
          <p:nvPr/>
        </p:nvSpPr>
        <p:spPr>
          <a:xfrm>
            <a:off x="4003288" y="3702205"/>
            <a:ext cx="950219" cy="7359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64793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84986" y="521323"/>
            <a:ext cx="5205046" cy="1323439"/>
          </a:xfrm>
          <a:prstGeom prst="rect">
            <a:avLst/>
          </a:prstGeom>
          <a:ln w="38100">
            <a:solidFill>
              <a:srgbClr val="7030A0"/>
            </a:solidFill>
          </a:ln>
        </p:spPr>
        <p:txBody>
          <a:bodyPr wrap="square">
            <a:spAutoFit/>
          </a:bodyPr>
          <a:lstStyle/>
          <a:p>
            <a:pPr algn="just"/>
            <a:r>
              <a:rPr lang="es-ES" sz="2000" dirty="0"/>
              <a:t>Históricamente, los médicos han sido responsables por las decisiones relacionadas con la atención de sus pacientes asumiendo una postura eminentemente </a:t>
            </a:r>
            <a:r>
              <a:rPr lang="es-ES" sz="2000" b="1" dirty="0">
                <a:solidFill>
                  <a:srgbClr val="FF0000"/>
                </a:solidFill>
              </a:rPr>
              <a:t>paternalista. </a:t>
            </a:r>
          </a:p>
        </p:txBody>
      </p:sp>
      <p:sp>
        <p:nvSpPr>
          <p:cNvPr id="3" name="Rectángulo 2"/>
          <p:cNvSpPr/>
          <p:nvPr/>
        </p:nvSpPr>
        <p:spPr>
          <a:xfrm>
            <a:off x="445476" y="463712"/>
            <a:ext cx="3446585" cy="1015663"/>
          </a:xfrm>
          <a:prstGeom prst="rect">
            <a:avLst/>
          </a:prstGeom>
          <a:ln>
            <a:solidFill>
              <a:schemeClr val="accent1"/>
            </a:solidFill>
          </a:ln>
        </p:spPr>
        <p:txBody>
          <a:bodyPr wrap="square">
            <a:spAutoFit/>
          </a:bodyPr>
          <a:lstStyle/>
          <a:p>
            <a:r>
              <a:rPr lang="es-ES" sz="2000" dirty="0"/>
              <a:t>Los derechos del enfermo no siempre fueron respetados en la historia de la medicina</a:t>
            </a:r>
            <a:r>
              <a:rPr lang="es-ES" dirty="0"/>
              <a:t>. </a:t>
            </a:r>
          </a:p>
        </p:txBody>
      </p:sp>
      <p:sp>
        <p:nvSpPr>
          <p:cNvPr id="4" name="Rectángulo 3"/>
          <p:cNvSpPr/>
          <p:nvPr/>
        </p:nvSpPr>
        <p:spPr>
          <a:xfrm>
            <a:off x="6507770" y="2689641"/>
            <a:ext cx="4394692" cy="1938992"/>
          </a:xfrm>
          <a:prstGeom prst="rect">
            <a:avLst/>
          </a:prstGeom>
          <a:ln w="38100">
            <a:solidFill>
              <a:srgbClr val="FF0000"/>
            </a:solidFill>
          </a:ln>
        </p:spPr>
        <p:txBody>
          <a:bodyPr wrap="square">
            <a:spAutoFit/>
          </a:bodyPr>
          <a:lstStyle/>
          <a:p>
            <a:pPr algn="just"/>
            <a:r>
              <a:rPr lang="es-ES" sz="2400" dirty="0" smtClean="0"/>
              <a:t>Interesa más </a:t>
            </a:r>
            <a:r>
              <a:rPr lang="es-ES" sz="2400" b="1" dirty="0" smtClean="0">
                <a:solidFill>
                  <a:srgbClr val="FF0000"/>
                </a:solidFill>
              </a:rPr>
              <a:t>la </a:t>
            </a:r>
            <a:r>
              <a:rPr lang="es-ES" sz="2400" b="1" dirty="0">
                <a:solidFill>
                  <a:srgbClr val="FF0000"/>
                </a:solidFill>
              </a:rPr>
              <a:t>perspectiva </a:t>
            </a:r>
            <a:r>
              <a:rPr lang="es-ES" sz="2400" b="1" dirty="0" smtClean="0">
                <a:solidFill>
                  <a:srgbClr val="FF0000"/>
                </a:solidFill>
              </a:rPr>
              <a:t>médica</a:t>
            </a:r>
            <a:r>
              <a:rPr lang="es-ES" sz="2400" dirty="0" smtClean="0"/>
              <a:t>, </a:t>
            </a:r>
            <a:r>
              <a:rPr lang="es-ES" sz="2400" dirty="0"/>
              <a:t>independientemente de los resultados, positivos o negativos, </a:t>
            </a:r>
            <a:r>
              <a:rPr lang="es-ES" sz="2400" dirty="0">
                <a:solidFill>
                  <a:srgbClr val="FF0000"/>
                </a:solidFill>
              </a:rPr>
              <a:t>que sus decisiones implicaran </a:t>
            </a:r>
            <a:r>
              <a:rPr lang="es-ES" sz="2400" b="1" dirty="0">
                <a:solidFill>
                  <a:srgbClr val="FF0000"/>
                </a:solidFill>
              </a:rPr>
              <a:t>para el paciente</a:t>
            </a:r>
          </a:p>
        </p:txBody>
      </p:sp>
      <p:sp>
        <p:nvSpPr>
          <p:cNvPr id="5" name="Flecha derecha 4"/>
          <p:cNvSpPr/>
          <p:nvPr/>
        </p:nvSpPr>
        <p:spPr>
          <a:xfrm>
            <a:off x="4331674" y="684327"/>
            <a:ext cx="961293" cy="574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1192823" y="2689642"/>
            <a:ext cx="4328746" cy="20468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bg1"/>
                </a:solidFill>
              </a:rPr>
              <a:t>Medicina  centrada en el </a:t>
            </a:r>
          </a:p>
          <a:p>
            <a:pPr algn="ctr"/>
            <a:r>
              <a:rPr lang="es-ES" sz="3200" b="1" dirty="0">
                <a:solidFill>
                  <a:schemeClr val="bg1"/>
                </a:solidFill>
              </a:rPr>
              <a:t>médico</a:t>
            </a:r>
            <a:endParaRPr lang="es-ES" sz="3200" dirty="0">
              <a:solidFill>
                <a:schemeClr val="bg1"/>
              </a:solidFill>
            </a:endParaRPr>
          </a:p>
        </p:txBody>
      </p:sp>
    </p:spTree>
    <p:extLst>
      <p:ext uri="{BB962C8B-B14F-4D97-AF65-F5344CB8AC3E}">
        <p14:creationId xmlns:p14="http://schemas.microsoft.com/office/powerpoint/2010/main" val="2602874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FF0000"/>
                </a:solidFill>
                <a:latin typeface="+mn-lt"/>
              </a:rPr>
              <a:t>Actitud paternalista </a:t>
            </a:r>
            <a:endParaRPr lang="es-ES" dirty="0">
              <a:solidFill>
                <a:srgbClr val="FF0000"/>
              </a:solidFill>
              <a:latin typeface="+mn-lt"/>
            </a:endParaRPr>
          </a:p>
        </p:txBody>
      </p:sp>
      <p:sp>
        <p:nvSpPr>
          <p:cNvPr id="4" name="Rectángulo 3"/>
          <p:cNvSpPr/>
          <p:nvPr/>
        </p:nvSpPr>
        <p:spPr>
          <a:xfrm>
            <a:off x="616340" y="2069152"/>
            <a:ext cx="8385519" cy="400110"/>
          </a:xfrm>
          <a:prstGeom prst="rect">
            <a:avLst/>
          </a:prstGeom>
          <a:ln w="63500">
            <a:solidFill>
              <a:srgbClr val="FF0000"/>
            </a:solidFill>
          </a:ln>
        </p:spPr>
        <p:txBody>
          <a:bodyPr wrap="square">
            <a:spAutoFit/>
          </a:bodyPr>
          <a:lstStyle/>
          <a:p>
            <a:pPr algn="just"/>
            <a:r>
              <a:rPr lang="es-ES" sz="2000" b="1" dirty="0"/>
              <a:t>Quizás sea con los </a:t>
            </a:r>
            <a:r>
              <a:rPr lang="es-ES" sz="2000" b="1" dirty="0" smtClean="0"/>
              <a:t>ancianos, </a:t>
            </a:r>
            <a:r>
              <a:rPr lang="es-ES" sz="2000" b="1" dirty="0"/>
              <a:t>con quienes más se actúe de modo paternalista</a:t>
            </a:r>
            <a:r>
              <a:rPr lang="es-ES" sz="2000" b="1" dirty="0" smtClean="0"/>
              <a:t>.</a:t>
            </a:r>
          </a:p>
        </p:txBody>
      </p:sp>
      <p:sp>
        <p:nvSpPr>
          <p:cNvPr id="6" name="Rectángulo 5"/>
          <p:cNvSpPr/>
          <p:nvPr/>
        </p:nvSpPr>
        <p:spPr>
          <a:xfrm>
            <a:off x="661301" y="2777560"/>
            <a:ext cx="10932822" cy="1015663"/>
          </a:xfrm>
          <a:prstGeom prst="rect">
            <a:avLst/>
          </a:prstGeom>
          <a:ln w="63500">
            <a:solidFill>
              <a:srgbClr val="FF0000"/>
            </a:solidFill>
          </a:ln>
        </p:spPr>
        <p:txBody>
          <a:bodyPr wrap="square">
            <a:spAutoFit/>
          </a:bodyPr>
          <a:lstStyle/>
          <a:p>
            <a:pPr marL="0" lvl="1" algn="just"/>
            <a:r>
              <a:rPr lang="es-ES" sz="2000" b="1" dirty="0"/>
              <a:t>Quizás la dificultad para llevar a cabo ciertas tareas como movilizarse o asearse, quizás las fallas amnésicas o la lentitud en el pensamiento conspiren contra el derecho que cada uno tiene a decidir sobre su propia vida. </a:t>
            </a:r>
          </a:p>
        </p:txBody>
      </p:sp>
      <p:sp>
        <p:nvSpPr>
          <p:cNvPr id="11" name="Rectángulo 10"/>
          <p:cNvSpPr/>
          <p:nvPr/>
        </p:nvSpPr>
        <p:spPr>
          <a:xfrm>
            <a:off x="661301" y="4187092"/>
            <a:ext cx="9526053" cy="369332"/>
          </a:xfrm>
          <a:prstGeom prst="rect">
            <a:avLst/>
          </a:prstGeom>
          <a:ln w="63500">
            <a:solidFill>
              <a:srgbClr val="FF0000"/>
            </a:solidFill>
          </a:ln>
        </p:spPr>
        <p:txBody>
          <a:bodyPr wrap="square">
            <a:spAutoFit/>
          </a:bodyPr>
          <a:lstStyle/>
          <a:p>
            <a:pPr algn="just"/>
            <a:r>
              <a:rPr lang="es-ES" b="1" dirty="0"/>
              <a:t>El solo hecho de envejecer pareciera implicar un menoscabo de la </a:t>
            </a:r>
            <a:r>
              <a:rPr lang="es-ES" b="1" dirty="0" smtClean="0"/>
              <a:t>autonomía </a:t>
            </a:r>
            <a:r>
              <a:rPr lang="es-ES" b="1" dirty="0"/>
              <a:t>y </a:t>
            </a:r>
            <a:r>
              <a:rPr lang="es-ES" b="1" dirty="0" smtClean="0"/>
              <a:t>de </a:t>
            </a:r>
            <a:r>
              <a:rPr lang="es-ES" b="1" dirty="0"/>
              <a:t>la competencia. </a:t>
            </a:r>
          </a:p>
        </p:txBody>
      </p:sp>
      <p:graphicFrame>
        <p:nvGraphicFramePr>
          <p:cNvPr id="7" name="Diagrama 6"/>
          <p:cNvGraphicFramePr/>
          <p:nvPr>
            <p:extLst>
              <p:ext uri="{D42A27DB-BD31-4B8C-83A1-F6EECF244321}">
                <p14:modId xmlns:p14="http://schemas.microsoft.com/office/powerpoint/2010/main" val="3407558957"/>
              </p:ext>
            </p:extLst>
          </p:nvPr>
        </p:nvGraphicFramePr>
        <p:xfrm>
          <a:off x="-2039815" y="4933329"/>
          <a:ext cx="8635568" cy="128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p:cNvPicPr>
            <a:picLocks noChangeAspect="1"/>
          </p:cNvPicPr>
          <p:nvPr/>
        </p:nvPicPr>
        <p:blipFill>
          <a:blip r:embed="rId7"/>
          <a:stretch>
            <a:fillRect/>
          </a:stretch>
        </p:blipFill>
        <p:spPr>
          <a:xfrm>
            <a:off x="1963141" y="5129467"/>
            <a:ext cx="1835135" cy="902576"/>
          </a:xfrm>
          <a:prstGeom prst="rect">
            <a:avLst/>
          </a:prstGeom>
        </p:spPr>
      </p:pic>
      <p:sp>
        <p:nvSpPr>
          <p:cNvPr id="5" name="Rectángulo 4"/>
          <p:cNvSpPr/>
          <p:nvPr/>
        </p:nvSpPr>
        <p:spPr>
          <a:xfrm>
            <a:off x="5943598" y="4950293"/>
            <a:ext cx="5533293" cy="1200329"/>
          </a:xfrm>
          <a:prstGeom prst="rect">
            <a:avLst/>
          </a:prstGeom>
          <a:ln w="63500">
            <a:solidFill>
              <a:srgbClr val="FF0000"/>
            </a:solidFill>
          </a:ln>
        </p:spPr>
        <p:txBody>
          <a:bodyPr wrap="square">
            <a:spAutoFit/>
          </a:bodyPr>
          <a:lstStyle/>
          <a:p>
            <a:pPr algn="just"/>
            <a:r>
              <a:rPr lang="es-ES" b="1" dirty="0"/>
              <a:t>Compasión y </a:t>
            </a:r>
            <a:r>
              <a:rPr lang="es-ES" b="1" dirty="0" smtClean="0"/>
              <a:t>paternalismo </a:t>
            </a:r>
            <a:r>
              <a:rPr lang="es-ES" b="1" dirty="0"/>
              <a:t>es la actitud universal actual frente al viejo. En lenguaje bioético es hacer beneficencia sin respeto a la autonomía, hacer el bien sin saber los deseos del viejo</a:t>
            </a:r>
          </a:p>
        </p:txBody>
      </p:sp>
    </p:spTree>
    <p:extLst>
      <p:ext uri="{BB962C8B-B14F-4D97-AF65-F5344CB8AC3E}">
        <p14:creationId xmlns:p14="http://schemas.microsoft.com/office/powerpoint/2010/main" val="3542375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a:t>
            </a:r>
            <a:endParaRPr lang="es-ES" dirty="0"/>
          </a:p>
        </p:txBody>
      </p:sp>
      <p:sp>
        <p:nvSpPr>
          <p:cNvPr id="5" name="Marcador de contenido 4"/>
          <p:cNvSpPr>
            <a:spLocks noGrp="1"/>
          </p:cNvSpPr>
          <p:nvPr>
            <p:ph idx="1"/>
          </p:nvPr>
        </p:nvSpPr>
        <p:spPr>
          <a:xfrm>
            <a:off x="405619" y="1737360"/>
            <a:ext cx="10058400" cy="1073312"/>
          </a:xfrm>
        </p:spPr>
        <p:txBody>
          <a:bodyPr>
            <a:normAutofit fontScale="92500"/>
          </a:bodyPr>
          <a:lstStyle/>
          <a:p>
            <a:pPr algn="just"/>
            <a:r>
              <a:rPr lang="es-ES" sz="3200" b="1" dirty="0" smtClean="0"/>
              <a:t>Un médico piensa que el paciente puede deprimirse, si se entera de su condición terminal y  decide ocultarle la verdad   </a:t>
            </a:r>
            <a:endParaRPr lang="es-ES" sz="3200" b="1" dirty="0"/>
          </a:p>
        </p:txBody>
      </p:sp>
      <p:graphicFrame>
        <p:nvGraphicFramePr>
          <p:cNvPr id="6" name="Diagrama 5"/>
          <p:cNvGraphicFramePr/>
          <p:nvPr>
            <p:extLst>
              <p:ext uri="{D42A27DB-BD31-4B8C-83A1-F6EECF244321}">
                <p14:modId xmlns:p14="http://schemas.microsoft.com/office/powerpoint/2010/main" val="2742223276"/>
              </p:ext>
            </p:extLst>
          </p:nvPr>
        </p:nvGraphicFramePr>
        <p:xfrm>
          <a:off x="3368430" y="2403230"/>
          <a:ext cx="6232770" cy="434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55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  </a:t>
            </a:r>
            <a:endParaRPr lang="es-ES" b="1" dirty="0"/>
          </a:p>
        </p:txBody>
      </p:sp>
      <p:sp>
        <p:nvSpPr>
          <p:cNvPr id="3" name="Marcador de contenido 2"/>
          <p:cNvSpPr>
            <a:spLocks noGrp="1"/>
          </p:cNvSpPr>
          <p:nvPr>
            <p:ph idx="1"/>
          </p:nvPr>
        </p:nvSpPr>
        <p:spPr>
          <a:xfrm>
            <a:off x="1097280" y="1845734"/>
            <a:ext cx="10058400" cy="1659466"/>
          </a:xfrm>
        </p:spPr>
        <p:txBody>
          <a:bodyPr/>
          <a:lstStyle/>
          <a:p>
            <a:pPr algn="just"/>
            <a:r>
              <a:rPr lang="es-ES" sz="3200" b="1" dirty="0" smtClean="0"/>
              <a:t>Exponer algunos </a:t>
            </a:r>
            <a:r>
              <a:rPr lang="es-ES" sz="3200" b="1" dirty="0"/>
              <a:t>de los dilemas </a:t>
            </a:r>
            <a:r>
              <a:rPr lang="es-ES" sz="3200" b="1" dirty="0" smtClean="0"/>
              <a:t>y </a:t>
            </a:r>
            <a:r>
              <a:rPr lang="es-ES" sz="3200" b="1" dirty="0"/>
              <a:t>paradojas morales que se presentan en la sociedad como consecuencia del envejecimiento de su población. </a:t>
            </a:r>
          </a:p>
        </p:txBody>
      </p:sp>
    </p:spTree>
    <p:extLst>
      <p:ext uri="{BB962C8B-B14F-4D97-AF65-F5344CB8AC3E}">
        <p14:creationId xmlns:p14="http://schemas.microsoft.com/office/powerpoint/2010/main" val="2664713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6643" y="584866"/>
            <a:ext cx="5090488" cy="3267075"/>
          </a:xfrm>
          <a:prstGeom prst="rect">
            <a:avLst/>
          </a:prstGeom>
        </p:spPr>
      </p:pic>
      <p:sp>
        <p:nvSpPr>
          <p:cNvPr id="3" name="Rectángulo 2"/>
          <p:cNvSpPr/>
          <p:nvPr/>
        </p:nvSpPr>
        <p:spPr>
          <a:xfrm>
            <a:off x="5742878" y="409877"/>
            <a:ext cx="5720576" cy="1569660"/>
          </a:xfrm>
          <a:prstGeom prst="rect">
            <a:avLst/>
          </a:prstGeom>
          <a:ln w="38100">
            <a:solidFill>
              <a:srgbClr val="002060"/>
            </a:solidFill>
          </a:ln>
        </p:spPr>
        <p:txBody>
          <a:bodyPr wrap="square">
            <a:spAutoFit/>
          </a:bodyPr>
          <a:lstStyle/>
          <a:p>
            <a:pPr algn="just"/>
            <a:r>
              <a:rPr lang="es-ES" sz="2400" dirty="0" smtClean="0">
                <a:solidFill>
                  <a:srgbClr val="000000"/>
                </a:solidFill>
                <a:latin typeface="Times New Roman" panose="02020603050405020304" pitchFamily="18" charset="0"/>
              </a:rPr>
              <a:t>No  hay </a:t>
            </a:r>
            <a:r>
              <a:rPr lang="es-ES" sz="2400" dirty="0">
                <a:solidFill>
                  <a:srgbClr val="000000"/>
                </a:solidFill>
                <a:latin typeface="Times New Roman" panose="02020603050405020304" pitchFamily="18" charset="0"/>
              </a:rPr>
              <a:t>argumentos que permitan sostener que la edad por sí </a:t>
            </a:r>
            <a:r>
              <a:rPr lang="es-ES" sz="2400" dirty="0" smtClean="0">
                <a:solidFill>
                  <a:srgbClr val="000000"/>
                </a:solidFill>
                <a:latin typeface="Times New Roman" panose="02020603050405020304" pitchFamily="18" charset="0"/>
              </a:rPr>
              <a:t>sola, </a:t>
            </a:r>
            <a:r>
              <a:rPr lang="es-ES" sz="2400" dirty="0">
                <a:solidFill>
                  <a:srgbClr val="000000"/>
                </a:solidFill>
                <a:latin typeface="Times New Roman" panose="02020603050405020304" pitchFamily="18" charset="0"/>
              </a:rPr>
              <a:t>en el caso de los ancianos, sea una variable limitante del autogobierno. </a:t>
            </a:r>
            <a:endParaRPr lang="es-ES" sz="2400" dirty="0"/>
          </a:p>
        </p:txBody>
      </p:sp>
      <p:sp>
        <p:nvSpPr>
          <p:cNvPr id="4" name="Rectángulo 3"/>
          <p:cNvSpPr/>
          <p:nvPr/>
        </p:nvSpPr>
        <p:spPr>
          <a:xfrm>
            <a:off x="5865541" y="2218404"/>
            <a:ext cx="5765181" cy="1200329"/>
          </a:xfrm>
          <a:prstGeom prst="rect">
            <a:avLst/>
          </a:prstGeom>
          <a:ln w="38100">
            <a:solidFill>
              <a:srgbClr val="7030A0"/>
            </a:solidFill>
          </a:ln>
        </p:spPr>
        <p:txBody>
          <a:bodyPr wrap="square">
            <a:spAutoFit/>
          </a:bodyPr>
          <a:lstStyle/>
          <a:p>
            <a:pPr algn="just"/>
            <a:r>
              <a:rPr lang="es-ES" sz="2400" dirty="0">
                <a:solidFill>
                  <a:srgbClr val="000000"/>
                </a:solidFill>
                <a:latin typeface="Times New Roman" panose="02020603050405020304" pitchFamily="18" charset="0"/>
              </a:rPr>
              <a:t>La </a:t>
            </a:r>
            <a:r>
              <a:rPr lang="es-ES" sz="2400" dirty="0">
                <a:solidFill>
                  <a:srgbClr val="FF0000"/>
                </a:solidFill>
                <a:latin typeface="Times New Roman" panose="02020603050405020304" pitchFamily="18" charset="0"/>
              </a:rPr>
              <a:t>autonomía</a:t>
            </a:r>
            <a:r>
              <a:rPr lang="es-ES" sz="2400" dirty="0">
                <a:solidFill>
                  <a:srgbClr val="000000"/>
                </a:solidFill>
                <a:latin typeface="Times New Roman" panose="02020603050405020304" pitchFamily="18" charset="0"/>
              </a:rPr>
              <a:t> se define como </a:t>
            </a:r>
            <a:r>
              <a:rPr lang="es-ES" sz="2400" dirty="0">
                <a:solidFill>
                  <a:srgbClr val="FF0000"/>
                </a:solidFill>
                <a:latin typeface="Times New Roman" panose="02020603050405020304" pitchFamily="18" charset="0"/>
              </a:rPr>
              <a:t>autogobierno</a:t>
            </a:r>
            <a:r>
              <a:rPr lang="es-ES" sz="2400" dirty="0">
                <a:solidFill>
                  <a:srgbClr val="000000"/>
                </a:solidFill>
                <a:latin typeface="Times New Roman" panose="02020603050405020304" pitchFamily="18" charset="0"/>
              </a:rPr>
              <a:t> mientras que la competencia se refiere a la capacidad para desempeñar una tarea. </a:t>
            </a:r>
            <a:endParaRPr lang="es-ES" sz="2400" dirty="0"/>
          </a:p>
        </p:txBody>
      </p:sp>
      <p:sp>
        <p:nvSpPr>
          <p:cNvPr id="6" name="Rectángulo 5"/>
          <p:cNvSpPr/>
          <p:nvPr/>
        </p:nvSpPr>
        <p:spPr>
          <a:xfrm>
            <a:off x="5865540" y="3657600"/>
            <a:ext cx="5765181" cy="2308324"/>
          </a:xfrm>
          <a:prstGeom prst="rect">
            <a:avLst/>
          </a:prstGeom>
          <a:ln w="38100">
            <a:solidFill>
              <a:srgbClr val="00B0F0"/>
            </a:solidFill>
          </a:ln>
        </p:spPr>
        <p:txBody>
          <a:bodyPr wrap="square">
            <a:spAutoFit/>
          </a:bodyPr>
          <a:lstStyle/>
          <a:p>
            <a:pPr algn="just"/>
            <a:r>
              <a:rPr lang="es-ES" sz="2400" dirty="0">
                <a:solidFill>
                  <a:srgbClr val="000000"/>
                </a:solidFill>
                <a:latin typeface="Times New Roman" panose="02020603050405020304" pitchFamily="18" charset="0"/>
              </a:rPr>
              <a:t>Una persona puede ser autónoma e incompetente para ciertas tareas; por ejemplo, un cuadripléjico puede ser capaz de autogobernarse aunque no pueda realizar actividades que tienen que ver con su cuidado personal </a:t>
            </a:r>
            <a:endParaRPr lang="es-ES" sz="2400" dirty="0"/>
          </a:p>
        </p:txBody>
      </p:sp>
      <p:sp>
        <p:nvSpPr>
          <p:cNvPr id="7" name="Rectángulo 6"/>
          <p:cNvSpPr/>
          <p:nvPr/>
        </p:nvSpPr>
        <p:spPr>
          <a:xfrm>
            <a:off x="679939" y="3851941"/>
            <a:ext cx="4443047" cy="1938992"/>
          </a:xfrm>
          <a:prstGeom prst="rect">
            <a:avLst/>
          </a:prstGeom>
          <a:ln w="127000">
            <a:solidFill>
              <a:srgbClr val="FF0000"/>
            </a:solidFill>
          </a:ln>
        </p:spPr>
        <p:txBody>
          <a:bodyPr wrap="square">
            <a:spAutoFit/>
          </a:bodyPr>
          <a:lstStyle/>
          <a:p>
            <a:pPr algn="just"/>
            <a:r>
              <a:rPr lang="es-ES" sz="2400" dirty="0"/>
              <a:t>La autonomía de cada paciente debe ser salvaguardada en todo momento y es responsabilidad de los facultativos garantizar su seguridad. </a:t>
            </a:r>
          </a:p>
        </p:txBody>
      </p:sp>
    </p:spTree>
    <p:extLst>
      <p:ext uri="{BB962C8B-B14F-4D97-AF65-F5344CB8AC3E}">
        <p14:creationId xmlns:p14="http://schemas.microsoft.com/office/powerpoint/2010/main" val="1740398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Costos de la atención de la </a:t>
            </a:r>
            <a:r>
              <a:rPr lang="es-ES" b="1" dirty="0" smtClean="0"/>
              <a:t>vejez</a:t>
            </a:r>
            <a:r>
              <a:rPr lang="es-ES" b="1" dirty="0"/>
              <a:t>.</a:t>
            </a:r>
          </a:p>
        </p:txBody>
      </p:sp>
      <p:sp>
        <p:nvSpPr>
          <p:cNvPr id="5" name="Flecha izquierda y derecha 4"/>
          <p:cNvSpPr/>
          <p:nvPr/>
        </p:nvSpPr>
        <p:spPr>
          <a:xfrm>
            <a:off x="4482790" y="2498002"/>
            <a:ext cx="2609385" cy="1059236"/>
          </a:xfrm>
          <a:prstGeom prst="leftRightArrow">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5075277" y="2741430"/>
            <a:ext cx="1498680" cy="523220"/>
          </a:xfrm>
          <a:prstGeom prst="rect">
            <a:avLst/>
          </a:prstGeom>
        </p:spPr>
        <p:txBody>
          <a:bodyPr wrap="none">
            <a:spAutoFit/>
          </a:bodyPr>
          <a:lstStyle/>
          <a:p>
            <a:r>
              <a:rPr lang="es-ES" sz="2800" b="1" dirty="0" smtClean="0"/>
              <a:t>Paradoja</a:t>
            </a:r>
            <a:endParaRPr lang="es-ES" sz="2800" b="1" dirty="0"/>
          </a:p>
        </p:txBody>
      </p:sp>
      <p:sp>
        <p:nvSpPr>
          <p:cNvPr id="8" name="CuadroTexto 7"/>
          <p:cNvSpPr txBox="1"/>
          <p:nvPr/>
        </p:nvSpPr>
        <p:spPr>
          <a:xfrm>
            <a:off x="1097280" y="2498002"/>
            <a:ext cx="2982351" cy="1200329"/>
          </a:xfrm>
          <a:prstGeom prst="rect">
            <a:avLst/>
          </a:prstGeom>
          <a:noFill/>
          <a:ln w="38100">
            <a:solidFill>
              <a:srgbClr val="FF0000"/>
            </a:solidFill>
          </a:ln>
        </p:spPr>
        <p:txBody>
          <a:bodyPr wrap="square" rtlCol="0">
            <a:spAutoFit/>
          </a:bodyPr>
          <a:lstStyle/>
          <a:p>
            <a:pPr algn="just"/>
            <a:r>
              <a:rPr lang="es-ES" sz="2400" b="1" dirty="0"/>
              <a:t>Por un lado se </a:t>
            </a:r>
            <a:r>
              <a:rPr lang="es-ES" sz="2400" b="1" dirty="0">
                <a:solidFill>
                  <a:srgbClr val="FF0000"/>
                </a:solidFill>
              </a:rPr>
              <a:t>medicaliza</a:t>
            </a:r>
            <a:r>
              <a:rPr lang="es-ES" sz="2400" b="1" dirty="0"/>
              <a:t> una etapa normal de la vida </a:t>
            </a:r>
          </a:p>
        </p:txBody>
      </p:sp>
      <p:sp>
        <p:nvSpPr>
          <p:cNvPr id="9" name="CuadroTexto 8"/>
          <p:cNvSpPr txBox="1"/>
          <p:nvPr/>
        </p:nvSpPr>
        <p:spPr>
          <a:xfrm>
            <a:off x="7474980" y="2479820"/>
            <a:ext cx="3856892" cy="1569660"/>
          </a:xfrm>
          <a:prstGeom prst="rect">
            <a:avLst/>
          </a:prstGeom>
          <a:noFill/>
          <a:ln w="38100">
            <a:solidFill>
              <a:srgbClr val="FF0000"/>
            </a:solidFill>
          </a:ln>
        </p:spPr>
        <p:txBody>
          <a:bodyPr wrap="square" rtlCol="0">
            <a:spAutoFit/>
          </a:bodyPr>
          <a:lstStyle/>
          <a:p>
            <a:pPr algn="just"/>
            <a:r>
              <a:rPr lang="es-ES" sz="2400" b="1" dirty="0" smtClean="0"/>
              <a:t>Por  </a:t>
            </a:r>
            <a:r>
              <a:rPr lang="es-ES" sz="2400" b="1" dirty="0"/>
              <a:t>otro </a:t>
            </a:r>
            <a:r>
              <a:rPr lang="es-ES" sz="2400" b="1" dirty="0" smtClean="0"/>
              <a:t>lado se </a:t>
            </a:r>
            <a:r>
              <a:rPr lang="es-ES" sz="2400" b="1" dirty="0"/>
              <a:t>denuncia el </a:t>
            </a:r>
            <a:r>
              <a:rPr lang="es-ES" sz="2400" b="1" dirty="0">
                <a:solidFill>
                  <a:srgbClr val="FF0000"/>
                </a:solidFill>
              </a:rPr>
              <a:t>impacto negativo </a:t>
            </a:r>
            <a:r>
              <a:rPr lang="es-ES" sz="2400" b="1" dirty="0"/>
              <a:t>que tiene en la economía estatal o privada dicha atención. </a:t>
            </a:r>
          </a:p>
        </p:txBody>
      </p:sp>
    </p:spTree>
    <p:extLst>
      <p:ext uri="{BB962C8B-B14F-4D97-AF65-F5344CB8AC3E}">
        <p14:creationId xmlns:p14="http://schemas.microsoft.com/office/powerpoint/2010/main" val="3153130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16774" y="4567238"/>
            <a:ext cx="6560612" cy="1177070"/>
          </a:xfrm>
          <a:ln>
            <a:solidFill>
              <a:schemeClr val="accent1">
                <a:shade val="50000"/>
              </a:schemeClr>
            </a:solidFill>
          </a:ln>
        </p:spPr>
        <p:txBody>
          <a:bodyPr>
            <a:normAutofit lnSpcReduction="10000"/>
          </a:bodyPr>
          <a:lstStyle/>
          <a:p>
            <a:pPr algn="just"/>
            <a:r>
              <a:rPr lang="es-ES" dirty="0" smtClean="0"/>
              <a:t>Saben los problemas  o dilemas </a:t>
            </a:r>
            <a:r>
              <a:rPr lang="es-ES" dirty="0"/>
              <a:t>que esto conlleva, pero </a:t>
            </a:r>
            <a:r>
              <a:rPr lang="es-ES" dirty="0" smtClean="0"/>
              <a:t>aclaran que </a:t>
            </a:r>
            <a:r>
              <a:rPr lang="es-ES" dirty="0"/>
              <a:t>no existe una situación ideal en que todas las necesidades individuales puedan ser satisfechas. Sostener lo contrario sería defender una </a:t>
            </a:r>
            <a:r>
              <a:rPr lang="es-ES" dirty="0" smtClean="0"/>
              <a:t>utopía</a:t>
            </a:r>
            <a:endParaRPr lang="es-ES" dirty="0"/>
          </a:p>
        </p:txBody>
      </p:sp>
      <p:sp>
        <p:nvSpPr>
          <p:cNvPr id="4" name="Rectángulo 3"/>
          <p:cNvSpPr/>
          <p:nvPr/>
        </p:nvSpPr>
        <p:spPr>
          <a:xfrm>
            <a:off x="461511" y="608711"/>
            <a:ext cx="5364858" cy="1631216"/>
          </a:xfrm>
          <a:prstGeom prst="rect">
            <a:avLst/>
          </a:prstGeom>
          <a:ln w="38100">
            <a:solidFill>
              <a:srgbClr val="C00000"/>
            </a:solidFill>
          </a:ln>
        </p:spPr>
        <p:txBody>
          <a:bodyPr wrap="square">
            <a:spAutoFit/>
          </a:bodyPr>
          <a:lstStyle/>
          <a:p>
            <a:pPr algn="just"/>
            <a:r>
              <a:rPr lang="es-ES" sz="2000" dirty="0"/>
              <a:t>Algunos investigadores abogan por el establecimiento de criterios fijos, objetivos y universales </a:t>
            </a:r>
            <a:r>
              <a:rPr lang="es-ES" sz="2000" dirty="0" smtClean="0"/>
              <a:t>para </a:t>
            </a:r>
            <a:r>
              <a:rPr lang="es-ES" sz="2000" dirty="0"/>
              <a:t>decidir dónde ubicar los límites de la atención médica con el objeto de racionalizar los recursos. </a:t>
            </a:r>
          </a:p>
        </p:txBody>
      </p:sp>
      <p:sp>
        <p:nvSpPr>
          <p:cNvPr id="10" name="Rectángulo 9"/>
          <p:cNvSpPr/>
          <p:nvPr/>
        </p:nvSpPr>
        <p:spPr>
          <a:xfrm>
            <a:off x="8475785" y="3856318"/>
            <a:ext cx="3587261" cy="2185214"/>
          </a:xfrm>
          <a:prstGeom prst="rect">
            <a:avLst/>
          </a:prstGeom>
          <a:ln>
            <a:solidFill>
              <a:schemeClr val="accent1">
                <a:shade val="50000"/>
              </a:schemeClr>
            </a:solidFill>
          </a:ln>
        </p:spPr>
        <p:txBody>
          <a:bodyPr wrap="square">
            <a:spAutoFit/>
          </a:bodyPr>
          <a:lstStyle/>
          <a:p>
            <a:r>
              <a:rPr lang="es-ES" dirty="0" smtClean="0"/>
              <a:t> </a:t>
            </a:r>
            <a:r>
              <a:rPr lang="es-ES" dirty="0"/>
              <a:t>‘</a:t>
            </a:r>
            <a:r>
              <a:rPr lang="es-ES" dirty="0" err="1"/>
              <a:t>Sooner</a:t>
            </a:r>
            <a:r>
              <a:rPr lang="es-ES" dirty="0"/>
              <a:t> </a:t>
            </a:r>
            <a:r>
              <a:rPr lang="es-ES" dirty="0" err="1"/>
              <a:t>or</a:t>
            </a:r>
            <a:r>
              <a:rPr lang="es-ES" dirty="0"/>
              <a:t> </a:t>
            </a:r>
            <a:r>
              <a:rPr lang="es-ES" dirty="0" err="1"/>
              <a:t>later</a:t>
            </a:r>
            <a:r>
              <a:rPr lang="es-ES" dirty="0"/>
              <a:t> </a:t>
            </a:r>
            <a:r>
              <a:rPr lang="es-ES" dirty="0" err="1"/>
              <a:t>we</a:t>
            </a:r>
            <a:r>
              <a:rPr lang="es-ES" dirty="0"/>
              <a:t> </a:t>
            </a:r>
            <a:r>
              <a:rPr lang="es-ES" dirty="0" err="1"/>
              <a:t>will</a:t>
            </a:r>
            <a:r>
              <a:rPr lang="es-ES" dirty="0"/>
              <a:t> </a:t>
            </a:r>
            <a:r>
              <a:rPr lang="es-ES" dirty="0" err="1"/>
              <a:t>need</a:t>
            </a:r>
            <a:r>
              <a:rPr lang="es-ES" dirty="0"/>
              <a:t> </a:t>
            </a:r>
            <a:r>
              <a:rPr lang="es-ES" dirty="0" err="1"/>
              <a:t>such</a:t>
            </a:r>
            <a:r>
              <a:rPr lang="es-ES" dirty="0"/>
              <a:t> </a:t>
            </a:r>
            <a:r>
              <a:rPr lang="es-ES" dirty="0" err="1"/>
              <a:t>fixed</a:t>
            </a:r>
            <a:r>
              <a:rPr lang="es-ES" dirty="0"/>
              <a:t> </a:t>
            </a:r>
            <a:r>
              <a:rPr lang="es-ES" dirty="0" err="1"/>
              <a:t>standards</a:t>
            </a:r>
            <a:r>
              <a:rPr lang="es-ES" dirty="0"/>
              <a:t>. </a:t>
            </a:r>
            <a:endParaRPr lang="es-ES" dirty="0" smtClean="0"/>
          </a:p>
          <a:p>
            <a:r>
              <a:rPr lang="es-ES" dirty="0" err="1" smtClean="0"/>
              <a:t>The</a:t>
            </a:r>
            <a:r>
              <a:rPr lang="es-ES" dirty="0" smtClean="0"/>
              <a:t> </a:t>
            </a:r>
            <a:r>
              <a:rPr lang="es-ES" dirty="0" err="1"/>
              <a:t>combination</a:t>
            </a:r>
            <a:r>
              <a:rPr lang="es-ES" dirty="0"/>
              <a:t> of </a:t>
            </a:r>
            <a:endParaRPr lang="es-ES" dirty="0" smtClean="0"/>
          </a:p>
          <a:p>
            <a:pPr marL="285750" indent="-285750">
              <a:buFont typeface="Wingdings" panose="05000000000000000000" pitchFamily="2" charset="2"/>
              <a:buChar char="ü"/>
            </a:pPr>
            <a:r>
              <a:rPr lang="es-ES" dirty="0" err="1"/>
              <a:t>A</a:t>
            </a:r>
            <a:r>
              <a:rPr lang="es-ES" dirty="0" err="1" smtClean="0"/>
              <a:t>n</a:t>
            </a:r>
            <a:r>
              <a:rPr lang="es-ES" dirty="0" smtClean="0"/>
              <a:t> </a:t>
            </a:r>
            <a:r>
              <a:rPr lang="es-ES" dirty="0" err="1"/>
              <a:t>ageing</a:t>
            </a:r>
            <a:r>
              <a:rPr lang="es-ES" dirty="0"/>
              <a:t> </a:t>
            </a:r>
            <a:r>
              <a:rPr lang="es-ES" dirty="0" err="1"/>
              <a:t>society</a:t>
            </a:r>
            <a:r>
              <a:rPr lang="es-ES" dirty="0"/>
              <a:t>, </a:t>
            </a:r>
            <a:endParaRPr lang="es-ES" dirty="0" smtClean="0"/>
          </a:p>
          <a:p>
            <a:pPr marL="285750" indent="-285750">
              <a:buFont typeface="Wingdings" panose="05000000000000000000" pitchFamily="2" charset="2"/>
              <a:buChar char="ü"/>
            </a:pPr>
            <a:r>
              <a:rPr lang="es-ES" dirty="0" err="1"/>
              <a:t>C</a:t>
            </a:r>
            <a:r>
              <a:rPr lang="es-ES" dirty="0" err="1" smtClean="0"/>
              <a:t>onstant</a:t>
            </a:r>
            <a:r>
              <a:rPr lang="es-ES" dirty="0" smtClean="0"/>
              <a:t> </a:t>
            </a:r>
            <a:r>
              <a:rPr lang="es-ES" dirty="0" err="1"/>
              <a:t>technological</a:t>
            </a:r>
            <a:r>
              <a:rPr lang="es-ES" dirty="0"/>
              <a:t> </a:t>
            </a:r>
            <a:r>
              <a:rPr lang="es-ES" dirty="0" err="1" smtClean="0"/>
              <a:t>progress</a:t>
            </a:r>
            <a:endParaRPr lang="es-ES" dirty="0" smtClean="0"/>
          </a:p>
          <a:p>
            <a:pPr marL="285750" indent="-285750">
              <a:buFont typeface="Wingdings" panose="05000000000000000000" pitchFamily="2" charset="2"/>
              <a:buChar char="ü"/>
            </a:pPr>
            <a:r>
              <a:rPr lang="es-ES" dirty="0" smtClean="0"/>
              <a:t> </a:t>
            </a:r>
            <a:r>
              <a:rPr lang="es-ES" dirty="0" err="1" smtClean="0"/>
              <a:t>Unlimited</a:t>
            </a:r>
            <a:r>
              <a:rPr lang="es-ES" dirty="0" smtClean="0"/>
              <a:t> </a:t>
            </a:r>
            <a:r>
              <a:rPr lang="es-ES" dirty="0" err="1"/>
              <a:t>need</a:t>
            </a:r>
            <a:r>
              <a:rPr lang="es-ES" dirty="0"/>
              <a:t> and </a:t>
            </a:r>
            <a:r>
              <a:rPr lang="es-ES" dirty="0" err="1"/>
              <a:t>demand</a:t>
            </a:r>
            <a:r>
              <a:rPr lang="es-ES" dirty="0"/>
              <a:t> </a:t>
            </a:r>
            <a:r>
              <a:rPr lang="es-ES" sz="2800" b="1" dirty="0" err="1"/>
              <a:t>require</a:t>
            </a:r>
            <a:r>
              <a:rPr lang="es-ES" sz="2800" b="1" dirty="0"/>
              <a:t> </a:t>
            </a:r>
            <a:r>
              <a:rPr lang="es-ES" sz="2800" b="1" dirty="0" err="1"/>
              <a:t>firm</a:t>
            </a:r>
            <a:r>
              <a:rPr lang="es-ES" sz="2800" b="1" dirty="0"/>
              <a:t> </a:t>
            </a:r>
            <a:r>
              <a:rPr lang="es-ES" sz="2800" b="1" dirty="0" err="1"/>
              <a:t>limits</a:t>
            </a:r>
            <a:r>
              <a:rPr lang="es-ES" sz="2800" b="1" dirty="0"/>
              <a:t>’ </a:t>
            </a:r>
          </a:p>
        </p:txBody>
      </p:sp>
      <p:sp>
        <p:nvSpPr>
          <p:cNvPr id="11" name="Multidocumento 10"/>
          <p:cNvSpPr/>
          <p:nvPr/>
        </p:nvSpPr>
        <p:spPr>
          <a:xfrm>
            <a:off x="7497323" y="477408"/>
            <a:ext cx="3950677" cy="1543035"/>
          </a:xfrm>
          <a:prstGeom prst="flowChartMultidocumen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Fixed</a:t>
            </a:r>
            <a:r>
              <a:rPr lang="es-ES" sz="2800" dirty="0" smtClean="0"/>
              <a:t> categorial </a:t>
            </a:r>
            <a:r>
              <a:rPr lang="es-ES" sz="2800" dirty="0" err="1" smtClean="0"/>
              <a:t>standards</a:t>
            </a:r>
            <a:endParaRPr lang="es-ES" sz="2800" dirty="0"/>
          </a:p>
        </p:txBody>
      </p:sp>
      <p:sp>
        <p:nvSpPr>
          <p:cNvPr id="13" name="Cubo 12"/>
          <p:cNvSpPr/>
          <p:nvPr/>
        </p:nvSpPr>
        <p:spPr>
          <a:xfrm>
            <a:off x="2575932" y="2614133"/>
            <a:ext cx="5618499" cy="1359415"/>
          </a:xfrm>
          <a:prstGeom prst="cub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Uno de estos criterios </a:t>
            </a:r>
            <a:r>
              <a:rPr lang="es-ES" sz="2800" b="1" dirty="0" smtClean="0"/>
              <a:t>es </a:t>
            </a:r>
            <a:r>
              <a:rPr lang="es-ES" sz="2800" b="1" dirty="0"/>
              <a:t>la </a:t>
            </a:r>
            <a:r>
              <a:rPr lang="es-ES" sz="2800" b="1" dirty="0">
                <a:solidFill>
                  <a:srgbClr val="FFC000"/>
                </a:solidFill>
              </a:rPr>
              <a:t>edad</a:t>
            </a:r>
            <a:r>
              <a:rPr lang="es-ES" sz="2800" b="1" dirty="0">
                <a:solidFill>
                  <a:schemeClr val="bg1"/>
                </a:solidFill>
              </a:rPr>
              <a:t>. </a:t>
            </a:r>
          </a:p>
        </p:txBody>
      </p:sp>
      <p:sp>
        <p:nvSpPr>
          <p:cNvPr id="14" name="Flecha derecha 13"/>
          <p:cNvSpPr/>
          <p:nvPr/>
        </p:nvSpPr>
        <p:spPr>
          <a:xfrm>
            <a:off x="7291754" y="4724400"/>
            <a:ext cx="902677"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41640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1692" y="903559"/>
            <a:ext cx="3188677" cy="1323439"/>
          </a:xfrm>
          <a:prstGeom prst="rect">
            <a:avLst/>
          </a:prstGeom>
          <a:ln w="50800">
            <a:solidFill>
              <a:schemeClr val="tx1"/>
            </a:solidFill>
          </a:ln>
        </p:spPr>
        <p:txBody>
          <a:bodyPr wrap="square">
            <a:spAutoFit/>
          </a:bodyPr>
          <a:lstStyle/>
          <a:p>
            <a:pPr algn="just"/>
            <a:r>
              <a:rPr lang="es-ES" sz="2000" dirty="0" smtClean="0">
                <a:solidFill>
                  <a:srgbClr val="000000"/>
                </a:solidFill>
              </a:rPr>
              <a:t>Otros investigadores  ofrecen </a:t>
            </a:r>
            <a:r>
              <a:rPr lang="es-ES" sz="2000" dirty="0">
                <a:solidFill>
                  <a:srgbClr val="000000"/>
                </a:solidFill>
              </a:rPr>
              <a:t>una propuesta fundamentada en la teoría de la </a:t>
            </a:r>
            <a:r>
              <a:rPr lang="es-ES" sz="2000" dirty="0" smtClean="0">
                <a:solidFill>
                  <a:srgbClr val="000000"/>
                </a:solidFill>
              </a:rPr>
              <a:t>justicia</a:t>
            </a:r>
            <a:endParaRPr lang="es-ES" sz="2000" dirty="0"/>
          </a:p>
        </p:txBody>
      </p:sp>
      <p:sp>
        <p:nvSpPr>
          <p:cNvPr id="3" name="Rectángulo 2"/>
          <p:cNvSpPr/>
          <p:nvPr/>
        </p:nvSpPr>
        <p:spPr>
          <a:xfrm>
            <a:off x="351692" y="2627658"/>
            <a:ext cx="4354980" cy="1631216"/>
          </a:xfrm>
          <a:prstGeom prst="rect">
            <a:avLst/>
          </a:prstGeom>
          <a:ln w="50800">
            <a:solidFill>
              <a:schemeClr val="dk1">
                <a:shade val="50000"/>
              </a:schemeClr>
            </a:solidFill>
          </a:ln>
        </p:spPr>
        <p:txBody>
          <a:bodyPr wrap="square">
            <a:spAutoFit/>
          </a:bodyPr>
          <a:lstStyle/>
          <a:p>
            <a:r>
              <a:rPr lang="es-ES" sz="2000" dirty="0" smtClean="0">
                <a:solidFill>
                  <a:srgbClr val="000000"/>
                </a:solidFill>
              </a:rPr>
              <a:t>Otros sostiene </a:t>
            </a:r>
            <a:r>
              <a:rPr lang="es-ES" sz="2000" dirty="0">
                <a:solidFill>
                  <a:srgbClr val="000000"/>
                </a:solidFill>
              </a:rPr>
              <a:t>que debe darse más a los menos aventajados; los minusválidos y los ancianos son los más necesitados y, por lo tanto, a ellos deberían desviarse los recursos. </a:t>
            </a:r>
            <a:endParaRPr lang="es-ES" sz="2000" dirty="0"/>
          </a:p>
        </p:txBody>
      </p:sp>
      <p:sp>
        <p:nvSpPr>
          <p:cNvPr id="4" name="Rectángulo 3"/>
          <p:cNvSpPr/>
          <p:nvPr/>
        </p:nvSpPr>
        <p:spPr>
          <a:xfrm>
            <a:off x="1031631" y="5012290"/>
            <a:ext cx="9917723" cy="646331"/>
          </a:xfrm>
          <a:prstGeom prst="rect">
            <a:avLst/>
          </a:prstGeom>
          <a:ln w="76200">
            <a:solidFill>
              <a:schemeClr val="dk1">
                <a:shade val="50000"/>
              </a:schemeClr>
            </a:solidFill>
          </a:ln>
        </p:spPr>
        <p:txBody>
          <a:bodyPr wrap="square">
            <a:spAutoFit/>
          </a:bodyPr>
          <a:lstStyle/>
          <a:p>
            <a:pPr algn="ctr"/>
            <a:r>
              <a:rPr lang="es-ES" b="1" dirty="0">
                <a:solidFill>
                  <a:srgbClr val="000000"/>
                </a:solidFill>
                <a:latin typeface="Times New Roman" panose="02020603050405020304" pitchFamily="18" charset="0"/>
              </a:rPr>
              <a:t>De este modo, el problema subsiste: las ganancias en un grupo implican siempre pérdidas en otro. </a:t>
            </a:r>
            <a:endParaRPr lang="es-ES" b="1" dirty="0" smtClean="0">
              <a:solidFill>
                <a:srgbClr val="000000"/>
              </a:solidFill>
              <a:latin typeface="Times New Roman" panose="02020603050405020304" pitchFamily="18" charset="0"/>
            </a:endParaRPr>
          </a:p>
          <a:p>
            <a:pPr algn="ctr"/>
            <a:r>
              <a:rPr lang="es-ES" b="1" dirty="0" smtClean="0">
                <a:solidFill>
                  <a:srgbClr val="000000"/>
                </a:solidFill>
                <a:latin typeface="Times New Roman" panose="02020603050405020304" pitchFamily="18" charset="0"/>
              </a:rPr>
              <a:t>Si </a:t>
            </a:r>
            <a:r>
              <a:rPr lang="es-ES" b="1" dirty="0">
                <a:solidFill>
                  <a:srgbClr val="000000"/>
                </a:solidFill>
                <a:latin typeface="Times New Roman" panose="02020603050405020304" pitchFamily="18" charset="0"/>
              </a:rPr>
              <a:t>el criterio de edad propuesto </a:t>
            </a:r>
            <a:r>
              <a:rPr lang="es-ES" b="1" dirty="0" smtClean="0">
                <a:solidFill>
                  <a:srgbClr val="000000"/>
                </a:solidFill>
                <a:latin typeface="Times New Roman" panose="02020603050405020304" pitchFamily="18" charset="0"/>
              </a:rPr>
              <a:t>es </a:t>
            </a:r>
            <a:r>
              <a:rPr lang="es-ES" b="1" dirty="0">
                <a:solidFill>
                  <a:srgbClr val="000000"/>
                </a:solidFill>
                <a:latin typeface="Times New Roman" panose="02020603050405020304" pitchFamily="18" charset="0"/>
              </a:rPr>
              <a:t>inmoral también lo será el que discrimine a los jóvenes </a:t>
            </a:r>
            <a:endParaRPr lang="es-ES" b="1" dirty="0"/>
          </a:p>
        </p:txBody>
      </p:sp>
      <p:sp>
        <p:nvSpPr>
          <p:cNvPr id="5" name="Rectángulo 4"/>
          <p:cNvSpPr/>
          <p:nvPr/>
        </p:nvSpPr>
        <p:spPr>
          <a:xfrm>
            <a:off x="5119840" y="738444"/>
            <a:ext cx="6333606" cy="1477328"/>
          </a:xfrm>
          <a:prstGeom prst="rect">
            <a:avLst/>
          </a:prstGeom>
          <a:ln w="63500">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dirty="0" smtClean="0">
                <a:solidFill>
                  <a:srgbClr val="000000"/>
                </a:solidFill>
                <a:latin typeface="Times New Roman" panose="02020603050405020304" pitchFamily="18" charset="0"/>
              </a:rPr>
              <a:t>Desde </a:t>
            </a:r>
            <a:r>
              <a:rPr lang="es-ES" dirty="0">
                <a:solidFill>
                  <a:srgbClr val="000000"/>
                </a:solidFill>
                <a:latin typeface="Times New Roman" panose="02020603050405020304" pitchFamily="18" charset="0"/>
              </a:rPr>
              <a:t>ella se pretende garantizar la igualdad de oportunidades y, dado que la salud es condición necesaria para dicha igualdad, los cuidados de la salud deben distribuirse equitativamente. </a:t>
            </a:r>
            <a:endParaRPr lang="es-ES" dirty="0" smtClean="0">
              <a:solidFill>
                <a:srgbClr val="000000"/>
              </a:solidFill>
              <a:latin typeface="Times New Roman" panose="02020603050405020304" pitchFamily="18" charset="0"/>
            </a:endParaRPr>
          </a:p>
          <a:p>
            <a:pPr algn="just"/>
            <a:r>
              <a:rPr lang="es-ES" dirty="0" smtClean="0">
                <a:solidFill>
                  <a:srgbClr val="000000"/>
                </a:solidFill>
                <a:latin typeface="Times New Roman" panose="02020603050405020304" pitchFamily="18" charset="0"/>
              </a:rPr>
              <a:t>Pero, </a:t>
            </a:r>
            <a:r>
              <a:rPr lang="es-ES" dirty="0">
                <a:solidFill>
                  <a:srgbClr val="000000"/>
                </a:solidFill>
                <a:latin typeface="Times New Roman" panose="02020603050405020304" pitchFamily="18" charset="0"/>
              </a:rPr>
              <a:t>como las oportunidades de los mayores de 65 años pertenecen al pasado, </a:t>
            </a:r>
            <a:r>
              <a:rPr lang="es-ES" b="1" dirty="0">
                <a:solidFill>
                  <a:srgbClr val="000000"/>
                </a:solidFill>
                <a:latin typeface="Times New Roman" panose="02020603050405020304" pitchFamily="18" charset="0"/>
              </a:rPr>
              <a:t>no se justificaría la inversión en ellos</a:t>
            </a:r>
            <a:r>
              <a:rPr lang="es-ES" dirty="0">
                <a:solidFill>
                  <a:srgbClr val="000000"/>
                </a:solidFill>
                <a:latin typeface="Times New Roman" panose="02020603050405020304" pitchFamily="18" charset="0"/>
              </a:rPr>
              <a:t>. </a:t>
            </a:r>
            <a:endParaRPr lang="es-ES" dirty="0"/>
          </a:p>
        </p:txBody>
      </p:sp>
      <p:sp>
        <p:nvSpPr>
          <p:cNvPr id="6" name="Flecha derecha 5"/>
          <p:cNvSpPr/>
          <p:nvPr/>
        </p:nvSpPr>
        <p:spPr>
          <a:xfrm>
            <a:off x="3786555" y="1106591"/>
            <a:ext cx="1172307" cy="609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Flecha derecha 6"/>
          <p:cNvSpPr/>
          <p:nvPr/>
        </p:nvSpPr>
        <p:spPr>
          <a:xfrm>
            <a:off x="5231350" y="3138466"/>
            <a:ext cx="1172307" cy="609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Rectángulo 8"/>
          <p:cNvSpPr/>
          <p:nvPr/>
        </p:nvSpPr>
        <p:spPr>
          <a:xfrm>
            <a:off x="6928336" y="2781546"/>
            <a:ext cx="4021018" cy="1631216"/>
          </a:xfrm>
          <a:prstGeom prst="rect">
            <a:avLst/>
          </a:prstGeom>
          <a:ln w="63500">
            <a:solidFill>
              <a:schemeClr val="dk1">
                <a:shade val="50000"/>
              </a:schemeClr>
            </a:solidFill>
          </a:ln>
        </p:spPr>
        <p:txBody>
          <a:bodyPr wrap="square">
            <a:spAutoFit/>
          </a:bodyPr>
          <a:lstStyle/>
          <a:p>
            <a:pPr algn="just"/>
            <a:r>
              <a:rPr lang="es-ES" sz="2000" dirty="0">
                <a:solidFill>
                  <a:srgbClr val="000000"/>
                </a:solidFill>
              </a:rPr>
              <a:t>En este razonamiento existe implícitamente un racionamiento por </a:t>
            </a:r>
            <a:r>
              <a:rPr lang="es-ES" sz="2000" b="1" dirty="0">
                <a:solidFill>
                  <a:srgbClr val="000000"/>
                </a:solidFill>
              </a:rPr>
              <a:t>edad</a:t>
            </a:r>
            <a:r>
              <a:rPr lang="es-ES" sz="2000" dirty="0">
                <a:solidFill>
                  <a:srgbClr val="000000"/>
                </a:solidFill>
              </a:rPr>
              <a:t>, aunque en este caso en detrimento de las generaciones más jóvenes. </a:t>
            </a:r>
            <a:endParaRPr lang="es-ES" sz="2000" dirty="0"/>
          </a:p>
        </p:txBody>
      </p:sp>
    </p:spTree>
    <p:extLst>
      <p:ext uri="{BB962C8B-B14F-4D97-AF65-F5344CB8AC3E}">
        <p14:creationId xmlns:p14="http://schemas.microsoft.com/office/powerpoint/2010/main" val="1319180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2677" y="1972345"/>
            <a:ext cx="8503920" cy="400110"/>
          </a:xfrm>
          <a:prstGeom prst="rect">
            <a:avLst/>
          </a:prstGeom>
          <a:solidFill>
            <a:schemeClr val="bg1"/>
          </a:solidFill>
          <a:ln w="63500">
            <a:solidFill>
              <a:srgbClr val="FF0000"/>
            </a:solidFill>
          </a:ln>
        </p:spPr>
        <p:txBody>
          <a:bodyPr wrap="square">
            <a:spAutoFit/>
          </a:bodyPr>
          <a:lstStyle/>
          <a:p>
            <a:r>
              <a:rPr lang="es-ES" sz="2000" b="1" dirty="0"/>
              <a:t>Optar  por mejorar </a:t>
            </a:r>
            <a:r>
              <a:rPr lang="es-ES" sz="2000" b="1" dirty="0">
                <a:solidFill>
                  <a:srgbClr val="000000"/>
                </a:solidFill>
              </a:rPr>
              <a:t>la calidad de </a:t>
            </a:r>
            <a:r>
              <a:rPr lang="es-ES" sz="2000" b="1" dirty="0" smtClean="0">
                <a:solidFill>
                  <a:srgbClr val="000000"/>
                </a:solidFill>
              </a:rPr>
              <a:t>vida, </a:t>
            </a:r>
            <a:r>
              <a:rPr lang="es-ES" sz="2000" b="1" dirty="0">
                <a:solidFill>
                  <a:srgbClr val="000000"/>
                </a:solidFill>
              </a:rPr>
              <a:t>en lugar de prolongarla a toda costa </a:t>
            </a:r>
            <a:endParaRPr lang="es-ES" sz="2000" b="1" dirty="0"/>
          </a:p>
        </p:txBody>
      </p:sp>
      <p:sp>
        <p:nvSpPr>
          <p:cNvPr id="3" name="Rectángulo 2"/>
          <p:cNvSpPr/>
          <p:nvPr/>
        </p:nvSpPr>
        <p:spPr>
          <a:xfrm>
            <a:off x="902677" y="3097424"/>
            <a:ext cx="10808677" cy="400110"/>
          </a:xfrm>
          <a:prstGeom prst="rect">
            <a:avLst/>
          </a:prstGeom>
          <a:ln w="63500">
            <a:solidFill>
              <a:srgbClr val="FF0000"/>
            </a:solidFill>
          </a:ln>
        </p:spPr>
        <p:txBody>
          <a:bodyPr wrap="square">
            <a:spAutoFit/>
          </a:bodyPr>
          <a:lstStyle/>
          <a:p>
            <a:r>
              <a:rPr lang="es-ES" sz="2000" b="1" dirty="0">
                <a:solidFill>
                  <a:srgbClr val="000000"/>
                </a:solidFill>
              </a:rPr>
              <a:t>Calidad de vida, debe ser entendido como un </a:t>
            </a:r>
            <a:r>
              <a:rPr lang="es-ES" sz="2000" b="1" dirty="0" smtClean="0">
                <a:solidFill>
                  <a:srgbClr val="000000"/>
                </a:solidFill>
              </a:rPr>
              <a:t>constructo relacionado </a:t>
            </a:r>
            <a:r>
              <a:rPr lang="es-ES" sz="2000" b="1" dirty="0">
                <a:solidFill>
                  <a:srgbClr val="000000"/>
                </a:solidFill>
              </a:rPr>
              <a:t>con el concepto de bienestar. </a:t>
            </a:r>
            <a:endParaRPr lang="es-ES" sz="2000" b="1" dirty="0"/>
          </a:p>
        </p:txBody>
      </p:sp>
      <p:sp>
        <p:nvSpPr>
          <p:cNvPr id="4" name="Rectángulo 3"/>
          <p:cNvSpPr/>
          <p:nvPr/>
        </p:nvSpPr>
        <p:spPr>
          <a:xfrm>
            <a:off x="902677" y="4091097"/>
            <a:ext cx="7760677" cy="400110"/>
          </a:xfrm>
          <a:prstGeom prst="rect">
            <a:avLst/>
          </a:prstGeom>
          <a:ln w="63500">
            <a:solidFill>
              <a:srgbClr val="FF0000"/>
            </a:solidFill>
          </a:ln>
        </p:spPr>
        <p:txBody>
          <a:bodyPr wrap="square">
            <a:spAutoFit/>
          </a:bodyPr>
          <a:lstStyle/>
          <a:p>
            <a:r>
              <a:rPr lang="es-ES" sz="2000" b="1" dirty="0">
                <a:solidFill>
                  <a:srgbClr val="000000"/>
                </a:solidFill>
              </a:rPr>
              <a:t>El ‘derecho a morir’ como posibilidad de renunciar al ‘derecho a vivir’ </a:t>
            </a:r>
            <a:endParaRPr lang="es-ES" sz="2000" dirty="0"/>
          </a:p>
        </p:txBody>
      </p:sp>
      <p:sp>
        <p:nvSpPr>
          <p:cNvPr id="9" name="Rectángulo 8"/>
          <p:cNvSpPr/>
          <p:nvPr/>
        </p:nvSpPr>
        <p:spPr>
          <a:xfrm>
            <a:off x="1113692" y="1047321"/>
            <a:ext cx="9777046" cy="1077218"/>
          </a:xfrm>
          <a:prstGeom prst="rect">
            <a:avLst/>
          </a:prstGeom>
        </p:spPr>
        <p:txBody>
          <a:bodyPr wrap="square">
            <a:spAutoFit/>
          </a:bodyPr>
          <a:lstStyle/>
          <a:p>
            <a:r>
              <a:rPr lang="es-ES" sz="3200" b="1" dirty="0">
                <a:solidFill>
                  <a:srgbClr val="000000"/>
                </a:solidFill>
                <a:latin typeface="Times New Roman" panose="02020603050405020304" pitchFamily="18" charset="0"/>
              </a:rPr>
              <a:t>Fuente  de innumerables conflictos  en la tercera edad </a:t>
            </a:r>
            <a:r>
              <a:rPr lang="es-ES" sz="3200" b="1" dirty="0"/>
              <a:t/>
            </a:r>
            <a:br>
              <a:rPr lang="es-ES" sz="3200" b="1" dirty="0"/>
            </a:br>
            <a:endParaRPr lang="es-ES" sz="3200" b="1" dirty="0"/>
          </a:p>
        </p:txBody>
      </p:sp>
    </p:spTree>
    <p:extLst>
      <p:ext uri="{BB962C8B-B14F-4D97-AF65-F5344CB8AC3E}">
        <p14:creationId xmlns:p14="http://schemas.microsoft.com/office/powerpoint/2010/main" val="4096247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Relación entre </a:t>
            </a:r>
            <a:r>
              <a:rPr lang="es-ES" b="1" dirty="0" smtClean="0"/>
              <a:t>generaciones</a:t>
            </a:r>
            <a:endParaRPr lang="es-ES" dirty="0"/>
          </a:p>
        </p:txBody>
      </p:sp>
      <p:sp>
        <p:nvSpPr>
          <p:cNvPr id="3" name="Marcador de contenido 2"/>
          <p:cNvSpPr>
            <a:spLocks noGrp="1"/>
          </p:cNvSpPr>
          <p:nvPr>
            <p:ph idx="1"/>
          </p:nvPr>
        </p:nvSpPr>
        <p:spPr>
          <a:xfrm>
            <a:off x="479502" y="1912641"/>
            <a:ext cx="11117767" cy="4023360"/>
          </a:xfrm>
          <a:ln w="57150"/>
        </p:spPr>
        <p:style>
          <a:lnRef idx="2">
            <a:schemeClr val="accent2"/>
          </a:lnRef>
          <a:fillRef idx="1">
            <a:schemeClr val="lt1"/>
          </a:fillRef>
          <a:effectRef idx="0">
            <a:schemeClr val="accent2"/>
          </a:effectRef>
          <a:fontRef idx="minor">
            <a:schemeClr val="dk1"/>
          </a:fontRef>
        </p:style>
        <p:txBody>
          <a:bodyPr>
            <a:normAutofit/>
          </a:bodyPr>
          <a:lstStyle/>
          <a:p>
            <a:pPr algn="just">
              <a:buClrTx/>
              <a:buFont typeface="Wingdings" panose="05000000000000000000" pitchFamily="2" charset="2"/>
              <a:buChar char="ü"/>
            </a:pPr>
            <a:r>
              <a:rPr lang="es-ES" sz="1800" b="1" dirty="0" smtClean="0">
                <a:solidFill>
                  <a:srgbClr val="002060"/>
                </a:solidFill>
              </a:rPr>
              <a:t>La </a:t>
            </a:r>
            <a:r>
              <a:rPr lang="es-ES" sz="1800" b="1" dirty="0">
                <a:solidFill>
                  <a:srgbClr val="002060"/>
                </a:solidFill>
              </a:rPr>
              <a:t>mayoría de las investigaciones históricas y antropológicas coinciden en que el valor atribuido a los viejos descansa </a:t>
            </a:r>
            <a:r>
              <a:rPr lang="es-ES" sz="1800" b="1" dirty="0" smtClean="0">
                <a:solidFill>
                  <a:srgbClr val="002060"/>
                </a:solidFill>
              </a:rPr>
              <a:t>en </a:t>
            </a:r>
            <a:r>
              <a:rPr lang="es-ES" sz="1800" b="1" dirty="0">
                <a:solidFill>
                  <a:srgbClr val="002060"/>
                </a:solidFill>
              </a:rPr>
              <a:t>su utilidad como portadores de la memoria de la comunidad </a:t>
            </a:r>
          </a:p>
          <a:p>
            <a:pPr algn="just">
              <a:buClrTx/>
              <a:buFont typeface="Wingdings" panose="05000000000000000000" pitchFamily="2" charset="2"/>
              <a:buChar char="ü"/>
            </a:pPr>
            <a:r>
              <a:rPr lang="es-ES" sz="1800" b="1" dirty="0" smtClean="0">
                <a:solidFill>
                  <a:srgbClr val="002060"/>
                </a:solidFill>
              </a:rPr>
              <a:t>Cuando </a:t>
            </a:r>
            <a:r>
              <a:rPr lang="es-ES" sz="1800" b="1" dirty="0">
                <a:solidFill>
                  <a:srgbClr val="002060"/>
                </a:solidFill>
              </a:rPr>
              <a:t>el anciano ya no puede cumplir este papel, se lo desplaza e incluso abandona como sucede entre los esquimales, los bosquimanos de África del Sur o los indios </a:t>
            </a:r>
            <a:r>
              <a:rPr lang="es-ES" sz="1800" b="1" dirty="0" err="1">
                <a:solidFill>
                  <a:srgbClr val="002060"/>
                </a:solidFill>
              </a:rPr>
              <a:t>creeks</a:t>
            </a:r>
            <a:r>
              <a:rPr lang="es-ES" sz="1800" b="1" dirty="0">
                <a:solidFill>
                  <a:srgbClr val="002060"/>
                </a:solidFill>
              </a:rPr>
              <a:t> y </a:t>
            </a:r>
            <a:r>
              <a:rPr lang="es-ES" sz="1800" b="1" dirty="0" err="1">
                <a:solidFill>
                  <a:srgbClr val="002060"/>
                </a:solidFill>
              </a:rPr>
              <a:t>crows</a:t>
            </a:r>
            <a:r>
              <a:rPr lang="es-ES" sz="1800" b="1" dirty="0">
                <a:solidFill>
                  <a:srgbClr val="002060"/>
                </a:solidFill>
              </a:rPr>
              <a:t> </a:t>
            </a:r>
          </a:p>
          <a:p>
            <a:pPr algn="just">
              <a:buClrTx/>
              <a:buFont typeface="Wingdings" panose="05000000000000000000" pitchFamily="2" charset="2"/>
              <a:buChar char="ü"/>
            </a:pPr>
            <a:r>
              <a:rPr lang="es-ES" sz="1800" b="1" dirty="0" smtClean="0">
                <a:solidFill>
                  <a:srgbClr val="002060"/>
                </a:solidFill>
              </a:rPr>
              <a:t>Algo </a:t>
            </a:r>
            <a:r>
              <a:rPr lang="es-ES" sz="1800" b="1" dirty="0">
                <a:solidFill>
                  <a:srgbClr val="002060"/>
                </a:solidFill>
              </a:rPr>
              <a:t>semejante ocurría en la Grecia Antigua. Para Platón, el logos (palabra, razón) es propio de los adultos en plenitud; los jóvenes como los ancianos </a:t>
            </a:r>
            <a:r>
              <a:rPr lang="es-ES" sz="1800" b="1" dirty="0" smtClean="0">
                <a:solidFill>
                  <a:srgbClr val="002060"/>
                </a:solidFill>
              </a:rPr>
              <a:t>lo </a:t>
            </a:r>
            <a:r>
              <a:rPr lang="es-ES" sz="1800" b="1" dirty="0">
                <a:solidFill>
                  <a:srgbClr val="002060"/>
                </a:solidFill>
              </a:rPr>
              <a:t>poseen deficientemente. Por eso la polis ha de ser gobernada por hombres maduros pero no por </a:t>
            </a:r>
            <a:r>
              <a:rPr lang="es-ES" sz="1800" b="1" dirty="0" smtClean="0">
                <a:solidFill>
                  <a:srgbClr val="002060"/>
                </a:solidFill>
              </a:rPr>
              <a:t>ancianos.</a:t>
            </a:r>
          </a:p>
          <a:p>
            <a:pPr algn="just">
              <a:buClrTx/>
              <a:buFont typeface="Wingdings" panose="05000000000000000000" pitchFamily="2" charset="2"/>
              <a:buChar char="ü"/>
            </a:pPr>
            <a:r>
              <a:rPr lang="es-ES" sz="1800" b="1" dirty="0" smtClean="0">
                <a:solidFill>
                  <a:srgbClr val="002060"/>
                </a:solidFill>
              </a:rPr>
              <a:t>Aristóteles </a:t>
            </a:r>
            <a:r>
              <a:rPr lang="es-ES" sz="1800" b="1" dirty="0">
                <a:solidFill>
                  <a:srgbClr val="002060"/>
                </a:solidFill>
              </a:rPr>
              <a:t>considera que la veneración de los viejos es propia de épocas pasadas y que a los ancianos hay que tratarlos solo con </a:t>
            </a:r>
            <a:r>
              <a:rPr lang="es-ES" sz="1800" b="1" dirty="0" smtClean="0">
                <a:solidFill>
                  <a:srgbClr val="002060"/>
                </a:solidFill>
              </a:rPr>
              <a:t>respeto</a:t>
            </a:r>
          </a:p>
          <a:p>
            <a:pPr algn="just">
              <a:buClrTx/>
              <a:buFont typeface="Wingdings" panose="05000000000000000000" pitchFamily="2" charset="2"/>
              <a:buChar char="ü"/>
            </a:pPr>
            <a:r>
              <a:rPr lang="es-ES" sz="1800" b="1" dirty="0" smtClean="0">
                <a:solidFill>
                  <a:srgbClr val="002060"/>
                </a:solidFill>
              </a:rPr>
              <a:t>En </a:t>
            </a:r>
            <a:r>
              <a:rPr lang="es-ES" sz="1800" b="1" dirty="0">
                <a:solidFill>
                  <a:srgbClr val="002060"/>
                </a:solidFill>
              </a:rPr>
              <a:t>la misma línea se inscribirá el pensamiento de Tomás de Aquino e incluso de Cicerón </a:t>
            </a:r>
            <a:r>
              <a:rPr lang="es-ES" sz="1800" b="1" dirty="0" smtClean="0">
                <a:solidFill>
                  <a:srgbClr val="002060"/>
                </a:solidFill>
              </a:rPr>
              <a:t>quien se </a:t>
            </a:r>
            <a:r>
              <a:rPr lang="es-ES" sz="1800" b="1" dirty="0">
                <a:solidFill>
                  <a:srgbClr val="002060"/>
                </a:solidFill>
              </a:rPr>
              <a:t>identifican con la juventud. La infancia y la vejez son estadios </a:t>
            </a:r>
            <a:r>
              <a:rPr lang="es-ES" sz="1800" b="1" dirty="0" smtClean="0">
                <a:solidFill>
                  <a:srgbClr val="002060"/>
                </a:solidFill>
              </a:rPr>
              <a:t>imperfectos, más que alabar a la vejez, enseña a sobrellevarla con paciencia, resignación y estoicismo </a:t>
            </a:r>
            <a:r>
              <a:rPr lang="es-ES" sz="1800" b="1" dirty="0">
                <a:solidFill>
                  <a:srgbClr val="002060"/>
                </a:solidFill>
              </a:rPr>
              <a:t>. Lo bello, lo bueno y lo </a:t>
            </a:r>
            <a:r>
              <a:rPr lang="es-ES" sz="1800" b="1" dirty="0" smtClean="0">
                <a:solidFill>
                  <a:srgbClr val="002060"/>
                </a:solidFill>
              </a:rPr>
              <a:t>saludable se relacionaba con la juventud.  </a:t>
            </a:r>
            <a:endParaRPr lang="es-ES" sz="1800" b="1" dirty="0">
              <a:solidFill>
                <a:srgbClr val="002060"/>
              </a:solidFill>
            </a:endParaRPr>
          </a:p>
        </p:txBody>
      </p:sp>
    </p:spTree>
    <p:extLst>
      <p:ext uri="{BB962C8B-B14F-4D97-AF65-F5344CB8AC3E}">
        <p14:creationId xmlns:p14="http://schemas.microsoft.com/office/powerpoint/2010/main" val="402026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p:cNvSpPr/>
          <p:nvPr/>
        </p:nvSpPr>
        <p:spPr>
          <a:xfrm>
            <a:off x="703917" y="668828"/>
            <a:ext cx="3586729"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b="1" dirty="0">
                <a:solidFill>
                  <a:srgbClr val="002060"/>
                </a:solidFill>
              </a:rPr>
              <a:t>El diálogo transgeneracional es fuente de conflicto es fuente de desafío de todo orden económico, político, organizacional, moral </a:t>
            </a:r>
          </a:p>
        </p:txBody>
      </p:sp>
      <p:sp>
        <p:nvSpPr>
          <p:cNvPr id="6" name="Rectángulo 5"/>
          <p:cNvSpPr/>
          <p:nvPr/>
        </p:nvSpPr>
        <p:spPr>
          <a:xfrm>
            <a:off x="5454102" y="629222"/>
            <a:ext cx="3240567" cy="646331"/>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r>
              <a:rPr lang="es-ES" b="1" dirty="0">
                <a:solidFill>
                  <a:srgbClr val="002060"/>
                </a:solidFill>
              </a:rPr>
              <a:t>La coexistencia de personas </a:t>
            </a:r>
            <a:endParaRPr lang="es-ES" b="1" dirty="0" smtClean="0">
              <a:solidFill>
                <a:srgbClr val="002060"/>
              </a:solidFill>
            </a:endParaRPr>
          </a:p>
          <a:p>
            <a:r>
              <a:rPr lang="es-ES" b="1" dirty="0" smtClean="0">
                <a:solidFill>
                  <a:srgbClr val="002060"/>
                </a:solidFill>
              </a:rPr>
              <a:t>en edades extremas </a:t>
            </a:r>
            <a:r>
              <a:rPr lang="es-ES" b="1" dirty="0">
                <a:solidFill>
                  <a:srgbClr val="002060"/>
                </a:solidFill>
              </a:rPr>
              <a:t>de la vida</a:t>
            </a:r>
          </a:p>
        </p:txBody>
      </p:sp>
      <p:sp>
        <p:nvSpPr>
          <p:cNvPr id="8" name="Rectángulo 7"/>
          <p:cNvSpPr/>
          <p:nvPr/>
        </p:nvSpPr>
        <p:spPr>
          <a:xfrm>
            <a:off x="5454102" y="1731355"/>
            <a:ext cx="3490606" cy="646331"/>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b="1" dirty="0">
                <a:solidFill>
                  <a:srgbClr val="002060"/>
                </a:solidFill>
              </a:rPr>
              <a:t>Los muy viejos </a:t>
            </a:r>
            <a:r>
              <a:rPr lang="es-ES" b="1" dirty="0" smtClean="0">
                <a:solidFill>
                  <a:srgbClr val="002060"/>
                </a:solidFill>
              </a:rPr>
              <a:t>vivirán con </a:t>
            </a:r>
            <a:r>
              <a:rPr lang="es-ES" b="1" dirty="0">
                <a:solidFill>
                  <a:srgbClr val="002060"/>
                </a:solidFill>
              </a:rPr>
              <a:t>los muy jóvenes</a:t>
            </a:r>
          </a:p>
        </p:txBody>
      </p:sp>
      <p:sp>
        <p:nvSpPr>
          <p:cNvPr id="9" name="Rectángulo 8"/>
          <p:cNvSpPr/>
          <p:nvPr/>
        </p:nvSpPr>
        <p:spPr>
          <a:xfrm>
            <a:off x="819221" y="5192153"/>
            <a:ext cx="1086676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000" b="1" dirty="0">
                <a:solidFill>
                  <a:srgbClr val="002060"/>
                </a:solidFill>
              </a:rPr>
              <a:t>Es muy probable que, cuando se pregunta a un joven acerca su pensamiento sobre las personas mayores este conteste con una descripción estereotipada. Ésta suele ser que los ancianos son personas enfermas, con pérdidas de memoria, aisladas, solitarias, depresivas, anticuadas, dulces, cariñosas, entre otros adjetivos. </a:t>
            </a:r>
          </a:p>
        </p:txBody>
      </p:sp>
      <p:sp>
        <p:nvSpPr>
          <p:cNvPr id="11" name="Rectángulo 10"/>
          <p:cNvSpPr/>
          <p:nvPr/>
        </p:nvSpPr>
        <p:spPr>
          <a:xfrm>
            <a:off x="703917" y="3217661"/>
            <a:ext cx="1086676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000" b="1" dirty="0">
                <a:solidFill>
                  <a:srgbClr val="002060"/>
                </a:solidFill>
              </a:rPr>
              <a:t>Las formas de pensar y actuar entre varias generaciones son increíblemente diferentes.  Cuanto más diferencia de edad más difícil es la comunicación y la comprensión entre ambas personas. Los medios de comunicación también juegan un papel muy importante en la imagen que se percibe de las personas mayores.</a:t>
            </a:r>
          </a:p>
        </p:txBody>
      </p:sp>
      <p:cxnSp>
        <p:nvCxnSpPr>
          <p:cNvPr id="13" name="Conector recto de flecha 12"/>
          <p:cNvCxnSpPr/>
          <p:nvPr/>
        </p:nvCxnSpPr>
        <p:spPr>
          <a:xfrm>
            <a:off x="4402015" y="945826"/>
            <a:ext cx="940718" cy="1"/>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4402015" y="1634880"/>
            <a:ext cx="869003" cy="255116"/>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8917407" y="1255879"/>
            <a:ext cx="940718" cy="1"/>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0080863" y="659923"/>
            <a:ext cx="1605118" cy="954107"/>
          </a:xfrm>
          <a:prstGeom prst="rect">
            <a:avLst/>
          </a:prstGeom>
          <a:noFill/>
          <a:ln w="63500">
            <a:solidFill>
              <a:srgbClr val="FF0000"/>
            </a:solidFill>
          </a:ln>
        </p:spPr>
        <p:txBody>
          <a:bodyPr wrap="square" rtlCol="0">
            <a:spAutoFit/>
          </a:bodyPr>
          <a:lstStyle/>
          <a:p>
            <a:r>
              <a:rPr lang="es-ES" sz="2800" dirty="0" smtClean="0">
                <a:solidFill>
                  <a:srgbClr val="FF0000"/>
                </a:solidFill>
              </a:rPr>
              <a:t>Dilemas éticos </a:t>
            </a:r>
            <a:endParaRPr lang="es-ES" sz="2800" dirty="0">
              <a:solidFill>
                <a:srgbClr val="FF0000"/>
              </a:solidFill>
            </a:endParaRPr>
          </a:p>
        </p:txBody>
      </p:sp>
      <p:sp>
        <p:nvSpPr>
          <p:cNvPr id="2" name="Flecha abajo 1"/>
          <p:cNvSpPr/>
          <p:nvPr/>
        </p:nvSpPr>
        <p:spPr>
          <a:xfrm>
            <a:off x="10567686" y="1889996"/>
            <a:ext cx="833377" cy="11425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10406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p:cNvSpPr/>
          <p:nvPr/>
        </p:nvSpPr>
        <p:spPr>
          <a:xfrm>
            <a:off x="345311" y="448500"/>
            <a:ext cx="11549606" cy="523220"/>
          </a:xfrm>
          <a:prstGeom prst="rect">
            <a:avLst/>
          </a:prstGeom>
          <a:solidFill>
            <a:schemeClr val="bg2"/>
          </a:solidFill>
        </p:spPr>
        <p:txBody>
          <a:bodyPr wrap="square">
            <a:spAutoFit/>
          </a:bodyPr>
          <a:lstStyle/>
          <a:p>
            <a:r>
              <a:rPr lang="es-ES" sz="2800" b="1" dirty="0" smtClean="0">
                <a:solidFill>
                  <a:srgbClr val="002060"/>
                </a:solidFill>
              </a:rPr>
              <a:t>Cuatro  </a:t>
            </a:r>
            <a:r>
              <a:rPr lang="es-ES" sz="2800" b="1" dirty="0">
                <a:solidFill>
                  <a:srgbClr val="002060"/>
                </a:solidFill>
              </a:rPr>
              <a:t>pretensiones de fundamentación de la relación entre generaciones </a:t>
            </a:r>
          </a:p>
        </p:txBody>
      </p:sp>
      <p:sp>
        <p:nvSpPr>
          <p:cNvPr id="5" name="Rectángulo 4"/>
          <p:cNvSpPr/>
          <p:nvPr/>
        </p:nvSpPr>
        <p:spPr>
          <a:xfrm>
            <a:off x="466846" y="1216141"/>
            <a:ext cx="11428071" cy="707886"/>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mj-lt"/>
              <a:buAutoNum type="arabicPeriod"/>
            </a:pPr>
            <a:r>
              <a:rPr lang="es-ES" sz="2000" b="1" dirty="0" smtClean="0">
                <a:solidFill>
                  <a:srgbClr val="002060"/>
                </a:solidFill>
              </a:rPr>
              <a:t>Necesidad</a:t>
            </a:r>
            <a:r>
              <a:rPr lang="es-ES" sz="2000" b="1" dirty="0">
                <a:solidFill>
                  <a:srgbClr val="002060"/>
                </a:solidFill>
              </a:rPr>
              <a:t>: podría decirse que, dado que los ancianos tienen necesidades, las jóvenes generaciones deben tener una actitud </a:t>
            </a:r>
            <a:r>
              <a:rPr lang="es-ES" sz="2000" b="1" dirty="0" err="1">
                <a:solidFill>
                  <a:srgbClr val="002060"/>
                </a:solidFill>
              </a:rPr>
              <a:t>beneficente</a:t>
            </a:r>
            <a:r>
              <a:rPr lang="es-ES" sz="2000" b="1" dirty="0">
                <a:solidFill>
                  <a:srgbClr val="002060"/>
                </a:solidFill>
              </a:rPr>
              <a:t> frente a </a:t>
            </a:r>
            <a:r>
              <a:rPr lang="es-ES" sz="2000" b="1" dirty="0" smtClean="0">
                <a:solidFill>
                  <a:srgbClr val="002060"/>
                </a:solidFill>
              </a:rPr>
              <a:t>ellas</a:t>
            </a:r>
            <a:r>
              <a:rPr lang="es-ES" sz="2000" dirty="0" smtClean="0">
                <a:solidFill>
                  <a:srgbClr val="002060"/>
                </a:solidFill>
              </a:rPr>
              <a:t>. </a:t>
            </a:r>
            <a:endParaRPr lang="es-ES" sz="2000" dirty="0">
              <a:solidFill>
                <a:srgbClr val="002060"/>
              </a:solidFill>
            </a:endParaRPr>
          </a:p>
        </p:txBody>
      </p:sp>
      <p:sp>
        <p:nvSpPr>
          <p:cNvPr id="6" name="Rectángulo 5"/>
          <p:cNvSpPr/>
          <p:nvPr/>
        </p:nvSpPr>
        <p:spPr>
          <a:xfrm>
            <a:off x="345311" y="2168447"/>
            <a:ext cx="11505236" cy="1631216"/>
          </a:xfrm>
          <a:prstGeom prst="rect">
            <a:avLst/>
          </a:prstGeom>
          <a:solidFill>
            <a:schemeClr val="accent2">
              <a:lumMod val="20000"/>
              <a:lumOff val="80000"/>
            </a:schemeClr>
          </a:solidFill>
          <a:ln>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000" b="1" dirty="0" smtClean="0">
                <a:solidFill>
                  <a:srgbClr val="002060"/>
                </a:solidFill>
              </a:rPr>
              <a:t>2. Reciprocidad</a:t>
            </a:r>
            <a:r>
              <a:rPr lang="es-ES" sz="2000" b="1" dirty="0">
                <a:solidFill>
                  <a:srgbClr val="002060"/>
                </a:solidFill>
              </a:rPr>
              <a:t>: podría aducirse </a:t>
            </a:r>
            <a:r>
              <a:rPr lang="es-ES" sz="2000" b="1" dirty="0" smtClean="0">
                <a:solidFill>
                  <a:srgbClr val="002060"/>
                </a:solidFill>
              </a:rPr>
              <a:t>como un </a:t>
            </a:r>
            <a:r>
              <a:rPr lang="es-ES" sz="2000" b="1" dirty="0">
                <a:solidFill>
                  <a:srgbClr val="002060"/>
                </a:solidFill>
              </a:rPr>
              <a:t>contrato entre jóvenes y ancianos basado en la conocida regla antropológica de reciprocidad. Pero no queda claro el tipo de deuda a saldar, tanto en calidad como en cantidad, que los jóvenes supuestamente han contraído con sus mayores por haber sido cuidados por ellos previamente. Además, no se entiende cómo aquellos que no han tenido libertad para decidir nacer, puedan contraer obligaciones con quienes han decidido por ellos. </a:t>
            </a:r>
          </a:p>
        </p:txBody>
      </p:sp>
      <p:sp>
        <p:nvSpPr>
          <p:cNvPr id="7" name="Rectángulo 6"/>
          <p:cNvSpPr/>
          <p:nvPr/>
        </p:nvSpPr>
        <p:spPr>
          <a:xfrm>
            <a:off x="300942" y="4044084"/>
            <a:ext cx="11593975" cy="954107"/>
          </a:xfrm>
          <a:prstGeom prst="rect">
            <a:avLst/>
          </a:prstGeom>
          <a:solidFill>
            <a:schemeClr val="accent2">
              <a:lumMod val="40000"/>
              <a:lumOff val="60000"/>
            </a:schemeClr>
          </a:solidFill>
          <a:ln>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000" b="1" dirty="0" smtClean="0">
                <a:solidFill>
                  <a:srgbClr val="002060"/>
                </a:solidFill>
              </a:rPr>
              <a:t>3. </a:t>
            </a:r>
            <a:r>
              <a:rPr lang="es-ES" b="1" dirty="0" smtClean="0">
                <a:solidFill>
                  <a:srgbClr val="002060"/>
                </a:solidFill>
              </a:rPr>
              <a:t>Solidaridad</a:t>
            </a:r>
            <a:r>
              <a:rPr lang="es-ES" b="1" dirty="0">
                <a:solidFill>
                  <a:srgbClr val="002060"/>
                </a:solidFill>
              </a:rPr>
              <a:t>: la propuesta es que los jóvenes deben ser solidarios con los ancianos. No hay aquí una </a:t>
            </a:r>
            <a:r>
              <a:rPr lang="es-ES" b="1" dirty="0" smtClean="0">
                <a:solidFill>
                  <a:srgbClr val="002060"/>
                </a:solidFill>
              </a:rPr>
              <a:t>relación bidireccional </a:t>
            </a:r>
            <a:r>
              <a:rPr lang="es-ES" b="1" dirty="0">
                <a:solidFill>
                  <a:srgbClr val="002060"/>
                </a:solidFill>
              </a:rPr>
              <a:t>como en el caso anterior, sino que la dación es en un solo sentido. A su vez, la solidaridad podría ser horizontal (entre familiares y amigos) o vertical (del Estado hacia los ciudadanos) </a:t>
            </a:r>
          </a:p>
        </p:txBody>
      </p:sp>
      <p:sp>
        <p:nvSpPr>
          <p:cNvPr id="8" name="Rectángulo 7"/>
          <p:cNvSpPr/>
          <p:nvPr/>
        </p:nvSpPr>
        <p:spPr>
          <a:xfrm>
            <a:off x="316374" y="5386841"/>
            <a:ext cx="11605549" cy="646331"/>
          </a:xfrm>
          <a:prstGeom prst="rect">
            <a:avLst/>
          </a:prstGeom>
          <a:solidFill>
            <a:srgbClr val="A1FDDA"/>
          </a:solidFill>
          <a:ln>
            <a:solidFill>
              <a:srgbClr val="D9D5B1"/>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es-ES" b="1" dirty="0" smtClean="0">
                <a:solidFill>
                  <a:srgbClr val="002060"/>
                </a:solidFill>
              </a:rPr>
              <a:t>4.Gratitud</a:t>
            </a:r>
            <a:r>
              <a:rPr lang="es-ES" b="1" dirty="0">
                <a:solidFill>
                  <a:srgbClr val="002060"/>
                </a:solidFill>
              </a:rPr>
              <a:t>: es esta una nota esencial en las relaciones humanas y tal vez pueda explicar la atención que los hijos brinden a sus padres; sin embargo, nuevamente, la gratitud no puede fundamentar obligaciones perfectas entre extraños.</a:t>
            </a:r>
          </a:p>
        </p:txBody>
      </p:sp>
    </p:spTree>
    <p:extLst>
      <p:ext uri="{BB962C8B-B14F-4D97-AF65-F5344CB8AC3E}">
        <p14:creationId xmlns:p14="http://schemas.microsoft.com/office/powerpoint/2010/main" val="3095931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5137" y="352562"/>
            <a:ext cx="11570677" cy="1015663"/>
          </a:xfrm>
          <a:prstGeom prst="rect">
            <a:avLst/>
          </a:prstGeom>
          <a:solidFill>
            <a:schemeClr val="bg2"/>
          </a:solidFill>
        </p:spPr>
        <p:txBody>
          <a:bodyPr wrap="square">
            <a:spAutoFit/>
          </a:bodyPr>
          <a:lstStyle/>
          <a:p>
            <a:pPr algn="just"/>
            <a:r>
              <a:rPr lang="es-ES" sz="2000" b="1" dirty="0" smtClean="0"/>
              <a:t>Los mayores y los jóvenes viven el mismo momento, pero de manera diferente. Por esto, es muy importante organizar espacios y actividades donde estos dos grupos entren en contacto y aprendan a convivir y a entenderse</a:t>
            </a:r>
            <a:r>
              <a:rPr lang="es-ES" b="1" dirty="0" smtClean="0"/>
              <a:t>.</a:t>
            </a:r>
            <a:endParaRPr lang="es-ES" dirty="0"/>
          </a:p>
        </p:txBody>
      </p:sp>
      <p:sp>
        <p:nvSpPr>
          <p:cNvPr id="5" name="Rectángulo 4"/>
          <p:cNvSpPr/>
          <p:nvPr/>
        </p:nvSpPr>
        <p:spPr>
          <a:xfrm>
            <a:off x="504092" y="2215387"/>
            <a:ext cx="5873262"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buFont typeface="Arial" panose="020B0604020202020204" pitchFamily="34" charset="0"/>
              <a:buChar char="•"/>
            </a:pPr>
            <a:r>
              <a:rPr lang="es-ES" sz="2000" dirty="0" smtClean="0"/>
              <a:t>Puede </a:t>
            </a:r>
            <a:r>
              <a:rPr lang="es-ES" sz="2000" dirty="0"/>
              <a:t>ayudarles a conseguir </a:t>
            </a:r>
            <a:r>
              <a:rPr lang="es-ES" sz="2000" b="1" dirty="0"/>
              <a:t>cambios positivos de humor</a:t>
            </a:r>
            <a:r>
              <a:rPr lang="es-ES" sz="2000" dirty="0"/>
              <a:t> y un </a:t>
            </a:r>
            <a:r>
              <a:rPr lang="es-ES" sz="2000" b="1" dirty="0"/>
              <a:t>aumento significativo de la vitalidad, la autoestima, la motivación, la valía personal y la sensación de ser necesitados</a:t>
            </a:r>
            <a:r>
              <a:rPr lang="es-ES" sz="2000" dirty="0"/>
              <a:t>. </a:t>
            </a:r>
            <a:endParaRPr lang="es-ES" sz="2000" dirty="0" smtClean="0"/>
          </a:p>
          <a:p>
            <a:pPr marL="285750" indent="-285750" algn="just">
              <a:buFont typeface="Arial" panose="020B0604020202020204" pitchFamily="34" charset="0"/>
              <a:buChar char="•"/>
            </a:pPr>
            <a:r>
              <a:rPr lang="es-ES" sz="2000" dirty="0" smtClean="0"/>
              <a:t>Adquieren </a:t>
            </a:r>
            <a:r>
              <a:rPr lang="es-ES" sz="2000" dirty="0"/>
              <a:t>un renovado aprecio por las propias experiencias vividas en el </a:t>
            </a:r>
            <a:r>
              <a:rPr lang="es-ES" sz="2000" dirty="0" smtClean="0"/>
              <a:t>pasado.</a:t>
            </a:r>
          </a:p>
          <a:p>
            <a:pPr marL="285750" indent="-285750" algn="just">
              <a:buFont typeface="Arial" panose="020B0604020202020204" pitchFamily="34" charset="0"/>
              <a:buChar char="•"/>
            </a:pPr>
            <a:r>
              <a:rPr lang="es-ES" sz="2000" b="1" dirty="0" smtClean="0"/>
              <a:t>Reducción </a:t>
            </a:r>
            <a:r>
              <a:rPr lang="es-ES" sz="2000" b="1" dirty="0"/>
              <a:t>de los síntomas depresivos</a:t>
            </a:r>
            <a:r>
              <a:rPr lang="es-ES" sz="2000" dirty="0"/>
              <a:t> </a:t>
            </a:r>
            <a:r>
              <a:rPr lang="es-ES" sz="2000" b="1" dirty="0"/>
              <a:t>y se fortalecen frente a la adversidad</a:t>
            </a:r>
            <a:r>
              <a:rPr lang="es-ES" sz="2000" dirty="0"/>
              <a:t>. </a:t>
            </a:r>
            <a:endParaRPr lang="es-ES" sz="2000" dirty="0" smtClean="0"/>
          </a:p>
          <a:p>
            <a:pPr marL="285750" indent="-285750" algn="just">
              <a:buFont typeface="Arial" panose="020B0604020202020204" pitchFamily="34" charset="0"/>
              <a:buChar char="•"/>
            </a:pPr>
            <a:r>
              <a:rPr lang="es-ES" sz="2000" dirty="0"/>
              <a:t>L</a:t>
            </a:r>
            <a:r>
              <a:rPr lang="es-ES" sz="2000" dirty="0" smtClean="0"/>
              <a:t>as </a:t>
            </a:r>
            <a:r>
              <a:rPr lang="es-ES" sz="2000" dirty="0"/>
              <a:t>personas mayores </a:t>
            </a:r>
            <a:r>
              <a:rPr lang="es-ES" sz="2000" b="1" dirty="0"/>
              <a:t>afrontan mucho mejor la enfermedad mental y desarrollan habilidades sociales, empáticas y de memorización</a:t>
            </a:r>
            <a:r>
              <a:rPr lang="es-ES" sz="2000" dirty="0"/>
              <a:t>. </a:t>
            </a:r>
          </a:p>
        </p:txBody>
      </p:sp>
      <p:sp>
        <p:nvSpPr>
          <p:cNvPr id="6" name="Rectángulo 5"/>
          <p:cNvSpPr/>
          <p:nvPr/>
        </p:nvSpPr>
        <p:spPr>
          <a:xfrm>
            <a:off x="1192284" y="1650612"/>
            <a:ext cx="2725361"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S" b="1" dirty="0"/>
              <a:t>Ventajas para los </a:t>
            </a:r>
            <a:r>
              <a:rPr lang="es-ES" b="1" dirty="0" smtClean="0"/>
              <a:t> mayores</a:t>
            </a:r>
            <a:endParaRPr lang="es-ES" b="1" dirty="0"/>
          </a:p>
        </p:txBody>
      </p:sp>
      <p:sp>
        <p:nvSpPr>
          <p:cNvPr id="7" name="Rectángulo 6"/>
          <p:cNvSpPr/>
          <p:nvPr/>
        </p:nvSpPr>
        <p:spPr>
          <a:xfrm>
            <a:off x="7033845" y="2019944"/>
            <a:ext cx="4911970"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s-ES" sz="2000" b="1" dirty="0" smtClean="0"/>
              <a:t>El </a:t>
            </a:r>
            <a:r>
              <a:rPr lang="es-ES" sz="2000" b="1" dirty="0"/>
              <a:t>rendimiento académico de los </a:t>
            </a:r>
            <a:r>
              <a:rPr lang="es-ES" sz="2000" b="1" dirty="0" smtClean="0"/>
              <a:t>jóvenes  mejora.  </a:t>
            </a:r>
          </a:p>
          <a:p>
            <a:pPr marL="285750" indent="-285750" algn="just">
              <a:buFont typeface="Arial" panose="020B0604020202020204" pitchFamily="34" charset="0"/>
              <a:buChar char="•"/>
            </a:pPr>
            <a:r>
              <a:rPr lang="es-ES" sz="2000" b="1" dirty="0"/>
              <a:t>F</a:t>
            </a:r>
            <a:r>
              <a:rPr lang="es-ES" sz="2000" b="1" dirty="0" smtClean="0"/>
              <a:t>ortalecen</a:t>
            </a:r>
            <a:r>
              <a:rPr lang="es-ES" sz="2000" dirty="0" smtClean="0"/>
              <a:t> </a:t>
            </a:r>
            <a:r>
              <a:rPr lang="es-ES" sz="2000" dirty="0"/>
              <a:t>su autoestima, motivaci</a:t>
            </a:r>
            <a:r>
              <a:rPr lang="es-ES" sz="2000" b="1" dirty="0"/>
              <a:t>ón y optimismo.</a:t>
            </a:r>
            <a:r>
              <a:rPr lang="es-ES" sz="2000" dirty="0"/>
              <a:t> </a:t>
            </a:r>
          </a:p>
          <a:p>
            <a:pPr marL="285750" indent="-285750" algn="just">
              <a:buFont typeface="Arial" panose="020B0604020202020204" pitchFamily="34" charset="0"/>
              <a:buChar char="•"/>
            </a:pPr>
            <a:r>
              <a:rPr lang="es-ES" sz="2000" dirty="0"/>
              <a:t>Los más jóvenes se sienten </a:t>
            </a:r>
            <a:r>
              <a:rPr lang="es-ES" sz="2000" b="1" dirty="0"/>
              <a:t>más alegres y agradecidos</a:t>
            </a:r>
            <a:r>
              <a:rPr lang="es-ES" sz="2000" dirty="0"/>
              <a:t> por el apoyo de los adultos en la resolución de personas. </a:t>
            </a:r>
            <a:endParaRPr lang="es-ES" sz="2000" dirty="0" smtClean="0"/>
          </a:p>
          <a:p>
            <a:pPr marL="285750" indent="-285750" algn="just">
              <a:buFont typeface="Arial" panose="020B0604020202020204" pitchFamily="34" charset="0"/>
              <a:buChar char="•"/>
            </a:pPr>
            <a:r>
              <a:rPr lang="es-ES" sz="2000" dirty="0" smtClean="0"/>
              <a:t>R</a:t>
            </a:r>
            <a:r>
              <a:rPr lang="es-ES" sz="2000" b="1" dirty="0" smtClean="0"/>
              <a:t>educen </a:t>
            </a:r>
            <a:r>
              <a:rPr lang="es-ES" sz="2000" b="1" dirty="0"/>
              <a:t>las conductas </a:t>
            </a:r>
            <a:r>
              <a:rPr lang="es-ES" sz="2000" b="1" dirty="0" smtClean="0"/>
              <a:t>antisociales.</a:t>
            </a:r>
          </a:p>
          <a:p>
            <a:pPr marL="285750" indent="-285750" algn="just">
              <a:buFont typeface="Arial" panose="020B0604020202020204" pitchFamily="34" charset="0"/>
              <a:buChar char="•"/>
            </a:pPr>
            <a:r>
              <a:rPr lang="es-ES" sz="2000" b="1" dirty="0" smtClean="0"/>
              <a:t>Limitan  </a:t>
            </a:r>
            <a:r>
              <a:rPr lang="es-ES" sz="2000" b="1" dirty="0"/>
              <a:t>las conductas de riesgo para la </a:t>
            </a:r>
            <a:r>
              <a:rPr lang="es-ES" sz="2000" b="1" dirty="0" smtClean="0"/>
              <a:t>salud.</a:t>
            </a:r>
            <a:endParaRPr lang="es-ES" sz="2000" dirty="0"/>
          </a:p>
          <a:p>
            <a:pPr marL="285750" indent="-285750" algn="just">
              <a:buFont typeface="Arial" panose="020B0604020202020204" pitchFamily="34" charset="0"/>
              <a:buChar char="•"/>
            </a:pPr>
            <a:r>
              <a:rPr lang="es-ES" sz="2000" dirty="0"/>
              <a:t>Los </a:t>
            </a:r>
            <a:r>
              <a:rPr lang="es-ES" sz="2000" b="1" dirty="0"/>
              <a:t>ancianos</a:t>
            </a:r>
            <a:r>
              <a:rPr lang="es-ES" sz="2000" dirty="0"/>
              <a:t> son una</a:t>
            </a:r>
            <a:r>
              <a:rPr lang="es-ES" sz="2000" b="1" dirty="0"/>
              <a:t> gran fuente de sabiduría</a:t>
            </a:r>
            <a:r>
              <a:rPr lang="es-ES" sz="2000" dirty="0"/>
              <a:t>, basada en experiencias vividas durante </a:t>
            </a:r>
            <a:r>
              <a:rPr lang="es-ES" sz="2000" dirty="0" smtClean="0"/>
              <a:t>años</a:t>
            </a:r>
            <a:endParaRPr lang="es-ES" sz="2000" dirty="0"/>
          </a:p>
        </p:txBody>
      </p:sp>
      <p:sp>
        <p:nvSpPr>
          <p:cNvPr id="8" name="Rectángulo 7"/>
          <p:cNvSpPr/>
          <p:nvPr/>
        </p:nvSpPr>
        <p:spPr>
          <a:xfrm>
            <a:off x="7804766" y="1465946"/>
            <a:ext cx="314534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S" b="1" dirty="0"/>
              <a:t>Ventajas para los  </a:t>
            </a:r>
            <a:r>
              <a:rPr lang="es-ES" b="1" dirty="0" smtClean="0"/>
              <a:t>mas jóvenes </a:t>
            </a:r>
            <a:endParaRPr lang="es-ES" b="1" dirty="0"/>
          </a:p>
        </p:txBody>
      </p:sp>
    </p:spTree>
    <p:extLst>
      <p:ext uri="{BB962C8B-B14F-4D97-AF65-F5344CB8AC3E}">
        <p14:creationId xmlns:p14="http://schemas.microsoft.com/office/powerpoint/2010/main" val="2520198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Vivimos una cultura de la transitividad </a:t>
            </a:r>
            <a:endParaRPr lang="es-ES" b="1" dirty="0"/>
          </a:p>
        </p:txBody>
      </p:sp>
      <p:sp>
        <p:nvSpPr>
          <p:cNvPr id="6" name="Rectángulo 5"/>
          <p:cNvSpPr/>
          <p:nvPr/>
        </p:nvSpPr>
        <p:spPr>
          <a:xfrm>
            <a:off x="890954" y="1992923"/>
            <a:ext cx="2074984" cy="1043354"/>
          </a:xfrm>
          <a:prstGeom prst="rect">
            <a:avLst/>
          </a:prstGeom>
          <a:ln w="63500"/>
        </p:spPr>
        <p:style>
          <a:lnRef idx="2">
            <a:schemeClr val="dk1"/>
          </a:lnRef>
          <a:fillRef idx="1">
            <a:schemeClr val="lt1"/>
          </a:fillRef>
          <a:effectRef idx="0">
            <a:schemeClr val="dk1"/>
          </a:effectRef>
          <a:fontRef idx="minor">
            <a:schemeClr val="dk1"/>
          </a:fontRef>
        </p:style>
        <p:txBody>
          <a:bodyPr rtlCol="0" anchor="ctr"/>
          <a:lstStyle/>
          <a:p>
            <a:pPr algn="ctr"/>
            <a:r>
              <a:rPr lang="es-ES" sz="2000" dirty="0" smtClean="0"/>
              <a:t>El niño desea crecer y ser joven </a:t>
            </a:r>
            <a:endParaRPr lang="es-ES" sz="2000" dirty="0"/>
          </a:p>
        </p:txBody>
      </p:sp>
      <p:sp>
        <p:nvSpPr>
          <p:cNvPr id="7" name="Flecha derecha 6"/>
          <p:cNvSpPr/>
          <p:nvPr/>
        </p:nvSpPr>
        <p:spPr>
          <a:xfrm>
            <a:off x="3165231" y="2192215"/>
            <a:ext cx="785446" cy="844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4407877" y="2092569"/>
            <a:ext cx="2074984" cy="1043354"/>
          </a:xfrm>
          <a:prstGeom prst="rect">
            <a:avLst/>
          </a:prstGeom>
          <a:ln w="63500"/>
        </p:spPr>
        <p:style>
          <a:lnRef idx="2">
            <a:schemeClr val="dk1"/>
          </a:lnRef>
          <a:fillRef idx="1">
            <a:schemeClr val="lt1"/>
          </a:fillRef>
          <a:effectRef idx="0">
            <a:schemeClr val="dk1"/>
          </a:effectRef>
          <a:fontRef idx="minor">
            <a:schemeClr val="dk1"/>
          </a:fontRef>
        </p:style>
        <p:txBody>
          <a:bodyPr rtlCol="0" anchor="ctr"/>
          <a:lstStyle/>
          <a:p>
            <a:pPr algn="ctr"/>
            <a:r>
              <a:rPr lang="es-ES" sz="2000" dirty="0" smtClean="0"/>
              <a:t>El </a:t>
            </a:r>
            <a:r>
              <a:rPr lang="es-ES" sz="2000" dirty="0"/>
              <a:t>joven </a:t>
            </a:r>
            <a:r>
              <a:rPr lang="es-ES" sz="2000" dirty="0" smtClean="0"/>
              <a:t>desea crecer y ser adulto </a:t>
            </a:r>
            <a:endParaRPr lang="es-ES" sz="2000" dirty="0"/>
          </a:p>
        </p:txBody>
      </p:sp>
      <p:sp>
        <p:nvSpPr>
          <p:cNvPr id="9" name="Flecha derecha 8"/>
          <p:cNvSpPr/>
          <p:nvPr/>
        </p:nvSpPr>
        <p:spPr>
          <a:xfrm>
            <a:off x="6893169" y="2192215"/>
            <a:ext cx="785446" cy="844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8206153" y="2069122"/>
            <a:ext cx="2168769" cy="1113693"/>
          </a:xfrm>
          <a:prstGeom prst="rect">
            <a:avLst/>
          </a:prstGeom>
          <a:ln w="63500"/>
        </p:spPr>
        <p:style>
          <a:lnRef idx="2">
            <a:schemeClr val="dk1"/>
          </a:lnRef>
          <a:fillRef idx="1">
            <a:schemeClr val="lt1"/>
          </a:fillRef>
          <a:effectRef idx="0">
            <a:schemeClr val="dk1"/>
          </a:effectRef>
          <a:fontRef idx="minor">
            <a:schemeClr val="dk1"/>
          </a:fontRef>
        </p:style>
        <p:txBody>
          <a:bodyPr rtlCol="0" anchor="ctr"/>
          <a:lstStyle/>
          <a:p>
            <a:pPr algn="ctr"/>
            <a:r>
              <a:rPr lang="es-ES" sz="2000" dirty="0" smtClean="0"/>
              <a:t>El adulto desea acrecentar sus bienes </a:t>
            </a:r>
            <a:endParaRPr lang="es-ES" sz="2000" dirty="0"/>
          </a:p>
        </p:txBody>
      </p:sp>
      <p:sp>
        <p:nvSpPr>
          <p:cNvPr id="13" name="Rectángulo 12"/>
          <p:cNvSpPr/>
          <p:nvPr/>
        </p:nvSpPr>
        <p:spPr>
          <a:xfrm>
            <a:off x="773723" y="3652910"/>
            <a:ext cx="9601199" cy="664699"/>
          </a:xfrm>
          <a:prstGeom prst="rect">
            <a:avLst/>
          </a:prstGeom>
          <a:ln w="63500"/>
        </p:spPr>
        <p:style>
          <a:lnRef idx="2">
            <a:schemeClr val="dk1"/>
          </a:lnRef>
          <a:fillRef idx="1">
            <a:schemeClr val="lt1"/>
          </a:fillRef>
          <a:effectRef idx="0">
            <a:schemeClr val="dk1"/>
          </a:effectRef>
          <a:fontRef idx="minor">
            <a:schemeClr val="dk1"/>
          </a:fontRef>
        </p:style>
        <p:txBody>
          <a:bodyPr rtlCol="0" anchor="ctr"/>
          <a:lstStyle/>
          <a:p>
            <a:pPr algn="ctr"/>
            <a:r>
              <a:rPr lang="es-ES" sz="3200" b="1" dirty="0" smtClean="0"/>
              <a:t>La transitividad se detiene en los umbrales de la vejez </a:t>
            </a:r>
            <a:endParaRPr lang="es-ES" sz="3200" b="1" dirty="0"/>
          </a:p>
        </p:txBody>
      </p:sp>
      <p:sp>
        <p:nvSpPr>
          <p:cNvPr id="14" name="Rectángulo 13"/>
          <p:cNvSpPr/>
          <p:nvPr/>
        </p:nvSpPr>
        <p:spPr>
          <a:xfrm>
            <a:off x="1500554" y="4559104"/>
            <a:ext cx="2450123" cy="561535"/>
          </a:xfrm>
          <a:prstGeom prst="rect">
            <a:avLst/>
          </a:prstGeom>
          <a:ln w="63500"/>
        </p:spPr>
        <p:style>
          <a:lnRef idx="2">
            <a:schemeClr val="dk1"/>
          </a:lnRef>
          <a:fillRef idx="1">
            <a:schemeClr val="lt1"/>
          </a:fillRef>
          <a:effectRef idx="0">
            <a:schemeClr val="dk1"/>
          </a:effectRef>
          <a:fontRef idx="minor">
            <a:schemeClr val="dk1"/>
          </a:fontRef>
        </p:style>
        <p:txBody>
          <a:bodyPr rtlCol="0" anchor="ctr"/>
          <a:lstStyle/>
          <a:p>
            <a:pPr algn="ctr"/>
            <a:r>
              <a:rPr lang="es-ES" sz="2000" dirty="0" smtClean="0"/>
              <a:t>Pocos desean llegar a ser viejos </a:t>
            </a:r>
            <a:endParaRPr lang="es-ES" sz="2000" dirty="0"/>
          </a:p>
        </p:txBody>
      </p:sp>
      <p:sp>
        <p:nvSpPr>
          <p:cNvPr id="15" name="Rectángulo 14"/>
          <p:cNvSpPr/>
          <p:nvPr/>
        </p:nvSpPr>
        <p:spPr>
          <a:xfrm>
            <a:off x="7244862" y="4559104"/>
            <a:ext cx="2672860" cy="568570"/>
          </a:xfrm>
          <a:prstGeom prst="rect">
            <a:avLst/>
          </a:prstGeom>
          <a:ln w="63500"/>
        </p:spPr>
        <p:style>
          <a:lnRef idx="2">
            <a:schemeClr val="dk1"/>
          </a:lnRef>
          <a:fillRef idx="1">
            <a:schemeClr val="lt1"/>
          </a:fillRef>
          <a:effectRef idx="0">
            <a:schemeClr val="dk1"/>
          </a:effectRef>
          <a:fontRef idx="minor">
            <a:schemeClr val="dk1"/>
          </a:fontRef>
        </p:style>
        <p:txBody>
          <a:bodyPr rtlCol="0" anchor="ctr"/>
          <a:lstStyle/>
          <a:p>
            <a:pPr algn="ctr"/>
            <a:r>
              <a:rPr lang="es-ES" sz="2000" dirty="0" smtClean="0"/>
              <a:t>Muchos temen a la senectud </a:t>
            </a:r>
            <a:endParaRPr lang="es-ES" sz="2000" dirty="0"/>
          </a:p>
        </p:txBody>
      </p:sp>
      <p:sp>
        <p:nvSpPr>
          <p:cNvPr id="16" name="Rectángulo 15"/>
          <p:cNvSpPr/>
          <p:nvPr/>
        </p:nvSpPr>
        <p:spPr>
          <a:xfrm>
            <a:off x="890954" y="5369169"/>
            <a:ext cx="10264726" cy="863990"/>
          </a:xfrm>
          <a:prstGeom prst="rect">
            <a:avLst/>
          </a:prstGeom>
          <a:ln w="63500"/>
        </p:spPr>
        <p:style>
          <a:lnRef idx="2">
            <a:schemeClr val="dk1"/>
          </a:lnRef>
          <a:fillRef idx="1">
            <a:schemeClr val="lt1"/>
          </a:fillRef>
          <a:effectRef idx="0">
            <a:schemeClr val="dk1"/>
          </a:effectRef>
          <a:fontRef idx="minor">
            <a:schemeClr val="dk1"/>
          </a:fontRef>
        </p:style>
        <p:txBody>
          <a:bodyPr rtlCol="0" anchor="ctr"/>
          <a:lstStyle/>
          <a:p>
            <a:pPr algn="ctr"/>
            <a:r>
              <a:rPr lang="es-ES" sz="2400" b="1" dirty="0" smtClean="0"/>
              <a:t>¿Acaso la edad representa la culminación de todo deseo, el cierre de toda ambición y la clausura de la esperanza?  </a:t>
            </a:r>
            <a:endParaRPr lang="es-ES" sz="2400" b="1" dirty="0"/>
          </a:p>
        </p:txBody>
      </p:sp>
    </p:spTree>
    <p:extLst>
      <p:ext uri="{BB962C8B-B14F-4D97-AF65-F5344CB8AC3E}">
        <p14:creationId xmlns:p14="http://schemas.microsoft.com/office/powerpoint/2010/main" val="336323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1691" y="378034"/>
            <a:ext cx="3985845" cy="1323439"/>
          </a:xfrm>
          <a:prstGeom prst="rect">
            <a:avLst/>
          </a:prstGeom>
          <a:solidFill>
            <a:schemeClr val="bg2"/>
          </a:solidFill>
        </p:spPr>
        <p:txBody>
          <a:bodyPr wrap="square">
            <a:spAutoFit/>
          </a:bodyPr>
          <a:lstStyle/>
          <a:p>
            <a:pPr algn="just"/>
            <a:r>
              <a:rPr lang="es-ES" sz="2000" dirty="0">
                <a:solidFill>
                  <a:srgbClr val="000000"/>
                </a:solidFill>
              </a:rPr>
              <a:t>La caída de las tasas de morbilidad y mortalidad ha contribuido al desarrollo de sociedades cada vez más añosas. </a:t>
            </a:r>
            <a:endParaRPr lang="es-ES" sz="2000" dirty="0"/>
          </a:p>
        </p:txBody>
      </p:sp>
      <p:sp>
        <p:nvSpPr>
          <p:cNvPr id="7" name="Rectángulo 6"/>
          <p:cNvSpPr/>
          <p:nvPr/>
        </p:nvSpPr>
        <p:spPr>
          <a:xfrm>
            <a:off x="228598" y="2139891"/>
            <a:ext cx="4372708" cy="3539430"/>
          </a:xfrm>
          <a:prstGeom prst="rect">
            <a:avLst/>
          </a:prstGeom>
          <a:solidFill>
            <a:schemeClr val="tx2">
              <a:lumMod val="40000"/>
              <a:lumOff val="60000"/>
            </a:schemeClr>
          </a:solidFill>
        </p:spPr>
        <p:txBody>
          <a:bodyPr wrap="square">
            <a:spAutoFit/>
          </a:bodyPr>
          <a:lstStyle/>
          <a:p>
            <a:pPr algn="just"/>
            <a:r>
              <a:rPr lang="es-ES" sz="2800" dirty="0">
                <a:solidFill>
                  <a:srgbClr val="000000"/>
                </a:solidFill>
              </a:rPr>
              <a:t>El incremento de la longevidad impresiona como uno de los beneficios del progreso de la </a:t>
            </a:r>
            <a:r>
              <a:rPr lang="es-ES" sz="2800" dirty="0" smtClean="0">
                <a:solidFill>
                  <a:srgbClr val="000000"/>
                </a:solidFill>
              </a:rPr>
              <a:t>ciencia. </a:t>
            </a:r>
            <a:r>
              <a:rPr lang="es-ES" sz="2800" dirty="0">
                <a:solidFill>
                  <a:srgbClr val="000000"/>
                </a:solidFill>
              </a:rPr>
              <a:t>Sin embargo, el análisis un poco más detenido y minucioso puede arrojar </a:t>
            </a:r>
            <a:r>
              <a:rPr lang="es-ES" sz="2800" dirty="0">
                <a:solidFill>
                  <a:srgbClr val="FF0000"/>
                </a:solidFill>
              </a:rPr>
              <a:t>múltiples sorpresas. </a:t>
            </a:r>
          </a:p>
        </p:txBody>
      </p:sp>
      <p:sp>
        <p:nvSpPr>
          <p:cNvPr id="8" name="Rectángulo 7"/>
          <p:cNvSpPr/>
          <p:nvPr/>
        </p:nvSpPr>
        <p:spPr>
          <a:xfrm>
            <a:off x="5498119" y="2025542"/>
            <a:ext cx="6318743" cy="923330"/>
          </a:xfrm>
          <a:prstGeom prst="rect">
            <a:avLst/>
          </a:prstGeom>
          <a:ln w="63500">
            <a:solidFill>
              <a:srgbClr val="FF0000"/>
            </a:solidFill>
          </a:ln>
        </p:spPr>
        <p:txBody>
          <a:bodyPr wrap="square">
            <a:spAutoFit/>
          </a:bodyPr>
          <a:lstStyle/>
          <a:p>
            <a:pPr algn="just"/>
            <a:r>
              <a:rPr lang="es-ES" b="1" dirty="0"/>
              <a:t>No hay todavía conciencia de las cifras que se van haciendo realidad en el mundo entero. No se acepta todavía la idea de que los viejos serán los consumidores del futuro</a:t>
            </a:r>
            <a:endParaRPr lang="es-ES" dirty="0"/>
          </a:p>
        </p:txBody>
      </p:sp>
      <p:sp>
        <p:nvSpPr>
          <p:cNvPr id="9" name="Rectángulo 8"/>
          <p:cNvSpPr/>
          <p:nvPr/>
        </p:nvSpPr>
        <p:spPr>
          <a:xfrm>
            <a:off x="5498120" y="578088"/>
            <a:ext cx="6400804" cy="923330"/>
          </a:xfrm>
          <a:prstGeom prst="rect">
            <a:avLst/>
          </a:prstGeom>
          <a:ln w="63500">
            <a:solidFill>
              <a:srgbClr val="FF0000"/>
            </a:solidFill>
          </a:ln>
        </p:spPr>
        <p:txBody>
          <a:bodyPr wrap="square">
            <a:spAutoFit/>
          </a:bodyPr>
          <a:lstStyle/>
          <a:p>
            <a:pPr algn="just"/>
            <a:r>
              <a:rPr lang="es-ES" b="1" dirty="0"/>
              <a:t>La gente sigue negando el envejecimiento, teme envejecer, detesta envejecer, detesta pensar en el futuro, detesta pensar en el viejo y el futuro, dicho mejor en el futuro del viejo. </a:t>
            </a:r>
          </a:p>
        </p:txBody>
      </p:sp>
      <p:sp>
        <p:nvSpPr>
          <p:cNvPr id="13" name="Rectángulo 12"/>
          <p:cNvSpPr/>
          <p:nvPr/>
        </p:nvSpPr>
        <p:spPr>
          <a:xfrm>
            <a:off x="5369167" y="3432552"/>
            <a:ext cx="6447695" cy="646331"/>
          </a:xfrm>
          <a:prstGeom prst="rect">
            <a:avLst/>
          </a:prstGeom>
          <a:ln w="63500">
            <a:solidFill>
              <a:srgbClr val="FF0000"/>
            </a:solidFill>
          </a:ln>
        </p:spPr>
        <p:txBody>
          <a:bodyPr wrap="square">
            <a:spAutoFit/>
          </a:bodyPr>
          <a:lstStyle/>
          <a:p>
            <a:r>
              <a:rPr lang="es-ES" b="1" dirty="0"/>
              <a:t>La evaluación de la </a:t>
            </a:r>
            <a:r>
              <a:rPr lang="es-ES" b="1" dirty="0" smtClean="0"/>
              <a:t>vejez </a:t>
            </a:r>
            <a:r>
              <a:rPr lang="es-ES" b="1" dirty="0"/>
              <a:t>por los propios viejos y por quienes </a:t>
            </a:r>
            <a:r>
              <a:rPr lang="es-ES" b="1" dirty="0" smtClean="0"/>
              <a:t>aún </a:t>
            </a:r>
            <a:r>
              <a:rPr lang="es-ES" b="1" dirty="0"/>
              <a:t>no </a:t>
            </a:r>
            <a:r>
              <a:rPr lang="es-ES" b="1" dirty="0" smtClean="0"/>
              <a:t>lo, </a:t>
            </a:r>
            <a:r>
              <a:rPr lang="es-ES" b="1" dirty="0"/>
              <a:t>es negativa</a:t>
            </a:r>
            <a:r>
              <a:rPr lang="es-ES" b="1" dirty="0" smtClean="0"/>
              <a:t>.</a:t>
            </a:r>
            <a:endParaRPr lang="es-ES" b="1" dirty="0"/>
          </a:p>
        </p:txBody>
      </p:sp>
      <p:sp>
        <p:nvSpPr>
          <p:cNvPr id="14" name="Rectángulo 13"/>
          <p:cNvSpPr/>
          <p:nvPr/>
        </p:nvSpPr>
        <p:spPr>
          <a:xfrm>
            <a:off x="5427785" y="4724644"/>
            <a:ext cx="6389077" cy="923330"/>
          </a:xfrm>
          <a:prstGeom prst="rect">
            <a:avLst/>
          </a:prstGeom>
          <a:ln w="63500">
            <a:solidFill>
              <a:srgbClr val="FF0000"/>
            </a:solidFill>
          </a:ln>
        </p:spPr>
        <p:txBody>
          <a:bodyPr wrap="square">
            <a:spAutoFit/>
          </a:bodyPr>
          <a:lstStyle/>
          <a:p>
            <a:pPr algn="just"/>
            <a:r>
              <a:rPr lang="es-ES" b="1" dirty="0"/>
              <a:t>Solo </a:t>
            </a:r>
            <a:r>
              <a:rPr lang="es-ES" b="1" dirty="0" smtClean="0"/>
              <a:t>son voces </a:t>
            </a:r>
            <a:r>
              <a:rPr lang="es-ES" b="1" dirty="0"/>
              <a:t>aisladas las que pretenden ignorar las limitaciones físicas, el decaimiento del intelecto, la fealdad y ensalzar la </a:t>
            </a:r>
            <a:r>
              <a:rPr lang="es-ES" b="1" dirty="0" smtClean="0">
                <a:solidFill>
                  <a:srgbClr val="FF0000"/>
                </a:solidFill>
              </a:rPr>
              <a:t>experiencia, </a:t>
            </a:r>
            <a:r>
              <a:rPr lang="es-ES" b="1" dirty="0">
                <a:solidFill>
                  <a:srgbClr val="FF0000"/>
                </a:solidFill>
              </a:rPr>
              <a:t>la prudencia y la paz de la vejez   </a:t>
            </a:r>
          </a:p>
        </p:txBody>
      </p:sp>
    </p:spTree>
    <p:extLst>
      <p:ext uri="{BB962C8B-B14F-4D97-AF65-F5344CB8AC3E}">
        <p14:creationId xmlns:p14="http://schemas.microsoft.com/office/powerpoint/2010/main" val="3236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8936" y="170960"/>
            <a:ext cx="4777155" cy="1015663"/>
          </a:xfrm>
          <a:prstGeom prst="rect">
            <a:avLst/>
          </a:prstGeom>
          <a:ln w="25400"/>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2000" dirty="0"/>
              <a:t>Testimonios de los ancianos coinciden en que la </a:t>
            </a:r>
            <a:r>
              <a:rPr lang="es-ES" sz="2000" b="1" i="1" dirty="0"/>
              <a:t>pérdi</a:t>
            </a:r>
            <a:r>
              <a:rPr lang="es-ES" sz="2000" i="1" dirty="0"/>
              <a:t>da</a:t>
            </a:r>
            <a:r>
              <a:rPr lang="es-ES" sz="2000" dirty="0"/>
              <a:t> se encuentra entre las percepciones más frecuentes. </a:t>
            </a:r>
          </a:p>
        </p:txBody>
      </p:sp>
      <p:sp>
        <p:nvSpPr>
          <p:cNvPr id="5" name="Rectángulo 4"/>
          <p:cNvSpPr/>
          <p:nvPr/>
        </p:nvSpPr>
        <p:spPr>
          <a:xfrm>
            <a:off x="298936" y="2734778"/>
            <a:ext cx="3575539" cy="40011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s-ES" sz="2000" dirty="0"/>
              <a:t>Se pierde   </a:t>
            </a:r>
            <a:r>
              <a:rPr lang="es-ES" sz="2000" dirty="0" smtClean="0"/>
              <a:t>influencia</a:t>
            </a:r>
            <a:r>
              <a:rPr lang="es-ES" sz="2000" dirty="0"/>
              <a:t>, </a:t>
            </a:r>
            <a:r>
              <a:rPr lang="es-ES" sz="2000" dirty="0" smtClean="0"/>
              <a:t>poder</a:t>
            </a:r>
            <a:endParaRPr lang="es-ES" sz="2000" dirty="0"/>
          </a:p>
        </p:txBody>
      </p:sp>
      <p:sp>
        <p:nvSpPr>
          <p:cNvPr id="6" name="Rectángulo 5"/>
          <p:cNvSpPr/>
          <p:nvPr/>
        </p:nvSpPr>
        <p:spPr>
          <a:xfrm>
            <a:off x="181706" y="4722184"/>
            <a:ext cx="559777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a:t>El anciano debe atenerse a las normas de otros, </a:t>
            </a:r>
            <a:r>
              <a:rPr lang="es-ES" dirty="0" smtClean="0"/>
              <a:t>seguir </a:t>
            </a:r>
            <a:r>
              <a:rPr lang="es-ES" dirty="0"/>
              <a:t>dicterios ajenos, aprender que las cosas han cambiado. </a:t>
            </a:r>
          </a:p>
        </p:txBody>
      </p:sp>
      <p:sp>
        <p:nvSpPr>
          <p:cNvPr id="7" name="Rectángulo 6"/>
          <p:cNvSpPr/>
          <p:nvPr/>
        </p:nvSpPr>
        <p:spPr>
          <a:xfrm>
            <a:off x="246181" y="1465348"/>
            <a:ext cx="3575539" cy="1015663"/>
          </a:xfrm>
          <a:prstGeom prst="rect">
            <a:avLst/>
          </a:prstGeom>
          <a:ln w="25400"/>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000" dirty="0"/>
              <a:t>Pérdida con sentimientos acompañantes: pena,  tristeza, desfallecimiento, desesperanza</a:t>
            </a:r>
          </a:p>
        </p:txBody>
      </p:sp>
      <p:sp>
        <p:nvSpPr>
          <p:cNvPr id="8" name="Rectángulo 7"/>
          <p:cNvSpPr/>
          <p:nvPr/>
        </p:nvSpPr>
        <p:spPr>
          <a:xfrm>
            <a:off x="181706" y="3894023"/>
            <a:ext cx="6096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00000"/>
              </a:lnSpc>
            </a:pPr>
            <a:r>
              <a:rPr lang="es-ES" dirty="0"/>
              <a:t>No importa cuan alto haya estado habrá un venir a menos,</a:t>
            </a:r>
          </a:p>
          <a:p>
            <a:pPr>
              <a:lnSpc>
                <a:spcPct val="100000"/>
              </a:lnSpc>
            </a:pPr>
            <a:r>
              <a:rPr lang="es-ES" dirty="0"/>
              <a:t> </a:t>
            </a:r>
            <a:r>
              <a:rPr lang="es-ES" dirty="0" smtClean="0"/>
              <a:t>un importar algo menos la opinión propia </a:t>
            </a:r>
            <a:endParaRPr lang="es-ES" dirty="0"/>
          </a:p>
        </p:txBody>
      </p:sp>
      <p:sp>
        <p:nvSpPr>
          <p:cNvPr id="9" name="Rectángulo 8"/>
          <p:cNvSpPr/>
          <p:nvPr/>
        </p:nvSpPr>
        <p:spPr>
          <a:xfrm>
            <a:off x="181706" y="5685692"/>
            <a:ext cx="560949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a:t>Debe depender de personas que a su vez tienen otras tareas que hacer. </a:t>
            </a:r>
          </a:p>
        </p:txBody>
      </p:sp>
      <p:sp>
        <p:nvSpPr>
          <p:cNvPr id="10" name="Rectángulo 9"/>
          <p:cNvSpPr/>
          <p:nvPr/>
        </p:nvSpPr>
        <p:spPr>
          <a:xfrm>
            <a:off x="550981" y="3356748"/>
            <a:ext cx="203587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a:t>Se pierde compañía</a:t>
            </a:r>
          </a:p>
        </p:txBody>
      </p:sp>
      <p:sp>
        <p:nvSpPr>
          <p:cNvPr id="11" name="Flecha a la derecha con bandas 10"/>
          <p:cNvSpPr/>
          <p:nvPr/>
        </p:nvSpPr>
        <p:spPr>
          <a:xfrm>
            <a:off x="5076091" y="1919982"/>
            <a:ext cx="2497015" cy="1210302"/>
          </a:xfrm>
          <a:prstGeom prst="stripedRightArrow">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Marco 11"/>
          <p:cNvSpPr/>
          <p:nvPr/>
        </p:nvSpPr>
        <p:spPr>
          <a:xfrm>
            <a:off x="8361484" y="438925"/>
            <a:ext cx="2614246" cy="1160585"/>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CuadroTexto 12"/>
          <p:cNvSpPr txBox="1"/>
          <p:nvPr/>
        </p:nvSpPr>
        <p:spPr>
          <a:xfrm>
            <a:off x="8792308" y="726831"/>
            <a:ext cx="2063261" cy="584775"/>
          </a:xfrm>
          <a:prstGeom prst="rect">
            <a:avLst/>
          </a:prstGeom>
          <a:noFill/>
        </p:spPr>
        <p:txBody>
          <a:bodyPr wrap="square" rtlCol="0">
            <a:spAutoFit/>
          </a:bodyPr>
          <a:lstStyle/>
          <a:p>
            <a:r>
              <a:rPr lang="es-ES" sz="3200" b="1" dirty="0" smtClean="0"/>
              <a:t>Reacción </a:t>
            </a:r>
            <a:endParaRPr lang="es-ES" sz="3200" b="1" dirty="0"/>
          </a:p>
        </p:txBody>
      </p:sp>
      <p:sp>
        <p:nvSpPr>
          <p:cNvPr id="14" name="Marco 13"/>
          <p:cNvSpPr/>
          <p:nvPr/>
        </p:nvSpPr>
        <p:spPr>
          <a:xfrm>
            <a:off x="8420099" y="2510717"/>
            <a:ext cx="2497015" cy="846031"/>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Perplejidad </a:t>
            </a:r>
            <a:endParaRPr lang="es-ES" sz="3200" b="1" dirty="0">
              <a:solidFill>
                <a:schemeClr val="tx1"/>
              </a:solidFill>
            </a:endParaRPr>
          </a:p>
        </p:txBody>
      </p:sp>
      <p:sp>
        <p:nvSpPr>
          <p:cNvPr id="17" name="Marco 16"/>
          <p:cNvSpPr/>
          <p:nvPr/>
        </p:nvSpPr>
        <p:spPr>
          <a:xfrm>
            <a:off x="8294074" y="5113987"/>
            <a:ext cx="2749063" cy="846031"/>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Dolor </a:t>
            </a:r>
            <a:endParaRPr lang="es-ES" sz="3200" b="1" dirty="0">
              <a:solidFill>
                <a:schemeClr val="tx1"/>
              </a:solidFill>
            </a:endParaRPr>
          </a:p>
        </p:txBody>
      </p:sp>
      <p:sp>
        <p:nvSpPr>
          <p:cNvPr id="18" name="Marco 17"/>
          <p:cNvSpPr/>
          <p:nvPr/>
        </p:nvSpPr>
        <p:spPr>
          <a:xfrm>
            <a:off x="8387861" y="3883114"/>
            <a:ext cx="2625970" cy="846031"/>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Negación </a:t>
            </a:r>
            <a:endParaRPr lang="es-ES" sz="3200" b="1" dirty="0">
              <a:solidFill>
                <a:schemeClr val="tx1"/>
              </a:solidFill>
            </a:endParaRPr>
          </a:p>
        </p:txBody>
      </p:sp>
      <p:sp>
        <p:nvSpPr>
          <p:cNvPr id="19" name="Flecha abajo 18"/>
          <p:cNvSpPr/>
          <p:nvPr/>
        </p:nvSpPr>
        <p:spPr>
          <a:xfrm>
            <a:off x="9571891" y="1723470"/>
            <a:ext cx="504093" cy="48094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11899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09151"/>
          </a:xfrm>
        </p:spPr>
        <p:txBody>
          <a:bodyPr>
            <a:normAutofit/>
          </a:bodyPr>
          <a:lstStyle/>
          <a:p>
            <a:r>
              <a:rPr lang="es-ES" sz="3200" b="1" dirty="0" smtClean="0">
                <a:latin typeface="+mn-lt"/>
              </a:rPr>
              <a:t>Metáforas de la vida que llevan implícito el envejecimiento </a:t>
            </a:r>
            <a:endParaRPr lang="es-ES" sz="3200" b="1" dirty="0">
              <a:latin typeface="+mn-lt"/>
            </a:endParaRPr>
          </a:p>
        </p:txBody>
      </p:sp>
      <p:sp>
        <p:nvSpPr>
          <p:cNvPr id="3" name="Marcador de contenido 2"/>
          <p:cNvSpPr>
            <a:spLocks noGrp="1"/>
          </p:cNvSpPr>
          <p:nvPr>
            <p:ph idx="1"/>
          </p:nvPr>
        </p:nvSpPr>
        <p:spPr>
          <a:xfrm>
            <a:off x="815926" y="1944376"/>
            <a:ext cx="4307058" cy="463712"/>
          </a:xfrm>
          <a:ln w="101600">
            <a:solidFill>
              <a:schemeClr val="dk1"/>
            </a:solidFill>
          </a:ln>
        </p:spPr>
        <p:txBody>
          <a:bodyPr>
            <a:noAutofit/>
          </a:bodyPr>
          <a:lstStyle/>
          <a:p>
            <a:r>
              <a:rPr lang="es-ES" sz="2400" b="1" dirty="0" smtClean="0"/>
              <a:t>La vida como un plan o proyecto </a:t>
            </a:r>
            <a:endParaRPr lang="es-ES" sz="2400" b="1" dirty="0"/>
          </a:p>
        </p:txBody>
      </p:sp>
      <p:sp>
        <p:nvSpPr>
          <p:cNvPr id="5" name="CuadroTexto 4"/>
          <p:cNvSpPr txBox="1"/>
          <p:nvPr/>
        </p:nvSpPr>
        <p:spPr>
          <a:xfrm>
            <a:off x="5863882" y="1920930"/>
            <a:ext cx="5519226" cy="707886"/>
          </a:xfrm>
          <a:prstGeom prst="rect">
            <a:avLst/>
          </a:prstGeom>
          <a:noFill/>
          <a:ln w="38100">
            <a:solidFill>
              <a:schemeClr val="dk1"/>
            </a:solidFill>
          </a:ln>
        </p:spPr>
        <p:txBody>
          <a:bodyPr wrap="square" rtlCol="0">
            <a:spAutoFit/>
          </a:bodyPr>
          <a:lstStyle/>
          <a:p>
            <a:pPr algn="just"/>
            <a:r>
              <a:rPr lang="es-ES" sz="2000" b="1" dirty="0" smtClean="0"/>
              <a:t>La noción del plan o proyecto de vida permite dar coherencia a la vida y la dota de sentido  </a:t>
            </a:r>
            <a:endParaRPr lang="es-ES" sz="2000" b="1" dirty="0"/>
          </a:p>
        </p:txBody>
      </p:sp>
      <p:sp>
        <p:nvSpPr>
          <p:cNvPr id="6" name="CuadroTexto 5"/>
          <p:cNvSpPr txBox="1"/>
          <p:nvPr/>
        </p:nvSpPr>
        <p:spPr>
          <a:xfrm>
            <a:off x="5858019" y="3053223"/>
            <a:ext cx="5771273" cy="1631216"/>
          </a:xfrm>
          <a:prstGeom prst="rect">
            <a:avLst/>
          </a:prstGeom>
          <a:noFill/>
          <a:ln w="38100">
            <a:solidFill>
              <a:schemeClr val="dk1"/>
            </a:solidFill>
          </a:ln>
        </p:spPr>
        <p:txBody>
          <a:bodyPr wrap="square" rtlCol="0">
            <a:spAutoFit/>
          </a:bodyPr>
          <a:lstStyle/>
          <a:p>
            <a:pPr algn="just"/>
            <a:r>
              <a:rPr lang="es-ES" sz="2000" b="1" dirty="0" smtClean="0"/>
              <a:t>Tiene el inconveniente de que las personas y el proyecto vital solo es accesible a la visión retrospectiva  suelen no reflexionar sobre ello y ven el proyecto vital solo accesible a la visión retrospectiva </a:t>
            </a:r>
            <a:endParaRPr lang="es-ES" sz="2000" b="1" dirty="0"/>
          </a:p>
        </p:txBody>
      </p:sp>
      <p:sp>
        <p:nvSpPr>
          <p:cNvPr id="7" name="CuadroTexto 6"/>
          <p:cNvSpPr txBox="1"/>
          <p:nvPr/>
        </p:nvSpPr>
        <p:spPr>
          <a:xfrm>
            <a:off x="5858019" y="4953804"/>
            <a:ext cx="5870911" cy="1015663"/>
          </a:xfrm>
          <a:prstGeom prst="rect">
            <a:avLst/>
          </a:prstGeom>
          <a:noFill/>
          <a:ln w="38100">
            <a:solidFill>
              <a:schemeClr val="dk1"/>
            </a:solidFill>
          </a:ln>
        </p:spPr>
        <p:txBody>
          <a:bodyPr wrap="square" rtlCol="0">
            <a:spAutoFit/>
          </a:bodyPr>
          <a:lstStyle/>
          <a:p>
            <a:r>
              <a:rPr lang="es-ES" sz="2000" dirty="0" smtClean="0"/>
              <a:t>Esta concepción de a vida inadecuadamente aplicada o </a:t>
            </a:r>
          </a:p>
          <a:p>
            <a:r>
              <a:rPr lang="es-ES" sz="2000" dirty="0" smtClean="0"/>
              <a:t>entendida puede generar frustración y causa de desazón y sufrimiento </a:t>
            </a:r>
            <a:endParaRPr lang="es-ES" sz="2000" dirty="0"/>
          </a:p>
        </p:txBody>
      </p:sp>
    </p:spTree>
    <p:extLst>
      <p:ext uri="{BB962C8B-B14F-4D97-AF65-F5344CB8AC3E}">
        <p14:creationId xmlns:p14="http://schemas.microsoft.com/office/powerpoint/2010/main" val="2716714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09151"/>
          </a:xfrm>
        </p:spPr>
        <p:txBody>
          <a:bodyPr>
            <a:normAutofit/>
          </a:bodyPr>
          <a:lstStyle/>
          <a:p>
            <a:r>
              <a:rPr lang="es-ES" sz="3200" b="1" dirty="0" smtClean="0">
                <a:latin typeface="+mn-lt"/>
              </a:rPr>
              <a:t>Metáforas de la vida que llevan implícito el envejecimiento </a:t>
            </a:r>
            <a:endParaRPr lang="es-ES" sz="3200" b="1" dirty="0">
              <a:latin typeface="+mn-lt"/>
            </a:endParaRPr>
          </a:p>
        </p:txBody>
      </p:sp>
      <p:sp>
        <p:nvSpPr>
          <p:cNvPr id="3" name="Marcador de contenido 2"/>
          <p:cNvSpPr>
            <a:spLocks noGrp="1"/>
          </p:cNvSpPr>
          <p:nvPr>
            <p:ph idx="1"/>
          </p:nvPr>
        </p:nvSpPr>
        <p:spPr>
          <a:xfrm>
            <a:off x="879231" y="1780383"/>
            <a:ext cx="3950678" cy="463712"/>
          </a:xfrm>
          <a:ln w="63500">
            <a:solidFill>
              <a:srgbClr val="00B050"/>
            </a:solidFill>
          </a:ln>
        </p:spPr>
        <p:txBody>
          <a:bodyPr>
            <a:noAutofit/>
          </a:bodyPr>
          <a:lstStyle/>
          <a:p>
            <a:pPr algn="ctr"/>
            <a:r>
              <a:rPr lang="es-ES" sz="2400" b="1" dirty="0" smtClean="0"/>
              <a:t>La vida como un viaje</a:t>
            </a:r>
            <a:endParaRPr lang="es-ES" sz="2400" b="1" dirty="0"/>
          </a:p>
        </p:txBody>
      </p:sp>
      <p:sp>
        <p:nvSpPr>
          <p:cNvPr id="5" name="CuadroTexto 4"/>
          <p:cNvSpPr txBox="1"/>
          <p:nvPr/>
        </p:nvSpPr>
        <p:spPr>
          <a:xfrm>
            <a:off x="5863882" y="1920930"/>
            <a:ext cx="5291798" cy="923330"/>
          </a:xfrm>
          <a:prstGeom prst="rect">
            <a:avLst/>
          </a:prstGeom>
          <a:noFill/>
          <a:ln w="38100">
            <a:solidFill>
              <a:srgbClr val="00B050"/>
            </a:solidFill>
          </a:ln>
        </p:spPr>
        <p:txBody>
          <a:bodyPr wrap="square" rtlCol="0">
            <a:spAutoFit/>
          </a:bodyPr>
          <a:lstStyle/>
          <a:p>
            <a:pPr algn="just"/>
            <a:r>
              <a:rPr lang="es-ES" dirty="0" smtClean="0"/>
              <a:t>El viajero se mueve. </a:t>
            </a:r>
          </a:p>
          <a:p>
            <a:pPr algn="just"/>
            <a:r>
              <a:rPr lang="es-ES" dirty="0" smtClean="0"/>
              <a:t>Puede saber el destino e ignorar el camino</a:t>
            </a:r>
          </a:p>
          <a:p>
            <a:pPr algn="just"/>
            <a:r>
              <a:rPr lang="es-ES" dirty="0" smtClean="0"/>
              <a:t>O conocer al camino mas no saber el final.  </a:t>
            </a:r>
            <a:endParaRPr lang="es-ES" dirty="0"/>
          </a:p>
        </p:txBody>
      </p:sp>
      <p:sp>
        <p:nvSpPr>
          <p:cNvPr id="6" name="CuadroTexto 5"/>
          <p:cNvSpPr txBox="1"/>
          <p:nvPr/>
        </p:nvSpPr>
        <p:spPr>
          <a:xfrm>
            <a:off x="5863882" y="3709715"/>
            <a:ext cx="5498123" cy="1477328"/>
          </a:xfrm>
          <a:prstGeom prst="rect">
            <a:avLst/>
          </a:prstGeom>
          <a:noFill/>
          <a:ln w="38100">
            <a:solidFill>
              <a:srgbClr val="00B050"/>
            </a:solidFill>
          </a:ln>
        </p:spPr>
        <p:txBody>
          <a:bodyPr wrap="square" rtlCol="0">
            <a:spAutoFit/>
          </a:bodyPr>
          <a:lstStyle/>
          <a:p>
            <a:pPr marL="285750" indent="-285750" algn="just">
              <a:buFont typeface="Wingdings" panose="05000000000000000000" pitchFamily="2" charset="2"/>
              <a:buChar char="ü"/>
            </a:pPr>
            <a:r>
              <a:rPr lang="es-ES" dirty="0" smtClean="0"/>
              <a:t>Hay derroteros posibles</a:t>
            </a:r>
          </a:p>
          <a:p>
            <a:pPr marL="285750" indent="-285750" algn="just">
              <a:buFont typeface="Wingdings" panose="05000000000000000000" pitchFamily="2" charset="2"/>
              <a:buChar char="ü"/>
            </a:pPr>
            <a:r>
              <a:rPr lang="es-ES" dirty="0" smtClean="0"/>
              <a:t>Vías alternativas</a:t>
            </a:r>
          </a:p>
          <a:p>
            <a:pPr marL="285750" indent="-285750" algn="just">
              <a:buFont typeface="Wingdings" panose="05000000000000000000" pitchFamily="2" charset="2"/>
              <a:buChar char="ü"/>
            </a:pPr>
            <a:r>
              <a:rPr lang="es-ES" dirty="0" smtClean="0"/>
              <a:t>Cambios de paisaje </a:t>
            </a:r>
          </a:p>
          <a:p>
            <a:pPr marL="285750" indent="-285750" algn="just">
              <a:buFont typeface="Wingdings" panose="05000000000000000000" pitchFamily="2" charset="2"/>
              <a:buChar char="ü"/>
            </a:pPr>
            <a:r>
              <a:rPr lang="es-ES" dirty="0" smtClean="0"/>
              <a:t>Cambios de compañía </a:t>
            </a:r>
          </a:p>
          <a:p>
            <a:pPr marL="285750" indent="-285750" algn="just">
              <a:buFont typeface="Wingdings" panose="05000000000000000000" pitchFamily="2" charset="2"/>
              <a:buChar char="ü"/>
            </a:pPr>
            <a:r>
              <a:rPr lang="es-ES" dirty="0" smtClean="0"/>
              <a:t>Estacionamientos y paradas del viaje.  </a:t>
            </a:r>
          </a:p>
        </p:txBody>
      </p:sp>
      <p:sp>
        <p:nvSpPr>
          <p:cNvPr id="4" name="Doble onda 3"/>
          <p:cNvSpPr/>
          <p:nvPr/>
        </p:nvSpPr>
        <p:spPr>
          <a:xfrm>
            <a:off x="879231" y="2567261"/>
            <a:ext cx="3950678" cy="1999589"/>
          </a:xfrm>
          <a:prstGeom prst="doubleWave">
            <a:avLst/>
          </a:prstGeom>
          <a:solidFill>
            <a:srgbClr val="A1FD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Tal vez es más  realista, menos impositiva que la vida como plan o proyecto  </a:t>
            </a:r>
            <a:endParaRPr lang="es-ES" sz="2400" b="1" dirty="0">
              <a:solidFill>
                <a:schemeClr val="tx1"/>
              </a:solidFill>
            </a:endParaRPr>
          </a:p>
        </p:txBody>
      </p:sp>
    </p:spTree>
    <p:extLst>
      <p:ext uri="{BB962C8B-B14F-4D97-AF65-F5344CB8AC3E}">
        <p14:creationId xmlns:p14="http://schemas.microsoft.com/office/powerpoint/2010/main" val="1537494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09151"/>
          </a:xfrm>
        </p:spPr>
        <p:txBody>
          <a:bodyPr>
            <a:normAutofit/>
          </a:bodyPr>
          <a:lstStyle/>
          <a:p>
            <a:r>
              <a:rPr lang="es-ES" sz="3200" b="1" dirty="0" smtClean="0">
                <a:latin typeface="+mn-lt"/>
              </a:rPr>
              <a:t>Metáforas de la vida que llevan implícito el envejecimiento </a:t>
            </a:r>
            <a:endParaRPr lang="es-ES" sz="3200" b="1" dirty="0">
              <a:latin typeface="+mn-lt"/>
            </a:endParaRPr>
          </a:p>
        </p:txBody>
      </p:sp>
      <p:sp>
        <p:nvSpPr>
          <p:cNvPr id="4" name="Doble onda 3"/>
          <p:cNvSpPr/>
          <p:nvPr/>
        </p:nvSpPr>
        <p:spPr>
          <a:xfrm>
            <a:off x="1097280" y="3175429"/>
            <a:ext cx="3950678" cy="1999589"/>
          </a:xfrm>
          <a:prstGeom prst="doubleWave">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Los ríos tienen nacimiento , cauce y desembocadura </a:t>
            </a:r>
            <a:endParaRPr lang="es-ES" sz="2400" b="1" dirty="0">
              <a:solidFill>
                <a:schemeClr val="tx1"/>
              </a:solidFill>
            </a:endParaRPr>
          </a:p>
        </p:txBody>
      </p:sp>
      <p:sp>
        <p:nvSpPr>
          <p:cNvPr id="7" name="Cinta perforada 6"/>
          <p:cNvSpPr/>
          <p:nvPr/>
        </p:nvSpPr>
        <p:spPr>
          <a:xfrm>
            <a:off x="6002215" y="1780384"/>
            <a:ext cx="5657557" cy="3519942"/>
          </a:xfrm>
          <a:prstGeom prst="flowChartPunchedTap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s-ES" sz="2000" b="1" dirty="0">
                <a:solidFill>
                  <a:schemeClr val="tx1"/>
                </a:solidFill>
              </a:rPr>
              <a:t>Reciben afluentes </a:t>
            </a:r>
          </a:p>
          <a:p>
            <a:pPr marL="285750" indent="-285750" algn="just">
              <a:buFont typeface="Wingdings" panose="05000000000000000000" pitchFamily="2" charset="2"/>
              <a:buChar char="ü"/>
            </a:pPr>
            <a:r>
              <a:rPr lang="es-ES" sz="2000" b="1" dirty="0">
                <a:solidFill>
                  <a:schemeClr val="tx1"/>
                </a:solidFill>
              </a:rPr>
              <a:t>Sufren aumentos o reducciones de caudal </a:t>
            </a:r>
          </a:p>
          <a:p>
            <a:pPr marL="285750" indent="-285750" algn="just">
              <a:buFont typeface="Wingdings" panose="05000000000000000000" pitchFamily="2" charset="2"/>
              <a:buChar char="ü"/>
            </a:pPr>
            <a:r>
              <a:rPr lang="es-ES" sz="2000" b="1" dirty="0">
                <a:solidFill>
                  <a:schemeClr val="tx1"/>
                </a:solidFill>
              </a:rPr>
              <a:t>Algunos son anchos otros estrechos por lo que todos difieren entre si </a:t>
            </a:r>
          </a:p>
          <a:p>
            <a:pPr marL="285750" indent="-285750" algn="just">
              <a:buFont typeface="Wingdings" panose="05000000000000000000" pitchFamily="2" charset="2"/>
              <a:buChar char="ü"/>
            </a:pPr>
            <a:r>
              <a:rPr lang="es-ES" sz="2000" b="1" dirty="0">
                <a:solidFill>
                  <a:schemeClr val="tx1"/>
                </a:solidFill>
              </a:rPr>
              <a:t>Nacen y mueren </a:t>
            </a:r>
          </a:p>
          <a:p>
            <a:pPr marL="285750" indent="-285750" algn="just">
              <a:buFont typeface="Wingdings" panose="05000000000000000000" pitchFamily="2" charset="2"/>
              <a:buChar char="ü"/>
            </a:pPr>
            <a:r>
              <a:rPr lang="es-ES" sz="2000" b="1" dirty="0">
                <a:solidFill>
                  <a:schemeClr val="tx1"/>
                </a:solidFill>
              </a:rPr>
              <a:t>Van a dar al mar que es como la muerte </a:t>
            </a:r>
          </a:p>
        </p:txBody>
      </p:sp>
      <p:sp>
        <p:nvSpPr>
          <p:cNvPr id="8" name="Doble onda 7"/>
          <p:cNvSpPr/>
          <p:nvPr/>
        </p:nvSpPr>
        <p:spPr>
          <a:xfrm>
            <a:off x="949569" y="1780384"/>
            <a:ext cx="3774833" cy="810415"/>
          </a:xfrm>
          <a:prstGeom prst="doubleWave">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La vida como un rio </a:t>
            </a:r>
          </a:p>
        </p:txBody>
      </p:sp>
    </p:spTree>
    <p:extLst>
      <p:ext uri="{BB962C8B-B14F-4D97-AF65-F5344CB8AC3E}">
        <p14:creationId xmlns:p14="http://schemas.microsoft.com/office/powerpoint/2010/main" val="1360925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 </a:t>
            </a:r>
            <a:endParaRPr lang="es-ES" dirty="0"/>
          </a:p>
        </p:txBody>
      </p:sp>
      <p:sp>
        <p:nvSpPr>
          <p:cNvPr id="3" name="Marcador de contenido 2"/>
          <p:cNvSpPr>
            <a:spLocks noGrp="1"/>
          </p:cNvSpPr>
          <p:nvPr>
            <p:ph idx="1"/>
          </p:nvPr>
        </p:nvSpPr>
        <p:spPr/>
        <p:txBody>
          <a:bodyPr>
            <a:normAutofit/>
          </a:bodyPr>
          <a:lstStyle/>
          <a:p>
            <a:pPr marL="457200" indent="-457200" algn="just">
              <a:buClrTx/>
              <a:buFont typeface="+mj-lt"/>
              <a:buAutoNum type="arabicPeriod"/>
            </a:pPr>
            <a:r>
              <a:rPr lang="es-ES" sz="2400" b="1" dirty="0" smtClean="0">
                <a:solidFill>
                  <a:srgbClr val="002060"/>
                </a:solidFill>
              </a:rPr>
              <a:t>Es vital considerar  </a:t>
            </a:r>
            <a:r>
              <a:rPr lang="es-ES" sz="2400" b="1" dirty="0">
                <a:solidFill>
                  <a:srgbClr val="002060"/>
                </a:solidFill>
              </a:rPr>
              <a:t>la vejez y al envejecimiento en su dimensión biográfica y cultural, evitando así caer en reduccionismos </a:t>
            </a:r>
            <a:r>
              <a:rPr lang="es-ES" sz="2400" b="1" dirty="0" smtClean="0">
                <a:solidFill>
                  <a:srgbClr val="002060"/>
                </a:solidFill>
              </a:rPr>
              <a:t>biológicos.</a:t>
            </a:r>
          </a:p>
          <a:p>
            <a:pPr marL="457200" indent="-457200" algn="just">
              <a:buClrTx/>
              <a:buFont typeface="+mj-lt"/>
              <a:buAutoNum type="arabicPeriod"/>
            </a:pPr>
            <a:r>
              <a:rPr lang="es-ES" sz="2400" b="1" dirty="0" smtClean="0">
                <a:solidFill>
                  <a:srgbClr val="002060"/>
                </a:solidFill>
              </a:rPr>
              <a:t>El </a:t>
            </a:r>
            <a:r>
              <a:rPr lang="es-ES" sz="2400" b="1" dirty="0">
                <a:solidFill>
                  <a:srgbClr val="002060"/>
                </a:solidFill>
              </a:rPr>
              <a:t>envejecimiento </a:t>
            </a:r>
            <a:r>
              <a:rPr lang="es-ES" sz="2400" b="1" dirty="0" smtClean="0">
                <a:solidFill>
                  <a:srgbClr val="002060"/>
                </a:solidFill>
              </a:rPr>
              <a:t>tiene un carácter dinámico, es  necesario aprender </a:t>
            </a:r>
            <a:r>
              <a:rPr lang="es-ES" sz="2400" b="1" dirty="0">
                <a:solidFill>
                  <a:srgbClr val="002060"/>
                </a:solidFill>
              </a:rPr>
              <a:t>a vivir esta nueva etapa de </a:t>
            </a:r>
            <a:r>
              <a:rPr lang="es-ES" sz="2400" b="1" dirty="0" smtClean="0">
                <a:solidFill>
                  <a:srgbClr val="002060"/>
                </a:solidFill>
              </a:rPr>
              <a:t>la vida. </a:t>
            </a:r>
          </a:p>
          <a:p>
            <a:pPr marL="457200" indent="-457200" algn="just">
              <a:buClrTx/>
              <a:buFont typeface="+mj-lt"/>
              <a:buAutoNum type="arabicPeriod"/>
            </a:pPr>
            <a:r>
              <a:rPr lang="es-ES" sz="2400" b="1" dirty="0" smtClean="0">
                <a:solidFill>
                  <a:srgbClr val="002060"/>
                </a:solidFill>
              </a:rPr>
              <a:t>Envejecer </a:t>
            </a:r>
            <a:r>
              <a:rPr lang="es-ES" sz="2400" b="1" dirty="0">
                <a:solidFill>
                  <a:srgbClr val="002060"/>
                </a:solidFill>
              </a:rPr>
              <a:t>no es un venir a menos. Es cambiar de estado. Es mutar. Se precisa algo de creatividad </a:t>
            </a:r>
            <a:r>
              <a:rPr lang="es-ES" sz="2400" b="1" dirty="0" smtClean="0">
                <a:solidFill>
                  <a:srgbClr val="002060"/>
                </a:solidFill>
              </a:rPr>
              <a:t>para </a:t>
            </a:r>
            <a:r>
              <a:rPr lang="es-ES" sz="2400" b="1" dirty="0">
                <a:solidFill>
                  <a:srgbClr val="002060"/>
                </a:solidFill>
              </a:rPr>
              <a:t>que esta transición no sea simplemente un lacrimógeno lamentar lo que se deja y sí un sobrio celebrar lo que se adquiere</a:t>
            </a:r>
          </a:p>
        </p:txBody>
      </p:sp>
    </p:spTree>
    <p:extLst>
      <p:ext uri="{BB962C8B-B14F-4D97-AF65-F5344CB8AC3E}">
        <p14:creationId xmlns:p14="http://schemas.microsoft.com/office/powerpoint/2010/main" val="3112073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97280" y="445197"/>
            <a:ext cx="10058400" cy="406812"/>
          </a:xfrm>
        </p:spPr>
        <p:txBody>
          <a:bodyPr/>
          <a:lstStyle/>
          <a:p>
            <a:r>
              <a:rPr lang="es-ES" b="1" dirty="0">
                <a:solidFill>
                  <a:srgbClr val="002060"/>
                </a:solidFill>
              </a:rPr>
              <a:t>La vejez puede ser entendida como un estado mientras que el envejecimiento es un proceso. </a:t>
            </a:r>
          </a:p>
        </p:txBody>
      </p:sp>
      <p:sp>
        <p:nvSpPr>
          <p:cNvPr id="4" name="Rectángulo 3"/>
          <p:cNvSpPr/>
          <p:nvPr/>
        </p:nvSpPr>
        <p:spPr>
          <a:xfrm>
            <a:off x="645867" y="1203768"/>
            <a:ext cx="5245647" cy="2246769"/>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000" b="1" dirty="0">
                <a:solidFill>
                  <a:srgbClr val="002060"/>
                </a:solidFill>
              </a:rPr>
              <a:t>El concepto de envejecimiento ha de entenderse en clave dinámica tanto en lo biológico cuanto en lo biográfico. Desde la dimensión biológica, se trata de un proceso que se inicia con el mismo nacimiento y que implica la progresiva pérdida de vitalidad hasta terminar en la muerte. </a:t>
            </a:r>
          </a:p>
        </p:txBody>
      </p:sp>
      <p:sp>
        <p:nvSpPr>
          <p:cNvPr id="6" name="Rectángulo 5"/>
          <p:cNvSpPr/>
          <p:nvPr/>
        </p:nvSpPr>
        <p:spPr>
          <a:xfrm>
            <a:off x="756017" y="4447572"/>
            <a:ext cx="4961877" cy="2246769"/>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2000" b="1" dirty="0">
                <a:solidFill>
                  <a:srgbClr val="002060"/>
                </a:solidFill>
                <a:latin typeface="Times New Roman" panose="02020603050405020304" pitchFamily="18" charset="0"/>
              </a:rPr>
              <a:t>Por </a:t>
            </a:r>
            <a:r>
              <a:rPr lang="es-ES" sz="2000" b="1" dirty="0">
                <a:solidFill>
                  <a:srgbClr val="FF0000"/>
                </a:solidFill>
                <a:latin typeface="Times New Roman" panose="02020603050405020304" pitchFamily="18" charset="0"/>
              </a:rPr>
              <a:t>vitalidad</a:t>
            </a:r>
            <a:r>
              <a:rPr lang="es-ES" sz="2000" b="1" dirty="0">
                <a:solidFill>
                  <a:srgbClr val="002060"/>
                </a:solidFill>
                <a:latin typeface="Times New Roman" panose="02020603050405020304" pitchFamily="18" charset="0"/>
              </a:rPr>
              <a:t> se entiende la capacidad del organismo de realizar distintas funciones. La vitalidad va decreciendo con los años, aun en ausencia de enfermedad, y adquiere una gran variabilidad de un individuo a otro e incluso en diferentes etapas de la vida de una misma persona</a:t>
            </a:r>
            <a:endParaRPr lang="es-ES" sz="2000" b="1" dirty="0">
              <a:solidFill>
                <a:srgbClr val="002060"/>
              </a:solidFill>
            </a:endParaRPr>
          </a:p>
        </p:txBody>
      </p:sp>
      <p:sp>
        <p:nvSpPr>
          <p:cNvPr id="9" name="Flecha abajo 8"/>
          <p:cNvSpPr/>
          <p:nvPr/>
        </p:nvSpPr>
        <p:spPr>
          <a:xfrm>
            <a:off x="2563791" y="3493173"/>
            <a:ext cx="960699" cy="83337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derecha 9"/>
          <p:cNvSpPr/>
          <p:nvPr/>
        </p:nvSpPr>
        <p:spPr>
          <a:xfrm>
            <a:off x="6296432" y="1342899"/>
            <a:ext cx="679048" cy="578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7453507" y="864632"/>
            <a:ext cx="3982279" cy="1569660"/>
          </a:xfrm>
          <a:prstGeom prst="rect">
            <a:avLst/>
          </a:prstGeom>
          <a:ln w="63500">
            <a:solidFill>
              <a:srgbClr val="FFFF00"/>
            </a:solidFill>
          </a:ln>
        </p:spPr>
        <p:txBody>
          <a:bodyPr wrap="square">
            <a:spAutoFit/>
          </a:bodyPr>
          <a:lstStyle/>
          <a:p>
            <a:r>
              <a:rPr lang="es-ES" sz="2400" b="1" dirty="0" smtClean="0">
                <a:solidFill>
                  <a:srgbClr val="002060"/>
                </a:solidFill>
              </a:rPr>
              <a:t>Envejecimiento  </a:t>
            </a:r>
            <a:r>
              <a:rPr lang="es-ES" sz="2400" b="1" dirty="0" err="1" smtClean="0">
                <a:solidFill>
                  <a:srgbClr val="002060"/>
                </a:solidFill>
              </a:rPr>
              <a:t>eugérico</a:t>
            </a:r>
            <a:r>
              <a:rPr lang="es-ES" sz="2400" b="1" dirty="0" smtClean="0">
                <a:solidFill>
                  <a:srgbClr val="002060"/>
                </a:solidFill>
              </a:rPr>
              <a:t>: </a:t>
            </a:r>
          </a:p>
          <a:p>
            <a:r>
              <a:rPr lang="es-ES" sz="2400" b="1" dirty="0">
                <a:solidFill>
                  <a:srgbClr val="002060"/>
                </a:solidFill>
              </a:rPr>
              <a:t>considerado fisiológico y poco condicionado por factores externos o ambientales</a:t>
            </a:r>
          </a:p>
        </p:txBody>
      </p:sp>
      <p:sp>
        <p:nvSpPr>
          <p:cNvPr id="12" name="Rectángulo 11"/>
          <p:cNvSpPr/>
          <p:nvPr/>
        </p:nvSpPr>
        <p:spPr>
          <a:xfrm>
            <a:off x="7595532" y="2691619"/>
            <a:ext cx="4042197" cy="830997"/>
          </a:xfrm>
          <a:prstGeom prst="rect">
            <a:avLst/>
          </a:prstGeom>
          <a:ln w="63500">
            <a:solidFill>
              <a:srgbClr val="00B050"/>
            </a:solidFill>
          </a:ln>
        </p:spPr>
        <p:txBody>
          <a:bodyPr wrap="none">
            <a:spAutoFit/>
          </a:bodyPr>
          <a:lstStyle/>
          <a:p>
            <a:r>
              <a:rPr lang="es-ES" sz="2400" b="1" dirty="0" smtClean="0">
                <a:solidFill>
                  <a:srgbClr val="002060"/>
                </a:solidFill>
              </a:rPr>
              <a:t>Envejecimiento patogérico: </a:t>
            </a:r>
          </a:p>
          <a:p>
            <a:r>
              <a:rPr lang="es-ES" sz="2400" b="1" dirty="0" smtClean="0">
                <a:solidFill>
                  <a:srgbClr val="002060"/>
                </a:solidFill>
              </a:rPr>
              <a:t>predominio de enfermedades </a:t>
            </a:r>
            <a:endParaRPr lang="es-ES" sz="2400" b="1" dirty="0">
              <a:solidFill>
                <a:srgbClr val="002060"/>
              </a:solidFill>
            </a:endParaRPr>
          </a:p>
        </p:txBody>
      </p:sp>
      <p:sp>
        <p:nvSpPr>
          <p:cNvPr id="13" name="Flecha derecha 12"/>
          <p:cNvSpPr/>
          <p:nvPr/>
        </p:nvSpPr>
        <p:spPr>
          <a:xfrm>
            <a:off x="6296432" y="2569160"/>
            <a:ext cx="679048" cy="578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p:cNvPicPr>
            <a:picLocks noChangeAspect="1"/>
          </p:cNvPicPr>
          <p:nvPr/>
        </p:nvPicPr>
        <p:blipFill>
          <a:blip r:embed="rId2"/>
          <a:stretch>
            <a:fillRect/>
          </a:stretch>
        </p:blipFill>
        <p:spPr>
          <a:xfrm>
            <a:off x="8959325" y="4502370"/>
            <a:ext cx="2678404" cy="1977251"/>
          </a:xfrm>
          <a:prstGeom prst="rect">
            <a:avLst/>
          </a:prstGeom>
        </p:spPr>
      </p:pic>
      <p:pic>
        <p:nvPicPr>
          <p:cNvPr id="17" name="Imagen 16"/>
          <p:cNvPicPr>
            <a:picLocks noChangeAspect="1"/>
          </p:cNvPicPr>
          <p:nvPr/>
        </p:nvPicPr>
        <p:blipFill>
          <a:blip r:embed="rId3"/>
          <a:stretch>
            <a:fillRect/>
          </a:stretch>
        </p:blipFill>
        <p:spPr>
          <a:xfrm>
            <a:off x="5891514" y="4502370"/>
            <a:ext cx="3116180" cy="2051742"/>
          </a:xfrm>
          <a:prstGeom prst="rect">
            <a:avLst/>
          </a:prstGeom>
        </p:spPr>
      </p:pic>
    </p:spTree>
    <p:extLst>
      <p:ext uri="{BB962C8B-B14F-4D97-AF65-F5344CB8AC3E}">
        <p14:creationId xmlns:p14="http://schemas.microsoft.com/office/powerpoint/2010/main" val="4128853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29204" y="140240"/>
            <a:ext cx="10058400" cy="1449387"/>
          </a:xfrm>
        </p:spPr>
        <p:txBody>
          <a:bodyPr/>
          <a:lstStyle/>
          <a:p>
            <a:pPr algn="ctr"/>
            <a:r>
              <a:rPr lang="es-ES" b="1" dirty="0" smtClean="0">
                <a:solidFill>
                  <a:srgbClr val="002060"/>
                </a:solidFill>
              </a:rPr>
              <a:t>La edad como desafío</a:t>
            </a:r>
            <a:endParaRPr lang="es-ES" b="1" dirty="0">
              <a:solidFill>
                <a:srgbClr val="002060"/>
              </a:solidFill>
            </a:endParaRPr>
          </a:p>
        </p:txBody>
      </p:sp>
      <p:sp>
        <p:nvSpPr>
          <p:cNvPr id="4" name="CuadroTexto 3"/>
          <p:cNvSpPr txBox="1"/>
          <p:nvPr/>
        </p:nvSpPr>
        <p:spPr>
          <a:xfrm>
            <a:off x="6596233" y="4349950"/>
            <a:ext cx="4191371" cy="861774"/>
          </a:xfrm>
          <a:prstGeom prst="rect">
            <a:avLst/>
          </a:prstGeom>
          <a:noFill/>
        </p:spPr>
        <p:txBody>
          <a:bodyPr wrap="square" rtlCol="0">
            <a:spAutoFit/>
          </a:bodyPr>
          <a:lstStyle/>
          <a:p>
            <a:r>
              <a:rPr lang="es-ES" sz="2800" dirty="0" smtClean="0"/>
              <a:t>Cultural</a:t>
            </a:r>
            <a:r>
              <a:rPr lang="es-ES" sz="3200" dirty="0" smtClean="0"/>
              <a:t> </a:t>
            </a:r>
          </a:p>
          <a:p>
            <a:endParaRPr lang="es-ES" dirty="0"/>
          </a:p>
        </p:txBody>
      </p:sp>
      <p:sp>
        <p:nvSpPr>
          <p:cNvPr id="6" name="Rectángulo 5"/>
          <p:cNvSpPr/>
          <p:nvPr/>
        </p:nvSpPr>
        <p:spPr>
          <a:xfrm>
            <a:off x="397397" y="2272458"/>
            <a:ext cx="4973256" cy="1815882"/>
          </a:xfrm>
          <a:prstGeom prst="rect">
            <a:avLst/>
          </a:prstGeom>
        </p:spPr>
        <p:txBody>
          <a:bodyPr wrap="square">
            <a:spAutoFit/>
          </a:bodyPr>
          <a:lstStyle/>
          <a:p>
            <a:pPr algn="just"/>
            <a:r>
              <a:rPr lang="es-ES" sz="2800" b="1" dirty="0">
                <a:solidFill>
                  <a:srgbClr val="002060"/>
                </a:solidFill>
              </a:rPr>
              <a:t>Hay varios hechos </a:t>
            </a:r>
            <a:r>
              <a:rPr lang="es-ES" sz="2800" b="1" dirty="0" smtClean="0">
                <a:solidFill>
                  <a:srgbClr val="002060"/>
                </a:solidFill>
              </a:rPr>
              <a:t>relevantes respecto al planteamiento </a:t>
            </a:r>
          </a:p>
          <a:p>
            <a:pPr algn="just"/>
            <a:r>
              <a:rPr lang="es-ES" sz="2800" b="1" dirty="0" smtClean="0">
                <a:solidFill>
                  <a:srgbClr val="002060"/>
                </a:solidFill>
              </a:rPr>
              <a:t>en </a:t>
            </a:r>
            <a:r>
              <a:rPr lang="es-ES" sz="2800" b="1" dirty="0">
                <a:solidFill>
                  <a:srgbClr val="002060"/>
                </a:solidFill>
              </a:rPr>
              <a:t>relación con la vejez y el </a:t>
            </a:r>
            <a:endParaRPr lang="es-ES" sz="2800" b="1" dirty="0" smtClean="0">
              <a:solidFill>
                <a:srgbClr val="002060"/>
              </a:solidFill>
            </a:endParaRPr>
          </a:p>
          <a:p>
            <a:pPr algn="just"/>
            <a:r>
              <a:rPr lang="es-ES" sz="2800" b="1" dirty="0" smtClean="0">
                <a:solidFill>
                  <a:srgbClr val="002060"/>
                </a:solidFill>
              </a:rPr>
              <a:t>envejecimiento</a:t>
            </a:r>
            <a:endParaRPr lang="es-ES" sz="2800" b="1" dirty="0"/>
          </a:p>
        </p:txBody>
      </p:sp>
      <p:sp>
        <p:nvSpPr>
          <p:cNvPr id="7" name="Rectángulo 6"/>
          <p:cNvSpPr/>
          <p:nvPr/>
        </p:nvSpPr>
        <p:spPr>
          <a:xfrm>
            <a:off x="6405689" y="2010848"/>
            <a:ext cx="4076180" cy="523220"/>
          </a:xfrm>
          <a:prstGeom prst="rect">
            <a:avLst/>
          </a:prstGeom>
        </p:spPr>
        <p:txBody>
          <a:bodyPr wrap="none">
            <a:spAutoFit/>
          </a:bodyPr>
          <a:lstStyle/>
          <a:p>
            <a:r>
              <a:rPr lang="es-ES" sz="2800" dirty="0"/>
              <a:t>De naturaleza demográfica</a:t>
            </a:r>
          </a:p>
        </p:txBody>
      </p:sp>
      <p:sp>
        <p:nvSpPr>
          <p:cNvPr id="8" name="Rectángulo 7"/>
          <p:cNvSpPr/>
          <p:nvPr/>
        </p:nvSpPr>
        <p:spPr>
          <a:xfrm>
            <a:off x="6405689" y="3180399"/>
            <a:ext cx="3649653" cy="523220"/>
          </a:xfrm>
          <a:prstGeom prst="rect">
            <a:avLst/>
          </a:prstGeom>
        </p:spPr>
        <p:txBody>
          <a:bodyPr wrap="none">
            <a:spAutoFit/>
          </a:bodyPr>
          <a:lstStyle/>
          <a:p>
            <a:r>
              <a:rPr lang="es-ES" sz="2800" dirty="0"/>
              <a:t>De naturaleza biológica </a:t>
            </a:r>
          </a:p>
        </p:txBody>
      </p:sp>
      <p:sp>
        <p:nvSpPr>
          <p:cNvPr id="9" name="Cerrar llave 8"/>
          <p:cNvSpPr/>
          <p:nvPr/>
        </p:nvSpPr>
        <p:spPr>
          <a:xfrm>
            <a:off x="5289630" y="1956122"/>
            <a:ext cx="800184" cy="3865944"/>
          </a:xfrm>
          <a:prstGeom prst="righ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22475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31995" y="397013"/>
            <a:ext cx="3287639" cy="1274437"/>
          </a:xfrm>
          <a:ln w="38100">
            <a:solidFill>
              <a:srgbClr val="FF0000"/>
            </a:solidFill>
          </a:ln>
        </p:spPr>
        <p:txBody>
          <a:bodyPr>
            <a:normAutofit/>
          </a:bodyPr>
          <a:lstStyle/>
          <a:p>
            <a:pPr algn="just"/>
            <a:r>
              <a:rPr lang="es-ES" sz="1800" dirty="0" smtClean="0"/>
              <a:t>En todos los países del mundo la proporción de adultos mayores ha aumentado en los últimos decenios  </a:t>
            </a:r>
          </a:p>
        </p:txBody>
      </p:sp>
      <p:sp>
        <p:nvSpPr>
          <p:cNvPr id="4" name="Rectángulo 3"/>
          <p:cNvSpPr/>
          <p:nvPr/>
        </p:nvSpPr>
        <p:spPr>
          <a:xfrm>
            <a:off x="390579" y="2023056"/>
            <a:ext cx="2935458" cy="1477328"/>
          </a:xfrm>
          <a:prstGeom prst="rect">
            <a:avLst/>
          </a:prstGeom>
          <a:ln w="38100">
            <a:solidFill>
              <a:srgbClr val="7030A0"/>
            </a:solidFill>
          </a:ln>
        </p:spPr>
        <p:txBody>
          <a:bodyPr wrap="square">
            <a:spAutoFit/>
          </a:bodyPr>
          <a:lstStyle/>
          <a:p>
            <a:pPr algn="just"/>
            <a:r>
              <a:rPr lang="es-ES" dirty="0" smtClean="0"/>
              <a:t>Se espera que las mejores condiciones de vida permitan a la población de muchas naciones alcanzar su limite teórico de longevidad.</a:t>
            </a:r>
          </a:p>
        </p:txBody>
      </p:sp>
      <p:sp>
        <p:nvSpPr>
          <p:cNvPr id="5" name="Rectángulo 4"/>
          <p:cNvSpPr/>
          <p:nvPr/>
        </p:nvSpPr>
        <p:spPr>
          <a:xfrm>
            <a:off x="431995" y="4052979"/>
            <a:ext cx="3130059" cy="1200329"/>
          </a:xfrm>
          <a:prstGeom prst="rect">
            <a:avLst/>
          </a:prstGeom>
          <a:ln w="38100">
            <a:solidFill>
              <a:srgbClr val="00B050"/>
            </a:solidFill>
          </a:ln>
        </p:spPr>
        <p:txBody>
          <a:bodyPr wrap="square">
            <a:spAutoFit/>
          </a:bodyPr>
          <a:lstStyle/>
          <a:p>
            <a:pPr algn="just"/>
            <a:r>
              <a:rPr lang="es-ES" dirty="0" smtClean="0"/>
              <a:t>Se espera que exista una convivencia intergeneracional: muy jóvenes convivirán con muy ancianos</a:t>
            </a:r>
          </a:p>
        </p:txBody>
      </p:sp>
      <p:sp>
        <p:nvSpPr>
          <p:cNvPr id="6" name="CuadroTexto 5"/>
          <p:cNvSpPr txBox="1"/>
          <p:nvPr/>
        </p:nvSpPr>
        <p:spPr>
          <a:xfrm>
            <a:off x="7748954" y="371311"/>
            <a:ext cx="3716102" cy="1200329"/>
          </a:xfrm>
          <a:prstGeom prst="rect">
            <a:avLst/>
          </a:prstGeom>
          <a:noFill/>
          <a:ln w="38100">
            <a:solidFill>
              <a:srgbClr val="FFC000"/>
            </a:solidFill>
          </a:ln>
        </p:spPr>
        <p:txBody>
          <a:bodyPr wrap="square" rtlCol="0">
            <a:spAutoFit/>
          </a:bodyPr>
          <a:lstStyle/>
          <a:p>
            <a:pPr algn="just"/>
            <a:r>
              <a:rPr lang="es-ES" dirty="0" smtClean="0"/>
              <a:t>La longevidad se acompañará de una demanda de servicios en las edades finales de la vida </a:t>
            </a:r>
            <a:r>
              <a:rPr lang="es-ES" dirty="0" smtClean="0">
                <a:solidFill>
                  <a:srgbClr val="FF0000"/>
                </a:solidFill>
              </a:rPr>
              <a:t>de proporciones sin precedentes.  </a:t>
            </a:r>
            <a:endParaRPr lang="es-ES" dirty="0">
              <a:solidFill>
                <a:srgbClr val="FF0000"/>
              </a:solidFill>
            </a:endParaRPr>
          </a:p>
        </p:txBody>
      </p:sp>
      <p:sp>
        <p:nvSpPr>
          <p:cNvPr id="7" name="Rectángulo 6"/>
          <p:cNvSpPr/>
          <p:nvPr/>
        </p:nvSpPr>
        <p:spPr>
          <a:xfrm>
            <a:off x="4793766" y="2533318"/>
            <a:ext cx="1813060" cy="461665"/>
          </a:xfrm>
          <a:prstGeom prst="rect">
            <a:avLst/>
          </a:prstGeom>
        </p:spPr>
        <p:txBody>
          <a:bodyPr wrap="none">
            <a:spAutoFit/>
          </a:bodyPr>
          <a:lstStyle/>
          <a:p>
            <a:r>
              <a:rPr lang="es-ES" sz="2400" b="1" u="sng" dirty="0" smtClean="0">
                <a:solidFill>
                  <a:srgbClr val="002060"/>
                </a:solidFill>
              </a:rPr>
              <a:t>Demográfico</a:t>
            </a:r>
            <a:endParaRPr lang="es-ES" sz="2400" b="1" u="sng" dirty="0"/>
          </a:p>
        </p:txBody>
      </p:sp>
      <p:sp>
        <p:nvSpPr>
          <p:cNvPr id="9" name="Elipse 8"/>
          <p:cNvSpPr/>
          <p:nvPr/>
        </p:nvSpPr>
        <p:spPr>
          <a:xfrm>
            <a:off x="4636379" y="1910862"/>
            <a:ext cx="2127835" cy="1706578"/>
          </a:xfrm>
          <a:prstGeom prst="ellipse">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AutoShape 2" descr="Diferencia entre hombres y mujeres en la vejez"/>
          <p:cNvSpPr>
            <a:spLocks noChangeAspect="1" noChangeArrowheads="1"/>
          </p:cNvSpPr>
          <p:nvPr/>
        </p:nvSpPr>
        <p:spPr bwMode="auto">
          <a:xfrm>
            <a:off x="155575" y="-693738"/>
            <a:ext cx="3133725" cy="1457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 name="Imagen 10"/>
          <p:cNvPicPr>
            <a:picLocks noChangeAspect="1"/>
          </p:cNvPicPr>
          <p:nvPr/>
        </p:nvPicPr>
        <p:blipFill>
          <a:blip r:embed="rId2"/>
          <a:stretch>
            <a:fillRect/>
          </a:stretch>
        </p:blipFill>
        <p:spPr>
          <a:xfrm>
            <a:off x="4149968" y="178028"/>
            <a:ext cx="3598985" cy="1712408"/>
          </a:xfrm>
          <a:prstGeom prst="rect">
            <a:avLst/>
          </a:prstGeom>
        </p:spPr>
      </p:pic>
      <p:sp>
        <p:nvSpPr>
          <p:cNvPr id="13" name="CuadroTexto 12"/>
          <p:cNvSpPr txBox="1"/>
          <p:nvPr/>
        </p:nvSpPr>
        <p:spPr>
          <a:xfrm>
            <a:off x="7748954" y="1821220"/>
            <a:ext cx="3751384" cy="2308324"/>
          </a:xfrm>
          <a:prstGeom prst="rect">
            <a:avLst/>
          </a:prstGeom>
          <a:noFill/>
          <a:ln w="38100">
            <a:solidFill>
              <a:srgbClr val="E917AD"/>
            </a:solidFill>
          </a:ln>
        </p:spPr>
        <p:txBody>
          <a:bodyPr wrap="square" rtlCol="0">
            <a:spAutoFit/>
          </a:bodyPr>
          <a:lstStyle/>
          <a:p>
            <a:pPr algn="just"/>
            <a:r>
              <a:rPr lang="es-ES" u="sng" dirty="0" smtClean="0"/>
              <a:t>Modos culturales de concebir la vejez</a:t>
            </a:r>
          </a:p>
          <a:p>
            <a:pPr algn="just"/>
            <a:r>
              <a:rPr lang="es-ES" dirty="0" smtClean="0"/>
              <a:t>Gran parte de las percepciones negativas de la vejez, no se originan en los propios viejos sino, que son proyecciones de los jóvenes y de personas de edad media que conciben la vejez llena de privaciones y pérdidas  </a:t>
            </a:r>
            <a:endParaRPr lang="es-ES" dirty="0"/>
          </a:p>
        </p:txBody>
      </p:sp>
      <p:pic>
        <p:nvPicPr>
          <p:cNvPr id="15" name="Imagen 14"/>
          <p:cNvPicPr>
            <a:picLocks noChangeAspect="1"/>
          </p:cNvPicPr>
          <p:nvPr/>
        </p:nvPicPr>
        <p:blipFill>
          <a:blip r:embed="rId3"/>
          <a:stretch>
            <a:fillRect/>
          </a:stretch>
        </p:blipFill>
        <p:spPr>
          <a:xfrm>
            <a:off x="4145730" y="3851991"/>
            <a:ext cx="2844094" cy="1602306"/>
          </a:xfrm>
          <a:prstGeom prst="rect">
            <a:avLst/>
          </a:prstGeom>
        </p:spPr>
      </p:pic>
      <p:pic>
        <p:nvPicPr>
          <p:cNvPr id="16" name="Imagen 15"/>
          <p:cNvPicPr>
            <a:picLocks noChangeAspect="1"/>
          </p:cNvPicPr>
          <p:nvPr/>
        </p:nvPicPr>
        <p:blipFill>
          <a:blip r:embed="rId4"/>
          <a:stretch>
            <a:fillRect/>
          </a:stretch>
        </p:blipFill>
        <p:spPr>
          <a:xfrm>
            <a:off x="8268742" y="4379124"/>
            <a:ext cx="2676525" cy="1428750"/>
          </a:xfrm>
          <a:prstGeom prst="rect">
            <a:avLst/>
          </a:prstGeom>
        </p:spPr>
      </p:pic>
    </p:spTree>
    <p:extLst>
      <p:ext uri="{BB962C8B-B14F-4D97-AF65-F5344CB8AC3E}">
        <p14:creationId xmlns:p14="http://schemas.microsoft.com/office/powerpoint/2010/main" val="2145575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4404362" y="2153510"/>
            <a:ext cx="2646143" cy="17730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3"/>
          <p:cNvSpPr/>
          <p:nvPr/>
        </p:nvSpPr>
        <p:spPr>
          <a:xfrm>
            <a:off x="399677" y="215597"/>
            <a:ext cx="4268576" cy="11371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b="1" dirty="0" smtClean="0">
                <a:solidFill>
                  <a:srgbClr val="002060"/>
                </a:solidFill>
              </a:rPr>
              <a:t>Los diferentes órganos y sistemas son afectados de forma distinta con el paso del tiempo</a:t>
            </a:r>
            <a:endParaRPr lang="es-ES" b="1" dirty="0">
              <a:solidFill>
                <a:srgbClr val="002060"/>
              </a:solidFill>
            </a:endParaRPr>
          </a:p>
        </p:txBody>
      </p:sp>
      <p:sp>
        <p:nvSpPr>
          <p:cNvPr id="6" name="Rectángulo redondeado 5"/>
          <p:cNvSpPr/>
          <p:nvPr/>
        </p:nvSpPr>
        <p:spPr>
          <a:xfrm>
            <a:off x="221991" y="4039820"/>
            <a:ext cx="2984892" cy="22157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b="1" dirty="0" smtClean="0">
                <a:solidFill>
                  <a:srgbClr val="002060"/>
                </a:solidFill>
              </a:rPr>
              <a:t>Se es tan viejo como las  propias arterias, el propio corazón, los propios músculos corazón, según aquella parte del cuerpo que más precozmente acuse el impacto del tiempo cronológico </a:t>
            </a:r>
            <a:endParaRPr lang="es-ES" b="1" dirty="0">
              <a:solidFill>
                <a:srgbClr val="002060"/>
              </a:solidFill>
            </a:endParaRPr>
          </a:p>
        </p:txBody>
      </p:sp>
      <p:sp>
        <p:nvSpPr>
          <p:cNvPr id="8" name="Rectángulo redondeado 7"/>
          <p:cNvSpPr/>
          <p:nvPr/>
        </p:nvSpPr>
        <p:spPr>
          <a:xfrm>
            <a:off x="7567864" y="0"/>
            <a:ext cx="3657600" cy="21416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b="1" dirty="0" smtClean="0">
                <a:solidFill>
                  <a:srgbClr val="002060"/>
                </a:solidFill>
              </a:rPr>
              <a:t>El envejecimiento es: </a:t>
            </a:r>
          </a:p>
          <a:p>
            <a:pPr marL="285750" indent="-285750">
              <a:buFont typeface="Arial" panose="020B0604020202020204" pitchFamily="34" charset="0"/>
              <a:buChar char="•"/>
            </a:pPr>
            <a:r>
              <a:rPr lang="es-ES" b="1" dirty="0">
                <a:solidFill>
                  <a:srgbClr val="002060"/>
                </a:solidFill>
              </a:rPr>
              <a:t>H</a:t>
            </a:r>
            <a:r>
              <a:rPr lang="es-ES" b="1" dirty="0" smtClean="0">
                <a:solidFill>
                  <a:srgbClr val="002060"/>
                </a:solidFill>
              </a:rPr>
              <a:t>eterogéneo </a:t>
            </a:r>
          </a:p>
          <a:p>
            <a:pPr marL="285750" indent="-285750">
              <a:buFont typeface="Arial" panose="020B0604020202020204" pitchFamily="34" charset="0"/>
              <a:buChar char="•"/>
            </a:pPr>
            <a:r>
              <a:rPr lang="es-ES" b="1" dirty="0" smtClean="0">
                <a:solidFill>
                  <a:srgbClr val="002060"/>
                </a:solidFill>
              </a:rPr>
              <a:t>Interindividual</a:t>
            </a:r>
          </a:p>
          <a:p>
            <a:pPr marL="285750" indent="-285750">
              <a:buFont typeface="Arial" panose="020B0604020202020204" pitchFamily="34" charset="0"/>
              <a:buChar char="•"/>
            </a:pPr>
            <a:r>
              <a:rPr lang="es-ES" b="1" dirty="0" smtClean="0">
                <a:solidFill>
                  <a:srgbClr val="002060"/>
                </a:solidFill>
              </a:rPr>
              <a:t> Heterogeneidad de comportamientos </a:t>
            </a:r>
          </a:p>
          <a:p>
            <a:pPr marL="285750" indent="-285750">
              <a:buFont typeface="Arial" panose="020B0604020202020204" pitchFamily="34" charset="0"/>
              <a:buChar char="•"/>
            </a:pPr>
            <a:r>
              <a:rPr lang="es-ES" b="1" dirty="0" smtClean="0">
                <a:solidFill>
                  <a:srgbClr val="002060"/>
                </a:solidFill>
              </a:rPr>
              <a:t>Experiencias de las personas </a:t>
            </a:r>
          </a:p>
          <a:p>
            <a:pPr marL="285750" indent="-285750" algn="just">
              <a:buFont typeface="Arial" panose="020B0604020202020204" pitchFamily="34" charset="0"/>
              <a:buChar char="•"/>
            </a:pPr>
            <a:endParaRPr lang="es-ES" dirty="0"/>
          </a:p>
        </p:txBody>
      </p:sp>
      <p:sp>
        <p:nvSpPr>
          <p:cNvPr id="10" name="Rectángulo redondeado 9"/>
          <p:cNvSpPr/>
          <p:nvPr/>
        </p:nvSpPr>
        <p:spPr>
          <a:xfrm>
            <a:off x="7144091" y="2952335"/>
            <a:ext cx="4625462" cy="11504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2000" b="1" dirty="0" smtClean="0">
                <a:solidFill>
                  <a:srgbClr val="002060"/>
                </a:solidFill>
              </a:rPr>
              <a:t>Inmensa variedad en las capacidades y disposiciones de la persona que  envejece </a:t>
            </a:r>
            <a:endParaRPr lang="es-ES" sz="2000" b="1" dirty="0">
              <a:solidFill>
                <a:srgbClr val="002060"/>
              </a:solidFill>
            </a:endParaRPr>
          </a:p>
        </p:txBody>
      </p:sp>
      <p:sp>
        <p:nvSpPr>
          <p:cNvPr id="12" name="Rectángulo 11"/>
          <p:cNvSpPr/>
          <p:nvPr/>
        </p:nvSpPr>
        <p:spPr>
          <a:xfrm>
            <a:off x="4905853" y="2731694"/>
            <a:ext cx="1547090" cy="523220"/>
          </a:xfrm>
          <a:prstGeom prst="rect">
            <a:avLst/>
          </a:prstGeom>
        </p:spPr>
        <p:txBody>
          <a:bodyPr wrap="none">
            <a:spAutoFit/>
          </a:bodyPr>
          <a:lstStyle/>
          <a:p>
            <a:r>
              <a:rPr lang="es-ES" sz="2800" dirty="0" smtClean="0">
                <a:ln w="0"/>
                <a:effectLst>
                  <a:outerShdw blurRad="38100" dist="19050" dir="2700000" algn="tl" rotWithShape="0">
                    <a:schemeClr val="dk1">
                      <a:alpha val="40000"/>
                    </a:schemeClr>
                  </a:outerShdw>
                </a:effectLst>
              </a:rPr>
              <a:t>Biológico</a:t>
            </a:r>
            <a:endParaRPr lang="es-ES" sz="2800" dirty="0">
              <a:ln w="0"/>
              <a:effectLst>
                <a:outerShdw blurRad="38100" dist="19050" dir="2700000" algn="tl" rotWithShape="0">
                  <a:schemeClr val="dk1">
                    <a:alpha val="40000"/>
                  </a:schemeClr>
                </a:outerShdw>
              </a:effectLst>
            </a:endParaRPr>
          </a:p>
        </p:txBody>
      </p:sp>
      <p:sp>
        <p:nvSpPr>
          <p:cNvPr id="3" name="CuadroTexto 2"/>
          <p:cNvSpPr txBox="1"/>
          <p:nvPr/>
        </p:nvSpPr>
        <p:spPr>
          <a:xfrm>
            <a:off x="7144091" y="4898068"/>
            <a:ext cx="4394194"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b="1" dirty="0" smtClean="0">
                <a:solidFill>
                  <a:srgbClr val="002060"/>
                </a:solidFill>
              </a:rPr>
              <a:t>Lo paradójico es que las personas no ancianas. Tienden a considerar a los viejos una categoría uniforme y atribuirles características comunes .</a:t>
            </a:r>
            <a:endParaRPr lang="es-ES" b="1" dirty="0">
              <a:solidFill>
                <a:srgbClr val="002060"/>
              </a:solidFill>
            </a:endParaRPr>
          </a:p>
        </p:txBody>
      </p:sp>
      <p:sp>
        <p:nvSpPr>
          <p:cNvPr id="14" name="CuadroTexto 13"/>
          <p:cNvSpPr txBox="1"/>
          <p:nvPr/>
        </p:nvSpPr>
        <p:spPr>
          <a:xfrm>
            <a:off x="3794652" y="4628163"/>
            <a:ext cx="2628524"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1" dirty="0" smtClean="0">
                <a:solidFill>
                  <a:srgbClr val="002060"/>
                </a:solidFill>
              </a:rPr>
              <a:t>Su carácter mas acusado es la dependencia y el desvalimiento lo que lleva a plantear el tema de sus derechos </a:t>
            </a:r>
            <a:endParaRPr lang="es-ES" b="1" dirty="0">
              <a:solidFill>
                <a:srgbClr val="002060"/>
              </a:solidFill>
            </a:endParaRPr>
          </a:p>
        </p:txBody>
      </p:sp>
      <p:sp>
        <p:nvSpPr>
          <p:cNvPr id="15" name="Flecha abajo 14"/>
          <p:cNvSpPr/>
          <p:nvPr/>
        </p:nvSpPr>
        <p:spPr>
          <a:xfrm>
            <a:off x="9077827" y="2208865"/>
            <a:ext cx="637674" cy="640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abajo 15"/>
          <p:cNvSpPr/>
          <p:nvPr/>
        </p:nvSpPr>
        <p:spPr>
          <a:xfrm>
            <a:off x="9077827" y="4119254"/>
            <a:ext cx="637674" cy="640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189499" y="2126699"/>
            <a:ext cx="4074008"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b="1" dirty="0">
                <a:solidFill>
                  <a:srgbClr val="002060"/>
                </a:solidFill>
              </a:rPr>
              <a:t>Pérdida de agudeza visual y  </a:t>
            </a:r>
            <a:r>
              <a:rPr lang="es-ES" b="1" dirty="0" smtClean="0">
                <a:solidFill>
                  <a:srgbClr val="002060"/>
                </a:solidFill>
              </a:rPr>
              <a:t>auditiva</a:t>
            </a:r>
            <a:endParaRPr lang="es-ES" b="1" dirty="0">
              <a:solidFill>
                <a:srgbClr val="002060"/>
              </a:solidFill>
            </a:endParaRPr>
          </a:p>
          <a:p>
            <a:pPr algn="just"/>
            <a:r>
              <a:rPr lang="es-ES" b="1" dirty="0">
                <a:solidFill>
                  <a:srgbClr val="002060"/>
                </a:solidFill>
              </a:rPr>
              <a:t>Cambios </a:t>
            </a:r>
            <a:r>
              <a:rPr lang="es-ES" b="1" dirty="0" smtClean="0">
                <a:solidFill>
                  <a:srgbClr val="002060"/>
                </a:solidFill>
              </a:rPr>
              <a:t>cardiovasculares</a:t>
            </a:r>
          </a:p>
          <a:p>
            <a:pPr algn="just"/>
            <a:r>
              <a:rPr lang="es-ES" b="1" dirty="0">
                <a:solidFill>
                  <a:srgbClr val="002060"/>
                </a:solidFill>
              </a:rPr>
              <a:t>Envejecimiento de la </a:t>
            </a:r>
            <a:r>
              <a:rPr lang="es-ES" b="1" dirty="0" smtClean="0">
                <a:solidFill>
                  <a:srgbClr val="002060"/>
                </a:solidFill>
              </a:rPr>
              <a:t>piel</a:t>
            </a:r>
          </a:p>
          <a:p>
            <a:pPr algn="just"/>
            <a:r>
              <a:rPr lang="es-ES" b="1" dirty="0">
                <a:solidFill>
                  <a:srgbClr val="002060"/>
                </a:solidFill>
              </a:rPr>
              <a:t>Deterioro de </a:t>
            </a:r>
            <a:r>
              <a:rPr lang="es-ES" b="1" dirty="0" smtClean="0">
                <a:solidFill>
                  <a:srgbClr val="002060"/>
                </a:solidFill>
              </a:rPr>
              <a:t>equilibrio</a:t>
            </a:r>
          </a:p>
          <a:p>
            <a:pPr algn="just"/>
            <a:r>
              <a:rPr lang="es-ES" b="1" dirty="0" smtClean="0">
                <a:solidFill>
                  <a:srgbClr val="002060"/>
                </a:solidFill>
              </a:rPr>
              <a:t>Deterioro de la actividad motora</a:t>
            </a:r>
          </a:p>
          <a:p>
            <a:pPr algn="just"/>
            <a:r>
              <a:rPr lang="es-ES" b="1" dirty="0" smtClean="0">
                <a:solidFill>
                  <a:srgbClr val="002060"/>
                </a:solidFill>
              </a:rPr>
              <a:t>Desgaste en las articulaciones </a:t>
            </a:r>
            <a:endParaRPr lang="es-ES" b="1" dirty="0">
              <a:solidFill>
                <a:srgbClr val="002060"/>
              </a:solidFill>
            </a:endParaRPr>
          </a:p>
        </p:txBody>
      </p:sp>
      <p:sp>
        <p:nvSpPr>
          <p:cNvPr id="20" name="Flecha abajo 19"/>
          <p:cNvSpPr/>
          <p:nvPr/>
        </p:nvSpPr>
        <p:spPr>
          <a:xfrm>
            <a:off x="1319871" y="1352735"/>
            <a:ext cx="637674" cy="640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p:nvPicPr>
        <p:blipFill>
          <a:blip r:embed="rId2"/>
          <a:stretch>
            <a:fillRect/>
          </a:stretch>
        </p:blipFill>
        <p:spPr>
          <a:xfrm>
            <a:off x="4905853" y="127137"/>
            <a:ext cx="2469163" cy="1484623"/>
          </a:xfrm>
          <a:prstGeom prst="rect">
            <a:avLst/>
          </a:prstGeom>
        </p:spPr>
      </p:pic>
    </p:spTree>
    <p:extLst>
      <p:ext uri="{BB962C8B-B14F-4D97-AF65-F5344CB8AC3E}">
        <p14:creationId xmlns:p14="http://schemas.microsoft.com/office/powerpoint/2010/main" val="102235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31995" y="397013"/>
            <a:ext cx="3287639" cy="1274437"/>
          </a:xfrm>
          <a:ln w="38100">
            <a:solidFill>
              <a:srgbClr val="FF0000"/>
            </a:solidFill>
          </a:ln>
        </p:spPr>
        <p:txBody>
          <a:bodyPr>
            <a:normAutofit/>
          </a:bodyPr>
          <a:lstStyle/>
          <a:p>
            <a:pPr algn="just"/>
            <a:r>
              <a:rPr lang="es-ES" sz="1800" b="1" dirty="0" smtClean="0">
                <a:solidFill>
                  <a:srgbClr val="002060"/>
                </a:solidFill>
              </a:rPr>
              <a:t>Como etapa de la vida huma al igual que la niñez o la adolescencia la la vejez es una construcción. </a:t>
            </a:r>
          </a:p>
        </p:txBody>
      </p:sp>
      <p:sp>
        <p:nvSpPr>
          <p:cNvPr id="4" name="Rectángulo 3"/>
          <p:cNvSpPr/>
          <p:nvPr/>
        </p:nvSpPr>
        <p:spPr>
          <a:xfrm>
            <a:off x="390579" y="2023056"/>
            <a:ext cx="2935458" cy="2308324"/>
          </a:xfrm>
          <a:prstGeom prst="rect">
            <a:avLst/>
          </a:prstGeom>
          <a:ln w="38100">
            <a:solidFill>
              <a:srgbClr val="7030A0"/>
            </a:solidFill>
          </a:ln>
        </p:spPr>
        <p:txBody>
          <a:bodyPr wrap="square">
            <a:spAutoFit/>
          </a:bodyPr>
          <a:lstStyle/>
          <a:p>
            <a:pPr algn="just"/>
            <a:r>
              <a:rPr lang="es-ES" b="1" dirty="0" smtClean="0">
                <a:solidFill>
                  <a:srgbClr val="002060"/>
                </a:solidFill>
              </a:rPr>
              <a:t>Sobre la vejez existen precepciones negativas la mayoría no se originan de los propios viejos sino de los jóvenes y personas de edad media en relación con un futuro que conciben lleno de privaciones y pérdidas </a:t>
            </a:r>
          </a:p>
        </p:txBody>
      </p:sp>
      <p:sp>
        <p:nvSpPr>
          <p:cNvPr id="5" name="Rectángulo 4"/>
          <p:cNvSpPr/>
          <p:nvPr/>
        </p:nvSpPr>
        <p:spPr>
          <a:xfrm>
            <a:off x="510784" y="4847063"/>
            <a:ext cx="3130059" cy="646331"/>
          </a:xfrm>
          <a:prstGeom prst="rect">
            <a:avLst/>
          </a:prstGeom>
          <a:ln w="38100">
            <a:solidFill>
              <a:srgbClr val="00B050"/>
            </a:solidFill>
          </a:ln>
        </p:spPr>
        <p:txBody>
          <a:bodyPr wrap="square">
            <a:spAutoFit/>
          </a:bodyPr>
          <a:lstStyle/>
          <a:p>
            <a:pPr algn="just"/>
            <a:r>
              <a:rPr lang="es-ES" b="1" dirty="0" smtClean="0">
                <a:solidFill>
                  <a:srgbClr val="002060"/>
                </a:solidFill>
              </a:rPr>
              <a:t>Clima de progresiva conciencia de sus derechos </a:t>
            </a:r>
          </a:p>
        </p:txBody>
      </p:sp>
      <p:sp>
        <p:nvSpPr>
          <p:cNvPr id="6" name="CuadroTexto 5"/>
          <p:cNvSpPr txBox="1"/>
          <p:nvPr/>
        </p:nvSpPr>
        <p:spPr>
          <a:xfrm>
            <a:off x="8295034" y="178028"/>
            <a:ext cx="3716102" cy="1200329"/>
          </a:xfrm>
          <a:prstGeom prst="rect">
            <a:avLst/>
          </a:prstGeom>
          <a:noFill/>
          <a:ln w="38100">
            <a:solidFill>
              <a:srgbClr val="FFC000"/>
            </a:solidFill>
          </a:ln>
        </p:spPr>
        <p:txBody>
          <a:bodyPr wrap="square" rtlCol="0">
            <a:spAutoFit/>
          </a:bodyPr>
          <a:lstStyle/>
          <a:p>
            <a:pPr algn="just"/>
            <a:r>
              <a:rPr lang="es-ES" b="1" dirty="0" smtClean="0">
                <a:solidFill>
                  <a:srgbClr val="002060"/>
                </a:solidFill>
              </a:rPr>
              <a:t>La vejez depende en gran medida de una mezcla de  experiencias vividas, esperanza, expectativas, decepciones, esperanzas proyectos </a:t>
            </a:r>
            <a:endParaRPr lang="es-ES" b="1" dirty="0">
              <a:solidFill>
                <a:srgbClr val="002060"/>
              </a:solidFill>
            </a:endParaRPr>
          </a:p>
        </p:txBody>
      </p:sp>
      <p:sp>
        <p:nvSpPr>
          <p:cNvPr id="7" name="Rectángulo 6"/>
          <p:cNvSpPr/>
          <p:nvPr/>
        </p:nvSpPr>
        <p:spPr>
          <a:xfrm>
            <a:off x="4539939" y="2566420"/>
            <a:ext cx="2819041" cy="830997"/>
          </a:xfrm>
          <a:prstGeom prst="rect">
            <a:avLst/>
          </a:prstGeom>
        </p:spPr>
        <p:txBody>
          <a:bodyPr wrap="none">
            <a:spAutoFit/>
          </a:bodyPr>
          <a:lstStyle/>
          <a:p>
            <a:r>
              <a:rPr lang="es-ES" sz="2400" b="1" u="sng" dirty="0" smtClean="0">
                <a:solidFill>
                  <a:srgbClr val="002060"/>
                </a:solidFill>
              </a:rPr>
              <a:t>Modos culturales</a:t>
            </a:r>
          </a:p>
          <a:p>
            <a:r>
              <a:rPr lang="es-ES" sz="2400" b="1" u="sng" dirty="0" smtClean="0">
                <a:solidFill>
                  <a:srgbClr val="002060"/>
                </a:solidFill>
              </a:rPr>
              <a:t> de concebir la vejez </a:t>
            </a:r>
            <a:endParaRPr lang="es-ES" sz="2400" b="1" u="sng" dirty="0"/>
          </a:p>
        </p:txBody>
      </p:sp>
      <p:sp>
        <p:nvSpPr>
          <p:cNvPr id="9" name="Elipse 8"/>
          <p:cNvSpPr/>
          <p:nvPr/>
        </p:nvSpPr>
        <p:spPr>
          <a:xfrm>
            <a:off x="3932988" y="2189263"/>
            <a:ext cx="3663786" cy="2142117"/>
          </a:xfrm>
          <a:prstGeom prst="ellipse">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AutoShape 2" descr="Diferencia entre hombres y mujeres en la vejez"/>
          <p:cNvSpPr>
            <a:spLocks noChangeAspect="1" noChangeArrowheads="1"/>
          </p:cNvSpPr>
          <p:nvPr/>
        </p:nvSpPr>
        <p:spPr bwMode="auto">
          <a:xfrm>
            <a:off x="155575" y="-693738"/>
            <a:ext cx="3133725" cy="1457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 name="Imagen 10"/>
          <p:cNvPicPr>
            <a:picLocks noChangeAspect="1"/>
          </p:cNvPicPr>
          <p:nvPr/>
        </p:nvPicPr>
        <p:blipFill>
          <a:blip r:embed="rId2"/>
          <a:stretch>
            <a:fillRect/>
          </a:stretch>
        </p:blipFill>
        <p:spPr>
          <a:xfrm>
            <a:off x="4149968" y="178028"/>
            <a:ext cx="3598985" cy="1712408"/>
          </a:xfrm>
          <a:prstGeom prst="rect">
            <a:avLst/>
          </a:prstGeom>
        </p:spPr>
      </p:pic>
      <p:sp>
        <p:nvSpPr>
          <p:cNvPr id="13" name="CuadroTexto 12"/>
          <p:cNvSpPr txBox="1"/>
          <p:nvPr/>
        </p:nvSpPr>
        <p:spPr>
          <a:xfrm>
            <a:off x="4149968" y="4847063"/>
            <a:ext cx="3751384" cy="923330"/>
          </a:xfrm>
          <a:prstGeom prst="rect">
            <a:avLst/>
          </a:prstGeom>
          <a:noFill/>
          <a:ln w="38100">
            <a:solidFill>
              <a:srgbClr val="E917AD"/>
            </a:solidFill>
          </a:ln>
        </p:spPr>
        <p:txBody>
          <a:bodyPr wrap="square" rtlCol="0">
            <a:spAutoFit/>
          </a:bodyPr>
          <a:lstStyle/>
          <a:p>
            <a:pPr algn="just"/>
            <a:r>
              <a:rPr lang="es-ES" b="1" dirty="0" smtClean="0">
                <a:solidFill>
                  <a:srgbClr val="002060"/>
                </a:solidFill>
              </a:rPr>
              <a:t>El tiempo vivido no es igual al tiempo cósmico ese tiempo esta lleno de experiencias únicas e irrepetibles. </a:t>
            </a:r>
            <a:r>
              <a:rPr lang="es-ES" dirty="0" smtClean="0"/>
              <a:t> </a:t>
            </a:r>
            <a:endParaRPr lang="es-ES" dirty="0"/>
          </a:p>
        </p:txBody>
      </p:sp>
      <p:sp>
        <p:nvSpPr>
          <p:cNvPr id="2" name="Rectángulo 1"/>
          <p:cNvSpPr/>
          <p:nvPr/>
        </p:nvSpPr>
        <p:spPr>
          <a:xfrm>
            <a:off x="8258078" y="1827756"/>
            <a:ext cx="3529875" cy="3139321"/>
          </a:xfrm>
          <a:prstGeom prst="rect">
            <a:avLst/>
          </a:prstGeom>
          <a:ln w="38100">
            <a:solidFill>
              <a:srgbClr val="00B050"/>
            </a:solidFill>
          </a:ln>
        </p:spPr>
        <p:txBody>
          <a:bodyPr wrap="square">
            <a:spAutoFit/>
          </a:bodyPr>
          <a:lstStyle/>
          <a:p>
            <a:pPr algn="just"/>
            <a:r>
              <a:rPr lang="es-ES" b="1" dirty="0" smtClean="0">
                <a:solidFill>
                  <a:srgbClr val="002060"/>
                </a:solidFill>
              </a:rPr>
              <a:t>Una  </a:t>
            </a:r>
            <a:r>
              <a:rPr lang="es-ES" b="1" dirty="0">
                <a:solidFill>
                  <a:srgbClr val="002060"/>
                </a:solidFill>
              </a:rPr>
              <a:t>sociedad impregnada de individualismo, </a:t>
            </a:r>
            <a:r>
              <a:rPr lang="es-ES" b="1" dirty="0" smtClean="0">
                <a:solidFill>
                  <a:srgbClr val="002060"/>
                </a:solidFill>
              </a:rPr>
              <a:t>difícilmente </a:t>
            </a:r>
            <a:r>
              <a:rPr lang="es-ES" b="1" dirty="0">
                <a:solidFill>
                  <a:srgbClr val="002060"/>
                </a:solidFill>
              </a:rPr>
              <a:t>considera positivamente a </a:t>
            </a:r>
            <a:r>
              <a:rPr lang="es-ES" b="1" dirty="0" smtClean="0">
                <a:solidFill>
                  <a:srgbClr val="002060"/>
                </a:solidFill>
              </a:rPr>
              <a:t>la vejez. Ei individualismo se manifiesta en aislamiento, abandono, desaparición </a:t>
            </a:r>
            <a:r>
              <a:rPr lang="es-ES" b="1" dirty="0">
                <a:solidFill>
                  <a:srgbClr val="002060"/>
                </a:solidFill>
              </a:rPr>
              <a:t>del espacio público, </a:t>
            </a:r>
            <a:r>
              <a:rPr lang="es-ES" b="1" dirty="0" smtClean="0">
                <a:solidFill>
                  <a:srgbClr val="002060"/>
                </a:solidFill>
              </a:rPr>
              <a:t> </a:t>
            </a:r>
            <a:r>
              <a:rPr lang="es-ES" b="1" dirty="0">
                <a:solidFill>
                  <a:srgbClr val="002060"/>
                </a:solidFill>
              </a:rPr>
              <a:t>fragmentación de los lazos sociales. </a:t>
            </a:r>
            <a:r>
              <a:rPr lang="es-ES" b="1" dirty="0" smtClean="0">
                <a:solidFill>
                  <a:srgbClr val="002060"/>
                </a:solidFill>
              </a:rPr>
              <a:t>Pero todos esos  </a:t>
            </a:r>
            <a:r>
              <a:rPr lang="es-ES" b="1" dirty="0">
                <a:solidFill>
                  <a:srgbClr val="002060"/>
                </a:solidFill>
              </a:rPr>
              <a:t>aspectos negativos de la realidad son sistemáticamente negados, no existen</a:t>
            </a:r>
          </a:p>
        </p:txBody>
      </p:sp>
    </p:spTree>
    <p:extLst>
      <p:ext uri="{BB962C8B-B14F-4D97-AF65-F5344CB8AC3E}">
        <p14:creationId xmlns:p14="http://schemas.microsoft.com/office/powerpoint/2010/main" val="4079105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27963" y="328612"/>
            <a:ext cx="2038350" cy="2000250"/>
          </a:xfrm>
          <a:prstGeom prst="rect">
            <a:avLst/>
          </a:prstGeom>
        </p:spPr>
      </p:pic>
      <p:pic>
        <p:nvPicPr>
          <p:cNvPr id="3" name="Imagen 2"/>
          <p:cNvPicPr>
            <a:picLocks noChangeAspect="1"/>
          </p:cNvPicPr>
          <p:nvPr/>
        </p:nvPicPr>
        <p:blipFill>
          <a:blip r:embed="rId3"/>
          <a:stretch>
            <a:fillRect/>
          </a:stretch>
        </p:blipFill>
        <p:spPr>
          <a:xfrm>
            <a:off x="6060098" y="343357"/>
            <a:ext cx="2943225" cy="2057400"/>
          </a:xfrm>
          <a:prstGeom prst="rect">
            <a:avLst/>
          </a:prstGeom>
        </p:spPr>
      </p:pic>
      <p:pic>
        <p:nvPicPr>
          <p:cNvPr id="4" name="Imagen 3"/>
          <p:cNvPicPr>
            <a:picLocks noChangeAspect="1"/>
          </p:cNvPicPr>
          <p:nvPr/>
        </p:nvPicPr>
        <p:blipFill>
          <a:blip r:embed="rId4"/>
          <a:stretch>
            <a:fillRect/>
          </a:stretch>
        </p:blipFill>
        <p:spPr>
          <a:xfrm>
            <a:off x="120895" y="0"/>
            <a:ext cx="3200400" cy="2200275"/>
          </a:xfrm>
          <a:prstGeom prst="rect">
            <a:avLst/>
          </a:prstGeom>
        </p:spPr>
      </p:pic>
      <p:pic>
        <p:nvPicPr>
          <p:cNvPr id="5" name="Imagen 4"/>
          <p:cNvPicPr>
            <a:picLocks noChangeAspect="1"/>
          </p:cNvPicPr>
          <p:nvPr/>
        </p:nvPicPr>
        <p:blipFill>
          <a:blip r:embed="rId5"/>
          <a:stretch>
            <a:fillRect/>
          </a:stretch>
        </p:blipFill>
        <p:spPr>
          <a:xfrm>
            <a:off x="120895" y="2138363"/>
            <a:ext cx="2733675" cy="2076450"/>
          </a:xfrm>
          <a:prstGeom prst="rect">
            <a:avLst/>
          </a:prstGeom>
        </p:spPr>
      </p:pic>
      <p:pic>
        <p:nvPicPr>
          <p:cNvPr id="6" name="Imagen 5"/>
          <p:cNvPicPr>
            <a:picLocks noChangeAspect="1"/>
          </p:cNvPicPr>
          <p:nvPr/>
        </p:nvPicPr>
        <p:blipFill>
          <a:blip r:embed="rId6"/>
          <a:stretch>
            <a:fillRect/>
          </a:stretch>
        </p:blipFill>
        <p:spPr>
          <a:xfrm>
            <a:off x="5966313" y="2473634"/>
            <a:ext cx="3429000" cy="1952625"/>
          </a:xfrm>
          <a:prstGeom prst="rect">
            <a:avLst/>
          </a:prstGeom>
        </p:spPr>
      </p:pic>
      <p:pic>
        <p:nvPicPr>
          <p:cNvPr id="7" name="Imagen 6"/>
          <p:cNvPicPr>
            <a:picLocks noChangeAspect="1"/>
          </p:cNvPicPr>
          <p:nvPr/>
        </p:nvPicPr>
        <p:blipFill>
          <a:blip r:embed="rId7"/>
          <a:stretch>
            <a:fillRect/>
          </a:stretch>
        </p:blipFill>
        <p:spPr>
          <a:xfrm>
            <a:off x="2982606" y="2445084"/>
            <a:ext cx="3476625" cy="2076450"/>
          </a:xfrm>
          <a:prstGeom prst="rect">
            <a:avLst/>
          </a:prstGeom>
        </p:spPr>
      </p:pic>
      <p:pic>
        <p:nvPicPr>
          <p:cNvPr id="8" name="Imagen 7"/>
          <p:cNvPicPr>
            <a:picLocks noChangeAspect="1"/>
          </p:cNvPicPr>
          <p:nvPr/>
        </p:nvPicPr>
        <p:blipFill>
          <a:blip r:embed="rId8"/>
          <a:stretch>
            <a:fillRect/>
          </a:stretch>
        </p:blipFill>
        <p:spPr>
          <a:xfrm>
            <a:off x="9331568" y="285749"/>
            <a:ext cx="3152775" cy="2085975"/>
          </a:xfrm>
          <a:prstGeom prst="rect">
            <a:avLst/>
          </a:prstGeom>
        </p:spPr>
      </p:pic>
      <p:pic>
        <p:nvPicPr>
          <p:cNvPr id="9" name="Imagen 8"/>
          <p:cNvPicPr>
            <a:picLocks noChangeAspect="1"/>
          </p:cNvPicPr>
          <p:nvPr/>
        </p:nvPicPr>
        <p:blipFill>
          <a:blip r:embed="rId9"/>
          <a:stretch>
            <a:fillRect/>
          </a:stretch>
        </p:blipFill>
        <p:spPr>
          <a:xfrm>
            <a:off x="120895" y="4331035"/>
            <a:ext cx="3143250" cy="2266950"/>
          </a:xfrm>
          <a:prstGeom prst="rect">
            <a:avLst/>
          </a:prstGeom>
        </p:spPr>
      </p:pic>
      <p:pic>
        <p:nvPicPr>
          <p:cNvPr id="10" name="Imagen 9"/>
          <p:cNvPicPr>
            <a:picLocks noChangeAspect="1"/>
          </p:cNvPicPr>
          <p:nvPr/>
        </p:nvPicPr>
        <p:blipFill>
          <a:blip r:embed="rId10"/>
          <a:stretch>
            <a:fillRect/>
          </a:stretch>
        </p:blipFill>
        <p:spPr>
          <a:xfrm>
            <a:off x="3321295" y="4459622"/>
            <a:ext cx="4124325" cy="1835669"/>
          </a:xfrm>
          <a:prstGeom prst="rect">
            <a:avLst/>
          </a:prstGeom>
        </p:spPr>
      </p:pic>
      <p:pic>
        <p:nvPicPr>
          <p:cNvPr id="11" name="Imagen 10"/>
          <p:cNvPicPr>
            <a:picLocks noChangeAspect="1"/>
          </p:cNvPicPr>
          <p:nvPr/>
        </p:nvPicPr>
        <p:blipFill>
          <a:blip r:embed="rId11"/>
          <a:stretch>
            <a:fillRect/>
          </a:stretch>
        </p:blipFill>
        <p:spPr>
          <a:xfrm>
            <a:off x="7573656" y="4472581"/>
            <a:ext cx="3009900" cy="1809750"/>
          </a:xfrm>
          <a:prstGeom prst="rect">
            <a:avLst/>
          </a:prstGeom>
        </p:spPr>
      </p:pic>
      <p:pic>
        <p:nvPicPr>
          <p:cNvPr id="12" name="Imagen 11"/>
          <p:cNvPicPr>
            <a:picLocks noChangeAspect="1"/>
          </p:cNvPicPr>
          <p:nvPr/>
        </p:nvPicPr>
        <p:blipFill>
          <a:blip r:embed="rId12"/>
          <a:stretch>
            <a:fillRect/>
          </a:stretch>
        </p:blipFill>
        <p:spPr>
          <a:xfrm>
            <a:off x="9455668" y="2476995"/>
            <a:ext cx="2629366" cy="1854040"/>
          </a:xfrm>
          <a:prstGeom prst="rect">
            <a:avLst/>
          </a:prstGeom>
        </p:spPr>
      </p:pic>
    </p:spTree>
    <p:extLst>
      <p:ext uri="{BB962C8B-B14F-4D97-AF65-F5344CB8AC3E}">
        <p14:creationId xmlns:p14="http://schemas.microsoft.com/office/powerpoint/2010/main" val="3141209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1277</TotalTime>
  <Words>3192</Words>
  <Application>Microsoft Office PowerPoint</Application>
  <PresentationFormat>Personalizado</PresentationFormat>
  <Paragraphs>223</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Retrospección</vt:lpstr>
      <vt:lpstr>Vejez y envejecimiento</vt:lpstr>
      <vt:lpstr>Objetivo.  </vt:lpstr>
      <vt:lpstr>Presentación de PowerPoint</vt:lpstr>
      <vt:lpstr>Presentación de PowerPoint</vt:lpstr>
      <vt:lpstr>La edad como desafío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Sentido y significado de la vejez </vt:lpstr>
      <vt:lpstr>Presentación de PowerPoint</vt:lpstr>
      <vt:lpstr>Los dilemas bioéticos de la vejez</vt:lpstr>
      <vt:lpstr>Actitud paternalista </vt:lpstr>
      <vt:lpstr>Presentación de PowerPoint</vt:lpstr>
      <vt:lpstr>Actitud paternalista </vt:lpstr>
      <vt:lpstr>Ejemplo </vt:lpstr>
      <vt:lpstr>Presentación de PowerPoint</vt:lpstr>
      <vt:lpstr>Costos de la atención de la vejez.</vt:lpstr>
      <vt:lpstr>Presentación de PowerPoint</vt:lpstr>
      <vt:lpstr>Presentación de PowerPoint</vt:lpstr>
      <vt:lpstr>Presentación de PowerPoint</vt:lpstr>
      <vt:lpstr>Relación entre generaciones</vt:lpstr>
      <vt:lpstr>Presentación de PowerPoint</vt:lpstr>
      <vt:lpstr>Presentación de PowerPoint</vt:lpstr>
      <vt:lpstr>Presentación de PowerPoint</vt:lpstr>
      <vt:lpstr>Vivimos una cultura de la transitividad </vt:lpstr>
      <vt:lpstr>Presentación de PowerPoint</vt:lpstr>
      <vt:lpstr>Metáforas de la vida que llevan implícito el envejecimiento </vt:lpstr>
      <vt:lpstr>Metáforas de la vida que llevan implícito el envejecimiento </vt:lpstr>
      <vt:lpstr>Metáforas de la vida que llevan implícito el envejecimiento </vt:lpstr>
      <vt:lpstr>Conclusiones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Casa</dc:creator>
  <cp:lastModifiedBy>lissettem</cp:lastModifiedBy>
  <cp:revision>104</cp:revision>
  <dcterms:created xsi:type="dcterms:W3CDTF">2020-12-23T17:42:13Z</dcterms:created>
  <dcterms:modified xsi:type="dcterms:W3CDTF">2022-03-08T14:21:39Z</dcterms:modified>
</cp:coreProperties>
</file>