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2" r:id="rId3"/>
    <p:sldId id="351" r:id="rId4"/>
    <p:sldId id="256" r:id="rId5"/>
    <p:sldId id="265" r:id="rId6"/>
    <p:sldId id="272" r:id="rId7"/>
    <p:sldId id="332" r:id="rId8"/>
    <p:sldId id="342" r:id="rId9"/>
    <p:sldId id="278" r:id="rId10"/>
    <p:sldId id="343" r:id="rId11"/>
    <p:sldId id="280" r:id="rId12"/>
    <p:sldId id="347" r:id="rId13"/>
    <p:sldId id="348" r:id="rId14"/>
    <p:sldId id="335" r:id="rId15"/>
    <p:sldId id="331" r:id="rId16"/>
    <p:sldId id="344" r:id="rId17"/>
    <p:sldId id="345" r:id="rId18"/>
    <p:sldId id="290" r:id="rId19"/>
    <p:sldId id="292" r:id="rId20"/>
    <p:sldId id="346" r:id="rId21"/>
    <p:sldId id="352" r:id="rId22"/>
    <p:sldId id="350" r:id="rId23"/>
    <p:sldId id="349" r:id="rId24"/>
    <p:sldId id="304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6"/>
    <a:srgbClr val="FFF3FF"/>
    <a:srgbClr val="FFD5FF"/>
    <a:srgbClr val="CC00CC"/>
    <a:srgbClr val="D5EDFF"/>
    <a:srgbClr val="DFF0F5"/>
    <a:srgbClr val="EBF6DE"/>
    <a:srgbClr val="FFFBE1"/>
    <a:srgbClr val="F5E4E3"/>
    <a:srgbClr val="F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9D263-B674-4D5B-9135-2B629B6910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US"/>
        </a:p>
      </dgm:t>
    </dgm:pt>
    <dgm:pt modelId="{9CE60B9E-B340-4285-BCAE-6CC1668FC06F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pPr algn="just"/>
          <a:r>
            <a:rPr lang="es-PR" altLang="es-PR" sz="23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En el ajuste de </a:t>
          </a:r>
          <a:r>
            <a:rPr lang="es-PR" altLang="es-PR" sz="23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los contenidos </a:t>
          </a:r>
          <a:r>
            <a:rPr lang="es-PR" altLang="es-PR" sz="23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a las necesidades  de los estudiantes. </a:t>
          </a:r>
          <a:endParaRPr lang="es-US" sz="2300" dirty="0">
            <a:solidFill>
              <a:schemeClr val="tx2">
                <a:lumMod val="75000"/>
              </a:schemeClr>
            </a:solidFill>
          </a:endParaRPr>
        </a:p>
      </dgm:t>
    </dgm:pt>
    <dgm:pt modelId="{19D1472A-B0BC-44EC-8B4F-1C66E5504713}" type="parTrans" cxnId="{27684C44-3B32-4796-97C0-9CF612ED429A}">
      <dgm:prSet/>
      <dgm:spPr/>
      <dgm:t>
        <a:bodyPr/>
        <a:lstStyle/>
        <a:p>
          <a:pPr algn="just"/>
          <a:endParaRPr lang="es-US" sz="2300">
            <a:solidFill>
              <a:schemeClr val="tx2">
                <a:lumMod val="75000"/>
              </a:schemeClr>
            </a:solidFill>
          </a:endParaRPr>
        </a:p>
      </dgm:t>
    </dgm:pt>
    <dgm:pt modelId="{676A9F9C-A5A0-456B-9260-0F65B74C1DC0}" type="sibTrans" cxnId="{27684C44-3B32-4796-97C0-9CF612ED429A}">
      <dgm:prSet/>
      <dgm:spPr/>
      <dgm:t>
        <a:bodyPr/>
        <a:lstStyle/>
        <a:p>
          <a:pPr algn="just"/>
          <a:endParaRPr lang="es-US" sz="2300">
            <a:solidFill>
              <a:schemeClr val="tx2">
                <a:lumMod val="75000"/>
              </a:schemeClr>
            </a:solidFill>
          </a:endParaRPr>
        </a:p>
      </dgm:t>
    </dgm:pt>
    <dgm:pt modelId="{3C44997A-67E4-430C-9EE1-6F50744D0F3A}">
      <dgm:prSet phldrT="[Texto]" custT="1"/>
      <dgm:spPr>
        <a:solidFill>
          <a:schemeClr val="accent2">
            <a:lumMod val="20000"/>
            <a:lumOff val="80000"/>
            <a:alpha val="76667"/>
          </a:schemeClr>
        </a:solidFill>
      </dgm:spPr>
      <dgm:t>
        <a:bodyPr/>
        <a:lstStyle/>
        <a:p>
          <a:pPr algn="just"/>
          <a:r>
            <a:rPr lang="es-PR" altLang="es-PR" sz="23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En </a:t>
          </a:r>
          <a:r>
            <a:rPr lang="es-PR" altLang="es-PR" sz="23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la presentación de los contenidos </a:t>
          </a:r>
          <a:r>
            <a:rPr lang="es-PR" altLang="es-PR" sz="23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para el aprendizaje. </a:t>
          </a:r>
          <a:endParaRPr lang="es-US" sz="2300" dirty="0">
            <a:solidFill>
              <a:schemeClr val="tx2">
                <a:lumMod val="75000"/>
              </a:schemeClr>
            </a:solidFill>
          </a:endParaRPr>
        </a:p>
      </dgm:t>
    </dgm:pt>
    <dgm:pt modelId="{2DF40218-9824-458E-9206-BE848B90B0C2}" type="parTrans" cxnId="{1D56CD0B-EB1A-4874-9802-CEA0CC0F6D35}">
      <dgm:prSet/>
      <dgm:spPr/>
      <dgm:t>
        <a:bodyPr/>
        <a:lstStyle/>
        <a:p>
          <a:pPr algn="just"/>
          <a:endParaRPr lang="es-US" sz="2300">
            <a:solidFill>
              <a:schemeClr val="tx2">
                <a:lumMod val="75000"/>
              </a:schemeClr>
            </a:solidFill>
          </a:endParaRPr>
        </a:p>
      </dgm:t>
    </dgm:pt>
    <dgm:pt modelId="{752AC06B-5C8A-45CB-A2C0-E1DC7C90772D}" type="sibTrans" cxnId="{1D56CD0B-EB1A-4874-9802-CEA0CC0F6D35}">
      <dgm:prSet/>
      <dgm:spPr/>
      <dgm:t>
        <a:bodyPr/>
        <a:lstStyle/>
        <a:p>
          <a:pPr algn="just"/>
          <a:endParaRPr lang="es-US" sz="2300">
            <a:solidFill>
              <a:schemeClr val="tx2">
                <a:lumMod val="75000"/>
              </a:schemeClr>
            </a:solidFill>
          </a:endParaRPr>
        </a:p>
      </dgm:t>
    </dgm:pt>
    <dgm:pt modelId="{9D966341-2F1E-4F67-81D9-A798C00A63B9}">
      <dgm:prSet phldrT="[Texto]" custT="1"/>
      <dgm:spPr>
        <a:solidFill>
          <a:schemeClr val="accent3">
            <a:lumMod val="20000"/>
            <a:lumOff val="80000"/>
            <a:alpha val="63333"/>
          </a:schemeClr>
        </a:solidFill>
      </dgm:spPr>
      <dgm:t>
        <a:bodyPr anchor="b"/>
        <a:lstStyle/>
        <a:p>
          <a:pPr algn="just"/>
          <a:endParaRPr lang="es-ES" sz="2300" b="0" i="0" u="none" strike="noStrike" baseline="0" dirty="0" smtClean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  <a:p>
          <a:pPr algn="just"/>
          <a:r>
            <a:rPr lang="es-ES" altLang="es-PR" sz="23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Acorde a </a:t>
          </a:r>
          <a:r>
            <a:rPr lang="es-ES" altLang="es-PR" sz="23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las características,</a:t>
          </a:r>
          <a:r>
            <a:rPr lang="es-ES" altLang="es-PR" sz="23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es-ES" altLang="es-PR" sz="23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al ritmo y  capacidades individuales </a:t>
          </a:r>
          <a:r>
            <a:rPr lang="es-PR" altLang="es-PR" sz="23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de los estudiantes. </a:t>
          </a:r>
          <a:endParaRPr lang="es-US" sz="2300" dirty="0">
            <a:solidFill>
              <a:schemeClr val="tx2">
                <a:lumMod val="75000"/>
              </a:schemeClr>
            </a:solidFill>
          </a:endParaRPr>
        </a:p>
      </dgm:t>
    </dgm:pt>
    <dgm:pt modelId="{DBF2B67E-28D9-44B3-810E-DA826422DA44}" type="parTrans" cxnId="{4017D279-126E-4730-9678-EF6F9C546816}">
      <dgm:prSet/>
      <dgm:spPr/>
      <dgm:t>
        <a:bodyPr/>
        <a:lstStyle/>
        <a:p>
          <a:pPr algn="just"/>
          <a:endParaRPr lang="es-US" sz="2300">
            <a:solidFill>
              <a:schemeClr val="tx2">
                <a:lumMod val="75000"/>
              </a:schemeClr>
            </a:solidFill>
          </a:endParaRPr>
        </a:p>
      </dgm:t>
    </dgm:pt>
    <dgm:pt modelId="{A2088F1A-1613-43A3-BDC9-E953EDC7C780}" type="sibTrans" cxnId="{4017D279-126E-4730-9678-EF6F9C546816}">
      <dgm:prSet/>
      <dgm:spPr/>
      <dgm:t>
        <a:bodyPr/>
        <a:lstStyle/>
        <a:p>
          <a:pPr algn="just"/>
          <a:endParaRPr lang="es-US" sz="2300">
            <a:solidFill>
              <a:schemeClr val="tx2">
                <a:lumMod val="75000"/>
              </a:schemeClr>
            </a:solidFill>
          </a:endParaRPr>
        </a:p>
      </dgm:t>
    </dgm:pt>
    <dgm:pt modelId="{88B77105-D24D-4733-B899-0F5832C606F7}">
      <dgm:prSet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pPr algn="just"/>
          <a:r>
            <a:rPr lang="es-ES" altLang="es-PR" sz="23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En </a:t>
          </a:r>
          <a:r>
            <a:rPr lang="es-ES" altLang="es-PR" sz="23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la versatilidad</a:t>
          </a:r>
          <a:r>
            <a:rPr lang="es-ES" altLang="es-PR" sz="23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, en la adaptación a </a:t>
          </a:r>
          <a:r>
            <a:rPr lang="es-ES" altLang="es-PR" sz="23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los diferentes entornos de aprendizaje </a:t>
          </a:r>
          <a:r>
            <a:rPr lang="es-ES" altLang="es-PR" sz="23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o</a:t>
          </a:r>
          <a:r>
            <a:rPr lang="es-ES" altLang="es-PR" sz="23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contextos. </a:t>
          </a:r>
          <a:endParaRPr lang="es-PR" altLang="es-PR" sz="2300" b="1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AEC54B02-196C-4ADC-A95D-AED199C71C57}" type="parTrans" cxnId="{926945FD-BD50-45D0-9F71-ED2D38E8CA1A}">
      <dgm:prSet/>
      <dgm:spPr/>
      <dgm:t>
        <a:bodyPr/>
        <a:lstStyle/>
        <a:p>
          <a:pPr algn="just"/>
          <a:endParaRPr lang="es-US" sz="2300">
            <a:solidFill>
              <a:schemeClr val="tx2">
                <a:lumMod val="75000"/>
              </a:schemeClr>
            </a:solidFill>
          </a:endParaRPr>
        </a:p>
      </dgm:t>
    </dgm:pt>
    <dgm:pt modelId="{B04D1E3D-9A33-425D-95FC-18A5807B5A35}" type="sibTrans" cxnId="{926945FD-BD50-45D0-9F71-ED2D38E8CA1A}">
      <dgm:prSet/>
      <dgm:spPr/>
      <dgm:t>
        <a:bodyPr/>
        <a:lstStyle/>
        <a:p>
          <a:pPr algn="just"/>
          <a:endParaRPr lang="es-US" sz="2300">
            <a:solidFill>
              <a:schemeClr val="tx2">
                <a:lumMod val="75000"/>
              </a:schemeClr>
            </a:solidFill>
          </a:endParaRPr>
        </a:p>
      </dgm:t>
    </dgm:pt>
    <dgm:pt modelId="{F7BBC092-DE4B-43E9-AE0A-F9EDE6B49A8B}" type="pres">
      <dgm:prSet presAssocID="{49C9D263-B674-4D5B-9135-2B629B6910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DA4FBD4-E9EA-4915-822D-57B9F5B2E7A8}" type="pres">
      <dgm:prSet presAssocID="{49C9D263-B674-4D5B-9135-2B629B6910B9}" presName="Name1" presStyleCnt="0"/>
      <dgm:spPr/>
      <dgm:t>
        <a:bodyPr/>
        <a:lstStyle/>
        <a:p>
          <a:endParaRPr lang="es-US"/>
        </a:p>
      </dgm:t>
    </dgm:pt>
    <dgm:pt modelId="{52C1B763-A3D4-4A5E-8131-0687C2CE8A75}" type="pres">
      <dgm:prSet presAssocID="{49C9D263-B674-4D5B-9135-2B629B6910B9}" presName="cycle" presStyleCnt="0"/>
      <dgm:spPr/>
      <dgm:t>
        <a:bodyPr/>
        <a:lstStyle/>
        <a:p>
          <a:endParaRPr lang="es-US"/>
        </a:p>
      </dgm:t>
    </dgm:pt>
    <dgm:pt modelId="{3653CD9C-2F39-4F7C-B119-391C5A252715}" type="pres">
      <dgm:prSet presAssocID="{49C9D263-B674-4D5B-9135-2B629B6910B9}" presName="srcNode" presStyleLbl="node1" presStyleIdx="0" presStyleCnt="4"/>
      <dgm:spPr/>
      <dgm:t>
        <a:bodyPr/>
        <a:lstStyle/>
        <a:p>
          <a:endParaRPr lang="es-US"/>
        </a:p>
      </dgm:t>
    </dgm:pt>
    <dgm:pt modelId="{5A6D0548-2C7D-482B-9E32-EEC0D52663F9}" type="pres">
      <dgm:prSet presAssocID="{49C9D263-B674-4D5B-9135-2B629B6910B9}" presName="conn" presStyleLbl="parChTrans1D2" presStyleIdx="0" presStyleCnt="1"/>
      <dgm:spPr/>
      <dgm:t>
        <a:bodyPr/>
        <a:lstStyle/>
        <a:p>
          <a:endParaRPr lang="es-ES"/>
        </a:p>
      </dgm:t>
    </dgm:pt>
    <dgm:pt modelId="{E18B4646-5B45-4551-9EC2-11C16E53D3DC}" type="pres">
      <dgm:prSet presAssocID="{49C9D263-B674-4D5B-9135-2B629B6910B9}" presName="extraNode" presStyleLbl="node1" presStyleIdx="0" presStyleCnt="4"/>
      <dgm:spPr/>
      <dgm:t>
        <a:bodyPr/>
        <a:lstStyle/>
        <a:p>
          <a:endParaRPr lang="es-US"/>
        </a:p>
      </dgm:t>
    </dgm:pt>
    <dgm:pt modelId="{2E74F979-808C-439C-8C26-4E5AC1D58F31}" type="pres">
      <dgm:prSet presAssocID="{49C9D263-B674-4D5B-9135-2B629B6910B9}" presName="dstNode" presStyleLbl="node1" presStyleIdx="0" presStyleCnt="4"/>
      <dgm:spPr/>
      <dgm:t>
        <a:bodyPr/>
        <a:lstStyle/>
        <a:p>
          <a:endParaRPr lang="es-US"/>
        </a:p>
      </dgm:t>
    </dgm:pt>
    <dgm:pt modelId="{284F12CA-D609-44F5-AFAD-9A232FBD7880}" type="pres">
      <dgm:prSet presAssocID="{9CE60B9E-B340-4285-BCAE-6CC1668FC06F}" presName="text_1" presStyleLbl="node1" presStyleIdx="0" presStyleCnt="4" custLinFactNeighborX="-278" custLinFactNeighborY="-562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C8F0E204-3636-43B0-8D26-BE90FA9B92AE}" type="pres">
      <dgm:prSet presAssocID="{9CE60B9E-B340-4285-BCAE-6CC1668FC06F}" presName="accent_1" presStyleCnt="0"/>
      <dgm:spPr/>
      <dgm:t>
        <a:bodyPr/>
        <a:lstStyle/>
        <a:p>
          <a:endParaRPr lang="es-US"/>
        </a:p>
      </dgm:t>
    </dgm:pt>
    <dgm:pt modelId="{FEF598D6-E221-425D-969B-53F6BCC4524B}" type="pres">
      <dgm:prSet presAssocID="{9CE60B9E-B340-4285-BCAE-6CC1668FC06F}" presName="accentRepeatNode" presStyleLbl="solidFgAcc1" presStyleIdx="0" presStyleCnt="4"/>
      <dgm:spPr>
        <a:solidFill>
          <a:schemeClr val="accent6">
            <a:lumMod val="20000"/>
            <a:lumOff val="80000"/>
          </a:schemeClr>
        </a:solidFill>
        <a:ln>
          <a:solidFill>
            <a:srgbClr val="FEAA02">
              <a:alpha val="89804"/>
            </a:srgbClr>
          </a:solidFill>
        </a:ln>
      </dgm:spPr>
      <dgm:t>
        <a:bodyPr/>
        <a:lstStyle/>
        <a:p>
          <a:endParaRPr lang="es-ES"/>
        </a:p>
      </dgm:t>
    </dgm:pt>
    <dgm:pt modelId="{C917D43A-D637-4C04-B5FD-6F42082D0CE0}" type="pres">
      <dgm:prSet presAssocID="{3C44997A-67E4-430C-9EE1-6F50744D0F3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A6202523-32EE-49BF-BF71-4A8C88560553}" type="pres">
      <dgm:prSet presAssocID="{3C44997A-67E4-430C-9EE1-6F50744D0F3A}" presName="accent_2" presStyleCnt="0"/>
      <dgm:spPr/>
      <dgm:t>
        <a:bodyPr/>
        <a:lstStyle/>
        <a:p>
          <a:endParaRPr lang="es-US"/>
        </a:p>
      </dgm:t>
    </dgm:pt>
    <dgm:pt modelId="{D37CDDDE-0965-45F3-AB54-A9091A7D20E5}" type="pres">
      <dgm:prSet presAssocID="{3C44997A-67E4-430C-9EE1-6F50744D0F3A}" presName="accentRepeatNode" presStyleLbl="solidFgAcc1" presStyleIdx="1" presStyleCnt="4"/>
      <dgm:spPr>
        <a:solidFill>
          <a:schemeClr val="accent2">
            <a:lumMod val="20000"/>
            <a:lumOff val="80000"/>
          </a:schemeClr>
        </a:solidFill>
        <a:ln>
          <a:solidFill>
            <a:srgbClr val="D48886">
              <a:alpha val="76471"/>
            </a:srgbClr>
          </a:solidFill>
        </a:ln>
      </dgm:spPr>
      <dgm:t>
        <a:bodyPr/>
        <a:lstStyle/>
        <a:p>
          <a:endParaRPr lang="es-US"/>
        </a:p>
      </dgm:t>
    </dgm:pt>
    <dgm:pt modelId="{427BCA02-5CE3-4A1F-822F-B1B01FEBA162}" type="pres">
      <dgm:prSet presAssocID="{9D966341-2F1E-4F67-81D9-A798C00A63B9}" presName="text_3" presStyleLbl="node1" presStyleIdx="2" presStyleCnt="4" custScaleY="108117" custLinFactNeighborY="68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FAEF3A9D-BEDC-4DA7-A71A-006834140525}" type="pres">
      <dgm:prSet presAssocID="{9D966341-2F1E-4F67-81D9-A798C00A63B9}" presName="accent_3" presStyleCnt="0"/>
      <dgm:spPr/>
      <dgm:t>
        <a:bodyPr/>
        <a:lstStyle/>
        <a:p>
          <a:endParaRPr lang="es-US"/>
        </a:p>
      </dgm:t>
    </dgm:pt>
    <dgm:pt modelId="{8598CE2C-2DC9-4C59-B874-CC57A166C02F}" type="pres">
      <dgm:prSet presAssocID="{9D966341-2F1E-4F67-81D9-A798C00A63B9}" presName="accentRepeatNode" presStyleLbl="solidFgAcc1" presStyleIdx="2" presStyleCnt="4" custScaleX="96487" custScaleY="100185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  <a:alpha val="63333"/>
            </a:schemeClr>
          </a:solidFill>
        </a:ln>
      </dgm:spPr>
      <dgm:t>
        <a:bodyPr/>
        <a:lstStyle/>
        <a:p>
          <a:endParaRPr lang="es-US"/>
        </a:p>
      </dgm:t>
    </dgm:pt>
    <dgm:pt modelId="{CE2FD2ED-AFAC-4A3A-977E-2E0411464F8E}" type="pres">
      <dgm:prSet presAssocID="{88B77105-D24D-4733-B899-0F5832C606F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390BA4E-C6AB-4558-90FC-FBB55AD7BCA6}" type="pres">
      <dgm:prSet presAssocID="{88B77105-D24D-4733-B899-0F5832C606F7}" presName="accent_4" presStyleCnt="0"/>
      <dgm:spPr/>
      <dgm:t>
        <a:bodyPr/>
        <a:lstStyle/>
        <a:p>
          <a:endParaRPr lang="es-US"/>
        </a:p>
      </dgm:t>
    </dgm:pt>
    <dgm:pt modelId="{EFF1A823-5AA4-45C6-8079-8FA35A167ECD}" type="pres">
      <dgm:prSet presAssocID="{88B77105-D24D-4733-B899-0F5832C606F7}" presName="accentRepeatNode" presStyleLbl="solidFgAcc1" presStyleIdx="3" presStyleCnt="4"/>
      <dgm:spPr>
        <a:solidFill>
          <a:srgbClr val="EBF6F9"/>
        </a:solidFill>
        <a:ln>
          <a:solidFill>
            <a:schemeClr val="accent5">
              <a:lumMod val="75000"/>
              <a:alpha val="50000"/>
            </a:schemeClr>
          </a:solidFill>
        </a:ln>
      </dgm:spPr>
      <dgm:t>
        <a:bodyPr/>
        <a:lstStyle/>
        <a:p>
          <a:endParaRPr lang="es-US"/>
        </a:p>
      </dgm:t>
    </dgm:pt>
  </dgm:ptLst>
  <dgm:cxnLst>
    <dgm:cxn modelId="{E1DE4CD3-FB9E-452B-A605-4285F77A97AE}" type="presOf" srcId="{49C9D263-B674-4D5B-9135-2B629B6910B9}" destId="{F7BBC092-DE4B-43E9-AE0A-F9EDE6B49A8B}" srcOrd="0" destOrd="0" presId="urn:microsoft.com/office/officeart/2008/layout/VerticalCurvedList"/>
    <dgm:cxn modelId="{926945FD-BD50-45D0-9F71-ED2D38E8CA1A}" srcId="{49C9D263-B674-4D5B-9135-2B629B6910B9}" destId="{88B77105-D24D-4733-B899-0F5832C606F7}" srcOrd="3" destOrd="0" parTransId="{AEC54B02-196C-4ADC-A95D-AED199C71C57}" sibTransId="{B04D1E3D-9A33-425D-95FC-18A5807B5A35}"/>
    <dgm:cxn modelId="{4017D279-126E-4730-9678-EF6F9C546816}" srcId="{49C9D263-B674-4D5B-9135-2B629B6910B9}" destId="{9D966341-2F1E-4F67-81D9-A798C00A63B9}" srcOrd="2" destOrd="0" parTransId="{DBF2B67E-28D9-44B3-810E-DA826422DA44}" sibTransId="{A2088F1A-1613-43A3-BDC9-E953EDC7C780}"/>
    <dgm:cxn modelId="{1D56CD0B-EB1A-4874-9802-CEA0CC0F6D35}" srcId="{49C9D263-B674-4D5B-9135-2B629B6910B9}" destId="{3C44997A-67E4-430C-9EE1-6F50744D0F3A}" srcOrd="1" destOrd="0" parTransId="{2DF40218-9824-458E-9206-BE848B90B0C2}" sibTransId="{752AC06B-5C8A-45CB-A2C0-E1DC7C90772D}"/>
    <dgm:cxn modelId="{DC0C5F74-2E58-4A77-9DB9-6AB2DBDCD8F3}" type="presOf" srcId="{88B77105-D24D-4733-B899-0F5832C606F7}" destId="{CE2FD2ED-AFAC-4A3A-977E-2E0411464F8E}" srcOrd="0" destOrd="0" presId="urn:microsoft.com/office/officeart/2008/layout/VerticalCurvedList"/>
    <dgm:cxn modelId="{27684C44-3B32-4796-97C0-9CF612ED429A}" srcId="{49C9D263-B674-4D5B-9135-2B629B6910B9}" destId="{9CE60B9E-B340-4285-BCAE-6CC1668FC06F}" srcOrd="0" destOrd="0" parTransId="{19D1472A-B0BC-44EC-8B4F-1C66E5504713}" sibTransId="{676A9F9C-A5A0-456B-9260-0F65B74C1DC0}"/>
    <dgm:cxn modelId="{6413DBC4-F993-4A53-AACE-9F98B477BD8D}" type="presOf" srcId="{676A9F9C-A5A0-456B-9260-0F65B74C1DC0}" destId="{5A6D0548-2C7D-482B-9E32-EEC0D52663F9}" srcOrd="0" destOrd="0" presId="urn:microsoft.com/office/officeart/2008/layout/VerticalCurvedList"/>
    <dgm:cxn modelId="{D68D37A5-210E-4AE8-8BE1-8C2058AF1585}" type="presOf" srcId="{9D966341-2F1E-4F67-81D9-A798C00A63B9}" destId="{427BCA02-5CE3-4A1F-822F-B1B01FEBA162}" srcOrd="0" destOrd="0" presId="urn:microsoft.com/office/officeart/2008/layout/VerticalCurvedList"/>
    <dgm:cxn modelId="{741554E8-395B-45CB-B7DA-5338660DB2B1}" type="presOf" srcId="{9CE60B9E-B340-4285-BCAE-6CC1668FC06F}" destId="{284F12CA-D609-44F5-AFAD-9A232FBD7880}" srcOrd="0" destOrd="0" presId="urn:microsoft.com/office/officeart/2008/layout/VerticalCurvedList"/>
    <dgm:cxn modelId="{F99921C2-E958-4F02-B3DB-FBB4AD5B5455}" type="presOf" srcId="{3C44997A-67E4-430C-9EE1-6F50744D0F3A}" destId="{C917D43A-D637-4C04-B5FD-6F42082D0CE0}" srcOrd="0" destOrd="0" presId="urn:microsoft.com/office/officeart/2008/layout/VerticalCurvedList"/>
    <dgm:cxn modelId="{0A163C0F-C8DD-4E9A-A2B1-E8AE152E6AFD}" type="presParOf" srcId="{F7BBC092-DE4B-43E9-AE0A-F9EDE6B49A8B}" destId="{9DA4FBD4-E9EA-4915-822D-57B9F5B2E7A8}" srcOrd="0" destOrd="0" presId="urn:microsoft.com/office/officeart/2008/layout/VerticalCurvedList"/>
    <dgm:cxn modelId="{E21845CE-DBE8-450D-8B41-B54CBD0C479D}" type="presParOf" srcId="{9DA4FBD4-E9EA-4915-822D-57B9F5B2E7A8}" destId="{52C1B763-A3D4-4A5E-8131-0687C2CE8A75}" srcOrd="0" destOrd="0" presId="urn:microsoft.com/office/officeart/2008/layout/VerticalCurvedList"/>
    <dgm:cxn modelId="{0051AE85-49BE-470F-A4B7-7EC086FA9449}" type="presParOf" srcId="{52C1B763-A3D4-4A5E-8131-0687C2CE8A75}" destId="{3653CD9C-2F39-4F7C-B119-391C5A252715}" srcOrd="0" destOrd="0" presId="urn:microsoft.com/office/officeart/2008/layout/VerticalCurvedList"/>
    <dgm:cxn modelId="{478EF542-7A90-438D-8FA4-81EDB2769718}" type="presParOf" srcId="{52C1B763-A3D4-4A5E-8131-0687C2CE8A75}" destId="{5A6D0548-2C7D-482B-9E32-EEC0D52663F9}" srcOrd="1" destOrd="0" presId="urn:microsoft.com/office/officeart/2008/layout/VerticalCurvedList"/>
    <dgm:cxn modelId="{92CAEDF9-1BE1-4F2D-A7D9-B48CD70BC609}" type="presParOf" srcId="{52C1B763-A3D4-4A5E-8131-0687C2CE8A75}" destId="{E18B4646-5B45-4551-9EC2-11C16E53D3DC}" srcOrd="2" destOrd="0" presId="urn:microsoft.com/office/officeart/2008/layout/VerticalCurvedList"/>
    <dgm:cxn modelId="{BD7C9CE5-020A-435F-8E90-4CFD40AA9C54}" type="presParOf" srcId="{52C1B763-A3D4-4A5E-8131-0687C2CE8A75}" destId="{2E74F979-808C-439C-8C26-4E5AC1D58F31}" srcOrd="3" destOrd="0" presId="urn:microsoft.com/office/officeart/2008/layout/VerticalCurvedList"/>
    <dgm:cxn modelId="{C102D8EE-4EDE-409D-B5B7-CE3C0B9FE53A}" type="presParOf" srcId="{9DA4FBD4-E9EA-4915-822D-57B9F5B2E7A8}" destId="{284F12CA-D609-44F5-AFAD-9A232FBD7880}" srcOrd="1" destOrd="0" presId="urn:microsoft.com/office/officeart/2008/layout/VerticalCurvedList"/>
    <dgm:cxn modelId="{E6A5A2C6-D03D-41ED-A7B5-B8F85B89E2DF}" type="presParOf" srcId="{9DA4FBD4-E9EA-4915-822D-57B9F5B2E7A8}" destId="{C8F0E204-3636-43B0-8D26-BE90FA9B92AE}" srcOrd="2" destOrd="0" presId="urn:microsoft.com/office/officeart/2008/layout/VerticalCurvedList"/>
    <dgm:cxn modelId="{A5778FCA-3EA6-44CD-BFA5-2D2C7E906678}" type="presParOf" srcId="{C8F0E204-3636-43B0-8D26-BE90FA9B92AE}" destId="{FEF598D6-E221-425D-969B-53F6BCC4524B}" srcOrd="0" destOrd="0" presId="urn:microsoft.com/office/officeart/2008/layout/VerticalCurvedList"/>
    <dgm:cxn modelId="{C30321CC-9286-47D9-B3CE-B4424CD02B09}" type="presParOf" srcId="{9DA4FBD4-E9EA-4915-822D-57B9F5B2E7A8}" destId="{C917D43A-D637-4C04-B5FD-6F42082D0CE0}" srcOrd="3" destOrd="0" presId="urn:microsoft.com/office/officeart/2008/layout/VerticalCurvedList"/>
    <dgm:cxn modelId="{F63FFDD3-44C2-4500-BF2F-A9B073BDA2D4}" type="presParOf" srcId="{9DA4FBD4-E9EA-4915-822D-57B9F5B2E7A8}" destId="{A6202523-32EE-49BF-BF71-4A8C88560553}" srcOrd="4" destOrd="0" presId="urn:microsoft.com/office/officeart/2008/layout/VerticalCurvedList"/>
    <dgm:cxn modelId="{A96F7F0C-324A-418F-8C21-0B4C28038348}" type="presParOf" srcId="{A6202523-32EE-49BF-BF71-4A8C88560553}" destId="{D37CDDDE-0965-45F3-AB54-A9091A7D20E5}" srcOrd="0" destOrd="0" presId="urn:microsoft.com/office/officeart/2008/layout/VerticalCurvedList"/>
    <dgm:cxn modelId="{21CCA22A-DE8F-4BA9-A64E-4D5753E66167}" type="presParOf" srcId="{9DA4FBD4-E9EA-4915-822D-57B9F5B2E7A8}" destId="{427BCA02-5CE3-4A1F-822F-B1B01FEBA162}" srcOrd="5" destOrd="0" presId="urn:microsoft.com/office/officeart/2008/layout/VerticalCurvedList"/>
    <dgm:cxn modelId="{46968D6F-AE1B-46B0-8C5B-EC504057CD2B}" type="presParOf" srcId="{9DA4FBD4-E9EA-4915-822D-57B9F5B2E7A8}" destId="{FAEF3A9D-BEDC-4DA7-A71A-006834140525}" srcOrd="6" destOrd="0" presId="urn:microsoft.com/office/officeart/2008/layout/VerticalCurvedList"/>
    <dgm:cxn modelId="{61159A8C-3DE4-47CD-831A-F871A0A261A5}" type="presParOf" srcId="{FAEF3A9D-BEDC-4DA7-A71A-006834140525}" destId="{8598CE2C-2DC9-4C59-B874-CC57A166C02F}" srcOrd="0" destOrd="0" presId="urn:microsoft.com/office/officeart/2008/layout/VerticalCurvedList"/>
    <dgm:cxn modelId="{1B77C624-DC60-4C49-95F0-613338D8A1BC}" type="presParOf" srcId="{9DA4FBD4-E9EA-4915-822D-57B9F5B2E7A8}" destId="{CE2FD2ED-AFAC-4A3A-977E-2E0411464F8E}" srcOrd="7" destOrd="0" presId="urn:microsoft.com/office/officeart/2008/layout/VerticalCurvedList"/>
    <dgm:cxn modelId="{7D176C60-5E5F-4B8D-8779-8F4AA0E07DC2}" type="presParOf" srcId="{9DA4FBD4-E9EA-4915-822D-57B9F5B2E7A8}" destId="{3390BA4E-C6AB-4558-90FC-FBB55AD7BCA6}" srcOrd="8" destOrd="0" presId="urn:microsoft.com/office/officeart/2008/layout/VerticalCurvedList"/>
    <dgm:cxn modelId="{01FEC368-37C5-445E-8103-CB71EF06CFA9}" type="presParOf" srcId="{3390BA4E-C6AB-4558-90FC-FBB55AD7BCA6}" destId="{EFF1A823-5AA4-45C6-8079-8FA35A167EC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21994-3208-4E5F-819A-551BEB50324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US"/>
        </a:p>
      </dgm:t>
    </dgm:pt>
    <dgm:pt modelId="{F39B2AC3-F7B7-414C-9BE2-8E670819621F}">
      <dgm:prSet phldrT="[Texto]" custT="1"/>
      <dgm:spPr/>
      <dgm:t>
        <a:bodyPr/>
        <a:lstStyle/>
        <a:p>
          <a:pPr algn="just"/>
          <a:r>
            <a:rPr lang="es-ES" sz="2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Uso adecuado y las potencialidades de las TIC en los procesos formativos en diversas modalidades </a:t>
          </a:r>
          <a:r>
            <a:rPr lang="es-ES" sz="18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(</a:t>
          </a:r>
          <a:r>
            <a:rPr lang="es-ES" sz="1800" b="1" dirty="0" err="1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Noa</a:t>
          </a:r>
          <a:r>
            <a:rPr lang="es-ES" sz="18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, 2014</a:t>
          </a:r>
          <a:r>
            <a:rPr lang="es-ES" sz="2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)</a:t>
          </a:r>
          <a:endParaRPr lang="es-US" sz="22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A1024D79-7CD5-44BA-ADE1-DEBF643C4E47}" type="parTrans" cxnId="{062E9402-ED56-48EF-881E-E4CEB0AADF47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AE823D03-08CA-4BDD-96FC-96F6CB0C0040}" type="sibTrans" cxnId="{062E9402-ED56-48EF-881E-E4CEB0AADF47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78CB9417-5D97-49F1-9B42-D31EA78B2407}">
      <dgm:prSet phldrT="[Texto]" custT="1"/>
      <dgm:spPr/>
      <dgm:t>
        <a:bodyPr/>
        <a:lstStyle/>
        <a:p>
          <a:pPr algn="just"/>
          <a:r>
            <a:rPr lang="es-ES" sz="2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La tecnología como un proceso social</a:t>
          </a:r>
          <a:endParaRPr lang="es-US" sz="22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9C52ADD4-C11E-4B42-9090-E5D206C7523B}" type="parTrans" cxnId="{041B8E39-E727-4099-9111-6FA7D014BEB3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E28DCC89-9069-4464-9883-51C898CA7941}" type="sibTrans" cxnId="{041B8E39-E727-4099-9111-6FA7D014BEB3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03F385A9-458A-4152-8C01-EB6DCFF2E635}">
      <dgm:prSet phldrT="[Texto]" custT="1"/>
      <dgm:spPr/>
      <dgm:t>
        <a:bodyPr/>
        <a:lstStyle/>
        <a:p>
          <a:pPr algn="just"/>
          <a:r>
            <a:rPr lang="es-ES" sz="2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La integración de diversas herramientas tecnológicas.</a:t>
          </a:r>
          <a:endParaRPr lang="es-US" sz="22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DBE3E057-9EF8-4953-A5B3-765247E7F24E}" type="parTrans" cxnId="{AECFF7EB-5762-491B-A8DF-3CF33E24E76C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61CB2615-39FE-43A0-93B7-27344D840FD1}" type="sibTrans" cxnId="{AECFF7EB-5762-491B-A8DF-3CF33E24E76C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09543322-5BD6-44B3-9442-A0B33996D67D}">
      <dgm:prSet custT="1"/>
      <dgm:spPr/>
      <dgm:t>
        <a:bodyPr/>
        <a:lstStyle/>
        <a:p>
          <a:pPr algn="just"/>
          <a:r>
            <a:rPr lang="es-ES" sz="2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Flexibilidad en la selección de los materiales didácticos virtuales.</a:t>
          </a:r>
          <a:endParaRPr lang="es-US" sz="22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F17922C6-3C49-41EB-AED2-C98DB46FDB41}" type="parTrans" cxnId="{0A23A1E4-D7F9-4930-9F4A-1E6CACF88F22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8CBEEF6B-53AA-4AAF-B89D-6052A0A4A961}" type="sibTrans" cxnId="{0A23A1E4-D7F9-4930-9F4A-1E6CACF88F22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BF3E65BE-13E4-4F6F-8B59-EFB44EB0EC46}">
      <dgm:prSet custT="1"/>
      <dgm:spPr/>
      <dgm:t>
        <a:bodyPr/>
        <a:lstStyle/>
        <a:p>
          <a:pPr algn="just"/>
          <a:r>
            <a:rPr lang="es-ES" sz="2200" b="1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“Traiga su propio dispositivo” (“Bring Your Own Device o BYOD”).</a:t>
          </a:r>
          <a:endParaRPr lang="es-US" sz="22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74DA5B4E-398D-47C5-83EC-D0BDF13FAE26}" type="parTrans" cxnId="{2B1B940F-25F5-4681-83F1-B48B304F7F24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F8951E34-A64D-4904-80D8-F86525DBB88C}" type="sibTrans" cxnId="{2B1B940F-25F5-4681-83F1-B48B304F7F24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AF9AD5B5-5B01-47E9-BCF3-BC5FD184D8D8}">
      <dgm:prSet custT="1"/>
      <dgm:spPr/>
      <dgm:t>
        <a:bodyPr/>
        <a:lstStyle/>
        <a:p>
          <a:pPr algn="just"/>
          <a:r>
            <a:rPr lang="es-ES" sz="2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TimesNewRomanPSMT"/>
            </a:rPr>
            <a:t>La adaptación cultural a la tecnología </a:t>
          </a:r>
          <a:r>
            <a:rPr lang="es-ES" sz="2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potenciada por la tecnología Web 2.0.</a:t>
          </a:r>
          <a:r>
            <a:rPr lang="es-ES" sz="2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TimesNewRomanPSMT"/>
            </a:rPr>
            <a:t> </a:t>
          </a:r>
          <a:endParaRPr lang="es-US" sz="22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C4FE236F-46D0-4CCA-8B00-8D9D1E91582B}" type="parTrans" cxnId="{3AFD8F81-243C-4DF9-8AA0-D18F9A3793BC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82F1510E-298C-40C7-BF7D-58BD665FF384}" type="sibTrans" cxnId="{3AFD8F81-243C-4DF9-8AA0-D18F9A3793BC}">
      <dgm:prSet/>
      <dgm:spPr/>
      <dgm:t>
        <a:bodyPr/>
        <a:lstStyle/>
        <a:p>
          <a:pPr algn="just"/>
          <a:endParaRPr lang="es-US" sz="2200" b="1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7BDE5A86-4CFE-4778-89D3-6B918504D9C5}" type="pres">
      <dgm:prSet presAssocID="{83421994-3208-4E5F-819A-551BEB5032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EE25A94-7194-473D-B352-4A87A20B8AEE}" type="pres">
      <dgm:prSet presAssocID="{83421994-3208-4E5F-819A-551BEB50324C}" presName="Name1" presStyleCnt="0"/>
      <dgm:spPr/>
      <dgm:t>
        <a:bodyPr/>
        <a:lstStyle/>
        <a:p>
          <a:endParaRPr lang="es-ES"/>
        </a:p>
      </dgm:t>
    </dgm:pt>
    <dgm:pt modelId="{B13BCCD2-2663-4424-871F-0BD5380E4214}" type="pres">
      <dgm:prSet presAssocID="{83421994-3208-4E5F-819A-551BEB50324C}" presName="cycle" presStyleCnt="0"/>
      <dgm:spPr/>
      <dgm:t>
        <a:bodyPr/>
        <a:lstStyle/>
        <a:p>
          <a:endParaRPr lang="es-ES"/>
        </a:p>
      </dgm:t>
    </dgm:pt>
    <dgm:pt modelId="{3646C2E9-7786-4B75-92DF-BA1A7ACA5B9B}" type="pres">
      <dgm:prSet presAssocID="{83421994-3208-4E5F-819A-551BEB50324C}" presName="srcNode" presStyleLbl="node1" presStyleIdx="0" presStyleCnt="6"/>
      <dgm:spPr/>
      <dgm:t>
        <a:bodyPr/>
        <a:lstStyle/>
        <a:p>
          <a:endParaRPr lang="es-ES"/>
        </a:p>
      </dgm:t>
    </dgm:pt>
    <dgm:pt modelId="{28D655A4-5D64-4493-A3AF-CFB8D7CBF893}" type="pres">
      <dgm:prSet presAssocID="{83421994-3208-4E5F-819A-551BEB50324C}" presName="conn" presStyleLbl="parChTrans1D2" presStyleIdx="0" presStyleCnt="1"/>
      <dgm:spPr/>
      <dgm:t>
        <a:bodyPr/>
        <a:lstStyle/>
        <a:p>
          <a:endParaRPr lang="es-ES"/>
        </a:p>
      </dgm:t>
    </dgm:pt>
    <dgm:pt modelId="{01FE8D91-E03B-4F47-B1D7-C40711CDB555}" type="pres">
      <dgm:prSet presAssocID="{83421994-3208-4E5F-819A-551BEB50324C}" presName="extraNode" presStyleLbl="node1" presStyleIdx="0" presStyleCnt="6"/>
      <dgm:spPr/>
      <dgm:t>
        <a:bodyPr/>
        <a:lstStyle/>
        <a:p>
          <a:endParaRPr lang="es-ES"/>
        </a:p>
      </dgm:t>
    </dgm:pt>
    <dgm:pt modelId="{DDDA5846-5309-4660-9269-C0DD2D0208D0}" type="pres">
      <dgm:prSet presAssocID="{83421994-3208-4E5F-819A-551BEB50324C}" presName="dstNode" presStyleLbl="node1" presStyleIdx="0" presStyleCnt="6"/>
      <dgm:spPr/>
      <dgm:t>
        <a:bodyPr/>
        <a:lstStyle/>
        <a:p>
          <a:endParaRPr lang="es-ES"/>
        </a:p>
      </dgm:t>
    </dgm:pt>
    <dgm:pt modelId="{8360B69D-A31F-4BBF-964E-399701405059}" type="pres">
      <dgm:prSet presAssocID="{F39B2AC3-F7B7-414C-9BE2-8E670819621F}" presName="text_1" presStyleLbl="node1" presStyleIdx="0" presStyleCnt="6" custLinFactNeighborX="-33" custLinFactNeighborY="-537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FD2FA1E-DFFF-47E2-8D20-75D01D81C1F5}" type="pres">
      <dgm:prSet presAssocID="{F39B2AC3-F7B7-414C-9BE2-8E670819621F}" presName="accent_1" presStyleCnt="0"/>
      <dgm:spPr/>
      <dgm:t>
        <a:bodyPr/>
        <a:lstStyle/>
        <a:p>
          <a:endParaRPr lang="es-ES"/>
        </a:p>
      </dgm:t>
    </dgm:pt>
    <dgm:pt modelId="{A96BAF6D-59B2-4080-8632-21CD9A5E38FA}" type="pres">
      <dgm:prSet presAssocID="{F39B2AC3-F7B7-414C-9BE2-8E670819621F}" presName="accentRepeatNode" presStyleLbl="solidFgAcc1" presStyleIdx="0" presStyleCnt="6"/>
      <dgm:spPr>
        <a:solidFill>
          <a:srgbClr val="EFFEBA"/>
        </a:solidFill>
      </dgm:spPr>
      <dgm:t>
        <a:bodyPr/>
        <a:lstStyle/>
        <a:p>
          <a:endParaRPr lang="es-ES"/>
        </a:p>
      </dgm:t>
    </dgm:pt>
    <dgm:pt modelId="{349C5ECD-E0D6-4492-95FC-8A1742140884}" type="pres">
      <dgm:prSet presAssocID="{78CB9417-5D97-49F1-9B42-D31EA78B240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150C6D0-159E-4A3C-B7C9-6593EC3790C9}" type="pres">
      <dgm:prSet presAssocID="{78CB9417-5D97-49F1-9B42-D31EA78B2407}" presName="accent_2" presStyleCnt="0"/>
      <dgm:spPr/>
      <dgm:t>
        <a:bodyPr/>
        <a:lstStyle/>
        <a:p>
          <a:endParaRPr lang="es-ES"/>
        </a:p>
      </dgm:t>
    </dgm:pt>
    <dgm:pt modelId="{93D628ED-91C2-45BD-AA0B-6FE8FBFABF8F}" type="pres">
      <dgm:prSet presAssocID="{78CB9417-5D97-49F1-9B42-D31EA78B2407}" presName="accentRepeatNode" presStyleLbl="solidFgAcc1" presStyleIdx="1" presStyleCnt="6"/>
      <dgm:spPr>
        <a:solidFill>
          <a:srgbClr val="D5FFD5"/>
        </a:solidFill>
      </dgm:spPr>
      <dgm:t>
        <a:bodyPr/>
        <a:lstStyle/>
        <a:p>
          <a:endParaRPr lang="es-ES"/>
        </a:p>
      </dgm:t>
    </dgm:pt>
    <dgm:pt modelId="{18D69967-1146-437F-BFE6-CF3F0179689A}" type="pres">
      <dgm:prSet presAssocID="{09543322-5BD6-44B3-9442-A0B33996D67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3C81DB-C10A-4D37-8F84-695C78E4A48F}" type="pres">
      <dgm:prSet presAssocID="{09543322-5BD6-44B3-9442-A0B33996D67D}" presName="accent_3" presStyleCnt="0"/>
      <dgm:spPr/>
      <dgm:t>
        <a:bodyPr/>
        <a:lstStyle/>
        <a:p>
          <a:endParaRPr lang="es-ES"/>
        </a:p>
      </dgm:t>
    </dgm:pt>
    <dgm:pt modelId="{EBC7D011-E2F7-4099-8ED1-C87B36F21FB5}" type="pres">
      <dgm:prSet presAssocID="{09543322-5BD6-44B3-9442-A0B33996D67D}" presName="accentRepeatNode" presStyleLbl="solidFgAcc1" presStyleIdx="2" presStyleCnt="6"/>
      <dgm:spPr>
        <a:solidFill>
          <a:srgbClr val="C5FFE2"/>
        </a:solidFill>
      </dgm:spPr>
      <dgm:t>
        <a:bodyPr/>
        <a:lstStyle/>
        <a:p>
          <a:endParaRPr lang="es-ES"/>
        </a:p>
      </dgm:t>
    </dgm:pt>
    <dgm:pt modelId="{7C1A0FEF-979F-400B-BC89-9BC40BD8F6D1}" type="pres">
      <dgm:prSet presAssocID="{03F385A9-458A-4152-8C01-EB6DCFF2E63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2A069F-75C1-44F0-8E84-180351263A03}" type="pres">
      <dgm:prSet presAssocID="{03F385A9-458A-4152-8C01-EB6DCFF2E635}" presName="accent_4" presStyleCnt="0"/>
      <dgm:spPr/>
      <dgm:t>
        <a:bodyPr/>
        <a:lstStyle/>
        <a:p>
          <a:endParaRPr lang="es-ES"/>
        </a:p>
      </dgm:t>
    </dgm:pt>
    <dgm:pt modelId="{DBFD523E-D1CF-45BB-A2D2-C1036D00C1D2}" type="pres">
      <dgm:prSet presAssocID="{03F385A9-458A-4152-8C01-EB6DCFF2E635}" presName="accentRepeatNode" presStyleLbl="solidFgAcc1" presStyleIdx="3" presStyleCnt="6"/>
      <dgm:spPr>
        <a:solidFill>
          <a:srgbClr val="C9EEFF"/>
        </a:solidFill>
      </dgm:spPr>
      <dgm:t>
        <a:bodyPr/>
        <a:lstStyle/>
        <a:p>
          <a:endParaRPr lang="es-ES"/>
        </a:p>
      </dgm:t>
    </dgm:pt>
    <dgm:pt modelId="{D962FAAC-6353-4DE1-BBF8-30508ECFE83D}" type="pres">
      <dgm:prSet presAssocID="{AF9AD5B5-5B01-47E9-BCF3-BC5FD184D8D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F10D34-51EE-44C6-9EAB-2201DAFF8A11}" type="pres">
      <dgm:prSet presAssocID="{AF9AD5B5-5B01-47E9-BCF3-BC5FD184D8D8}" presName="accent_5" presStyleCnt="0"/>
      <dgm:spPr/>
      <dgm:t>
        <a:bodyPr/>
        <a:lstStyle/>
        <a:p>
          <a:endParaRPr lang="es-ES"/>
        </a:p>
      </dgm:t>
    </dgm:pt>
    <dgm:pt modelId="{8D41D571-DF67-46B1-A50E-BEA3DB7D4CEC}" type="pres">
      <dgm:prSet presAssocID="{AF9AD5B5-5B01-47E9-BCF3-BC5FD184D8D8}" presName="accentRepeatNode" presStyleLbl="solidFgAcc1" presStyleIdx="4" presStyleCnt="6"/>
      <dgm:spPr>
        <a:solidFill>
          <a:srgbClr val="D9DFFF"/>
        </a:solidFill>
      </dgm:spPr>
      <dgm:t>
        <a:bodyPr/>
        <a:lstStyle/>
        <a:p>
          <a:endParaRPr lang="es-ES"/>
        </a:p>
      </dgm:t>
    </dgm:pt>
    <dgm:pt modelId="{65B54AD7-225B-4043-A137-52B6293784B5}" type="pres">
      <dgm:prSet presAssocID="{BF3E65BE-13E4-4F6F-8B59-EFB44EB0EC4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77E134-610D-4B26-A2CF-377D13BC251D}" type="pres">
      <dgm:prSet presAssocID="{BF3E65BE-13E4-4F6F-8B59-EFB44EB0EC46}" presName="accent_6" presStyleCnt="0"/>
      <dgm:spPr/>
      <dgm:t>
        <a:bodyPr/>
        <a:lstStyle/>
        <a:p>
          <a:endParaRPr lang="es-ES"/>
        </a:p>
      </dgm:t>
    </dgm:pt>
    <dgm:pt modelId="{D5C27787-5F9A-4451-A04E-8FC6574CF9FD}" type="pres">
      <dgm:prSet presAssocID="{BF3E65BE-13E4-4F6F-8B59-EFB44EB0EC46}" presName="accentRepeatNode" presStyleLbl="solidFgAcc1" presStyleIdx="5" presStyleCnt="6"/>
      <dgm:spPr>
        <a:solidFill>
          <a:srgbClr val="D8C5FF"/>
        </a:solidFill>
      </dgm:spPr>
      <dgm:t>
        <a:bodyPr/>
        <a:lstStyle/>
        <a:p>
          <a:endParaRPr lang="es-ES"/>
        </a:p>
      </dgm:t>
    </dgm:pt>
  </dgm:ptLst>
  <dgm:cxnLst>
    <dgm:cxn modelId="{8548DE6E-1D65-473F-9731-9F64F02A2554}" type="presOf" srcId="{09543322-5BD6-44B3-9442-A0B33996D67D}" destId="{18D69967-1146-437F-BFE6-CF3F0179689A}" srcOrd="0" destOrd="0" presId="urn:microsoft.com/office/officeart/2008/layout/VerticalCurvedList"/>
    <dgm:cxn modelId="{3AFD8F81-243C-4DF9-8AA0-D18F9A3793BC}" srcId="{83421994-3208-4E5F-819A-551BEB50324C}" destId="{AF9AD5B5-5B01-47E9-BCF3-BC5FD184D8D8}" srcOrd="4" destOrd="0" parTransId="{C4FE236F-46D0-4CCA-8B00-8D9D1E91582B}" sibTransId="{82F1510E-298C-40C7-BF7D-58BD665FF384}"/>
    <dgm:cxn modelId="{136935D3-4C1B-406E-8345-647BC6B8682F}" type="presOf" srcId="{78CB9417-5D97-49F1-9B42-D31EA78B2407}" destId="{349C5ECD-E0D6-4492-95FC-8A1742140884}" srcOrd="0" destOrd="0" presId="urn:microsoft.com/office/officeart/2008/layout/VerticalCurvedList"/>
    <dgm:cxn modelId="{041B8E39-E727-4099-9111-6FA7D014BEB3}" srcId="{83421994-3208-4E5F-819A-551BEB50324C}" destId="{78CB9417-5D97-49F1-9B42-D31EA78B2407}" srcOrd="1" destOrd="0" parTransId="{9C52ADD4-C11E-4B42-9090-E5D206C7523B}" sibTransId="{E28DCC89-9069-4464-9883-51C898CA7941}"/>
    <dgm:cxn modelId="{8B2F2378-962A-42EF-8CC2-16CCEF6ECE82}" type="presOf" srcId="{03F385A9-458A-4152-8C01-EB6DCFF2E635}" destId="{7C1A0FEF-979F-400B-BC89-9BC40BD8F6D1}" srcOrd="0" destOrd="0" presId="urn:microsoft.com/office/officeart/2008/layout/VerticalCurvedList"/>
    <dgm:cxn modelId="{06260915-318E-482D-A280-B97F2757904E}" type="presOf" srcId="{83421994-3208-4E5F-819A-551BEB50324C}" destId="{7BDE5A86-4CFE-4778-89D3-6B918504D9C5}" srcOrd="0" destOrd="0" presId="urn:microsoft.com/office/officeart/2008/layout/VerticalCurvedList"/>
    <dgm:cxn modelId="{312F245E-AFC5-4961-B181-25172CB922A8}" type="presOf" srcId="{BF3E65BE-13E4-4F6F-8B59-EFB44EB0EC46}" destId="{65B54AD7-225B-4043-A137-52B6293784B5}" srcOrd="0" destOrd="0" presId="urn:microsoft.com/office/officeart/2008/layout/VerticalCurvedList"/>
    <dgm:cxn modelId="{AECFF7EB-5762-491B-A8DF-3CF33E24E76C}" srcId="{83421994-3208-4E5F-819A-551BEB50324C}" destId="{03F385A9-458A-4152-8C01-EB6DCFF2E635}" srcOrd="3" destOrd="0" parTransId="{DBE3E057-9EF8-4953-A5B3-765247E7F24E}" sibTransId="{61CB2615-39FE-43A0-93B7-27344D840FD1}"/>
    <dgm:cxn modelId="{39CB4A9B-C13E-4AE7-A9BB-6B8CA94E8C58}" type="presOf" srcId="{AE823D03-08CA-4BDD-96FC-96F6CB0C0040}" destId="{28D655A4-5D64-4493-A3AF-CFB8D7CBF893}" srcOrd="0" destOrd="0" presId="urn:microsoft.com/office/officeart/2008/layout/VerticalCurvedList"/>
    <dgm:cxn modelId="{062E9402-ED56-48EF-881E-E4CEB0AADF47}" srcId="{83421994-3208-4E5F-819A-551BEB50324C}" destId="{F39B2AC3-F7B7-414C-9BE2-8E670819621F}" srcOrd="0" destOrd="0" parTransId="{A1024D79-7CD5-44BA-ADE1-DEBF643C4E47}" sibTransId="{AE823D03-08CA-4BDD-96FC-96F6CB0C0040}"/>
    <dgm:cxn modelId="{4D7945C6-A8C4-4664-AD88-8B2E5DC00CB2}" type="presOf" srcId="{F39B2AC3-F7B7-414C-9BE2-8E670819621F}" destId="{8360B69D-A31F-4BBF-964E-399701405059}" srcOrd="0" destOrd="0" presId="urn:microsoft.com/office/officeart/2008/layout/VerticalCurvedList"/>
    <dgm:cxn modelId="{0A23A1E4-D7F9-4930-9F4A-1E6CACF88F22}" srcId="{83421994-3208-4E5F-819A-551BEB50324C}" destId="{09543322-5BD6-44B3-9442-A0B33996D67D}" srcOrd="2" destOrd="0" parTransId="{F17922C6-3C49-41EB-AED2-C98DB46FDB41}" sibTransId="{8CBEEF6B-53AA-4AAF-B89D-6052A0A4A961}"/>
    <dgm:cxn modelId="{91183D6D-4CEC-4AFB-9C9D-050660488E8E}" type="presOf" srcId="{AF9AD5B5-5B01-47E9-BCF3-BC5FD184D8D8}" destId="{D962FAAC-6353-4DE1-BBF8-30508ECFE83D}" srcOrd="0" destOrd="0" presId="urn:microsoft.com/office/officeart/2008/layout/VerticalCurvedList"/>
    <dgm:cxn modelId="{2B1B940F-25F5-4681-83F1-B48B304F7F24}" srcId="{83421994-3208-4E5F-819A-551BEB50324C}" destId="{BF3E65BE-13E4-4F6F-8B59-EFB44EB0EC46}" srcOrd="5" destOrd="0" parTransId="{74DA5B4E-398D-47C5-83EC-D0BDF13FAE26}" sibTransId="{F8951E34-A64D-4904-80D8-F86525DBB88C}"/>
    <dgm:cxn modelId="{6F07364F-E38A-450D-9A55-0583AF11D5F5}" type="presParOf" srcId="{7BDE5A86-4CFE-4778-89D3-6B918504D9C5}" destId="{2EE25A94-7194-473D-B352-4A87A20B8AEE}" srcOrd="0" destOrd="0" presId="urn:microsoft.com/office/officeart/2008/layout/VerticalCurvedList"/>
    <dgm:cxn modelId="{91F8FBF2-E5A3-4C53-B4A4-55B4C004DDD9}" type="presParOf" srcId="{2EE25A94-7194-473D-B352-4A87A20B8AEE}" destId="{B13BCCD2-2663-4424-871F-0BD5380E4214}" srcOrd="0" destOrd="0" presId="urn:microsoft.com/office/officeart/2008/layout/VerticalCurvedList"/>
    <dgm:cxn modelId="{70E1CF2A-CD6D-47F5-9F76-7AC02545CA68}" type="presParOf" srcId="{B13BCCD2-2663-4424-871F-0BD5380E4214}" destId="{3646C2E9-7786-4B75-92DF-BA1A7ACA5B9B}" srcOrd="0" destOrd="0" presId="urn:microsoft.com/office/officeart/2008/layout/VerticalCurvedList"/>
    <dgm:cxn modelId="{FF447CA1-E9A5-4753-AE12-EEB48C19F65A}" type="presParOf" srcId="{B13BCCD2-2663-4424-871F-0BD5380E4214}" destId="{28D655A4-5D64-4493-A3AF-CFB8D7CBF893}" srcOrd="1" destOrd="0" presId="urn:microsoft.com/office/officeart/2008/layout/VerticalCurvedList"/>
    <dgm:cxn modelId="{43B4E329-26FD-4E35-BBF8-8FB41BB84427}" type="presParOf" srcId="{B13BCCD2-2663-4424-871F-0BD5380E4214}" destId="{01FE8D91-E03B-4F47-B1D7-C40711CDB555}" srcOrd="2" destOrd="0" presId="urn:microsoft.com/office/officeart/2008/layout/VerticalCurvedList"/>
    <dgm:cxn modelId="{A3DC9F6C-CA0A-4641-ABC7-8AB26F1929A0}" type="presParOf" srcId="{B13BCCD2-2663-4424-871F-0BD5380E4214}" destId="{DDDA5846-5309-4660-9269-C0DD2D0208D0}" srcOrd="3" destOrd="0" presId="urn:microsoft.com/office/officeart/2008/layout/VerticalCurvedList"/>
    <dgm:cxn modelId="{5BE8261F-4BC6-4012-93D1-405CE351CDFB}" type="presParOf" srcId="{2EE25A94-7194-473D-B352-4A87A20B8AEE}" destId="{8360B69D-A31F-4BBF-964E-399701405059}" srcOrd="1" destOrd="0" presId="urn:microsoft.com/office/officeart/2008/layout/VerticalCurvedList"/>
    <dgm:cxn modelId="{DA8E1F67-300B-4AFD-9B65-8FA8D363185F}" type="presParOf" srcId="{2EE25A94-7194-473D-B352-4A87A20B8AEE}" destId="{3FD2FA1E-DFFF-47E2-8D20-75D01D81C1F5}" srcOrd="2" destOrd="0" presId="urn:microsoft.com/office/officeart/2008/layout/VerticalCurvedList"/>
    <dgm:cxn modelId="{C10B294B-E8CE-4389-A303-DD2BB360F368}" type="presParOf" srcId="{3FD2FA1E-DFFF-47E2-8D20-75D01D81C1F5}" destId="{A96BAF6D-59B2-4080-8632-21CD9A5E38FA}" srcOrd="0" destOrd="0" presId="urn:microsoft.com/office/officeart/2008/layout/VerticalCurvedList"/>
    <dgm:cxn modelId="{30E84624-2A9F-4770-AE7D-7A3DE347D614}" type="presParOf" srcId="{2EE25A94-7194-473D-B352-4A87A20B8AEE}" destId="{349C5ECD-E0D6-4492-95FC-8A1742140884}" srcOrd="3" destOrd="0" presId="urn:microsoft.com/office/officeart/2008/layout/VerticalCurvedList"/>
    <dgm:cxn modelId="{F69869A8-D0EB-4EBC-A71A-539D66922E2B}" type="presParOf" srcId="{2EE25A94-7194-473D-B352-4A87A20B8AEE}" destId="{E150C6D0-159E-4A3C-B7C9-6593EC3790C9}" srcOrd="4" destOrd="0" presId="urn:microsoft.com/office/officeart/2008/layout/VerticalCurvedList"/>
    <dgm:cxn modelId="{D1758322-949F-493B-A5AC-7E1CF21072BE}" type="presParOf" srcId="{E150C6D0-159E-4A3C-B7C9-6593EC3790C9}" destId="{93D628ED-91C2-45BD-AA0B-6FE8FBFABF8F}" srcOrd="0" destOrd="0" presId="urn:microsoft.com/office/officeart/2008/layout/VerticalCurvedList"/>
    <dgm:cxn modelId="{D06D708A-6DE4-4455-B485-ABB5A2DFC425}" type="presParOf" srcId="{2EE25A94-7194-473D-B352-4A87A20B8AEE}" destId="{18D69967-1146-437F-BFE6-CF3F0179689A}" srcOrd="5" destOrd="0" presId="urn:microsoft.com/office/officeart/2008/layout/VerticalCurvedList"/>
    <dgm:cxn modelId="{CFC96FD0-FD8F-41C2-BFA0-1E4A47AD21D1}" type="presParOf" srcId="{2EE25A94-7194-473D-B352-4A87A20B8AEE}" destId="{B13C81DB-C10A-4D37-8F84-695C78E4A48F}" srcOrd="6" destOrd="0" presId="urn:microsoft.com/office/officeart/2008/layout/VerticalCurvedList"/>
    <dgm:cxn modelId="{A76B35AA-1533-4877-8F1F-8F608B6D0B71}" type="presParOf" srcId="{B13C81DB-C10A-4D37-8F84-695C78E4A48F}" destId="{EBC7D011-E2F7-4099-8ED1-C87B36F21FB5}" srcOrd="0" destOrd="0" presId="urn:microsoft.com/office/officeart/2008/layout/VerticalCurvedList"/>
    <dgm:cxn modelId="{A1779CE0-494F-409F-9E3C-A53FD86267F5}" type="presParOf" srcId="{2EE25A94-7194-473D-B352-4A87A20B8AEE}" destId="{7C1A0FEF-979F-400B-BC89-9BC40BD8F6D1}" srcOrd="7" destOrd="0" presId="urn:microsoft.com/office/officeart/2008/layout/VerticalCurvedList"/>
    <dgm:cxn modelId="{0BDDFB69-EC98-45EB-B9A7-34A201BF2DED}" type="presParOf" srcId="{2EE25A94-7194-473D-B352-4A87A20B8AEE}" destId="{832A069F-75C1-44F0-8E84-180351263A03}" srcOrd="8" destOrd="0" presId="urn:microsoft.com/office/officeart/2008/layout/VerticalCurvedList"/>
    <dgm:cxn modelId="{84C85717-0DD3-4E57-B4A7-890231CFA875}" type="presParOf" srcId="{832A069F-75C1-44F0-8E84-180351263A03}" destId="{DBFD523E-D1CF-45BB-A2D2-C1036D00C1D2}" srcOrd="0" destOrd="0" presId="urn:microsoft.com/office/officeart/2008/layout/VerticalCurvedList"/>
    <dgm:cxn modelId="{50369D27-9AF0-4DAE-9228-74FDB5B30838}" type="presParOf" srcId="{2EE25A94-7194-473D-B352-4A87A20B8AEE}" destId="{D962FAAC-6353-4DE1-BBF8-30508ECFE83D}" srcOrd="9" destOrd="0" presId="urn:microsoft.com/office/officeart/2008/layout/VerticalCurvedList"/>
    <dgm:cxn modelId="{8C72C030-E158-4DFF-9381-900C11C1FDAC}" type="presParOf" srcId="{2EE25A94-7194-473D-B352-4A87A20B8AEE}" destId="{A7F10D34-51EE-44C6-9EAB-2201DAFF8A11}" srcOrd="10" destOrd="0" presId="urn:microsoft.com/office/officeart/2008/layout/VerticalCurvedList"/>
    <dgm:cxn modelId="{DC123785-0BBC-4D72-969E-CA2D32B6BAF1}" type="presParOf" srcId="{A7F10D34-51EE-44C6-9EAB-2201DAFF8A11}" destId="{8D41D571-DF67-46B1-A50E-BEA3DB7D4CEC}" srcOrd="0" destOrd="0" presId="urn:microsoft.com/office/officeart/2008/layout/VerticalCurvedList"/>
    <dgm:cxn modelId="{CA80A201-3525-4F53-8FCC-421D283C781F}" type="presParOf" srcId="{2EE25A94-7194-473D-B352-4A87A20B8AEE}" destId="{65B54AD7-225B-4043-A137-52B6293784B5}" srcOrd="11" destOrd="0" presId="urn:microsoft.com/office/officeart/2008/layout/VerticalCurvedList"/>
    <dgm:cxn modelId="{073D3019-B970-4BBC-AAA6-14F0461E6A00}" type="presParOf" srcId="{2EE25A94-7194-473D-B352-4A87A20B8AEE}" destId="{8B77E134-610D-4B26-A2CF-377D13BC251D}" srcOrd="12" destOrd="0" presId="urn:microsoft.com/office/officeart/2008/layout/VerticalCurvedList"/>
    <dgm:cxn modelId="{0CBE4AD9-15CA-4376-9FAC-FEC56AE46BA8}" type="presParOf" srcId="{8B77E134-610D-4B26-A2CF-377D13BC251D}" destId="{D5C27787-5F9A-4451-A04E-8FC6574CF9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C3D2DA-8067-4761-B9DB-6412822D645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S"/>
        </a:p>
      </dgm:t>
    </dgm:pt>
    <dgm:pt modelId="{3533F3F3-699B-4AD1-8F82-084871AEA27F}">
      <dgm:prSet phldrT="[Texto]" custT="1"/>
      <dgm:spPr>
        <a:solidFill>
          <a:srgbClr val="632A8E"/>
        </a:solidFill>
        <a:ln w="38100">
          <a:solidFill>
            <a:schemeClr val="accent4">
              <a:lumMod val="40000"/>
              <a:lumOff val="6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32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Pedagógica </a:t>
          </a:r>
          <a:endParaRPr lang="es-US" sz="3200" dirty="0"/>
        </a:p>
      </dgm:t>
    </dgm:pt>
    <dgm:pt modelId="{0B278D49-D96B-4842-8F9B-60B17E61B07A}" type="parTrans" cxnId="{250118A2-FB20-43D4-AA96-C071D2C33F19}">
      <dgm:prSet/>
      <dgm:spPr/>
      <dgm:t>
        <a:bodyPr/>
        <a:lstStyle/>
        <a:p>
          <a:endParaRPr lang="es-US" sz="2800"/>
        </a:p>
      </dgm:t>
    </dgm:pt>
    <dgm:pt modelId="{46DFE652-935B-4272-97E1-F85013BA9FB7}" type="sibTrans" cxnId="{250118A2-FB20-43D4-AA96-C071D2C33F19}">
      <dgm:prSet/>
      <dgm:spPr/>
      <dgm:t>
        <a:bodyPr/>
        <a:lstStyle/>
        <a:p>
          <a:endParaRPr lang="es-US" sz="2800"/>
        </a:p>
      </dgm:t>
    </dgm:pt>
    <dgm:pt modelId="{995FDAFB-0D63-47F1-9BB4-912A60675931}">
      <dgm:prSet phldrT="[Texto]" custT="1"/>
      <dgm:spPr>
        <a:solidFill>
          <a:srgbClr val="006600"/>
        </a:solidFill>
        <a:ln w="38100">
          <a:solidFill>
            <a:srgbClr val="00B050"/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32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Tecnológica </a:t>
          </a:r>
          <a:endParaRPr lang="es-US" sz="3200" dirty="0"/>
        </a:p>
      </dgm:t>
    </dgm:pt>
    <dgm:pt modelId="{CFD87CD8-C2C6-4843-92E7-6008E830F260}" type="parTrans" cxnId="{69259537-7BBD-451F-A36D-F8F3B2FFFB41}">
      <dgm:prSet/>
      <dgm:spPr/>
      <dgm:t>
        <a:bodyPr/>
        <a:lstStyle/>
        <a:p>
          <a:endParaRPr lang="es-US" sz="2800"/>
        </a:p>
      </dgm:t>
    </dgm:pt>
    <dgm:pt modelId="{2915348C-C526-44E4-8420-06A4B8C3962F}" type="sibTrans" cxnId="{69259537-7BBD-451F-A36D-F8F3B2FFFB41}">
      <dgm:prSet/>
      <dgm:spPr/>
      <dgm:t>
        <a:bodyPr/>
        <a:lstStyle/>
        <a:p>
          <a:endParaRPr lang="es-US" sz="2800"/>
        </a:p>
      </dgm:t>
    </dgm:pt>
    <dgm:pt modelId="{D8770E50-3AF0-482F-8AA6-BC2BCC9B70AF}">
      <dgm:prSet phldrT="[Texto]" custT="1"/>
      <dgm:spPr>
        <a:solidFill>
          <a:srgbClr val="8E0000"/>
        </a:solidFill>
        <a:ln w="38100">
          <a:solidFill>
            <a:schemeClr val="accent2">
              <a:lumMod val="60000"/>
              <a:lumOff val="4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32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Organizacional </a:t>
          </a:r>
          <a:endParaRPr lang="es-US" sz="3200" dirty="0"/>
        </a:p>
      </dgm:t>
    </dgm:pt>
    <dgm:pt modelId="{AB6A3250-C77C-4861-A298-C76BE783BB3E}" type="parTrans" cxnId="{EFD2FB63-9C01-4917-A889-4C065D7B0ED1}">
      <dgm:prSet/>
      <dgm:spPr/>
      <dgm:t>
        <a:bodyPr/>
        <a:lstStyle/>
        <a:p>
          <a:endParaRPr lang="es-US" sz="2800"/>
        </a:p>
      </dgm:t>
    </dgm:pt>
    <dgm:pt modelId="{D46FF801-F8CA-42DD-AF50-88AA12A1409E}" type="sibTrans" cxnId="{EFD2FB63-9C01-4917-A889-4C065D7B0ED1}">
      <dgm:prSet/>
      <dgm:spPr/>
      <dgm:t>
        <a:bodyPr/>
        <a:lstStyle/>
        <a:p>
          <a:endParaRPr lang="es-US" sz="2800"/>
        </a:p>
      </dgm:t>
    </dgm:pt>
    <dgm:pt modelId="{08D934C8-3EB3-47C3-B70E-FE9B8293E1E5}">
      <dgm:prSet phldrT="[Texto]" custT="1"/>
      <dgm:spPr>
        <a:solidFill>
          <a:srgbClr val="FC7404"/>
        </a:solidFill>
        <a:ln w="38100">
          <a:solidFill>
            <a:schemeClr val="accent6">
              <a:lumMod val="60000"/>
              <a:lumOff val="40000"/>
            </a:schemeClr>
          </a:solidFill>
        </a:ln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32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Comunicacional </a:t>
          </a:r>
          <a:endParaRPr lang="es-US" sz="3200" dirty="0"/>
        </a:p>
      </dgm:t>
    </dgm:pt>
    <dgm:pt modelId="{B020A74D-5FBF-4630-A66F-78CE13D07661}" type="parTrans" cxnId="{41416712-C2AC-4CBD-90C5-26420A8C487C}">
      <dgm:prSet/>
      <dgm:spPr/>
      <dgm:t>
        <a:bodyPr/>
        <a:lstStyle/>
        <a:p>
          <a:endParaRPr lang="es-US" sz="2800"/>
        </a:p>
      </dgm:t>
    </dgm:pt>
    <dgm:pt modelId="{CAE0FB7A-D3E9-407C-8200-84C3FF44C99F}" type="sibTrans" cxnId="{41416712-C2AC-4CBD-90C5-26420A8C487C}">
      <dgm:prSet/>
      <dgm:spPr/>
      <dgm:t>
        <a:bodyPr/>
        <a:lstStyle/>
        <a:p>
          <a:endParaRPr lang="es-US" sz="2800"/>
        </a:p>
      </dgm:t>
    </dgm:pt>
    <dgm:pt modelId="{F512F806-2232-483E-92A3-BFA573BA6F2B}" type="pres">
      <dgm:prSet presAssocID="{EBC3D2DA-8067-4761-B9DB-6412822D645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789835-E52B-4140-849A-D3F719C41DB4}" type="pres">
      <dgm:prSet presAssocID="{EBC3D2DA-8067-4761-B9DB-6412822D645B}" presName="diamond" presStyleLbl="bgShp" presStyleIdx="0" presStyleCnt="1"/>
      <dgm:spPr>
        <a:gradFill flip="none" rotWithShape="0">
          <a:gsLst>
            <a:gs pos="0">
              <a:schemeClr val="bg2">
                <a:lumMod val="20000"/>
                <a:lumOff val="80000"/>
                <a:shade val="30000"/>
                <a:satMod val="115000"/>
              </a:schemeClr>
            </a:gs>
            <a:gs pos="50000">
              <a:schemeClr val="bg2">
                <a:lumMod val="20000"/>
                <a:lumOff val="80000"/>
                <a:shade val="67500"/>
                <a:satMod val="115000"/>
              </a:schemeClr>
            </a:gs>
            <a:gs pos="100000">
              <a:schemeClr val="bg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9050"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s-US"/>
        </a:p>
      </dgm:t>
    </dgm:pt>
    <dgm:pt modelId="{9789374A-9C46-4A14-A176-3BF0D8934A76}" type="pres">
      <dgm:prSet presAssocID="{EBC3D2DA-8067-4761-B9DB-6412822D645B}" presName="quad1" presStyleLbl="node1" presStyleIdx="0" presStyleCnt="4" custScaleX="186595" custLinFactNeighborX="-48261" custLinFactNeighborY="-7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79089CF-17F8-4B2F-8B6C-8244C656A3E4}" type="pres">
      <dgm:prSet presAssocID="{EBC3D2DA-8067-4761-B9DB-6412822D645B}" presName="quad2" presStyleLbl="node1" presStyleIdx="1" presStyleCnt="4" custScaleX="182555" custLinFactNeighborX="43048" custLinFactNeighborY="-7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5D261118-D750-4412-8EB2-41B9F55AA586}" type="pres">
      <dgm:prSet presAssocID="{EBC3D2DA-8067-4761-B9DB-6412822D645B}" presName="quad3" presStyleLbl="node1" presStyleIdx="2" presStyleCnt="4" custScaleX="186595" custLinFactNeighborX="-48261" custLinFactNeighborY="7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B7E599B2-E18B-4175-A926-3935309E1E82}" type="pres">
      <dgm:prSet presAssocID="{EBC3D2DA-8067-4761-B9DB-6412822D645B}" presName="quad4" presStyleLbl="node1" presStyleIdx="3" presStyleCnt="4" custScaleX="182555" custLinFactNeighborX="43048" custLinFactNeighborY="7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EFD2FB63-9C01-4917-A889-4C065D7B0ED1}" srcId="{EBC3D2DA-8067-4761-B9DB-6412822D645B}" destId="{D8770E50-3AF0-482F-8AA6-BC2BCC9B70AF}" srcOrd="2" destOrd="0" parTransId="{AB6A3250-C77C-4861-A298-C76BE783BB3E}" sibTransId="{D46FF801-F8CA-42DD-AF50-88AA12A1409E}"/>
    <dgm:cxn modelId="{C3D5578E-7CBB-40A1-BB22-1511EDF068D5}" type="presOf" srcId="{995FDAFB-0D63-47F1-9BB4-912A60675931}" destId="{179089CF-17F8-4B2F-8B6C-8244C656A3E4}" srcOrd="0" destOrd="0" presId="urn:microsoft.com/office/officeart/2005/8/layout/matrix3"/>
    <dgm:cxn modelId="{951854ED-F4D5-4984-A11C-05CB865F6377}" type="presOf" srcId="{08D934C8-3EB3-47C3-B70E-FE9B8293E1E5}" destId="{B7E599B2-E18B-4175-A926-3935309E1E82}" srcOrd="0" destOrd="0" presId="urn:microsoft.com/office/officeart/2005/8/layout/matrix3"/>
    <dgm:cxn modelId="{59B7B0F8-457D-4287-8CBB-708FD2BE4F4D}" type="presOf" srcId="{EBC3D2DA-8067-4761-B9DB-6412822D645B}" destId="{F512F806-2232-483E-92A3-BFA573BA6F2B}" srcOrd="0" destOrd="0" presId="urn:microsoft.com/office/officeart/2005/8/layout/matrix3"/>
    <dgm:cxn modelId="{CCA53D76-B5AC-4D00-AC61-655DE1C6359E}" type="presOf" srcId="{3533F3F3-699B-4AD1-8F82-084871AEA27F}" destId="{9789374A-9C46-4A14-A176-3BF0D8934A76}" srcOrd="0" destOrd="0" presId="urn:microsoft.com/office/officeart/2005/8/layout/matrix3"/>
    <dgm:cxn modelId="{69259537-7BBD-451F-A36D-F8F3B2FFFB41}" srcId="{EBC3D2DA-8067-4761-B9DB-6412822D645B}" destId="{995FDAFB-0D63-47F1-9BB4-912A60675931}" srcOrd="1" destOrd="0" parTransId="{CFD87CD8-C2C6-4843-92E7-6008E830F260}" sibTransId="{2915348C-C526-44E4-8420-06A4B8C3962F}"/>
    <dgm:cxn modelId="{A0465030-0127-4CD5-A1BD-A3CDD4E31E40}" type="presOf" srcId="{D8770E50-3AF0-482F-8AA6-BC2BCC9B70AF}" destId="{5D261118-D750-4412-8EB2-41B9F55AA586}" srcOrd="0" destOrd="0" presId="urn:microsoft.com/office/officeart/2005/8/layout/matrix3"/>
    <dgm:cxn modelId="{41416712-C2AC-4CBD-90C5-26420A8C487C}" srcId="{EBC3D2DA-8067-4761-B9DB-6412822D645B}" destId="{08D934C8-3EB3-47C3-B70E-FE9B8293E1E5}" srcOrd="3" destOrd="0" parTransId="{B020A74D-5FBF-4630-A66F-78CE13D07661}" sibTransId="{CAE0FB7A-D3E9-407C-8200-84C3FF44C99F}"/>
    <dgm:cxn modelId="{250118A2-FB20-43D4-AA96-C071D2C33F19}" srcId="{EBC3D2DA-8067-4761-B9DB-6412822D645B}" destId="{3533F3F3-699B-4AD1-8F82-084871AEA27F}" srcOrd="0" destOrd="0" parTransId="{0B278D49-D96B-4842-8F9B-60B17E61B07A}" sibTransId="{46DFE652-935B-4272-97E1-F85013BA9FB7}"/>
    <dgm:cxn modelId="{404062F2-37A5-44D3-AB01-BB818311194A}" type="presParOf" srcId="{F512F806-2232-483E-92A3-BFA573BA6F2B}" destId="{B7789835-E52B-4140-849A-D3F719C41DB4}" srcOrd="0" destOrd="0" presId="urn:microsoft.com/office/officeart/2005/8/layout/matrix3"/>
    <dgm:cxn modelId="{718EFD44-6703-463A-8EE8-18E2A66C6C39}" type="presParOf" srcId="{F512F806-2232-483E-92A3-BFA573BA6F2B}" destId="{9789374A-9C46-4A14-A176-3BF0D8934A76}" srcOrd="1" destOrd="0" presId="urn:microsoft.com/office/officeart/2005/8/layout/matrix3"/>
    <dgm:cxn modelId="{ADDF4489-62D1-4D8C-9E11-191163C7C170}" type="presParOf" srcId="{F512F806-2232-483E-92A3-BFA573BA6F2B}" destId="{179089CF-17F8-4B2F-8B6C-8244C656A3E4}" srcOrd="2" destOrd="0" presId="urn:microsoft.com/office/officeart/2005/8/layout/matrix3"/>
    <dgm:cxn modelId="{0EAD2D6B-D33E-47FE-B43E-F4CE4C83DFC2}" type="presParOf" srcId="{F512F806-2232-483E-92A3-BFA573BA6F2B}" destId="{5D261118-D750-4412-8EB2-41B9F55AA586}" srcOrd="3" destOrd="0" presId="urn:microsoft.com/office/officeart/2005/8/layout/matrix3"/>
    <dgm:cxn modelId="{028FAD20-8114-4AB5-A085-BD6076E66750}" type="presParOf" srcId="{F512F806-2232-483E-92A3-BFA573BA6F2B}" destId="{B7E599B2-E18B-4175-A926-3935309E1E82}" srcOrd="4" destOrd="0" presId="urn:microsoft.com/office/officeart/2005/8/layout/matrix3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D0548-2C7D-482B-9E32-EEC0D52663F9}">
      <dsp:nvSpPr>
        <dsp:cNvPr id="0" name=""/>
        <dsp:cNvSpPr/>
      </dsp:nvSpPr>
      <dsp:spPr>
        <a:xfrm>
          <a:off x="-7216118" y="-1102988"/>
          <a:ext cx="8587304" cy="8587304"/>
        </a:xfrm>
        <a:prstGeom prst="blockArc">
          <a:avLst>
            <a:gd name="adj1" fmla="val 18900000"/>
            <a:gd name="adj2" fmla="val 2700000"/>
            <a:gd name="adj3" fmla="val 252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F12CA-D609-44F5-AFAD-9A232FBD7880}">
      <dsp:nvSpPr>
        <dsp:cNvPr id="0" name=""/>
        <dsp:cNvSpPr/>
      </dsp:nvSpPr>
      <dsp:spPr>
        <a:xfrm>
          <a:off x="701398" y="435375"/>
          <a:ext cx="5743575" cy="981703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227" tIns="58420" rIns="58420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altLang="es-PR" sz="23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En el ajuste de </a:t>
          </a:r>
          <a:r>
            <a:rPr lang="es-PR" altLang="es-PR" sz="2300" b="1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los contenidos </a:t>
          </a:r>
          <a:r>
            <a:rPr lang="es-PR" altLang="es-PR" sz="23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a las necesidades  de los estudiantes. </a:t>
          </a:r>
          <a:endParaRPr lang="es-US" sz="2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01398" y="435375"/>
        <a:ext cx="5743575" cy="981703"/>
      </dsp:txXfrm>
    </dsp:sp>
    <dsp:sp modelId="{FEF598D6-E221-425D-969B-53F6BCC4524B}">
      <dsp:nvSpPr>
        <dsp:cNvPr id="0" name=""/>
        <dsp:cNvSpPr/>
      </dsp:nvSpPr>
      <dsp:spPr>
        <a:xfrm>
          <a:off x="103801" y="367883"/>
          <a:ext cx="1227129" cy="122712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FEAA02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7D43A-D637-4C04-B5FD-6F42082D0CE0}">
      <dsp:nvSpPr>
        <dsp:cNvPr id="0" name=""/>
        <dsp:cNvSpPr/>
      </dsp:nvSpPr>
      <dsp:spPr>
        <a:xfrm>
          <a:off x="1280199" y="1963406"/>
          <a:ext cx="5180742" cy="981703"/>
        </a:xfrm>
        <a:prstGeom prst="rect">
          <a:avLst/>
        </a:prstGeom>
        <a:solidFill>
          <a:schemeClr val="accent2">
            <a:lumMod val="20000"/>
            <a:lumOff val="80000"/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227" tIns="58420" rIns="58420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altLang="es-PR" sz="23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En </a:t>
          </a:r>
          <a:r>
            <a:rPr lang="es-PR" altLang="es-PR" sz="2300" b="1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la presentación de los contenidos </a:t>
          </a:r>
          <a:r>
            <a:rPr lang="es-PR" altLang="es-PR" sz="23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para el aprendizaje. </a:t>
          </a:r>
          <a:endParaRPr lang="es-US" sz="2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80199" y="1963406"/>
        <a:ext cx="5180742" cy="981703"/>
      </dsp:txXfrm>
    </dsp:sp>
    <dsp:sp modelId="{D37CDDDE-0965-45F3-AB54-A9091A7D20E5}">
      <dsp:nvSpPr>
        <dsp:cNvPr id="0" name=""/>
        <dsp:cNvSpPr/>
      </dsp:nvSpPr>
      <dsp:spPr>
        <a:xfrm>
          <a:off x="666634" y="1840694"/>
          <a:ext cx="1227129" cy="122712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D48886">
              <a:alpha val="76471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BCA02-5CE3-4A1F-822F-B1B01FEBA162}">
      <dsp:nvSpPr>
        <dsp:cNvPr id="0" name=""/>
        <dsp:cNvSpPr/>
      </dsp:nvSpPr>
      <dsp:spPr>
        <a:xfrm>
          <a:off x="1280199" y="3403109"/>
          <a:ext cx="5180742" cy="1061388"/>
        </a:xfrm>
        <a:prstGeom prst="rect">
          <a:avLst/>
        </a:prstGeom>
        <a:solidFill>
          <a:schemeClr val="accent3">
            <a:lumMod val="20000"/>
            <a:lumOff val="80000"/>
            <a:alpha val="6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227" tIns="58420" rIns="58420" bIns="58420" numCol="1" spcCol="1270" anchor="b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b="0" i="0" u="none" strike="noStrike" kern="1200" baseline="0" dirty="0" smtClean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PR" sz="23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Acorde a </a:t>
          </a:r>
          <a:r>
            <a:rPr lang="es-ES" altLang="es-PR" sz="2300" b="1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las características,</a:t>
          </a:r>
          <a:r>
            <a:rPr lang="es-ES" altLang="es-PR" sz="23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es-ES" altLang="es-PR" sz="2300" b="1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al ritmo y  capacidades individuales </a:t>
          </a:r>
          <a:r>
            <a:rPr lang="es-PR" altLang="es-PR" sz="23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de los estudiantes. </a:t>
          </a:r>
          <a:endParaRPr lang="es-US" sz="2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80199" y="3403109"/>
        <a:ext cx="5180742" cy="1061388"/>
      </dsp:txXfrm>
    </dsp:sp>
    <dsp:sp modelId="{8598CE2C-2DC9-4C59-B874-CC57A166C02F}">
      <dsp:nvSpPr>
        <dsp:cNvPr id="0" name=""/>
        <dsp:cNvSpPr/>
      </dsp:nvSpPr>
      <dsp:spPr>
        <a:xfrm>
          <a:off x="688189" y="3312369"/>
          <a:ext cx="1184020" cy="122939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75000"/>
              <a:alpha val="6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FD2ED-AFAC-4A3A-977E-2E0411464F8E}">
      <dsp:nvSpPr>
        <dsp:cNvPr id="0" name=""/>
        <dsp:cNvSpPr/>
      </dsp:nvSpPr>
      <dsp:spPr>
        <a:xfrm>
          <a:off x="717366" y="4909028"/>
          <a:ext cx="5743575" cy="981703"/>
        </a:xfrm>
        <a:prstGeom prst="rect">
          <a:avLst/>
        </a:prstGeom>
        <a:solidFill>
          <a:schemeClr val="accent5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227" tIns="58420" rIns="58420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PR" sz="23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En </a:t>
          </a:r>
          <a:r>
            <a:rPr lang="es-ES" altLang="es-PR" sz="2300" b="1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la versatilidad</a:t>
          </a:r>
          <a:r>
            <a:rPr lang="es-ES" altLang="es-PR" sz="23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, en la adaptación a </a:t>
          </a:r>
          <a:r>
            <a:rPr lang="es-ES" altLang="es-PR" sz="2300" b="1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los diferentes entornos de aprendizaje </a:t>
          </a:r>
          <a:r>
            <a:rPr lang="es-ES" altLang="es-PR" sz="23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o</a:t>
          </a:r>
          <a:r>
            <a:rPr lang="es-ES" altLang="es-PR" sz="2300" b="1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contextos. </a:t>
          </a:r>
          <a:endParaRPr lang="es-PR" altLang="es-PR" sz="2300" b="1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717366" y="4909028"/>
        <a:ext cx="5743575" cy="981703"/>
      </dsp:txXfrm>
    </dsp:sp>
    <dsp:sp modelId="{EFF1A823-5AA4-45C6-8079-8FA35A167ECD}">
      <dsp:nvSpPr>
        <dsp:cNvPr id="0" name=""/>
        <dsp:cNvSpPr/>
      </dsp:nvSpPr>
      <dsp:spPr>
        <a:xfrm>
          <a:off x="103801" y="4786315"/>
          <a:ext cx="1227129" cy="1227129"/>
        </a:xfrm>
        <a:prstGeom prst="ellipse">
          <a:avLst/>
        </a:prstGeom>
        <a:solidFill>
          <a:srgbClr val="EBF6F9"/>
        </a:solidFill>
        <a:ln w="25400" cap="flat" cmpd="sng" algn="ctr">
          <a:solidFill>
            <a:schemeClr val="accent5">
              <a:lumMod val="7500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655A4-5D64-4493-A3AF-CFB8D7CBF893}">
      <dsp:nvSpPr>
        <dsp:cNvPr id="0" name=""/>
        <dsp:cNvSpPr/>
      </dsp:nvSpPr>
      <dsp:spPr>
        <a:xfrm>
          <a:off x="-6631783" y="-1014162"/>
          <a:ext cx="7893222" cy="7893222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0B69D-A31F-4BBF-964E-399701405059}">
      <dsp:nvSpPr>
        <dsp:cNvPr id="0" name=""/>
        <dsp:cNvSpPr/>
      </dsp:nvSpPr>
      <dsp:spPr>
        <a:xfrm>
          <a:off x="467089" y="275657"/>
          <a:ext cx="7258854" cy="6174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0106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Uso adecuado y las potencialidades de las TIC en los procesos formativos en diversas modalidades </a:t>
          </a:r>
          <a:r>
            <a:rPr lang="es-ES" sz="18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(</a:t>
          </a:r>
          <a:r>
            <a:rPr lang="es-ES" sz="1800" b="1" kern="1200" dirty="0" err="1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Noa</a:t>
          </a:r>
          <a:r>
            <a:rPr lang="es-ES" sz="18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, 2014</a:t>
          </a:r>
          <a:r>
            <a:rPr lang="es-ES" sz="2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)</a:t>
          </a:r>
          <a:endParaRPr lang="es-US" sz="2200" b="1" kern="1200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467089" y="275657"/>
        <a:ext cx="7258854" cy="617456"/>
      </dsp:txXfrm>
    </dsp:sp>
    <dsp:sp modelId="{A96BAF6D-59B2-4080-8632-21CD9A5E38FA}">
      <dsp:nvSpPr>
        <dsp:cNvPr id="0" name=""/>
        <dsp:cNvSpPr/>
      </dsp:nvSpPr>
      <dsp:spPr>
        <a:xfrm>
          <a:off x="83574" y="231663"/>
          <a:ext cx="771820" cy="771820"/>
        </a:xfrm>
        <a:prstGeom prst="ellipse">
          <a:avLst/>
        </a:prstGeom>
        <a:solidFill>
          <a:srgbClr val="EFFEB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49C5ECD-E0D6-4492-95FC-8A1742140884}">
      <dsp:nvSpPr>
        <dsp:cNvPr id="0" name=""/>
        <dsp:cNvSpPr/>
      </dsp:nvSpPr>
      <dsp:spPr>
        <a:xfrm>
          <a:off x="977385" y="1234912"/>
          <a:ext cx="6750953" cy="617456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0106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La tecnología como un proceso social</a:t>
          </a:r>
          <a:endParaRPr lang="es-US" sz="2200" b="1" kern="1200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977385" y="1234912"/>
        <a:ext cx="6750953" cy="617456"/>
      </dsp:txXfrm>
    </dsp:sp>
    <dsp:sp modelId="{93D628ED-91C2-45BD-AA0B-6FE8FBFABF8F}">
      <dsp:nvSpPr>
        <dsp:cNvPr id="0" name=""/>
        <dsp:cNvSpPr/>
      </dsp:nvSpPr>
      <dsp:spPr>
        <a:xfrm>
          <a:off x="591474" y="1157730"/>
          <a:ext cx="771820" cy="771820"/>
        </a:xfrm>
        <a:prstGeom prst="ellipse">
          <a:avLst/>
        </a:prstGeom>
        <a:solidFill>
          <a:srgbClr val="D5FFD5"/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8D69967-1146-437F-BFE6-CF3F0179689A}">
      <dsp:nvSpPr>
        <dsp:cNvPr id="0" name=""/>
        <dsp:cNvSpPr/>
      </dsp:nvSpPr>
      <dsp:spPr>
        <a:xfrm>
          <a:off x="1209635" y="2160980"/>
          <a:ext cx="6518703" cy="617456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0106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Flexibilidad en la selección de los materiales didácticos virtuales.</a:t>
          </a:r>
          <a:endParaRPr lang="es-US" sz="2200" b="1" kern="1200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1209635" y="2160980"/>
        <a:ext cx="6518703" cy="617456"/>
      </dsp:txXfrm>
    </dsp:sp>
    <dsp:sp modelId="{EBC7D011-E2F7-4099-8ED1-C87B36F21FB5}">
      <dsp:nvSpPr>
        <dsp:cNvPr id="0" name=""/>
        <dsp:cNvSpPr/>
      </dsp:nvSpPr>
      <dsp:spPr>
        <a:xfrm>
          <a:off x="823724" y="2083798"/>
          <a:ext cx="771820" cy="771820"/>
        </a:xfrm>
        <a:prstGeom prst="ellipse">
          <a:avLst/>
        </a:prstGeom>
        <a:solidFill>
          <a:srgbClr val="C5FFE2"/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1A0FEF-979F-400B-BC89-9BC40BD8F6D1}">
      <dsp:nvSpPr>
        <dsp:cNvPr id="0" name=""/>
        <dsp:cNvSpPr/>
      </dsp:nvSpPr>
      <dsp:spPr>
        <a:xfrm>
          <a:off x="1209635" y="3086461"/>
          <a:ext cx="6518703" cy="617456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0106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La integración de diversas herramientas tecnológicas.</a:t>
          </a:r>
          <a:endParaRPr lang="es-US" sz="2200" b="1" kern="1200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1209635" y="3086461"/>
        <a:ext cx="6518703" cy="617456"/>
      </dsp:txXfrm>
    </dsp:sp>
    <dsp:sp modelId="{DBFD523E-D1CF-45BB-A2D2-C1036D00C1D2}">
      <dsp:nvSpPr>
        <dsp:cNvPr id="0" name=""/>
        <dsp:cNvSpPr/>
      </dsp:nvSpPr>
      <dsp:spPr>
        <a:xfrm>
          <a:off x="823724" y="3009279"/>
          <a:ext cx="771820" cy="771820"/>
        </a:xfrm>
        <a:prstGeom prst="ellipse">
          <a:avLst/>
        </a:prstGeom>
        <a:solidFill>
          <a:srgbClr val="C9EEFF"/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962FAAC-6353-4DE1-BBF8-30508ECFE83D}">
      <dsp:nvSpPr>
        <dsp:cNvPr id="0" name=""/>
        <dsp:cNvSpPr/>
      </dsp:nvSpPr>
      <dsp:spPr>
        <a:xfrm>
          <a:off x="977385" y="4012528"/>
          <a:ext cx="6750953" cy="617456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0106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TimesNewRomanPSMT"/>
            </a:rPr>
            <a:t>La adaptación cultural a la tecnología </a:t>
          </a:r>
          <a:r>
            <a:rPr lang="es-ES" sz="2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potenciada por la tecnología Web 2.0.</a:t>
          </a:r>
          <a:r>
            <a:rPr lang="es-ES" sz="2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TimesNewRomanPSMT"/>
            </a:rPr>
            <a:t> </a:t>
          </a:r>
          <a:endParaRPr lang="es-US" sz="2200" b="1" kern="1200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977385" y="4012528"/>
        <a:ext cx="6750953" cy="617456"/>
      </dsp:txXfrm>
    </dsp:sp>
    <dsp:sp modelId="{8D41D571-DF67-46B1-A50E-BEA3DB7D4CEC}">
      <dsp:nvSpPr>
        <dsp:cNvPr id="0" name=""/>
        <dsp:cNvSpPr/>
      </dsp:nvSpPr>
      <dsp:spPr>
        <a:xfrm>
          <a:off x="591474" y="3935346"/>
          <a:ext cx="771820" cy="771820"/>
        </a:xfrm>
        <a:prstGeom prst="ellipse">
          <a:avLst/>
        </a:prstGeom>
        <a:solidFill>
          <a:srgbClr val="D9DFFF"/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B54AD7-225B-4043-A137-52B6293784B5}">
      <dsp:nvSpPr>
        <dsp:cNvPr id="0" name=""/>
        <dsp:cNvSpPr/>
      </dsp:nvSpPr>
      <dsp:spPr>
        <a:xfrm>
          <a:off x="469485" y="4938596"/>
          <a:ext cx="7258854" cy="617456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0106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“Traiga su propio dispositivo” (“Bring Your Own Device o BYOD”).</a:t>
          </a:r>
          <a:endParaRPr lang="es-US" sz="2200" b="1" kern="1200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469485" y="4938596"/>
        <a:ext cx="7258854" cy="617456"/>
      </dsp:txXfrm>
    </dsp:sp>
    <dsp:sp modelId="{D5C27787-5F9A-4451-A04E-8FC6574CF9FD}">
      <dsp:nvSpPr>
        <dsp:cNvPr id="0" name=""/>
        <dsp:cNvSpPr/>
      </dsp:nvSpPr>
      <dsp:spPr>
        <a:xfrm>
          <a:off x="83574" y="4861413"/>
          <a:ext cx="771820" cy="771820"/>
        </a:xfrm>
        <a:prstGeom prst="ellipse">
          <a:avLst/>
        </a:prstGeom>
        <a:solidFill>
          <a:srgbClr val="D8C5FF"/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89835-E52B-4140-849A-D3F719C41DB4}">
      <dsp:nvSpPr>
        <dsp:cNvPr id="0" name=""/>
        <dsp:cNvSpPr/>
      </dsp:nvSpPr>
      <dsp:spPr>
        <a:xfrm>
          <a:off x="2087278" y="0"/>
          <a:ext cx="4392487" cy="4392487"/>
        </a:xfrm>
        <a:prstGeom prst="diamond">
          <a:avLst/>
        </a:prstGeom>
        <a:gradFill flip="none" rotWithShape="0">
          <a:gsLst>
            <a:gs pos="0">
              <a:schemeClr val="bg2">
                <a:lumMod val="20000"/>
                <a:lumOff val="80000"/>
                <a:shade val="30000"/>
                <a:satMod val="115000"/>
              </a:schemeClr>
            </a:gs>
            <a:gs pos="50000">
              <a:schemeClr val="bg2">
                <a:lumMod val="20000"/>
                <a:lumOff val="80000"/>
                <a:shade val="67500"/>
                <a:satMod val="115000"/>
              </a:schemeClr>
            </a:gs>
            <a:gs pos="100000">
              <a:schemeClr val="bg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9050"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9374A-9C46-4A14-A176-3BF0D8934A76}">
      <dsp:nvSpPr>
        <dsp:cNvPr id="0" name=""/>
        <dsp:cNvSpPr/>
      </dsp:nvSpPr>
      <dsp:spPr>
        <a:xfrm>
          <a:off x="936102" y="288035"/>
          <a:ext cx="3196503" cy="1713070"/>
        </a:xfrm>
        <a:prstGeom prst="roundRect">
          <a:avLst/>
        </a:prstGeom>
        <a:solidFill>
          <a:srgbClr val="632A8E"/>
        </a:solidFill>
        <a:ln w="381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Pedagógica </a:t>
          </a:r>
          <a:endParaRPr lang="es-US" sz="3200" kern="1200" dirty="0"/>
        </a:p>
      </dsp:txBody>
      <dsp:txXfrm>
        <a:off x="1019727" y="371660"/>
        <a:ext cx="3029253" cy="1545820"/>
      </dsp:txXfrm>
    </dsp:sp>
    <dsp:sp modelId="{179089CF-17F8-4B2F-8B6C-8244C656A3E4}">
      <dsp:nvSpPr>
        <dsp:cNvPr id="0" name=""/>
        <dsp:cNvSpPr/>
      </dsp:nvSpPr>
      <dsp:spPr>
        <a:xfrm>
          <a:off x="4379739" y="288035"/>
          <a:ext cx="3127295" cy="1713070"/>
        </a:xfrm>
        <a:prstGeom prst="roundRect">
          <a:avLst/>
        </a:prstGeom>
        <a:solidFill>
          <a:srgbClr val="006600"/>
        </a:solidFill>
        <a:ln w="38100" cap="flat" cmpd="sng" algn="ctr">
          <a:solidFill>
            <a:srgbClr val="00B050"/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Tecnológica </a:t>
          </a:r>
          <a:endParaRPr lang="es-US" sz="3200" kern="1200" dirty="0"/>
        </a:p>
      </dsp:txBody>
      <dsp:txXfrm>
        <a:off x="4463364" y="371660"/>
        <a:ext cx="2960045" cy="1545820"/>
      </dsp:txXfrm>
    </dsp:sp>
    <dsp:sp modelId="{5D261118-D750-4412-8EB2-41B9F55AA586}">
      <dsp:nvSpPr>
        <dsp:cNvPr id="0" name=""/>
        <dsp:cNvSpPr/>
      </dsp:nvSpPr>
      <dsp:spPr>
        <a:xfrm>
          <a:off x="936102" y="2391382"/>
          <a:ext cx="3196503" cy="1713070"/>
        </a:xfrm>
        <a:prstGeom prst="roundRect">
          <a:avLst/>
        </a:prstGeom>
        <a:solidFill>
          <a:srgbClr val="8E0000"/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Organizacional </a:t>
          </a:r>
          <a:endParaRPr lang="es-US" sz="3200" kern="1200" dirty="0"/>
        </a:p>
      </dsp:txBody>
      <dsp:txXfrm>
        <a:off x="1019727" y="2475007"/>
        <a:ext cx="3029253" cy="1545820"/>
      </dsp:txXfrm>
    </dsp:sp>
    <dsp:sp modelId="{B7E599B2-E18B-4175-A926-3935309E1E82}">
      <dsp:nvSpPr>
        <dsp:cNvPr id="0" name=""/>
        <dsp:cNvSpPr/>
      </dsp:nvSpPr>
      <dsp:spPr>
        <a:xfrm>
          <a:off x="4379739" y="2391382"/>
          <a:ext cx="3127295" cy="1713070"/>
        </a:xfrm>
        <a:prstGeom prst="roundRect">
          <a:avLst/>
        </a:prstGeom>
        <a:solidFill>
          <a:srgbClr val="FC7404"/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Comunicacional </a:t>
          </a:r>
          <a:endParaRPr lang="es-US" sz="3200" kern="1200" dirty="0"/>
        </a:p>
      </dsp:txBody>
      <dsp:txXfrm>
        <a:off x="4463364" y="2475007"/>
        <a:ext cx="2960045" cy="154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501A-BB67-46C8-B23B-CA666ED77358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FE843-F882-44BC-85B0-0DEBC76F69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57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smtClean="0"/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A9487DB-73F5-47B9-A938-2A445F2890CD}" type="slidenum">
              <a:rPr lang="es-US">
                <a:solidFill>
                  <a:prstClr val="black"/>
                </a:solidFill>
              </a:rPr>
              <a:pPr/>
              <a:t>1</a:t>
            </a:fld>
            <a:endParaRPr lang="es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S" smtClean="0"/>
          </a:p>
        </p:txBody>
      </p:sp>
      <p:sp>
        <p:nvSpPr>
          <p:cNvPr id="460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0D5F58-57F4-4976-A2B2-3D6A0CFF710A}" type="slidenum">
              <a:rPr lang="es-US"/>
              <a:pPr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5787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S" smtClean="0"/>
          </a:p>
        </p:txBody>
      </p:sp>
      <p:sp>
        <p:nvSpPr>
          <p:cNvPr id="501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226E9F-F18E-449F-97CE-864E9DA15803}" type="slidenum">
              <a:rPr lang="es-US"/>
              <a:pPr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8629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 smtClean="0"/>
          </a:p>
        </p:txBody>
      </p:sp>
      <p:sp>
        <p:nvSpPr>
          <p:cNvPr id="532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B75713-6E12-44E6-B043-382B9C68CECB}" type="slidenum">
              <a:rPr lang="es-PR" altLang="es-PR">
                <a:latin typeface="Garamond" panose="02020404030301010803" pitchFamily="18" charset="0"/>
              </a:rPr>
              <a:pPr/>
              <a:t>10</a:t>
            </a:fld>
            <a:endParaRPr lang="es-PR" altLang="es-PR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FE843-F882-44BC-85B0-0DEBC76F698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09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S" dirty="0" smtClean="0"/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A9487DB-73F5-47B9-A938-2A445F2890CD}" type="slidenum">
              <a:rPr lang="es-US">
                <a:solidFill>
                  <a:prstClr val="black"/>
                </a:solidFill>
              </a:rPr>
              <a:pPr/>
              <a:t>23</a:t>
            </a:fld>
            <a:endParaRPr lang="es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00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0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585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D7A2-A9F9-4E6A-A7D7-C5388BDEF34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9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FE3B-7725-48A3-AD4F-A0EC09DE5D9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6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8CDD8-29C9-4193-8318-4BFB54B741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4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6FD1-C0C4-4F28-9EBB-DCE4F1AD65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4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0435-D43B-4486-A3C0-FB0A272A31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0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5B06-0702-46FE-B300-E8EF3C7293B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9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8B98-FE84-4C44-84F2-4E55FD9260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03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02568-6211-43BE-AAAE-E332CE69A5B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9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352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7192E-0D37-41AB-BD5B-77BC7A92C15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207F3-D9FF-4C67-8602-B49EB01A32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5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ECD5-611C-4F23-846F-F9E91127F1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5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25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99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44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08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7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1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4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tx2">
                <a:lumMod val="20000"/>
                <a:lumOff val="80000"/>
              </a:schemeClr>
            </a:gs>
            <a:gs pos="3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A76D-BCD0-42DD-8D90-0AEB86AB4924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212C-B08F-4C63-A144-8FFD422EB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66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90E504-7B89-472D-A369-C76E516F9DE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2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c.org/publication/nmc-horizon-report-2017-higher-education-edition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3948" y="1484784"/>
            <a:ext cx="8893052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altLang="es-PR" sz="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altLang="es-PR" sz="2200" b="1" dirty="0" smtClean="0">
                <a:solidFill>
                  <a:srgbClr val="002060"/>
                </a:solidFill>
                <a:latin typeface="Arial Rounded MT Bold" pitchFamily="34" charset="0"/>
              </a:rPr>
              <a:t>ESCUELA LATINOAMERICANA DE MEDICINA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altLang="es-PR" sz="22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altLang="es-PR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altLang="es-P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MATERIALES DIDÁCTICOS VIRTUALES ADAPTATIVOS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altLang="es-P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 LA ESCUELA LATINOAMERICANA DE MEDICINA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ES" altLang="es-P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es-ES" altLang="es-PR" sz="20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s-ES" altLang="es-PR" sz="2000" b="1" dirty="0" smtClean="0">
                <a:solidFill>
                  <a:srgbClr val="002060"/>
                </a:solidFill>
                <a:latin typeface="Arial Rounded MT Bold" pitchFamily="34" charset="0"/>
              </a:rPr>
              <a:t>Dr. C. Tamara Esther Torres Chávez</a:t>
            </a:r>
            <a:endParaRPr lang="es-ES" altLang="es-PR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6" name="Image1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60440" y="449770"/>
            <a:ext cx="1187624" cy="1030653"/>
          </a:xfrm>
          <a:prstGeom prst="rect">
            <a:avLst/>
          </a:prstGeom>
          <a:ln cap="flat"/>
        </p:spPr>
      </p:pic>
    </p:spTree>
    <p:extLst>
      <p:ext uri="{BB962C8B-B14F-4D97-AF65-F5344CB8AC3E}">
        <p14:creationId xmlns:p14="http://schemas.microsoft.com/office/powerpoint/2010/main" val="34738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uadroTexto 1"/>
          <p:cNvSpPr txBox="1">
            <a:spLocks noChangeArrowheads="1"/>
          </p:cNvSpPr>
          <p:nvPr/>
        </p:nvSpPr>
        <p:spPr bwMode="auto">
          <a:xfrm>
            <a:off x="323850" y="1268760"/>
            <a:ext cx="8459788" cy="48320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es-PR" altLang="es-PR" sz="2800" b="1" dirty="0" smtClean="0">
                <a:solidFill>
                  <a:srgbClr val="000064"/>
                </a:solidFill>
                <a:latin typeface="Arial Narrow" panose="020B0606020202030204" pitchFamily="34" charset="0"/>
              </a:rPr>
              <a:t>Son </a:t>
            </a:r>
            <a:r>
              <a:rPr lang="es-E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recursos educativos esenciales </a:t>
            </a:r>
            <a:r>
              <a:rPr lang="es-E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 apoyo al proceso de enseñanza aprendizaje, con una</a:t>
            </a:r>
            <a:r>
              <a:rPr lang="es-ES" sz="2800" b="1" dirty="0">
                <a:solidFill>
                  <a:srgbClr val="000064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estructura orgánica y didáctica</a:t>
            </a:r>
            <a:r>
              <a:rPr lang="es-E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que contienen información adecuada para el desarrollo de este proceso, tomando en consideración las </a:t>
            </a:r>
            <a:r>
              <a:rPr lang="es-E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potencialidades de las TIC</a:t>
            </a:r>
            <a:r>
              <a:rPr lang="es-E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así como las </a:t>
            </a:r>
            <a:r>
              <a:rPr lang="es-E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necesidades</a:t>
            </a:r>
            <a:r>
              <a:rPr lang="es-ES" sz="2800" b="1" dirty="0">
                <a:solidFill>
                  <a:srgbClr val="000064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y preferencias de aprendizaje de los estudiantes; soportados en</a:t>
            </a:r>
            <a:r>
              <a:rPr lang="es-ES" sz="2800" b="1" dirty="0">
                <a:solidFill>
                  <a:srgbClr val="000064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entornos virtuales de enseñanza aprendizaje</a:t>
            </a:r>
            <a:r>
              <a:rPr lang="es-E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que permiten la motivación, comunicación, colaboración, interacción e innovación; y pueden ser</a:t>
            </a:r>
            <a:r>
              <a:rPr lang="es-ES" sz="2800" b="1" dirty="0">
                <a:solidFill>
                  <a:srgbClr val="000064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adaptados a un contexto </a:t>
            </a:r>
            <a:r>
              <a:rPr lang="es-E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socio-institucional de forma abierta, flexible e integral para la adquisición de conocimiento. </a:t>
            </a:r>
            <a:endParaRPr lang="es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PR" altLang="es-P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es-PR" altLang="es-P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Torres y García, </a:t>
            </a:r>
            <a:r>
              <a:rPr lang="es-PR" altLang="es-PR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2019</a:t>
            </a:r>
            <a:r>
              <a:rPr lang="es-PR" altLang="es-P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es-PR" altLang="es-PR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274638" y="252413"/>
            <a:ext cx="8653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s-ES" altLang="es-PR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Arial" panose="020B0604020202020204" pitchFamily="34" charset="0"/>
              </a:rPr>
              <a:t>Materiales didácticos virtuales adaptativos (MADIVA)</a:t>
            </a:r>
          </a:p>
        </p:txBody>
      </p:sp>
    </p:spTree>
    <p:extLst>
      <p:ext uri="{BB962C8B-B14F-4D97-AF65-F5344CB8AC3E}">
        <p14:creationId xmlns:p14="http://schemas.microsoft.com/office/powerpoint/2010/main" val="35549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856895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 Narrow" pitchFamily="34" charset="0"/>
              </a:rPr>
              <a:t> </a:t>
            </a:r>
            <a:r>
              <a:rPr lang="es-ES" sz="2800" b="1" i="1" dirty="0">
                <a:solidFill>
                  <a:srgbClr val="C00000"/>
                </a:solidFill>
                <a:latin typeface="Arial Narrow" pitchFamily="34" charset="0"/>
              </a:rPr>
              <a:t>UNESCO – AGENDA 2030 </a:t>
            </a:r>
            <a:r>
              <a:rPr lang="es-ES" sz="2800" b="1" i="1" dirty="0" smtClean="0">
                <a:solidFill>
                  <a:srgbClr val="C00000"/>
                </a:solidFill>
                <a:latin typeface="Arial Narrow" pitchFamily="34" charset="0"/>
              </a:rPr>
              <a:t>  OBJETIVO  </a:t>
            </a:r>
            <a:r>
              <a:rPr lang="es-ES" sz="2800" b="1" i="1" dirty="0">
                <a:solidFill>
                  <a:srgbClr val="C00000"/>
                </a:solidFill>
                <a:latin typeface="Arial Narrow" pitchFamily="34" charset="0"/>
              </a:rPr>
              <a:t>4 </a:t>
            </a:r>
            <a:r>
              <a:rPr lang="es-ES" sz="2800" b="1" i="1" dirty="0" smtClean="0">
                <a:solidFill>
                  <a:srgbClr val="C00000"/>
                </a:solidFill>
                <a:latin typeface="Arial Narrow" pitchFamily="34" charset="0"/>
              </a:rPr>
              <a:t>  ADS</a:t>
            </a:r>
            <a:r>
              <a:rPr lang="es-ES" sz="2800" i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es-ES" sz="2800" i="1" dirty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es-ES" sz="28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Plan de acción de </a:t>
            </a:r>
            <a:r>
              <a:rPr lang="es-ES" sz="28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Liubliana</a:t>
            </a:r>
            <a:endParaRPr lang="es-ES" sz="28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endParaRPr lang="es-ES" sz="2400" b="1" u="sng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r>
              <a:rPr lang="es-ES" sz="2400" b="1" u="sng" dirty="0" smtClean="0">
                <a:solidFill>
                  <a:srgbClr val="C00000"/>
                </a:solidFill>
                <a:latin typeface="Arial Narrow" pitchFamily="34" charset="0"/>
              </a:rPr>
              <a:t>Define </a:t>
            </a:r>
            <a:r>
              <a:rPr lang="es-ES" sz="2400" b="1" u="sng" dirty="0">
                <a:solidFill>
                  <a:srgbClr val="C00000"/>
                </a:solidFill>
                <a:latin typeface="Arial Narrow" pitchFamily="34" charset="0"/>
              </a:rPr>
              <a:t>los  REA</a:t>
            </a:r>
            <a:r>
              <a:rPr lang="es-ES" sz="2400" dirty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  <a:p>
            <a:pPr algn="just"/>
            <a:r>
              <a:rPr lang="es-ES" sz="2800" dirty="0" smtClean="0">
                <a:latin typeface="Arial Narrow" pitchFamily="34" charset="0"/>
              </a:rPr>
              <a:t>Como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“</a:t>
            </a:r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materiales de enseñanza, aprendizaje e investigación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en cualquier medio – digital o de otro tipo – que son de dominio público o que se han editado con una licencia de tipo abierto que permite que otros tengan acceso a ellos, los usen, los adapten y los redistribuyan sin costo alguno y sin restricciones o con pocas restricciones” </a:t>
            </a:r>
            <a:endParaRPr lang="es-ES" sz="28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es-ES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es-ES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UNESCO, 2017).</a:t>
            </a:r>
          </a:p>
          <a:p>
            <a:r>
              <a:rPr lang="es-ES" sz="2400" dirty="0">
                <a:latin typeface="Arial Narrow" pitchFamily="34" charset="0"/>
              </a:rPr>
              <a:t> </a:t>
            </a:r>
            <a:endParaRPr lang="es-ES" sz="2400" dirty="0" smtClean="0">
              <a:latin typeface="Arial Narrow" pitchFamily="34" charset="0"/>
            </a:endParaRPr>
          </a:p>
          <a:p>
            <a:endParaRPr lang="es-ES" sz="2400" dirty="0">
              <a:latin typeface="Arial Narrow" pitchFamily="34" charset="0"/>
            </a:endParaRPr>
          </a:p>
          <a:p>
            <a:pPr algn="just"/>
            <a:r>
              <a:rPr lang="es-ES" sz="2800" b="1" dirty="0">
                <a:latin typeface="Arial Narrow" pitchFamily="34" charset="0"/>
              </a:rPr>
              <a:t>Los </a:t>
            </a:r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REA </a:t>
            </a:r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son materiales de apoyo a la educación  </a:t>
            </a:r>
            <a:r>
              <a:rPr lang="es-ES" sz="2800" b="1" dirty="0">
                <a:latin typeface="Arial Narrow" pitchFamily="34" charset="0"/>
              </a:rPr>
              <a:t>los que se puede acceder libremente y pueden </a:t>
            </a:r>
            <a:r>
              <a:rPr lang="es-ES" sz="2800" b="1" dirty="0" smtClean="0">
                <a:latin typeface="Arial Narrow" pitchFamily="34" charset="0"/>
              </a:rPr>
              <a:t>ser:</a:t>
            </a:r>
          </a:p>
          <a:p>
            <a:pPr algn="ctr"/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reutilizados, modificados y compartidos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es-E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sz="320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Informe </a:t>
            </a:r>
            <a:r>
              <a:rPr lang="es-ES" sz="3200" b="1" dirty="0" err="1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Horizon</a:t>
            </a:r>
            <a:r>
              <a:rPr lang="es-ES" sz="320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" sz="3200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2021 </a:t>
            </a:r>
            <a:r>
              <a:rPr lang="es-ES" sz="320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para </a:t>
            </a:r>
            <a:r>
              <a:rPr lang="es-ES" sz="3200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Educación superior</a:t>
            </a:r>
          </a:p>
          <a:p>
            <a:pPr algn="ctr"/>
            <a:endParaRPr lang="es-ES" sz="140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es-E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400" dirty="0" smtClean="0">
                <a:latin typeface="Arial Narrow" pitchFamily="34" charset="0"/>
              </a:rPr>
              <a:t>Describe </a:t>
            </a:r>
            <a:r>
              <a:rPr lang="es-ES" sz="2400" dirty="0">
                <a:latin typeface="Arial Narrow" pitchFamily="34" charset="0"/>
              </a:rPr>
              <a:t>las </a:t>
            </a:r>
            <a:r>
              <a:rPr lang="es-ES" sz="2400" b="1" dirty="0">
                <a:solidFill>
                  <a:srgbClr val="C00000"/>
                </a:solidFill>
                <a:latin typeface="Arial Narrow" pitchFamily="34" charset="0"/>
              </a:rPr>
              <a:t>principales tendencias que dan forma a la enseñanza y el aprendizaje </a:t>
            </a:r>
            <a:r>
              <a:rPr lang="es-ES" sz="2400" dirty="0">
                <a:latin typeface="Arial Narrow" pitchFamily="34" charset="0"/>
              </a:rPr>
              <a:t>de este año. </a:t>
            </a:r>
            <a:endParaRPr lang="es-ES" sz="2400" dirty="0" smtClean="0">
              <a:latin typeface="Arial Narrow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400" dirty="0" smtClean="0">
                <a:latin typeface="Arial Narrow" pitchFamily="34" charset="0"/>
              </a:rPr>
              <a:t>Se </a:t>
            </a:r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identificó </a:t>
            </a:r>
            <a:r>
              <a:rPr lang="es-ES" sz="2400" b="1" dirty="0">
                <a:solidFill>
                  <a:srgbClr val="C00000"/>
                </a:solidFill>
                <a:latin typeface="Arial Narrow" pitchFamily="34" charset="0"/>
              </a:rPr>
              <a:t>seis tecnologías y prácticas que son clave </a:t>
            </a:r>
            <a:r>
              <a:rPr lang="es-ES" sz="2400" dirty="0">
                <a:latin typeface="Arial Narrow" pitchFamily="34" charset="0"/>
              </a:rPr>
              <a:t>para la planificación futura de las instituciones de educación superior, ya sea que esos temas sean nuevos o que evolucionen respecto a años anteriores.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3415640"/>
            <a:ext cx="5544616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I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cs typeface="Arial" charset="0"/>
              </a:rPr>
              <a:t>nteligencia artificial.  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itchFamily="34" charset="0"/>
              <a:cs typeface="Arial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cs typeface="Arial" charset="0"/>
              </a:rPr>
              <a:t>Recursos educativos abiertos.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cs typeface="Arial" charset="0"/>
              </a:rPr>
              <a:t>Modelos de cursos combinados e híbridos.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itchFamily="34" charset="0"/>
              <a:cs typeface="Arial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cs typeface="Arial" charset="0"/>
              </a:rPr>
              <a:t>Aprendizaje online de calidad.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itchFamily="34" charset="0"/>
              <a:cs typeface="Arial" charset="0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cs typeface="Arial" charset="0"/>
              </a:rPr>
              <a:t>Microcredencialización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cs typeface="Arial" charset="0"/>
              </a:rPr>
              <a:t>.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cs typeface="Arial" charset="0"/>
              </a:rPr>
              <a:t> 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itchFamily="34" charset="0"/>
                <a:cs typeface="Arial" charset="0"/>
              </a:rPr>
              <a:t>Analítica de aprendizaje.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179388" y="50800"/>
            <a:ext cx="8748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P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Arial" panose="020B0604020202020204" pitchFamily="34" charset="0"/>
              </a:rPr>
              <a:t>Fundamentos pedagógicos para el desarrollo de MADIVA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5" y="836712"/>
            <a:ext cx="8714113" cy="58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04143439"/>
              </p:ext>
            </p:extLst>
          </p:nvPr>
        </p:nvGraphicFramePr>
        <p:xfrm>
          <a:off x="720526" y="849086"/>
          <a:ext cx="7811914" cy="586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250825" y="50573"/>
            <a:ext cx="8748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P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Arial" panose="020B0604020202020204" pitchFamily="34" charset="0"/>
              </a:rPr>
              <a:t>Fundamentos </a:t>
            </a:r>
            <a:r>
              <a:rPr lang="es-ES" altLang="es-P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Arial" panose="020B0604020202020204" pitchFamily="34" charset="0"/>
              </a:rPr>
              <a:t>tecnológicos </a:t>
            </a:r>
            <a:r>
              <a:rPr lang="es-ES" altLang="es-PR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Arial" panose="020B0604020202020204" pitchFamily="34" charset="0"/>
              </a:rPr>
              <a:t>para el desarrollo de </a:t>
            </a:r>
            <a:r>
              <a:rPr lang="es-ES" altLang="es-P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Arial" panose="020B0604020202020204" pitchFamily="34" charset="0"/>
              </a:rPr>
              <a:t>MADIVA</a:t>
            </a:r>
          </a:p>
        </p:txBody>
      </p:sp>
    </p:spTree>
    <p:extLst>
      <p:ext uri="{BB962C8B-B14F-4D97-AF65-F5344CB8AC3E}">
        <p14:creationId xmlns:p14="http://schemas.microsoft.com/office/powerpoint/2010/main" val="27390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56593" y="1502028"/>
            <a:ext cx="8263879" cy="5057800"/>
            <a:chOff x="556593" y="1502028"/>
            <a:chExt cx="8263879" cy="5057800"/>
          </a:xfrm>
        </p:grpSpPr>
        <p:grpSp>
          <p:nvGrpSpPr>
            <p:cNvPr id="8" name="Grupo 7"/>
            <p:cNvGrpSpPr/>
            <p:nvPr/>
          </p:nvGrpSpPr>
          <p:grpSpPr>
            <a:xfrm>
              <a:off x="3568047" y="2872114"/>
              <a:ext cx="2005685" cy="1828141"/>
              <a:chOff x="3335873" y="2348880"/>
              <a:chExt cx="2664296" cy="2323634"/>
            </a:xfrm>
          </p:grpSpPr>
          <p:sp>
            <p:nvSpPr>
              <p:cNvPr id="2" name="Llamada de flecha cuádruple 1"/>
              <p:cNvSpPr/>
              <p:nvPr/>
            </p:nvSpPr>
            <p:spPr>
              <a:xfrm>
                <a:off x="3335873" y="2348880"/>
                <a:ext cx="2664296" cy="2323634"/>
              </a:xfrm>
              <a:prstGeom prst="quadArrowCallou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rgbClr val="33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S" b="1">
                  <a:latin typeface="Arial Narrow" panose="020B0606020202030204" pitchFamily="34" charset="0"/>
                </a:endParaRPr>
              </a:p>
            </p:txBody>
          </p:sp>
          <p:pic>
            <p:nvPicPr>
              <p:cNvPr id="27655" name="Picture 2" descr="L:\Escuela\Imagenes Docto\Imagen\diversidad culturl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6296" y="2962923"/>
                <a:ext cx="1147628" cy="1065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Elipse 6"/>
            <p:cNvSpPr/>
            <p:nvPr/>
          </p:nvSpPr>
          <p:spPr>
            <a:xfrm>
              <a:off x="556593" y="3011168"/>
              <a:ext cx="2803651" cy="158619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35E5FD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altLang="es-PR" sz="22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Condiciones multiculturales de convivencia de los estudiantes.</a:t>
              </a:r>
              <a:endParaRPr lang="es-ES" sz="22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3524582" y="1502028"/>
              <a:ext cx="2498531" cy="121020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35E5FD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altLang="es-PR" sz="22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Interculturalidad en un clima fraterno.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2498464" y="4796999"/>
              <a:ext cx="4180635" cy="176282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35E5FD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s-ES" altLang="es-PR" sz="22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Promover valores como la tolerancia, la responsabilidad, la solidaridad y la colaboración.</a:t>
              </a:r>
              <a:endParaRPr lang="es-ES" sz="22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5679338" y="2996952"/>
              <a:ext cx="3141134" cy="16452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35E5FD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altLang="es-PR" sz="22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La variedad de lenguas extranjeras, </a:t>
              </a:r>
              <a:r>
                <a:rPr lang="es-ES" sz="22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religiones y creencias</a:t>
              </a:r>
              <a:r>
                <a:rPr lang="es-ES" altLang="es-PR" sz="22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.</a:t>
              </a:r>
            </a:p>
            <a:p>
              <a:pPr lvl="0" algn="ctr"/>
              <a:endParaRPr lang="es-ES" sz="22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" name="CuadroTexto 1"/>
          <p:cNvSpPr txBox="1">
            <a:spLocks noChangeArrowheads="1"/>
          </p:cNvSpPr>
          <p:nvPr/>
        </p:nvSpPr>
        <p:spPr bwMode="auto">
          <a:xfrm>
            <a:off x="958082" y="0"/>
            <a:ext cx="72613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buClrTx/>
              <a:buSzTx/>
              <a:buFontTx/>
              <a:buNone/>
              <a:defRPr sz="2800" b="1">
                <a:solidFill>
                  <a:srgbClr val="FFFFCC"/>
                </a:solidFill>
                <a:latin typeface="Arial Narrow" panose="020B0606020202030204" pitchFamily="34" charset="0"/>
              </a:defRPr>
            </a:lvl1pPr>
            <a:lvl2pPr marL="0" lvl="1" indent="0" algn="ctr">
              <a:buClrTx/>
              <a:buSzTx/>
              <a:buFont typeface="Wingdings" panose="05000000000000000000" pitchFamily="2" charset="2"/>
              <a:buNone/>
              <a:defRPr sz="2800" b="1">
                <a:solidFill>
                  <a:srgbClr val="FFFFCC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9pPr>
          </a:lstStyle>
          <a:p>
            <a:pPr lvl="1"/>
            <a:r>
              <a:rPr lang="es-ES" altLang="es-PR" sz="2400" dirty="0">
                <a:solidFill>
                  <a:schemeClr val="accent4">
                    <a:lumMod val="50000"/>
                  </a:schemeClr>
                </a:solidFill>
              </a:rPr>
              <a:t>Premisa</a:t>
            </a:r>
          </a:p>
          <a:p>
            <a:r>
              <a:rPr lang="es-ES" altLang="es-PR" sz="2400" dirty="0" smtClean="0">
                <a:solidFill>
                  <a:srgbClr val="C00000"/>
                </a:solidFill>
              </a:rPr>
              <a:t>La </a:t>
            </a:r>
            <a:r>
              <a:rPr lang="es-ES" altLang="es-PR" sz="2400" dirty="0">
                <a:solidFill>
                  <a:srgbClr val="C00000"/>
                </a:solidFill>
              </a:rPr>
              <a:t>diversidad cultural</a:t>
            </a:r>
            <a:r>
              <a:rPr lang="es-ES" altLang="es-PR" sz="2400" dirty="0" smtClean="0">
                <a:solidFill>
                  <a:srgbClr val="C00000"/>
                </a:solidFill>
              </a:rPr>
              <a:t> </a:t>
            </a:r>
            <a:r>
              <a:rPr lang="es-ES" altLang="es-PR" sz="2400" dirty="0">
                <a:solidFill>
                  <a:srgbClr val="C00000"/>
                </a:solidFill>
              </a:rPr>
              <a:t>de los estudiantes en la </a:t>
            </a:r>
            <a:r>
              <a:rPr lang="es-ES" altLang="es-PR" sz="2400" dirty="0" smtClean="0">
                <a:solidFill>
                  <a:srgbClr val="C00000"/>
                </a:solidFill>
              </a:rPr>
              <a:t>ELAM</a:t>
            </a:r>
          </a:p>
          <a:p>
            <a:r>
              <a:rPr lang="es-ES" altLang="es-PR" sz="24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(CONTENIDO)</a:t>
            </a:r>
            <a:endParaRPr lang="es-ES" altLang="es-PR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ES" altLang="es-P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CuadroTexto 1"/>
          <p:cNvSpPr txBox="1">
            <a:spLocks noChangeArrowheads="1"/>
          </p:cNvSpPr>
          <p:nvPr/>
        </p:nvSpPr>
        <p:spPr bwMode="auto">
          <a:xfrm>
            <a:off x="889573" y="156513"/>
            <a:ext cx="72613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buClrTx/>
              <a:buSzTx/>
              <a:buFontTx/>
              <a:buNone/>
              <a:defRPr sz="2800" b="1">
                <a:solidFill>
                  <a:srgbClr val="FFFFCC"/>
                </a:solidFill>
                <a:latin typeface="Arial Narrow" panose="020B0606020202030204" pitchFamily="34" charset="0"/>
              </a:defRPr>
            </a:lvl1pPr>
            <a:lvl2pPr marL="0" lvl="1" indent="0" algn="ctr">
              <a:buClrTx/>
              <a:buSzTx/>
              <a:buFont typeface="Wingdings" panose="05000000000000000000" pitchFamily="2" charset="2"/>
              <a:buNone/>
              <a:defRPr sz="2800" b="1">
                <a:solidFill>
                  <a:srgbClr val="FFFFCC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latin typeface="Garamond" panose="02020404030301010803" pitchFamily="18" charset="0"/>
              </a:defRPr>
            </a:lvl9pPr>
          </a:lstStyle>
          <a:p>
            <a:pPr lvl="1"/>
            <a:r>
              <a:rPr lang="es-ES" altLang="es-PR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altLang="es-PR" sz="2400" dirty="0">
                <a:solidFill>
                  <a:schemeClr val="accent4">
                    <a:lumMod val="50000"/>
                  </a:schemeClr>
                </a:solidFill>
              </a:rPr>
              <a:t>Premisa</a:t>
            </a:r>
          </a:p>
          <a:p>
            <a:r>
              <a:rPr lang="es-ES" altLang="es-PR" sz="2400" dirty="0" smtClean="0">
                <a:solidFill>
                  <a:srgbClr val="C00000"/>
                </a:solidFill>
              </a:rPr>
              <a:t>La </a:t>
            </a:r>
            <a:r>
              <a:rPr lang="es-ES" altLang="es-PR" sz="2400" dirty="0">
                <a:solidFill>
                  <a:srgbClr val="C00000"/>
                </a:solidFill>
              </a:rPr>
              <a:t>diversidad cognoscitiva de los estudiantes en la </a:t>
            </a:r>
            <a:r>
              <a:rPr lang="es-ES" altLang="es-PR" sz="2400" dirty="0" smtClean="0">
                <a:solidFill>
                  <a:srgbClr val="C00000"/>
                </a:solidFill>
              </a:rPr>
              <a:t>ELAM</a:t>
            </a:r>
          </a:p>
          <a:p>
            <a:r>
              <a:rPr lang="es-ES" altLang="es-PR" sz="24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(CONTENIDO</a:t>
            </a:r>
            <a:r>
              <a:rPr lang="es-ES" altLang="es-PR" sz="24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endParaRPr lang="es-ES" altLang="es-P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362601" y="1735270"/>
            <a:ext cx="6575213" cy="4667458"/>
            <a:chOff x="946597" y="1087762"/>
            <a:chExt cx="8161841" cy="5333225"/>
          </a:xfrm>
        </p:grpSpPr>
        <p:grpSp>
          <p:nvGrpSpPr>
            <p:cNvPr id="4" name="Grupo 3"/>
            <p:cNvGrpSpPr/>
            <p:nvPr/>
          </p:nvGrpSpPr>
          <p:grpSpPr>
            <a:xfrm>
              <a:off x="3663083" y="2690318"/>
              <a:ext cx="2136237" cy="1754577"/>
              <a:chOff x="3203576" y="2133601"/>
              <a:chExt cx="2708275" cy="2790824"/>
            </a:xfrm>
          </p:grpSpPr>
          <p:sp>
            <p:nvSpPr>
              <p:cNvPr id="79877" name="Puzzle3"/>
              <p:cNvSpPr>
                <a:spLocks noEditPoints="1" noChangeArrowheads="1"/>
              </p:cNvSpPr>
              <p:nvPr/>
            </p:nvSpPr>
            <p:spPr bwMode="gray">
              <a:xfrm>
                <a:off x="4702140" y="2133601"/>
                <a:ext cx="1209711" cy="1483085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00B050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s-ES" sz="2000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79879" name="Puzzle4"/>
              <p:cNvSpPr>
                <a:spLocks noEditPoints="1" noChangeArrowheads="1"/>
              </p:cNvSpPr>
              <p:nvPr/>
            </p:nvSpPr>
            <p:spPr bwMode="gray">
              <a:xfrm>
                <a:off x="3557194" y="3197424"/>
                <a:ext cx="1171704" cy="1727001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C0099"/>
              </a:solidFill>
              <a:ln w="57150">
                <a:solidFill>
                  <a:schemeClr val="accent2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s-ES" sz="2000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79880" name="Puzzle1"/>
              <p:cNvSpPr>
                <a:spLocks noEditPoints="1" noChangeArrowheads="1"/>
              </p:cNvSpPr>
              <p:nvPr/>
            </p:nvSpPr>
            <p:spPr bwMode="gray">
              <a:xfrm>
                <a:off x="3203576" y="2583228"/>
                <a:ext cx="1954649" cy="1028560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C000"/>
              </a:solidFill>
              <a:ln w="57150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s-ES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7" name="Almacenamiento interno 6"/>
            <p:cNvSpPr/>
            <p:nvPr/>
          </p:nvSpPr>
          <p:spPr>
            <a:xfrm>
              <a:off x="946597" y="1676904"/>
              <a:ext cx="2963821" cy="1352818"/>
            </a:xfrm>
            <a:prstGeom prst="flowChartInternalStorag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es-PR" sz="2000" b="1" dirty="0">
                  <a:latin typeface="Arial Narrow" panose="020B0606020202030204" pitchFamily="34" charset="0"/>
                </a:rPr>
                <a:t>Potencialidades intelectuales</a:t>
              </a:r>
              <a:endParaRPr lang="es-US" sz="2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Almacenamiento interno 19"/>
            <p:cNvSpPr/>
            <p:nvPr/>
          </p:nvSpPr>
          <p:spPr>
            <a:xfrm>
              <a:off x="5799319" y="1087762"/>
              <a:ext cx="3309119" cy="1914644"/>
            </a:xfrm>
            <a:prstGeom prst="flowChartInternalStorag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b="1" dirty="0">
                  <a:latin typeface="Arial Narrow" panose="020B0606020202030204" pitchFamily="34" charset="0"/>
                </a:rPr>
                <a:t>Condiciones multiculturales e interculturales para aprender</a:t>
              </a:r>
              <a:endParaRPr lang="es-US" sz="2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Almacenamiento interno 21"/>
            <p:cNvSpPr/>
            <p:nvPr/>
          </p:nvSpPr>
          <p:spPr>
            <a:xfrm>
              <a:off x="4823345" y="4378956"/>
              <a:ext cx="4181355" cy="2042031"/>
            </a:xfrm>
            <a:prstGeom prst="flowChartInternalStorag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altLang="es-PR" sz="2000" b="1" dirty="0">
                  <a:latin typeface="Arial Narrow" panose="020B0606020202030204" pitchFamily="34" charset="0"/>
                </a:rPr>
                <a:t>Diversidad en el</a:t>
              </a:r>
            </a:p>
            <a:p>
              <a:pPr algn="ctr"/>
              <a:r>
                <a:rPr lang="es-ES" altLang="es-PR" sz="2000" b="1" dirty="0">
                  <a:latin typeface="Arial Narrow" panose="020B0606020202030204" pitchFamily="34" charset="0"/>
                </a:rPr>
                <a:t>nivel de conocimientos, las formas de aprender y  las habilidades.</a:t>
              </a:r>
              <a:endParaRPr lang="es-ES" sz="2000" b="1" dirty="0">
                <a:latin typeface="Arial Narrow" panose="020B0606020202030204" pitchFamily="34" charset="0"/>
              </a:endParaRPr>
            </a:p>
            <a:p>
              <a:pPr algn="ctr"/>
              <a:endParaRPr lang="es-US" sz="2000" b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1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755576" y="260648"/>
            <a:ext cx="7704856" cy="830997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None/>
              <a:defRPr/>
            </a:pPr>
            <a:r>
              <a:rPr lang="es-ES" sz="2400" b="1" dirty="0" smtClean="0">
                <a:solidFill>
                  <a:srgbClr val="000064"/>
                </a:solidFill>
                <a:latin typeface="Arial Narrow" panose="020B0606020202030204" pitchFamily="34" charset="0"/>
              </a:rPr>
              <a:t>La ELAM cuenta con una Concepción teórico metodológica para el desarrollo de los </a:t>
            </a:r>
            <a:r>
              <a:rPr lang="es-ES" altLang="es-PR" sz="240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Arial" panose="020B0604020202020204" pitchFamily="34" charset="0"/>
              </a:rPr>
              <a:t>Materiales didácticos virtuales adaptativos </a:t>
            </a:r>
            <a:r>
              <a:rPr lang="es-ES" altLang="es-PR" sz="2400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Arial" panose="020B0604020202020204" pitchFamily="34" charset="0"/>
              </a:rPr>
              <a:t> (</a:t>
            </a:r>
            <a:r>
              <a:rPr lang="es-ES" sz="2400" b="1" dirty="0" smtClean="0">
                <a:solidFill>
                  <a:srgbClr val="000064"/>
                </a:solidFill>
                <a:latin typeface="Arial Narrow" panose="020B0606020202030204" pitchFamily="34" charset="0"/>
              </a:rPr>
              <a:t>MADIVA)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22045481"/>
              </p:ext>
            </p:extLst>
          </p:nvPr>
        </p:nvGraphicFramePr>
        <p:xfrm>
          <a:off x="395536" y="2276872"/>
          <a:ext cx="85324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691680" y="1541983"/>
            <a:ext cx="5799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0064"/>
                </a:solidFill>
                <a:latin typeface="Arial Narrow" panose="020B0606020202030204" pitchFamily="34" charset="0"/>
              </a:rPr>
              <a:t>Dimensiones  de la Concepción teórico–metodológica</a:t>
            </a:r>
            <a:endParaRPr lang="es-ES" sz="2400" b="1" dirty="0">
              <a:solidFill>
                <a:srgbClr val="00006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30363"/>
            <a:ext cx="6985000" cy="4822825"/>
          </a:xfrm>
          <a:prstGeom prst="rect">
            <a:avLst/>
          </a:prstGeom>
          <a:ln>
            <a:solidFill>
              <a:srgbClr val="6ABAD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Rectángulo 2"/>
          <p:cNvSpPr/>
          <p:nvPr/>
        </p:nvSpPr>
        <p:spPr>
          <a:xfrm>
            <a:off x="684213" y="333375"/>
            <a:ext cx="784860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Etapas para el desarrollo de materiales didácticos virtuales adaptativos en la ELAM </a:t>
            </a:r>
            <a:endParaRPr lang="es-US" sz="300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8420" y="1457290"/>
            <a:ext cx="4260575" cy="470898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Primera etapa: </a:t>
            </a:r>
            <a:r>
              <a:rPr 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Diagnóstico</a:t>
            </a:r>
          </a:p>
          <a:p>
            <a:pPr algn="ctr"/>
            <a:endParaRPr lang="es-US" sz="1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es-ES" sz="2000" b="1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caracterizar el estado actual de la educación virtual y los MADIVA en el contexto de la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ELAM.</a:t>
            </a:r>
          </a:p>
          <a:p>
            <a:endParaRPr lang="es-ES" sz="1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sz="2000" b="1" u="sng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Procedimientos </a:t>
            </a:r>
            <a:r>
              <a:rPr lang="es-ES" sz="2000" b="1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desarrollar en la etapa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s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spcAft>
                <a:spcPts val="15"/>
              </a:spcAft>
              <a:buFont typeface="Symbol" panose="05050102010706020507" pitchFamily="18" charset="2"/>
              <a:buChar char="-"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Realización del diagnóstico sobre el estado actual de la educación virtual y los MADIVA en el contexto de la Escuela Latinoamericana de Medicina.</a:t>
            </a:r>
            <a:endParaRPr lang="es-US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15"/>
              </a:spcAft>
              <a:buFont typeface="Symbol" panose="05050102010706020507" pitchFamily="18" charset="2"/>
              <a:buChar char="-"/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Identificación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los contenidos que se incluyen en el MADIVA de acuerdo a la materia a estudiar.</a:t>
            </a:r>
            <a:endParaRPr lang="es-US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15"/>
              </a:spcAft>
              <a:buFont typeface="Symbol" panose="05050102010706020507" pitchFamily="18" charset="2"/>
              <a:buChar char="-"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Preparación del EVEA donde se van a alojar los MADIVA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24407" y="1457290"/>
            <a:ext cx="4168074" cy="50680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es-MX" sz="20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Tercera etapa: </a:t>
            </a:r>
          </a:p>
          <a:p>
            <a:pPr algn="ctr">
              <a:spcAft>
                <a:spcPts val="750"/>
              </a:spcAft>
            </a:pPr>
            <a:r>
              <a:rPr lang="es-MX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Elaboración </a:t>
            </a:r>
            <a:r>
              <a:rPr lang="es-MX" sz="20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MADIVA</a:t>
            </a:r>
            <a:endParaRPr lang="es-US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US" sz="1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2000" b="1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MX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elaborar los materiales didácticos virtuales adaptativos para la </a:t>
            </a:r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ELAM, </a:t>
            </a:r>
            <a:r>
              <a:rPr lang="es-MX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partir de las acciones realizadas en la etapa de diagnóstico</a:t>
            </a:r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sz="2000" b="1" u="sng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Procedimientos </a:t>
            </a:r>
            <a:r>
              <a:rPr lang="es-ES" sz="2000" b="1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desarrollar en la etapa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s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spcAft>
                <a:spcPts val="15"/>
              </a:spcAft>
              <a:buFont typeface="Symbol" panose="05050102010706020507" pitchFamily="18" charset="2"/>
              <a:buChar char="-"/>
            </a:pPr>
            <a:r>
              <a:rPr lang="es-MX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Selección de la herramienta tecnológica para crear el MADIVA de acuerdo al </a:t>
            </a:r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objetivo. Se </a:t>
            </a:r>
            <a:r>
              <a:rPr lang="es-MX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debe tener en cuenta el aspecto pedagógico y tecnológico de la actividad.</a:t>
            </a:r>
            <a:endParaRPr lang="es-US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15"/>
              </a:spcAft>
              <a:buFont typeface="Symbol" panose="05050102010706020507" pitchFamily="18" charset="2"/>
              <a:buChar char="-"/>
            </a:pPr>
            <a:r>
              <a:rPr lang="es-MX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Estructuración del MADIVA compuesto por: título objetivo, orientación de la tarea docente, contenido para el aprendizaje</a:t>
            </a:r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5"/>
              </a:spcAft>
            </a:pPr>
            <a:endParaRPr lang="es-US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2"/>
          <p:cNvSpPr/>
          <p:nvPr/>
        </p:nvSpPr>
        <p:spPr>
          <a:xfrm>
            <a:off x="684213" y="109081"/>
            <a:ext cx="7848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Ejemplos de procedimientos en las etapas </a:t>
            </a:r>
            <a:r>
              <a:rPr lang="es-ES" sz="3000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para </a:t>
            </a:r>
            <a:r>
              <a:rPr lang="es-ES" sz="300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desarrollo de </a:t>
            </a:r>
            <a:r>
              <a:rPr lang="es-ES" sz="3000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MADIVA en </a:t>
            </a:r>
            <a:r>
              <a:rPr lang="es-ES" sz="3000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ELAM </a:t>
            </a:r>
            <a:endParaRPr lang="es-US" sz="300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700808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004376"/>
                </a:solidFill>
              </a:rPr>
              <a:t>Objetivo:</a:t>
            </a:r>
          </a:p>
          <a:p>
            <a:pPr algn="just"/>
            <a:r>
              <a:rPr lang="es-ES" sz="2400" b="1" dirty="0" smtClean="0">
                <a:solidFill>
                  <a:srgbClr val="004376"/>
                </a:solidFill>
              </a:rPr>
              <a:t>Caracterizar el desarrollo de los materiales didácticos virtuales adaptativos en la Escuela Latinoamericana de Medicina</a:t>
            </a:r>
          </a:p>
          <a:p>
            <a:pPr algn="just"/>
            <a:endParaRPr lang="es-ES" sz="2400" b="1" dirty="0">
              <a:solidFill>
                <a:srgbClr val="004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2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00808"/>
            <a:ext cx="7427168" cy="19008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Un aspecto importante es que los MADIVA pueden ser REA.</a:t>
            </a:r>
          </a:p>
          <a:p>
            <a:pPr marL="0" indent="0" algn="just">
              <a:buNone/>
            </a:pPr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Tienen la posibilidad se pueden adaptar a las características institucionales y a las diversidades de los estudiantes.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7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43916"/>
            <a:ext cx="856895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Recursos educativos </a:t>
            </a: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abiertos</a:t>
            </a:r>
            <a:endParaRPr lang="es-ES" sz="36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just"/>
            <a:endParaRPr lang="es-ES" b="1" dirty="0" smtClean="0">
              <a:latin typeface="Arial Narrow" pitchFamily="34" charset="0"/>
            </a:endParaRPr>
          </a:p>
          <a:p>
            <a:pPr algn="just"/>
            <a:r>
              <a:rPr lang="es-ES" sz="2400" dirty="0" smtClean="0">
                <a:latin typeface="Arial Narrow" pitchFamily="34" charset="0"/>
              </a:rPr>
              <a:t>Pueden ser:</a:t>
            </a:r>
          </a:p>
          <a:p>
            <a:pPr algn="just"/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O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bjetos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de aprendizaje, presentaciones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conferencias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revisiones de temas, casos clínicos, lecciones para el Supercurso,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artículos para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Humanidades Médicas, guías orientadoras, actividades de aprendizaje,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mapas conceptuales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audios, videos, multimedia o cualquier otro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material dirigido a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la docencia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y la investigación que resida en el dominio público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es-ES" sz="800" b="1" dirty="0">
              <a:latin typeface="Arial Narrow" pitchFamily="34" charset="0"/>
            </a:endParaRPr>
          </a:p>
          <a:p>
            <a:pPr algn="r"/>
            <a:r>
              <a:rPr lang="es-ES" u="sng" dirty="0">
                <a:latin typeface="Arial Narrow" pitchFamily="34" charset="0"/>
                <a:hlinkClick r:id="rId2" tooltip="Abreviado del Informe Horizon 2017"/>
              </a:rPr>
              <a:t>https://www.nmc.org/publication/nmc-horizon-report-2017-higher-education-edition/</a:t>
            </a:r>
            <a:r>
              <a:rPr lang="es-ES" dirty="0">
                <a:latin typeface="Arial Narrow" pitchFamily="34" charset="0"/>
              </a:rPr>
              <a:t>)</a:t>
            </a:r>
          </a:p>
          <a:p>
            <a:pPr algn="just"/>
            <a:endParaRPr lang="es-ES" dirty="0">
              <a:latin typeface="Arial Narrow" pitchFamily="34" charset="0"/>
            </a:endParaRPr>
          </a:p>
          <a:p>
            <a:pPr algn="just"/>
            <a:r>
              <a:rPr lang="es-ES" sz="2400" dirty="0">
                <a:latin typeface="Arial Narrow" pitchFamily="34" charset="0"/>
              </a:rPr>
              <a:t>Incluyen:  </a:t>
            </a:r>
          </a:p>
          <a:p>
            <a:pPr algn="just"/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Cursos y programas curriculares, módulos didácticos, guías de estudiante, libros de texto, artículos de investigación, vídeos,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podcasts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herramientas de evaluación, materiales interactivos (como simulaciones), bases de datos, software,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aplicaciones.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endParaRPr lang="es-ES" dirty="0" smtClean="0">
              <a:latin typeface="Arial Narrow" pitchFamily="34" charset="0"/>
            </a:endParaRPr>
          </a:p>
          <a:p>
            <a:pPr algn="just"/>
            <a:endParaRPr lang="es-ES" dirty="0" smtClean="0">
              <a:latin typeface="Arial Narrow" pitchFamily="34" charset="0"/>
            </a:endParaRPr>
          </a:p>
          <a:p>
            <a:pPr algn="ctr"/>
            <a:r>
              <a:rPr lang="es-ES" sz="2400" dirty="0" smtClean="0">
                <a:solidFill>
                  <a:srgbClr val="C00000"/>
                </a:solidFill>
                <a:latin typeface="Arial Narrow" pitchFamily="34" charset="0"/>
              </a:rPr>
              <a:t>Los </a:t>
            </a:r>
            <a:r>
              <a:rPr lang="es-ES" sz="2400" dirty="0">
                <a:solidFill>
                  <a:srgbClr val="C00000"/>
                </a:solidFill>
                <a:latin typeface="Arial Narrow" pitchFamily="34" charset="0"/>
              </a:rPr>
              <a:t>formatos más comunes son: </a:t>
            </a:r>
            <a:endParaRPr lang="es-ES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es-ES" sz="2400" dirty="0" smtClean="0">
                <a:solidFill>
                  <a:srgbClr val="C00000"/>
                </a:solidFill>
                <a:latin typeface="Arial Narrow" pitchFamily="34" charset="0"/>
              </a:rPr>
              <a:t>textuales</a:t>
            </a:r>
            <a:r>
              <a:rPr lang="es-ES" sz="2400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es-ES" sz="2400" dirty="0" smtClean="0">
                <a:solidFill>
                  <a:srgbClr val="C00000"/>
                </a:solidFill>
                <a:latin typeface="Arial Narrow" pitchFamily="34" charset="0"/>
              </a:rPr>
              <a:t>sonoros</a:t>
            </a:r>
            <a:r>
              <a:rPr lang="es-ES" sz="2400" dirty="0">
                <a:solidFill>
                  <a:srgbClr val="C00000"/>
                </a:solidFill>
                <a:latin typeface="Arial Narrow" pitchFamily="34" charset="0"/>
              </a:rPr>
              <a:t>, visuales, audiovisuales y </a:t>
            </a:r>
            <a:r>
              <a:rPr lang="es-ES" sz="2400" dirty="0" err="1">
                <a:solidFill>
                  <a:srgbClr val="C00000"/>
                </a:solidFill>
                <a:latin typeface="Arial Narrow" pitchFamily="34" charset="0"/>
              </a:rPr>
              <a:t>multimediales</a:t>
            </a:r>
            <a:r>
              <a:rPr lang="es-ES" sz="2400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  <a:endParaRPr lang="es-ES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6" t="10282" r="24920" b="6250"/>
          <a:stretch/>
        </p:blipFill>
        <p:spPr bwMode="auto">
          <a:xfrm>
            <a:off x="261239" y="980728"/>
            <a:ext cx="4154460" cy="543599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9" t="12601" r="32581" b="6351"/>
          <a:stretch/>
        </p:blipFill>
        <p:spPr bwMode="auto">
          <a:xfrm>
            <a:off x="5013768" y="992965"/>
            <a:ext cx="3950720" cy="542479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2"/>
          <p:cNvSpPr/>
          <p:nvPr/>
        </p:nvSpPr>
        <p:spPr>
          <a:xfrm>
            <a:off x="684213" y="109081"/>
            <a:ext cx="78486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Documentos importantes para el trabajo con los REA</a:t>
            </a:r>
            <a:endParaRPr lang="es-US" sz="3000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Rectángulo"/>
          <p:cNvSpPr/>
          <p:nvPr/>
        </p:nvSpPr>
        <p:spPr>
          <a:xfrm>
            <a:off x="1062683" y="2780928"/>
            <a:ext cx="7008326" cy="1323439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9532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/>
          <p:cNvSpPr/>
          <p:nvPr/>
        </p:nvSpPr>
        <p:spPr>
          <a:xfrm>
            <a:off x="71532" y="4052796"/>
            <a:ext cx="4082332" cy="2390911"/>
          </a:xfrm>
          <a:prstGeom prst="roundRect">
            <a:avLst/>
          </a:prstGeom>
          <a:solidFill>
            <a:srgbClr val="3E6CA4"/>
          </a:solidFill>
          <a:effectLst>
            <a:softEdge rad="635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s-ES" altLang="es-PR" sz="2800" b="1" dirty="0" smtClean="0">
                <a:latin typeface="Arial Narrow" panose="020B0606020202030204" pitchFamily="34" charset="0"/>
              </a:rPr>
              <a:t>Diseño de contenidos digitales para </a:t>
            </a:r>
            <a:r>
              <a:rPr lang="es-ES" altLang="es-PR" sz="2800" b="1" dirty="0">
                <a:latin typeface="Arial Narrow" panose="020B0606020202030204" pitchFamily="34" charset="0"/>
              </a:rPr>
              <a:t>responder a los retos tecnológicos, comunicativos y pedagógicos</a:t>
            </a:r>
            <a:endParaRPr lang="es-US" sz="2800" b="1" dirty="0">
              <a:latin typeface="Arial Narrow" panose="020B060602020203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724128" y="3957770"/>
            <a:ext cx="3184038" cy="2304256"/>
          </a:xfrm>
          <a:prstGeom prst="roundRect">
            <a:avLst/>
          </a:prstGeom>
          <a:solidFill>
            <a:srgbClr val="3E6CA4"/>
          </a:solidFill>
          <a:effectLst>
            <a:softEdge rad="6350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s-ES" altLang="es-PR" sz="2800" b="1" dirty="0" smtClean="0">
                <a:latin typeface="Arial Narrow" panose="020B0606020202030204" pitchFamily="34" charset="0"/>
              </a:rPr>
              <a:t>Nuevos  </a:t>
            </a:r>
            <a:r>
              <a:rPr lang="es-ES" altLang="es-PR" sz="2800" b="1" dirty="0">
                <a:latin typeface="Arial Narrow" panose="020B0606020202030204" pitchFamily="34" charset="0"/>
              </a:rPr>
              <a:t>escenarios formativos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s-ES" sz="2800" b="1" dirty="0">
                <a:latin typeface="Arial Narrow" panose="020B0606020202030204" pitchFamily="34" charset="0"/>
              </a:rPr>
              <a:t>Nuevos espacios de aprendizaje</a:t>
            </a:r>
            <a:endParaRPr lang="es-US" sz="2800" b="1" dirty="0">
              <a:latin typeface="Arial Narrow" panose="020B0606020202030204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5780257" y="332656"/>
            <a:ext cx="3335131" cy="2157823"/>
          </a:xfrm>
          <a:prstGeom prst="roundRect">
            <a:avLst/>
          </a:prstGeom>
          <a:solidFill>
            <a:srgbClr val="3E6CA4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s-ES" altLang="es-PR" sz="2800" b="1" dirty="0">
                <a:latin typeface="Arial Narrow" panose="020B0606020202030204" pitchFamily="34" charset="0"/>
              </a:rPr>
              <a:t>“Sociedad del conocimiento” con influencia en la educación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237731" y="260648"/>
            <a:ext cx="3038125" cy="2212007"/>
          </a:xfrm>
          <a:prstGeom prst="roundRect">
            <a:avLst/>
          </a:prstGeom>
          <a:solidFill>
            <a:srgbClr val="3E6CA4"/>
          </a:solidFill>
          <a:effectLst>
            <a:softEdge rad="635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s-ES" altLang="es-PR" sz="2800" b="1" dirty="0">
                <a:latin typeface="Arial Narrow" panose="020B0606020202030204" pitchFamily="34" charset="0"/>
              </a:rPr>
              <a:t>Tecnologías de la Información y las </a:t>
            </a:r>
            <a:r>
              <a:rPr lang="es-ES" altLang="es-PR" sz="2800" b="1" dirty="0" smtClean="0">
                <a:latin typeface="Arial Narrow" panose="020B0606020202030204" pitchFamily="34" charset="0"/>
              </a:rPr>
              <a:t>Comunicaciones (TIC)</a:t>
            </a:r>
            <a:endParaRPr lang="es-US" sz="2800" b="1" dirty="0">
              <a:latin typeface="Arial Narrow" panose="020B0606020202030204" pitchFamily="34" charset="0"/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2793095" y="1426621"/>
            <a:ext cx="3683996" cy="2689457"/>
            <a:chOff x="2988182" y="1583871"/>
            <a:chExt cx="3683996" cy="2689457"/>
          </a:xfrm>
        </p:grpSpPr>
        <p:pic>
          <p:nvPicPr>
            <p:cNvPr id="63" name="Imagen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182" y="1583871"/>
              <a:ext cx="3683996" cy="2689457"/>
            </a:xfrm>
            <a:prstGeom prst="roundRect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softEdge rad="112500"/>
            </a:effectLst>
          </p:spPr>
        </p:pic>
        <p:sp>
          <p:nvSpPr>
            <p:cNvPr id="62" name="Rectángulo 61"/>
            <p:cNvSpPr/>
            <p:nvPr/>
          </p:nvSpPr>
          <p:spPr>
            <a:xfrm>
              <a:off x="3258419" y="1719033"/>
              <a:ext cx="3124552" cy="715089"/>
            </a:xfrm>
            <a:prstGeom prst="round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cap="none" spc="0" dirty="0" smtClean="0">
                  <a:ln w="0"/>
                  <a:solidFill>
                    <a:srgbClr val="FCD90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Sociedad actual</a:t>
              </a:r>
              <a:endParaRPr lang="es-ES" sz="3600" b="1" cap="none" spc="0" dirty="0">
                <a:ln w="0"/>
                <a:solidFill>
                  <a:srgbClr val="FCD9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16 CuadroTexto"/>
          <p:cNvSpPr txBox="1">
            <a:spLocks noChangeArrowheads="1"/>
          </p:cNvSpPr>
          <p:nvPr/>
        </p:nvSpPr>
        <p:spPr bwMode="auto">
          <a:xfrm>
            <a:off x="467544" y="44624"/>
            <a:ext cx="8208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PR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Escuela Latinoamericana de Medicina (ELAM)</a:t>
            </a:r>
            <a:endParaRPr lang="es-ES" altLang="es-PR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40229"/>
            <a:ext cx="8023161" cy="59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19872" y="260648"/>
            <a:ext cx="5328592" cy="17281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MX" sz="2600" b="1" i="0" u="none" strike="noStrike" cap="none" normalizeH="0" baseline="0" dirty="0" smtClean="0">
                <a:ln>
                  <a:noFill/>
                </a:ln>
                <a:solidFill>
                  <a:srgbClr val="003380"/>
                </a:solidFill>
                <a:effectLst/>
                <a:latin typeface="Arial Narrow" panose="020B0606020202030204" pitchFamily="34" charset="0"/>
              </a:rPr>
              <a:t>Proceso de formación integral de la personalidad de los sujetos sociales en él participantes, a partir del despliegue de las potencialidades que al respecto ofrecen las TIC.</a:t>
            </a:r>
            <a:endParaRPr kumimoji="0" lang="es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3175" y="3175"/>
            <a:ext cx="2193925" cy="4572000"/>
            <a:chOff x="102876350" y="105619550"/>
            <a:chExt cx="2194560" cy="4572000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02876350" y="105619550"/>
              <a:ext cx="0" cy="4572000"/>
            </a:xfrm>
            <a:prstGeom prst="line">
              <a:avLst/>
            </a:prstGeom>
            <a:noFill/>
            <a:ln w="12700" algn="ctr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102876350" y="105619550"/>
              <a:ext cx="2194560" cy="0"/>
            </a:xfrm>
            <a:prstGeom prst="line">
              <a:avLst/>
            </a:prstGeom>
            <a:noFill/>
            <a:ln w="12700" algn="ctr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US"/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359739"/>
            <a:ext cx="7416824" cy="4237613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79512" y="425501"/>
            <a:ext cx="3168352" cy="1419323"/>
          </a:xfrm>
          <a:prstGeom prst="ellipse">
            <a:avLst/>
          </a:prstGeom>
          <a:gradFill>
            <a:gsLst>
              <a:gs pos="2000">
                <a:srgbClr val="EFFBFF"/>
              </a:gs>
              <a:gs pos="98000">
                <a:schemeClr val="bg1"/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Educación virtual</a:t>
            </a:r>
            <a:endParaRPr lang="es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3" y="95666"/>
            <a:ext cx="8733333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6" name="1 Rectángulo"/>
          <p:cNvSpPr>
            <a:spLocks noChangeArrowheads="1"/>
          </p:cNvSpPr>
          <p:nvPr/>
        </p:nvSpPr>
        <p:spPr bwMode="auto">
          <a:xfrm>
            <a:off x="206541" y="251937"/>
            <a:ext cx="3586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PR" b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Arial" panose="020B0604020202020204" pitchFamily="34" charset="0"/>
              </a:rPr>
              <a:t>Materiales didácticos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-158523" y="696189"/>
            <a:ext cx="8906987" cy="3401799"/>
            <a:chOff x="-386994" y="696189"/>
            <a:chExt cx="8906987" cy="3401799"/>
          </a:xfrm>
        </p:grpSpPr>
        <p:grpSp>
          <p:nvGrpSpPr>
            <p:cNvPr id="17410" name="Grupo 1"/>
            <p:cNvGrpSpPr>
              <a:grpSpLocks/>
            </p:cNvGrpSpPr>
            <p:nvPr/>
          </p:nvGrpSpPr>
          <p:grpSpPr bwMode="auto">
            <a:xfrm>
              <a:off x="-386994" y="836712"/>
              <a:ext cx="7263250" cy="3261276"/>
              <a:chOff x="-412816" y="1889126"/>
              <a:chExt cx="8969441" cy="4478125"/>
            </a:xfrm>
          </p:grpSpPr>
          <p:sp>
            <p:nvSpPr>
              <p:cNvPr id="6" name="Anillo 5"/>
              <p:cNvSpPr/>
              <p:nvPr/>
            </p:nvSpPr>
            <p:spPr>
              <a:xfrm>
                <a:off x="684212" y="3138490"/>
                <a:ext cx="1310647" cy="1362122"/>
              </a:xfrm>
              <a:prstGeom prst="donut">
                <a:avLst>
                  <a:gd name="adj" fmla="val 20000"/>
                </a:avLst>
              </a:prstGeom>
              <a:gradFill flip="none" rotWithShape="0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50800" cmpd="thickThin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Forma libre 6"/>
              <p:cNvSpPr/>
              <p:nvPr/>
            </p:nvSpPr>
            <p:spPr>
              <a:xfrm rot="18900000">
                <a:off x="1429530" y="5383001"/>
                <a:ext cx="2974919" cy="984250"/>
              </a:xfrm>
              <a:custGeom>
                <a:avLst/>
                <a:gdLst>
                  <a:gd name="connsiteX0" fmla="*/ 0 w 2043650"/>
                  <a:gd name="connsiteY0" fmla="*/ 0 h 984881"/>
                  <a:gd name="connsiteX1" fmla="*/ 2043650 w 2043650"/>
                  <a:gd name="connsiteY1" fmla="*/ 0 h 984881"/>
                  <a:gd name="connsiteX2" fmla="*/ 2043650 w 2043650"/>
                  <a:gd name="connsiteY2" fmla="*/ 984881 h 984881"/>
                  <a:gd name="connsiteX3" fmla="*/ 0 w 2043650"/>
                  <a:gd name="connsiteY3" fmla="*/ 984881 h 984881"/>
                  <a:gd name="connsiteX4" fmla="*/ 0 w 2043650"/>
                  <a:gd name="connsiteY4" fmla="*/ 0 h 98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3650" h="984881">
                    <a:moveTo>
                      <a:pt x="0" y="0"/>
                    </a:moveTo>
                    <a:lnTo>
                      <a:pt x="2043650" y="0"/>
                    </a:lnTo>
                    <a:lnTo>
                      <a:pt x="2043650" y="984881"/>
                    </a:lnTo>
                    <a:lnTo>
                      <a:pt x="0" y="98488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799" tIns="-1" rIns="0" bIns="0" spcCol="1270" anchor="ctr"/>
              <a:lstStyle/>
              <a:p>
                <a:pPr algn="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000" b="1" dirty="0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Materiales didácticos </a:t>
                </a:r>
                <a:r>
                  <a:rPr lang="es-ES" sz="20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de la educación a distancia</a:t>
                </a:r>
              </a:p>
            </p:txBody>
          </p:sp>
          <p:sp>
            <p:nvSpPr>
              <p:cNvPr id="8" name="Elipse 7"/>
              <p:cNvSpPr/>
              <p:nvPr/>
            </p:nvSpPr>
            <p:spPr>
              <a:xfrm>
                <a:off x="2451100" y="3533776"/>
                <a:ext cx="854075" cy="8524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50800" cmpd="thickThin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ectángulo 9"/>
              <p:cNvSpPr/>
              <p:nvPr/>
            </p:nvSpPr>
            <p:spPr>
              <a:xfrm rot="17700000">
                <a:off x="2547144" y="2347120"/>
                <a:ext cx="1768475" cy="85248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Elipse 10"/>
              <p:cNvSpPr/>
              <p:nvPr/>
            </p:nvSpPr>
            <p:spPr>
              <a:xfrm>
                <a:off x="3428409" y="3533649"/>
                <a:ext cx="853330" cy="853330"/>
              </a:xfrm>
              <a:prstGeom prst="ellipse">
                <a:avLst/>
              </a:prstGeom>
              <a:gradFill flip="none" rotWithShape="0">
                <a:gsLst>
                  <a:gs pos="0">
                    <a:srgbClr val="FFFF66">
                      <a:shade val="30000"/>
                      <a:satMod val="115000"/>
                    </a:srgbClr>
                  </a:gs>
                  <a:gs pos="50000">
                    <a:srgbClr val="FFFF66">
                      <a:shade val="67500"/>
                      <a:satMod val="115000"/>
                    </a:srgbClr>
                  </a:gs>
                  <a:gs pos="100000">
                    <a:srgbClr val="FFFF66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50800" cmpd="thickThin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ángulo 12"/>
              <p:cNvSpPr/>
              <p:nvPr/>
            </p:nvSpPr>
            <p:spPr>
              <a:xfrm rot="17700000">
                <a:off x="3524250" y="2347914"/>
                <a:ext cx="1768475" cy="8509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Anillo 13"/>
              <p:cNvSpPr/>
              <p:nvPr/>
            </p:nvSpPr>
            <p:spPr>
              <a:xfrm>
                <a:off x="6693725" y="3251700"/>
                <a:ext cx="1311379" cy="1362881"/>
              </a:xfrm>
              <a:prstGeom prst="donut">
                <a:avLst>
                  <a:gd name="adj" fmla="val 20000"/>
                </a:avLst>
              </a:prstGeom>
              <a:gradFill flip="none" rotWithShape="0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50800" cmpd="thickThin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Forma libre 14"/>
              <p:cNvSpPr/>
              <p:nvPr/>
            </p:nvSpPr>
            <p:spPr>
              <a:xfrm rot="18900000">
                <a:off x="5843118" y="2052552"/>
                <a:ext cx="2560213" cy="830330"/>
              </a:xfrm>
              <a:custGeom>
                <a:avLst/>
                <a:gdLst>
                  <a:gd name="connsiteX0" fmla="*/ 0 w 2043650"/>
                  <a:gd name="connsiteY0" fmla="*/ 0 h 984881"/>
                  <a:gd name="connsiteX1" fmla="*/ 2043650 w 2043650"/>
                  <a:gd name="connsiteY1" fmla="*/ 0 h 984881"/>
                  <a:gd name="connsiteX2" fmla="*/ 2043650 w 2043650"/>
                  <a:gd name="connsiteY2" fmla="*/ 984881 h 984881"/>
                  <a:gd name="connsiteX3" fmla="*/ 0 w 2043650"/>
                  <a:gd name="connsiteY3" fmla="*/ 984881 h 984881"/>
                  <a:gd name="connsiteX4" fmla="*/ 0 w 2043650"/>
                  <a:gd name="connsiteY4" fmla="*/ 0 h 98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3650" h="984881">
                    <a:moveTo>
                      <a:pt x="0" y="0"/>
                    </a:moveTo>
                    <a:lnTo>
                      <a:pt x="2043650" y="0"/>
                    </a:lnTo>
                    <a:lnTo>
                      <a:pt x="2043650" y="984881"/>
                    </a:lnTo>
                    <a:lnTo>
                      <a:pt x="0" y="98488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0799" tIns="-1" rIns="0" bIns="0" spcCol="1270" anchor="ctr"/>
              <a:lstStyle/>
              <a:p>
                <a:pPr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0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Materiales didácticos digitales </a:t>
                </a:r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4482090" y="3504189"/>
                <a:ext cx="852487" cy="852487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50800" cmpd="thickThin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Forma libre 16"/>
              <p:cNvSpPr/>
              <p:nvPr/>
            </p:nvSpPr>
            <p:spPr>
              <a:xfrm rot="18900000">
                <a:off x="1188307" y="4634153"/>
                <a:ext cx="1766888" cy="852488"/>
              </a:xfrm>
              <a:custGeom>
                <a:avLst/>
                <a:gdLst>
                  <a:gd name="connsiteX0" fmla="*/ 0 w 1767854"/>
                  <a:gd name="connsiteY0" fmla="*/ 0 h 852393"/>
                  <a:gd name="connsiteX1" fmla="*/ 1767854 w 1767854"/>
                  <a:gd name="connsiteY1" fmla="*/ 0 h 852393"/>
                  <a:gd name="connsiteX2" fmla="*/ 1767854 w 1767854"/>
                  <a:gd name="connsiteY2" fmla="*/ 852393 h 852393"/>
                  <a:gd name="connsiteX3" fmla="*/ 0 w 1767854"/>
                  <a:gd name="connsiteY3" fmla="*/ 852393 h 852393"/>
                  <a:gd name="connsiteX4" fmla="*/ 0 w 1767854"/>
                  <a:gd name="connsiteY4" fmla="*/ 0 h 852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7854" h="852393">
                    <a:moveTo>
                      <a:pt x="0" y="0"/>
                    </a:moveTo>
                    <a:lnTo>
                      <a:pt x="1767854" y="0"/>
                    </a:lnTo>
                    <a:lnTo>
                      <a:pt x="1767854" y="852393"/>
                    </a:lnTo>
                    <a:lnTo>
                      <a:pt x="0" y="85239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-1" tIns="-1" rIns="50800" bIns="0" spcCol="1270" anchor="ctr"/>
              <a:lstStyle/>
              <a:p>
                <a:pPr algn="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0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Apoyos didácticos</a:t>
                </a:r>
              </a:p>
            </p:txBody>
          </p:sp>
          <p:sp>
            <p:nvSpPr>
              <p:cNvPr id="18" name="Rectángulo 17"/>
              <p:cNvSpPr/>
              <p:nvPr/>
            </p:nvSpPr>
            <p:spPr>
              <a:xfrm rot="17700000">
                <a:off x="6269831" y="2347120"/>
                <a:ext cx="1768475" cy="85248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Elipse 18"/>
              <p:cNvSpPr/>
              <p:nvPr/>
            </p:nvSpPr>
            <p:spPr>
              <a:xfrm>
                <a:off x="5669710" y="3534492"/>
                <a:ext cx="854075" cy="852487"/>
              </a:xfrm>
              <a:prstGeom prst="ellipse">
                <a:avLst/>
              </a:prstGeom>
              <a:gradFill flip="none" rotWithShape="1">
                <a:gsLst>
                  <a:gs pos="0">
                    <a:srgbClr val="CC0099">
                      <a:shade val="30000"/>
                      <a:satMod val="115000"/>
                    </a:srgbClr>
                  </a:gs>
                  <a:gs pos="50000">
                    <a:srgbClr val="CC0099">
                      <a:shade val="67500"/>
                      <a:satMod val="115000"/>
                    </a:srgbClr>
                  </a:gs>
                  <a:gs pos="100000">
                    <a:srgbClr val="CC009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50800" cmpd="thickThin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Forma libre 19"/>
              <p:cNvSpPr/>
              <p:nvPr/>
            </p:nvSpPr>
            <p:spPr>
              <a:xfrm rot="18900000">
                <a:off x="-412816" y="4832137"/>
                <a:ext cx="1766888" cy="850899"/>
              </a:xfrm>
              <a:custGeom>
                <a:avLst/>
                <a:gdLst>
                  <a:gd name="connsiteX0" fmla="*/ 0 w 1767854"/>
                  <a:gd name="connsiteY0" fmla="*/ 0 h 852393"/>
                  <a:gd name="connsiteX1" fmla="*/ 1767854 w 1767854"/>
                  <a:gd name="connsiteY1" fmla="*/ 0 h 852393"/>
                  <a:gd name="connsiteX2" fmla="*/ 1767854 w 1767854"/>
                  <a:gd name="connsiteY2" fmla="*/ 852393 h 852393"/>
                  <a:gd name="connsiteX3" fmla="*/ 0 w 1767854"/>
                  <a:gd name="connsiteY3" fmla="*/ 852393 h 852393"/>
                  <a:gd name="connsiteX4" fmla="*/ 0 w 1767854"/>
                  <a:gd name="connsiteY4" fmla="*/ 0 h 852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7854" h="852393">
                    <a:moveTo>
                      <a:pt x="0" y="0"/>
                    </a:moveTo>
                    <a:lnTo>
                      <a:pt x="1767854" y="0"/>
                    </a:lnTo>
                    <a:lnTo>
                      <a:pt x="1767854" y="852393"/>
                    </a:lnTo>
                    <a:lnTo>
                      <a:pt x="0" y="85239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-1" tIns="-1" rIns="50800" bIns="0" spcCol="1270" anchor="ctr"/>
              <a:lstStyle/>
              <a:p>
                <a:pPr algn="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000" b="1" dirty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Medios educativos</a:t>
                </a:r>
              </a:p>
            </p:txBody>
          </p:sp>
          <p:sp>
            <p:nvSpPr>
              <p:cNvPr id="21" name="Rectángulo 20"/>
              <p:cNvSpPr/>
              <p:nvPr/>
            </p:nvSpPr>
            <p:spPr>
              <a:xfrm rot="17700000">
                <a:off x="7246144" y="2347120"/>
                <a:ext cx="1768475" cy="85248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2" name="Forma libre 21"/>
            <p:cNvSpPr/>
            <p:nvPr/>
          </p:nvSpPr>
          <p:spPr bwMode="auto">
            <a:xfrm rot="18900000">
              <a:off x="3860979" y="1085971"/>
              <a:ext cx="1766888" cy="596797"/>
            </a:xfrm>
            <a:custGeom>
              <a:avLst/>
              <a:gdLst>
                <a:gd name="connsiteX0" fmla="*/ 0 w 1767854"/>
                <a:gd name="connsiteY0" fmla="*/ 0 h 852393"/>
                <a:gd name="connsiteX1" fmla="*/ 1767854 w 1767854"/>
                <a:gd name="connsiteY1" fmla="*/ 0 h 852393"/>
                <a:gd name="connsiteX2" fmla="*/ 1767854 w 1767854"/>
                <a:gd name="connsiteY2" fmla="*/ 852393 h 852393"/>
                <a:gd name="connsiteX3" fmla="*/ 0 w 1767854"/>
                <a:gd name="connsiteY3" fmla="*/ 852393 h 852393"/>
                <a:gd name="connsiteX4" fmla="*/ 0 w 1767854"/>
                <a:gd name="connsiteY4" fmla="*/ 0 h 85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854" h="852393">
                  <a:moveTo>
                    <a:pt x="0" y="0"/>
                  </a:moveTo>
                  <a:lnTo>
                    <a:pt x="1767854" y="0"/>
                  </a:lnTo>
                  <a:lnTo>
                    <a:pt x="1767854" y="852393"/>
                  </a:lnTo>
                  <a:lnTo>
                    <a:pt x="0" y="8523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-1" tIns="-1" rIns="50800" bIns="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Materiales TIC</a:t>
              </a:r>
              <a:endParaRPr lang="es-ES" sz="2000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Forma libre 14"/>
            <p:cNvSpPr/>
            <p:nvPr/>
          </p:nvSpPr>
          <p:spPr bwMode="auto">
            <a:xfrm rot="18900000">
              <a:off x="5925818" y="696189"/>
              <a:ext cx="2594175" cy="830330"/>
            </a:xfrm>
            <a:custGeom>
              <a:avLst/>
              <a:gdLst>
                <a:gd name="connsiteX0" fmla="*/ 0 w 2043650"/>
                <a:gd name="connsiteY0" fmla="*/ 0 h 984881"/>
                <a:gd name="connsiteX1" fmla="*/ 2043650 w 2043650"/>
                <a:gd name="connsiteY1" fmla="*/ 0 h 984881"/>
                <a:gd name="connsiteX2" fmla="*/ 2043650 w 2043650"/>
                <a:gd name="connsiteY2" fmla="*/ 984881 h 984881"/>
                <a:gd name="connsiteX3" fmla="*/ 0 w 2043650"/>
                <a:gd name="connsiteY3" fmla="*/ 984881 h 984881"/>
                <a:gd name="connsiteX4" fmla="*/ 0 w 2043650"/>
                <a:gd name="connsiteY4" fmla="*/ 0 h 98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650" h="984881">
                  <a:moveTo>
                    <a:pt x="0" y="0"/>
                  </a:moveTo>
                  <a:lnTo>
                    <a:pt x="2043650" y="0"/>
                  </a:lnTo>
                  <a:lnTo>
                    <a:pt x="2043650" y="984881"/>
                  </a:lnTo>
                  <a:lnTo>
                    <a:pt x="0" y="984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0799" tIns="-1" rIns="0" bIns="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Materiales didácticos </a:t>
              </a:r>
              <a:r>
                <a:rPr lang="es-ES" sz="22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virtuales</a:t>
              </a:r>
              <a:endParaRPr lang="es-ES" sz="22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CuadroTexto 23"/>
          <p:cNvSpPr txBox="1"/>
          <p:nvPr/>
        </p:nvSpPr>
        <p:spPr>
          <a:xfrm>
            <a:off x="3879547" y="3068960"/>
            <a:ext cx="5156949" cy="317009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 panose="020B0606020202030204" pitchFamily="34" charset="0"/>
              </a:rPr>
              <a:t>Son </a:t>
            </a:r>
            <a:r>
              <a:rPr lang="es-ES" sz="2000" dirty="0">
                <a:latin typeface="Arial Narrow" panose="020B0606020202030204" pitchFamily="34" charset="0"/>
              </a:rPr>
              <a:t>los portadores de los contenidos educativos digitales para el apoyo al proceso de enseñanza </a:t>
            </a:r>
            <a:r>
              <a:rPr lang="es-ES" sz="2000" dirty="0" smtClean="0">
                <a:latin typeface="Arial Narrow" panose="020B0606020202030204" pitchFamily="34" charset="0"/>
              </a:rPr>
              <a:t>aprendizaje.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 panose="020B0606020202030204" pitchFamily="34" charset="0"/>
              </a:rPr>
              <a:t>Se </a:t>
            </a:r>
            <a:r>
              <a:rPr lang="es-ES" sz="2000" dirty="0">
                <a:latin typeface="Arial Narrow" panose="020B0606020202030204" pitchFamily="34" charset="0"/>
              </a:rPr>
              <a:t>presentan con una estructura orgánica y </a:t>
            </a:r>
            <a:r>
              <a:rPr lang="es-ES" sz="2000" dirty="0" smtClean="0">
                <a:latin typeface="Arial Narrow" panose="020B0606020202030204" pitchFamily="34" charset="0"/>
              </a:rPr>
              <a:t>didáctica.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 panose="020B0606020202030204" pitchFamily="34" charset="0"/>
              </a:rPr>
              <a:t>Se </a:t>
            </a:r>
            <a:r>
              <a:rPr lang="es-ES" sz="2000" dirty="0">
                <a:latin typeface="Arial Narrow" panose="020B0606020202030204" pitchFamily="34" charset="0"/>
              </a:rPr>
              <a:t>sustentan en las potencialidades de las TIC utilizando diversos </a:t>
            </a:r>
            <a:r>
              <a:rPr lang="es-ES" sz="2000" dirty="0" smtClean="0">
                <a:latin typeface="Arial Narrow" panose="020B0606020202030204" pitchFamily="34" charset="0"/>
              </a:rPr>
              <a:t>EVEA, </a:t>
            </a:r>
            <a:r>
              <a:rPr lang="es-ES" sz="2000" dirty="0">
                <a:latin typeface="Arial Narrow" panose="020B0606020202030204" pitchFamily="34" charset="0"/>
              </a:rPr>
              <a:t>donde se aplican nuevos escenarios formativos y </a:t>
            </a:r>
            <a:r>
              <a:rPr lang="es-ES" sz="2000" dirty="0" smtClean="0">
                <a:latin typeface="Arial Narrow" panose="020B0606020202030204" pitchFamily="34" charset="0"/>
              </a:rPr>
              <a:t>comunicativos.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 Narrow" panose="020B0606020202030204" pitchFamily="34" charset="0"/>
              </a:rPr>
              <a:t>Permiten </a:t>
            </a:r>
            <a:r>
              <a:rPr lang="es-ES" sz="2000" dirty="0">
                <a:latin typeface="Arial Narrow" panose="020B0606020202030204" pitchFamily="34" charset="0"/>
              </a:rPr>
              <a:t>el acceso, la motivación, comunicación, colaboración, interacción e innovación de los estudiantes para la adquisición de conocimiento dentro de un contexto socio-institucional. </a:t>
            </a:r>
            <a:endParaRPr lang="es-US" sz="2000" dirty="0">
              <a:latin typeface="Arial Narrow" panose="020B0606020202030204" pitchFamily="34" charset="0"/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 flipH="1">
            <a:off x="7236296" y="1863803"/>
            <a:ext cx="741" cy="1114169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0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81625426"/>
              </p:ext>
            </p:extLst>
          </p:nvPr>
        </p:nvGraphicFramePr>
        <p:xfrm>
          <a:off x="2123728" y="188640"/>
          <a:ext cx="655272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520" y="31218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 adaptativo</a:t>
            </a:r>
            <a:endParaRPr lang="es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5800</TotalTime>
  <Words>978</Words>
  <Application>Microsoft Office PowerPoint</Application>
  <PresentationFormat>Presentación en pantalla (4:3)</PresentationFormat>
  <Paragraphs>131</Paragraphs>
  <Slides>23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</dc:creator>
  <cp:lastModifiedBy>tamara</cp:lastModifiedBy>
  <cp:revision>342</cp:revision>
  <dcterms:created xsi:type="dcterms:W3CDTF">2019-11-07T21:15:53Z</dcterms:created>
  <dcterms:modified xsi:type="dcterms:W3CDTF">2022-03-08T23:12:07Z</dcterms:modified>
</cp:coreProperties>
</file>