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300" r:id="rId3"/>
    <p:sldId id="295" r:id="rId4"/>
    <p:sldId id="297" r:id="rId5"/>
    <p:sldId id="299" r:id="rId6"/>
    <p:sldId id="290" r:id="rId7"/>
    <p:sldId id="292" r:id="rId8"/>
    <p:sldId id="298" r:id="rId9"/>
    <p:sldId id="301" r:id="rId10"/>
    <p:sldId id="293" r:id="rId11"/>
    <p:sldId id="294" r:id="rId12"/>
    <p:sldId id="302" r:id="rId13"/>
    <p:sldId id="303" r:id="rId14"/>
    <p:sldId id="275" r:id="rId15"/>
    <p:sldId id="261" r:id="rId1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27"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ABF330-BBE1-47BF-A67F-14286E04174A}" type="datetimeFigureOut">
              <a:rPr lang="es-ES" smtClean="0"/>
              <a:pPr/>
              <a:t>08/03/2022</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282A2D-8A5A-437D-9D82-70228FB1F6EC}"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9616B-44A2-4D8C-8030-57C2FAF5523D}" type="slidenum">
              <a:rPr lang="es-ES"/>
              <a:pPr/>
              <a:t>5</a:t>
            </a:fld>
            <a:endParaRPr lang="es-E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s-ES"/>
              <a:t>En general, se plantea que el Protocolo o Proyecto de Investigación es un documento que cumple tres funciones: por una parte guía a los investigadores en las etapas que suceden  a la planificación, sin devenir en camisa de fuerza; debe ser explícito para garantizar su continuidad ante cualquier eventualidad; y es un instrumento para la toma de decisiones, tanto para su aprobación por el personal designado, como para el control de su marcha una vez aprobado.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3F78F-E73B-4F70-B31A-7CFB3CFA34C7}" type="slidenum">
              <a:rPr lang="es-ES"/>
              <a:pPr/>
              <a:t>6</a:t>
            </a:fld>
            <a:endParaRPr lang="es-E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s-ES_tradnl"/>
              <a:t>La primera es la más completa en todo el proceso investigativo, pero a su vez la más importante, porque en la medida que sea mejor la planificación se lograrán mejores resultados en la investigación. En esta etapa debe quedar estructurado todo el curso de la investigación con el máximo de detalles posibles.</a:t>
            </a:r>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0A834-3D31-4E7D-8CD2-868FD1ECFE26}" type="slidenum">
              <a:rPr lang="es-ES"/>
              <a:pPr/>
              <a:t>7</a:t>
            </a:fld>
            <a:endParaRPr lang="es-E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s-ES"/>
              <a:t>Aunque no existe una estructura universalmente aprobada para la confección del Protocolo o Proyecto, en general las partes que lo integran pueden agruparse en: preliminares, del cuerpo y finales. En cada una de ellas se incluyen las partes consignadas en esta diapositiva. Recomendamos que utilice el modelo de la institución u organización a la que Ud. desea aplicar su Proyecto.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6DAB88-6719-4AA1-BA93-F2115DDDC8B5}" type="slidenum">
              <a:rPr lang="es-ES"/>
              <a:pPr/>
              <a:t>9</a:t>
            </a:fld>
            <a:endParaRPr lang="es-E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s-ES"/>
              <a:t>Es difícil establecer un algoritmo para la construcción de este apartado. Sin embargo, en nuestras instituciones aceptamos que la introducción contenga las partes que se exponen en la diapositiva. Hay ocasiones en que es conveniente realizar una breve introducción, y luego profundizar en el Marco Teórico.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6DAB88-6719-4AA1-BA93-F2115DDDC8B5}" type="slidenum">
              <a:rPr lang="es-ES"/>
              <a:pPr/>
              <a:t>10</a:t>
            </a:fld>
            <a:endParaRPr lang="es-E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s-ES"/>
              <a:t>Es difícil establecer un algoritmo para la construcción de este apartado. Sin embargo, en nuestras instituciones aceptamos que la introducción contenga las partes que se exponen en la diapositiva. Hay ocasiones en que es conveniente realizar una breve introducción, y luego profundizar en el Marco Teórico.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F22D7F-6F84-4329-8667-DBDE8FB7956C}" type="slidenum">
              <a:rPr lang="es-ES"/>
              <a:pPr/>
              <a:t>11</a:t>
            </a:fld>
            <a:endParaRPr lang="es-E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s-ES"/>
              <a:t>El objetivo es el resultado que se espera alcanzar con la investigación. Por ende su formulación debe ser clara, precisa, medible y alcanzable. Si el problema a solucionar es de gran magnitud y no puede de inmediato, puede alcanzarse a partir de sus partes esenciales u objetivos específicos. En este caso pueden construirse objetivos generales y específicos.</a:t>
            </a:r>
          </a:p>
          <a:p>
            <a:r>
              <a:rPr lang="es-ES"/>
              <a:t>Hoy se debate la necesidad de su formulación. Un grupo considera que lo importante es que hayan buenas preguntas de investigación y la vía para alcanzar su solución. Estos niegan la utilidad de los objetivos. Otros dicen que son los resultados que se esperan con el estudio, de ahí su necesidad.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F01409-7FA7-4DAE-A5EB-9C1870AEFF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x-none"/>
          </a:p>
        </p:txBody>
      </p:sp>
      <p:sp>
        <p:nvSpPr>
          <p:cNvPr id="3" name="Subtítulo 2">
            <a:extLst>
              <a:ext uri="{FF2B5EF4-FFF2-40B4-BE49-F238E27FC236}">
                <a16:creationId xmlns:a16="http://schemas.microsoft.com/office/drawing/2014/main" xmlns="" id="{B7401241-F773-4B27-AAC9-ADD2323336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x-none"/>
          </a:p>
        </p:txBody>
      </p:sp>
      <p:sp>
        <p:nvSpPr>
          <p:cNvPr id="4" name="Marcador de fecha 3">
            <a:extLst>
              <a:ext uri="{FF2B5EF4-FFF2-40B4-BE49-F238E27FC236}">
                <a16:creationId xmlns:a16="http://schemas.microsoft.com/office/drawing/2014/main" xmlns="" id="{E464E690-2919-4C22-BE41-15034429C888}"/>
              </a:ext>
            </a:extLst>
          </p:cNvPr>
          <p:cNvSpPr>
            <a:spLocks noGrp="1"/>
          </p:cNvSpPr>
          <p:nvPr>
            <p:ph type="dt" sz="half" idx="10"/>
          </p:nvPr>
        </p:nvSpPr>
        <p:spPr/>
        <p:txBody>
          <a:bodyPr/>
          <a:lstStyle/>
          <a:p>
            <a:fld id="{79DECE55-05F4-42EC-B4BE-EBF424679205}" type="datetimeFigureOut">
              <a:rPr lang="x-none" smtClean="0"/>
              <a:pPr/>
              <a:t>08/03/2022</a:t>
            </a:fld>
            <a:endParaRPr lang="x-none"/>
          </a:p>
        </p:txBody>
      </p:sp>
      <p:sp>
        <p:nvSpPr>
          <p:cNvPr id="5" name="Marcador de pie de página 4">
            <a:extLst>
              <a:ext uri="{FF2B5EF4-FFF2-40B4-BE49-F238E27FC236}">
                <a16:creationId xmlns:a16="http://schemas.microsoft.com/office/drawing/2014/main" xmlns="" id="{4DA20479-2B3A-4DFC-A222-19CBAE1536A8}"/>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xmlns="" id="{ECAF7EBC-C669-456C-B0C2-A13324702C5D}"/>
              </a:ext>
            </a:extLst>
          </p:cNvPr>
          <p:cNvSpPr>
            <a:spLocks noGrp="1"/>
          </p:cNvSpPr>
          <p:nvPr>
            <p:ph type="sldNum" sz="quarter" idx="12"/>
          </p:nvPr>
        </p:nvSpPr>
        <p:spPr/>
        <p:txBody>
          <a:bodyPr/>
          <a:lstStyle/>
          <a:p>
            <a:fld id="{BAB70248-A1D0-4DE0-A3CC-5A0F23CC1499}" type="slidenum">
              <a:rPr lang="x-none" smtClean="0"/>
              <a:pPr/>
              <a:t>‹Nº›</a:t>
            </a:fld>
            <a:endParaRPr lang="x-none"/>
          </a:p>
        </p:txBody>
      </p:sp>
    </p:spTree>
    <p:extLst>
      <p:ext uri="{BB962C8B-B14F-4D97-AF65-F5344CB8AC3E}">
        <p14:creationId xmlns:p14="http://schemas.microsoft.com/office/powerpoint/2010/main" xmlns="" val="159602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DA58CC-B5FA-4D23-AE3B-8ACDF6EBDEF7}"/>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texto vertical 2">
            <a:extLst>
              <a:ext uri="{FF2B5EF4-FFF2-40B4-BE49-F238E27FC236}">
                <a16:creationId xmlns:a16="http://schemas.microsoft.com/office/drawing/2014/main" xmlns="" id="{983B5F35-7CB4-442A-A766-77E5B822716F}"/>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xmlns="" id="{410FCAD2-0363-4561-9192-2391EA2E04E0}"/>
              </a:ext>
            </a:extLst>
          </p:cNvPr>
          <p:cNvSpPr>
            <a:spLocks noGrp="1"/>
          </p:cNvSpPr>
          <p:nvPr>
            <p:ph type="dt" sz="half" idx="10"/>
          </p:nvPr>
        </p:nvSpPr>
        <p:spPr/>
        <p:txBody>
          <a:bodyPr/>
          <a:lstStyle/>
          <a:p>
            <a:fld id="{79DECE55-05F4-42EC-B4BE-EBF424679205}" type="datetimeFigureOut">
              <a:rPr lang="x-none" smtClean="0"/>
              <a:pPr/>
              <a:t>08/03/2022</a:t>
            </a:fld>
            <a:endParaRPr lang="x-none"/>
          </a:p>
        </p:txBody>
      </p:sp>
      <p:sp>
        <p:nvSpPr>
          <p:cNvPr id="5" name="Marcador de pie de página 4">
            <a:extLst>
              <a:ext uri="{FF2B5EF4-FFF2-40B4-BE49-F238E27FC236}">
                <a16:creationId xmlns:a16="http://schemas.microsoft.com/office/drawing/2014/main" xmlns="" id="{4A4B1C8C-A782-4673-8648-FFBA47610923}"/>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xmlns="" id="{668BA623-1A92-48AD-BC51-92C6B7EBE36C}"/>
              </a:ext>
            </a:extLst>
          </p:cNvPr>
          <p:cNvSpPr>
            <a:spLocks noGrp="1"/>
          </p:cNvSpPr>
          <p:nvPr>
            <p:ph type="sldNum" sz="quarter" idx="12"/>
          </p:nvPr>
        </p:nvSpPr>
        <p:spPr/>
        <p:txBody>
          <a:bodyPr/>
          <a:lstStyle/>
          <a:p>
            <a:fld id="{BAB70248-A1D0-4DE0-A3CC-5A0F23CC1499}" type="slidenum">
              <a:rPr lang="x-none" smtClean="0"/>
              <a:pPr/>
              <a:t>‹Nº›</a:t>
            </a:fld>
            <a:endParaRPr lang="x-none"/>
          </a:p>
        </p:txBody>
      </p:sp>
    </p:spTree>
    <p:extLst>
      <p:ext uri="{BB962C8B-B14F-4D97-AF65-F5344CB8AC3E}">
        <p14:creationId xmlns:p14="http://schemas.microsoft.com/office/powerpoint/2010/main" xmlns="" val="56645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C530D2BB-B110-482A-9ABE-0276255863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x-none"/>
          </a:p>
        </p:txBody>
      </p:sp>
      <p:sp>
        <p:nvSpPr>
          <p:cNvPr id="3" name="Marcador de texto vertical 2">
            <a:extLst>
              <a:ext uri="{FF2B5EF4-FFF2-40B4-BE49-F238E27FC236}">
                <a16:creationId xmlns:a16="http://schemas.microsoft.com/office/drawing/2014/main" xmlns="" id="{541C10C0-BB8D-4265-B8C3-0EAF3EE8D83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xmlns="" id="{9B1D860A-8F60-488B-9A12-BD90774EECC7}"/>
              </a:ext>
            </a:extLst>
          </p:cNvPr>
          <p:cNvSpPr>
            <a:spLocks noGrp="1"/>
          </p:cNvSpPr>
          <p:nvPr>
            <p:ph type="dt" sz="half" idx="10"/>
          </p:nvPr>
        </p:nvSpPr>
        <p:spPr/>
        <p:txBody>
          <a:bodyPr/>
          <a:lstStyle/>
          <a:p>
            <a:fld id="{79DECE55-05F4-42EC-B4BE-EBF424679205}" type="datetimeFigureOut">
              <a:rPr lang="x-none" smtClean="0"/>
              <a:pPr/>
              <a:t>08/03/2022</a:t>
            </a:fld>
            <a:endParaRPr lang="x-none"/>
          </a:p>
        </p:txBody>
      </p:sp>
      <p:sp>
        <p:nvSpPr>
          <p:cNvPr id="5" name="Marcador de pie de página 4">
            <a:extLst>
              <a:ext uri="{FF2B5EF4-FFF2-40B4-BE49-F238E27FC236}">
                <a16:creationId xmlns:a16="http://schemas.microsoft.com/office/drawing/2014/main" xmlns="" id="{F39E3D8C-90F9-41EA-986A-C10C140DD0E4}"/>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xmlns="" id="{BD4425BC-A791-4C1C-9601-E698E54A568B}"/>
              </a:ext>
            </a:extLst>
          </p:cNvPr>
          <p:cNvSpPr>
            <a:spLocks noGrp="1"/>
          </p:cNvSpPr>
          <p:nvPr>
            <p:ph type="sldNum" sz="quarter" idx="12"/>
          </p:nvPr>
        </p:nvSpPr>
        <p:spPr/>
        <p:txBody>
          <a:bodyPr/>
          <a:lstStyle/>
          <a:p>
            <a:fld id="{BAB70248-A1D0-4DE0-A3CC-5A0F23CC1499}" type="slidenum">
              <a:rPr lang="x-none" smtClean="0"/>
              <a:pPr/>
              <a:t>‹Nº›</a:t>
            </a:fld>
            <a:endParaRPr lang="x-none"/>
          </a:p>
        </p:txBody>
      </p:sp>
    </p:spTree>
    <p:extLst>
      <p:ext uri="{BB962C8B-B14F-4D97-AF65-F5344CB8AC3E}">
        <p14:creationId xmlns:p14="http://schemas.microsoft.com/office/powerpoint/2010/main" xmlns="" val="384872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320800" y="228600"/>
            <a:ext cx="10363200" cy="762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1559984" y="1946275"/>
            <a:ext cx="10363200" cy="4114800"/>
          </a:xfrm>
        </p:spPr>
        <p:txBody>
          <a:bodyPr/>
          <a:lstStyle/>
          <a:p>
            <a:endParaRPr lang="es-ES"/>
          </a:p>
        </p:txBody>
      </p:sp>
      <p:sp>
        <p:nvSpPr>
          <p:cNvPr id="4" name="3 Marcador de fecha"/>
          <p:cNvSpPr>
            <a:spLocks noGrp="1"/>
          </p:cNvSpPr>
          <p:nvPr>
            <p:ph type="dt" sz="half" idx="10"/>
          </p:nvPr>
        </p:nvSpPr>
        <p:spPr>
          <a:xfrm>
            <a:off x="1524000" y="6248400"/>
            <a:ext cx="2540000" cy="457200"/>
          </a:xfrm>
        </p:spPr>
        <p:txBody>
          <a:bodyPr/>
          <a:lstStyle>
            <a:lvl1pPr>
              <a:defRPr/>
            </a:lvl1pPr>
          </a:lstStyle>
          <a:p>
            <a:endParaRPr lang="es-ES"/>
          </a:p>
        </p:txBody>
      </p:sp>
      <p:sp>
        <p:nvSpPr>
          <p:cNvPr id="5" name="4 Marcador de pie de página"/>
          <p:cNvSpPr>
            <a:spLocks noGrp="1"/>
          </p:cNvSpPr>
          <p:nvPr>
            <p:ph type="ftr" sz="quarter" idx="11"/>
          </p:nvPr>
        </p:nvSpPr>
        <p:spPr>
          <a:xfrm>
            <a:off x="4775200" y="6248400"/>
            <a:ext cx="3860800" cy="45720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9347200" y="6248400"/>
            <a:ext cx="2540000" cy="457200"/>
          </a:xfrm>
        </p:spPr>
        <p:txBody>
          <a:bodyPr/>
          <a:lstStyle>
            <a:lvl1pPr>
              <a:defRPr/>
            </a:lvl1pPr>
          </a:lstStyle>
          <a:p>
            <a:fld id="{50886069-470D-4C3E-934D-5641AF212598}" type="slidenum">
              <a:rPr lang="es-ES"/>
              <a:pPr/>
              <a:t>‹Nº›</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FB1F2B-620A-406D-AD13-BF68BCB3FB9E}"/>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contenido 2">
            <a:extLst>
              <a:ext uri="{FF2B5EF4-FFF2-40B4-BE49-F238E27FC236}">
                <a16:creationId xmlns:a16="http://schemas.microsoft.com/office/drawing/2014/main" xmlns="" id="{E1EB9E2E-D7E5-4D1F-AE0B-530A832E014A}"/>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xmlns="" id="{93C3FE7C-39E0-400D-9207-6C6F4DD43D02}"/>
              </a:ext>
            </a:extLst>
          </p:cNvPr>
          <p:cNvSpPr>
            <a:spLocks noGrp="1"/>
          </p:cNvSpPr>
          <p:nvPr>
            <p:ph type="dt" sz="half" idx="10"/>
          </p:nvPr>
        </p:nvSpPr>
        <p:spPr/>
        <p:txBody>
          <a:bodyPr/>
          <a:lstStyle/>
          <a:p>
            <a:fld id="{79DECE55-05F4-42EC-B4BE-EBF424679205}" type="datetimeFigureOut">
              <a:rPr lang="x-none" smtClean="0"/>
              <a:pPr/>
              <a:t>08/03/2022</a:t>
            </a:fld>
            <a:endParaRPr lang="x-none"/>
          </a:p>
        </p:txBody>
      </p:sp>
      <p:sp>
        <p:nvSpPr>
          <p:cNvPr id="5" name="Marcador de pie de página 4">
            <a:extLst>
              <a:ext uri="{FF2B5EF4-FFF2-40B4-BE49-F238E27FC236}">
                <a16:creationId xmlns:a16="http://schemas.microsoft.com/office/drawing/2014/main" xmlns="" id="{06D32A16-FC4E-4694-88FD-34D73C718F31}"/>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xmlns="" id="{D284419E-00BB-42AB-8233-70E21E05E22F}"/>
              </a:ext>
            </a:extLst>
          </p:cNvPr>
          <p:cNvSpPr>
            <a:spLocks noGrp="1"/>
          </p:cNvSpPr>
          <p:nvPr>
            <p:ph type="sldNum" sz="quarter" idx="12"/>
          </p:nvPr>
        </p:nvSpPr>
        <p:spPr/>
        <p:txBody>
          <a:bodyPr/>
          <a:lstStyle/>
          <a:p>
            <a:fld id="{BAB70248-A1D0-4DE0-A3CC-5A0F23CC1499}" type="slidenum">
              <a:rPr lang="x-none" smtClean="0"/>
              <a:pPr/>
              <a:t>‹Nº›</a:t>
            </a:fld>
            <a:endParaRPr lang="x-none"/>
          </a:p>
        </p:txBody>
      </p:sp>
    </p:spTree>
    <p:extLst>
      <p:ext uri="{BB962C8B-B14F-4D97-AF65-F5344CB8AC3E}">
        <p14:creationId xmlns:p14="http://schemas.microsoft.com/office/powerpoint/2010/main" xmlns="" val="19079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4858DA-7757-40F8-A0E6-A6999547376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x-none"/>
          </a:p>
        </p:txBody>
      </p:sp>
      <p:sp>
        <p:nvSpPr>
          <p:cNvPr id="3" name="Marcador de texto 2">
            <a:extLst>
              <a:ext uri="{FF2B5EF4-FFF2-40B4-BE49-F238E27FC236}">
                <a16:creationId xmlns:a16="http://schemas.microsoft.com/office/drawing/2014/main" xmlns="" id="{7705BB97-BF1D-41FB-98A8-DF6CFC468B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8998D676-4E05-4FE4-9E1D-30B3739E66B4}"/>
              </a:ext>
            </a:extLst>
          </p:cNvPr>
          <p:cNvSpPr>
            <a:spLocks noGrp="1"/>
          </p:cNvSpPr>
          <p:nvPr>
            <p:ph type="dt" sz="half" idx="10"/>
          </p:nvPr>
        </p:nvSpPr>
        <p:spPr/>
        <p:txBody>
          <a:bodyPr/>
          <a:lstStyle/>
          <a:p>
            <a:fld id="{79DECE55-05F4-42EC-B4BE-EBF424679205}" type="datetimeFigureOut">
              <a:rPr lang="x-none" smtClean="0"/>
              <a:pPr/>
              <a:t>08/03/2022</a:t>
            </a:fld>
            <a:endParaRPr lang="x-none"/>
          </a:p>
        </p:txBody>
      </p:sp>
      <p:sp>
        <p:nvSpPr>
          <p:cNvPr id="5" name="Marcador de pie de página 4">
            <a:extLst>
              <a:ext uri="{FF2B5EF4-FFF2-40B4-BE49-F238E27FC236}">
                <a16:creationId xmlns:a16="http://schemas.microsoft.com/office/drawing/2014/main" xmlns="" id="{458BB5DA-3DF9-4BCC-976C-A83AF163E1A0}"/>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xmlns="" id="{74865A8B-3363-4F00-9FD3-1A9B9F452FF7}"/>
              </a:ext>
            </a:extLst>
          </p:cNvPr>
          <p:cNvSpPr>
            <a:spLocks noGrp="1"/>
          </p:cNvSpPr>
          <p:nvPr>
            <p:ph type="sldNum" sz="quarter" idx="12"/>
          </p:nvPr>
        </p:nvSpPr>
        <p:spPr/>
        <p:txBody>
          <a:bodyPr/>
          <a:lstStyle/>
          <a:p>
            <a:fld id="{BAB70248-A1D0-4DE0-A3CC-5A0F23CC1499}" type="slidenum">
              <a:rPr lang="x-none" smtClean="0"/>
              <a:pPr/>
              <a:t>‹Nº›</a:t>
            </a:fld>
            <a:endParaRPr lang="x-none"/>
          </a:p>
        </p:txBody>
      </p:sp>
    </p:spTree>
    <p:extLst>
      <p:ext uri="{BB962C8B-B14F-4D97-AF65-F5344CB8AC3E}">
        <p14:creationId xmlns:p14="http://schemas.microsoft.com/office/powerpoint/2010/main" xmlns="" val="217428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38E8866-ADCF-4549-B036-F28DDAEDA481}"/>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contenido 2">
            <a:extLst>
              <a:ext uri="{FF2B5EF4-FFF2-40B4-BE49-F238E27FC236}">
                <a16:creationId xmlns:a16="http://schemas.microsoft.com/office/drawing/2014/main" xmlns="" id="{85F2AE72-7B25-4E30-B8C1-237AEAD740E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contenido 3">
            <a:extLst>
              <a:ext uri="{FF2B5EF4-FFF2-40B4-BE49-F238E27FC236}">
                <a16:creationId xmlns:a16="http://schemas.microsoft.com/office/drawing/2014/main" xmlns="" id="{965FDEAC-388C-4B91-AAA8-DFD03287061F}"/>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5" name="Marcador de fecha 4">
            <a:extLst>
              <a:ext uri="{FF2B5EF4-FFF2-40B4-BE49-F238E27FC236}">
                <a16:creationId xmlns:a16="http://schemas.microsoft.com/office/drawing/2014/main" xmlns="" id="{79B3F455-6535-45CE-BA5C-482E4B6F7686}"/>
              </a:ext>
            </a:extLst>
          </p:cNvPr>
          <p:cNvSpPr>
            <a:spLocks noGrp="1"/>
          </p:cNvSpPr>
          <p:nvPr>
            <p:ph type="dt" sz="half" idx="10"/>
          </p:nvPr>
        </p:nvSpPr>
        <p:spPr/>
        <p:txBody>
          <a:bodyPr/>
          <a:lstStyle/>
          <a:p>
            <a:fld id="{79DECE55-05F4-42EC-B4BE-EBF424679205}" type="datetimeFigureOut">
              <a:rPr lang="x-none" smtClean="0"/>
              <a:pPr/>
              <a:t>08/03/2022</a:t>
            </a:fld>
            <a:endParaRPr lang="x-none"/>
          </a:p>
        </p:txBody>
      </p:sp>
      <p:sp>
        <p:nvSpPr>
          <p:cNvPr id="6" name="Marcador de pie de página 5">
            <a:extLst>
              <a:ext uri="{FF2B5EF4-FFF2-40B4-BE49-F238E27FC236}">
                <a16:creationId xmlns:a16="http://schemas.microsoft.com/office/drawing/2014/main" xmlns="" id="{D51F8E7A-FB64-46DB-A280-7B04291F61D7}"/>
              </a:ext>
            </a:extLst>
          </p:cNvPr>
          <p:cNvSpPr>
            <a:spLocks noGrp="1"/>
          </p:cNvSpPr>
          <p:nvPr>
            <p:ph type="ftr" sz="quarter" idx="11"/>
          </p:nvPr>
        </p:nvSpPr>
        <p:spPr/>
        <p:txBody>
          <a:bodyPr/>
          <a:lstStyle/>
          <a:p>
            <a:endParaRPr lang="x-none"/>
          </a:p>
        </p:txBody>
      </p:sp>
      <p:sp>
        <p:nvSpPr>
          <p:cNvPr id="7" name="Marcador de número de diapositiva 6">
            <a:extLst>
              <a:ext uri="{FF2B5EF4-FFF2-40B4-BE49-F238E27FC236}">
                <a16:creationId xmlns:a16="http://schemas.microsoft.com/office/drawing/2014/main" xmlns="" id="{FEBD91AC-8501-41C4-9311-6DDB6BB3C5A3}"/>
              </a:ext>
            </a:extLst>
          </p:cNvPr>
          <p:cNvSpPr>
            <a:spLocks noGrp="1"/>
          </p:cNvSpPr>
          <p:nvPr>
            <p:ph type="sldNum" sz="quarter" idx="12"/>
          </p:nvPr>
        </p:nvSpPr>
        <p:spPr/>
        <p:txBody>
          <a:bodyPr/>
          <a:lstStyle/>
          <a:p>
            <a:fld id="{BAB70248-A1D0-4DE0-A3CC-5A0F23CC1499}" type="slidenum">
              <a:rPr lang="x-none" smtClean="0"/>
              <a:pPr/>
              <a:t>‹Nº›</a:t>
            </a:fld>
            <a:endParaRPr lang="x-none"/>
          </a:p>
        </p:txBody>
      </p:sp>
    </p:spTree>
    <p:extLst>
      <p:ext uri="{BB962C8B-B14F-4D97-AF65-F5344CB8AC3E}">
        <p14:creationId xmlns:p14="http://schemas.microsoft.com/office/powerpoint/2010/main" xmlns="" val="246702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229E12F-7718-4767-B0F6-FFBADE155BC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x-none"/>
          </a:p>
        </p:txBody>
      </p:sp>
      <p:sp>
        <p:nvSpPr>
          <p:cNvPr id="3" name="Marcador de texto 2">
            <a:extLst>
              <a:ext uri="{FF2B5EF4-FFF2-40B4-BE49-F238E27FC236}">
                <a16:creationId xmlns:a16="http://schemas.microsoft.com/office/drawing/2014/main" xmlns="" id="{83F2498B-98F4-4599-91DB-5625625B3C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97575F12-3A43-49CB-B625-3E531A0B3723}"/>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5" name="Marcador de texto 4">
            <a:extLst>
              <a:ext uri="{FF2B5EF4-FFF2-40B4-BE49-F238E27FC236}">
                <a16:creationId xmlns:a16="http://schemas.microsoft.com/office/drawing/2014/main" xmlns="" id="{98C053EA-3D45-40FA-95CA-7DE275D6B8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301F98C5-8ED0-410B-886D-1B6F77BE9A38}"/>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7" name="Marcador de fecha 6">
            <a:extLst>
              <a:ext uri="{FF2B5EF4-FFF2-40B4-BE49-F238E27FC236}">
                <a16:creationId xmlns:a16="http://schemas.microsoft.com/office/drawing/2014/main" xmlns="" id="{59C62F91-C5E7-4BC8-8044-733B2834E148}"/>
              </a:ext>
            </a:extLst>
          </p:cNvPr>
          <p:cNvSpPr>
            <a:spLocks noGrp="1"/>
          </p:cNvSpPr>
          <p:nvPr>
            <p:ph type="dt" sz="half" idx="10"/>
          </p:nvPr>
        </p:nvSpPr>
        <p:spPr/>
        <p:txBody>
          <a:bodyPr/>
          <a:lstStyle/>
          <a:p>
            <a:fld id="{79DECE55-05F4-42EC-B4BE-EBF424679205}" type="datetimeFigureOut">
              <a:rPr lang="x-none" smtClean="0"/>
              <a:pPr/>
              <a:t>08/03/2022</a:t>
            </a:fld>
            <a:endParaRPr lang="x-none"/>
          </a:p>
        </p:txBody>
      </p:sp>
      <p:sp>
        <p:nvSpPr>
          <p:cNvPr id="8" name="Marcador de pie de página 7">
            <a:extLst>
              <a:ext uri="{FF2B5EF4-FFF2-40B4-BE49-F238E27FC236}">
                <a16:creationId xmlns:a16="http://schemas.microsoft.com/office/drawing/2014/main" xmlns="" id="{B1848CD1-01A3-487D-B9B2-7D0C52DEC35A}"/>
              </a:ext>
            </a:extLst>
          </p:cNvPr>
          <p:cNvSpPr>
            <a:spLocks noGrp="1"/>
          </p:cNvSpPr>
          <p:nvPr>
            <p:ph type="ftr" sz="quarter" idx="11"/>
          </p:nvPr>
        </p:nvSpPr>
        <p:spPr/>
        <p:txBody>
          <a:bodyPr/>
          <a:lstStyle/>
          <a:p>
            <a:endParaRPr lang="x-none"/>
          </a:p>
        </p:txBody>
      </p:sp>
      <p:sp>
        <p:nvSpPr>
          <p:cNvPr id="9" name="Marcador de número de diapositiva 8">
            <a:extLst>
              <a:ext uri="{FF2B5EF4-FFF2-40B4-BE49-F238E27FC236}">
                <a16:creationId xmlns:a16="http://schemas.microsoft.com/office/drawing/2014/main" xmlns="" id="{2DA7E511-966A-4829-A433-3C84ED5A6779}"/>
              </a:ext>
            </a:extLst>
          </p:cNvPr>
          <p:cNvSpPr>
            <a:spLocks noGrp="1"/>
          </p:cNvSpPr>
          <p:nvPr>
            <p:ph type="sldNum" sz="quarter" idx="12"/>
          </p:nvPr>
        </p:nvSpPr>
        <p:spPr/>
        <p:txBody>
          <a:bodyPr/>
          <a:lstStyle/>
          <a:p>
            <a:fld id="{BAB70248-A1D0-4DE0-A3CC-5A0F23CC1499}" type="slidenum">
              <a:rPr lang="x-none" smtClean="0"/>
              <a:pPr/>
              <a:t>‹Nº›</a:t>
            </a:fld>
            <a:endParaRPr lang="x-none"/>
          </a:p>
        </p:txBody>
      </p:sp>
    </p:spTree>
    <p:extLst>
      <p:ext uri="{BB962C8B-B14F-4D97-AF65-F5344CB8AC3E}">
        <p14:creationId xmlns:p14="http://schemas.microsoft.com/office/powerpoint/2010/main" xmlns="" val="266909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192283-E61C-4EFA-83D6-498BEB992ABA}"/>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fecha 2">
            <a:extLst>
              <a:ext uri="{FF2B5EF4-FFF2-40B4-BE49-F238E27FC236}">
                <a16:creationId xmlns:a16="http://schemas.microsoft.com/office/drawing/2014/main" xmlns="" id="{CBE5031C-23FE-4AFC-85D9-4EE2D325B723}"/>
              </a:ext>
            </a:extLst>
          </p:cNvPr>
          <p:cNvSpPr>
            <a:spLocks noGrp="1"/>
          </p:cNvSpPr>
          <p:nvPr>
            <p:ph type="dt" sz="half" idx="10"/>
          </p:nvPr>
        </p:nvSpPr>
        <p:spPr/>
        <p:txBody>
          <a:bodyPr/>
          <a:lstStyle/>
          <a:p>
            <a:fld id="{79DECE55-05F4-42EC-B4BE-EBF424679205}" type="datetimeFigureOut">
              <a:rPr lang="x-none" smtClean="0"/>
              <a:pPr/>
              <a:t>08/03/2022</a:t>
            </a:fld>
            <a:endParaRPr lang="x-none"/>
          </a:p>
        </p:txBody>
      </p:sp>
      <p:sp>
        <p:nvSpPr>
          <p:cNvPr id="4" name="Marcador de pie de página 3">
            <a:extLst>
              <a:ext uri="{FF2B5EF4-FFF2-40B4-BE49-F238E27FC236}">
                <a16:creationId xmlns:a16="http://schemas.microsoft.com/office/drawing/2014/main" xmlns="" id="{38A0C827-61AE-4996-AEAF-8779BFEB1667}"/>
              </a:ext>
            </a:extLst>
          </p:cNvPr>
          <p:cNvSpPr>
            <a:spLocks noGrp="1"/>
          </p:cNvSpPr>
          <p:nvPr>
            <p:ph type="ftr" sz="quarter" idx="11"/>
          </p:nvPr>
        </p:nvSpPr>
        <p:spPr/>
        <p:txBody>
          <a:bodyPr/>
          <a:lstStyle/>
          <a:p>
            <a:endParaRPr lang="x-none"/>
          </a:p>
        </p:txBody>
      </p:sp>
      <p:sp>
        <p:nvSpPr>
          <p:cNvPr id="5" name="Marcador de número de diapositiva 4">
            <a:extLst>
              <a:ext uri="{FF2B5EF4-FFF2-40B4-BE49-F238E27FC236}">
                <a16:creationId xmlns:a16="http://schemas.microsoft.com/office/drawing/2014/main" xmlns="" id="{503BC98E-DC45-4792-AE4B-7C89873CA25D}"/>
              </a:ext>
            </a:extLst>
          </p:cNvPr>
          <p:cNvSpPr>
            <a:spLocks noGrp="1"/>
          </p:cNvSpPr>
          <p:nvPr>
            <p:ph type="sldNum" sz="quarter" idx="12"/>
          </p:nvPr>
        </p:nvSpPr>
        <p:spPr/>
        <p:txBody>
          <a:bodyPr/>
          <a:lstStyle/>
          <a:p>
            <a:fld id="{BAB70248-A1D0-4DE0-A3CC-5A0F23CC1499}" type="slidenum">
              <a:rPr lang="x-none" smtClean="0"/>
              <a:pPr/>
              <a:t>‹Nº›</a:t>
            </a:fld>
            <a:endParaRPr lang="x-none"/>
          </a:p>
        </p:txBody>
      </p:sp>
    </p:spTree>
    <p:extLst>
      <p:ext uri="{BB962C8B-B14F-4D97-AF65-F5344CB8AC3E}">
        <p14:creationId xmlns:p14="http://schemas.microsoft.com/office/powerpoint/2010/main" xmlns="" val="328642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2BE20A8-0C09-463D-8234-58AA92733648}"/>
              </a:ext>
            </a:extLst>
          </p:cNvPr>
          <p:cNvSpPr>
            <a:spLocks noGrp="1"/>
          </p:cNvSpPr>
          <p:nvPr>
            <p:ph type="dt" sz="half" idx="10"/>
          </p:nvPr>
        </p:nvSpPr>
        <p:spPr/>
        <p:txBody>
          <a:bodyPr/>
          <a:lstStyle/>
          <a:p>
            <a:fld id="{79DECE55-05F4-42EC-B4BE-EBF424679205}" type="datetimeFigureOut">
              <a:rPr lang="x-none" smtClean="0"/>
              <a:pPr/>
              <a:t>08/03/2022</a:t>
            </a:fld>
            <a:endParaRPr lang="x-none"/>
          </a:p>
        </p:txBody>
      </p:sp>
      <p:sp>
        <p:nvSpPr>
          <p:cNvPr id="3" name="Marcador de pie de página 2">
            <a:extLst>
              <a:ext uri="{FF2B5EF4-FFF2-40B4-BE49-F238E27FC236}">
                <a16:creationId xmlns:a16="http://schemas.microsoft.com/office/drawing/2014/main" xmlns="" id="{89FE2326-840A-4567-8A5F-577A40F98AA7}"/>
              </a:ext>
            </a:extLst>
          </p:cNvPr>
          <p:cNvSpPr>
            <a:spLocks noGrp="1"/>
          </p:cNvSpPr>
          <p:nvPr>
            <p:ph type="ftr" sz="quarter" idx="11"/>
          </p:nvPr>
        </p:nvSpPr>
        <p:spPr/>
        <p:txBody>
          <a:bodyPr/>
          <a:lstStyle/>
          <a:p>
            <a:endParaRPr lang="x-none"/>
          </a:p>
        </p:txBody>
      </p:sp>
      <p:sp>
        <p:nvSpPr>
          <p:cNvPr id="4" name="Marcador de número de diapositiva 3">
            <a:extLst>
              <a:ext uri="{FF2B5EF4-FFF2-40B4-BE49-F238E27FC236}">
                <a16:creationId xmlns:a16="http://schemas.microsoft.com/office/drawing/2014/main" xmlns="" id="{B8DC9889-588B-49A9-B083-4790BF905803}"/>
              </a:ext>
            </a:extLst>
          </p:cNvPr>
          <p:cNvSpPr>
            <a:spLocks noGrp="1"/>
          </p:cNvSpPr>
          <p:nvPr>
            <p:ph type="sldNum" sz="quarter" idx="12"/>
          </p:nvPr>
        </p:nvSpPr>
        <p:spPr/>
        <p:txBody>
          <a:bodyPr/>
          <a:lstStyle/>
          <a:p>
            <a:fld id="{BAB70248-A1D0-4DE0-A3CC-5A0F23CC1499}" type="slidenum">
              <a:rPr lang="x-none" smtClean="0"/>
              <a:pPr/>
              <a:t>‹Nº›</a:t>
            </a:fld>
            <a:endParaRPr lang="x-none"/>
          </a:p>
        </p:txBody>
      </p:sp>
    </p:spTree>
    <p:extLst>
      <p:ext uri="{BB962C8B-B14F-4D97-AF65-F5344CB8AC3E}">
        <p14:creationId xmlns:p14="http://schemas.microsoft.com/office/powerpoint/2010/main" xmlns="" val="312513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F24FD06-83C7-4CE7-812B-7B37E17D1D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x-none"/>
          </a:p>
        </p:txBody>
      </p:sp>
      <p:sp>
        <p:nvSpPr>
          <p:cNvPr id="3" name="Marcador de contenido 2">
            <a:extLst>
              <a:ext uri="{FF2B5EF4-FFF2-40B4-BE49-F238E27FC236}">
                <a16:creationId xmlns:a16="http://schemas.microsoft.com/office/drawing/2014/main" xmlns="" id="{41770392-15F1-4165-BE3F-EECB606A7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texto 3">
            <a:extLst>
              <a:ext uri="{FF2B5EF4-FFF2-40B4-BE49-F238E27FC236}">
                <a16:creationId xmlns:a16="http://schemas.microsoft.com/office/drawing/2014/main" xmlns="" id="{C60B0EEC-BA65-4176-8A80-DAE072A16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8022FD90-A7F3-4A0A-919B-2AE743F09627}"/>
              </a:ext>
            </a:extLst>
          </p:cNvPr>
          <p:cNvSpPr>
            <a:spLocks noGrp="1"/>
          </p:cNvSpPr>
          <p:nvPr>
            <p:ph type="dt" sz="half" idx="10"/>
          </p:nvPr>
        </p:nvSpPr>
        <p:spPr/>
        <p:txBody>
          <a:bodyPr/>
          <a:lstStyle/>
          <a:p>
            <a:fld id="{79DECE55-05F4-42EC-B4BE-EBF424679205}" type="datetimeFigureOut">
              <a:rPr lang="x-none" smtClean="0"/>
              <a:pPr/>
              <a:t>08/03/2022</a:t>
            </a:fld>
            <a:endParaRPr lang="x-none"/>
          </a:p>
        </p:txBody>
      </p:sp>
      <p:sp>
        <p:nvSpPr>
          <p:cNvPr id="6" name="Marcador de pie de página 5">
            <a:extLst>
              <a:ext uri="{FF2B5EF4-FFF2-40B4-BE49-F238E27FC236}">
                <a16:creationId xmlns:a16="http://schemas.microsoft.com/office/drawing/2014/main" xmlns="" id="{357D5981-B483-4EE2-84D0-EFAC9AB22C87}"/>
              </a:ext>
            </a:extLst>
          </p:cNvPr>
          <p:cNvSpPr>
            <a:spLocks noGrp="1"/>
          </p:cNvSpPr>
          <p:nvPr>
            <p:ph type="ftr" sz="quarter" idx="11"/>
          </p:nvPr>
        </p:nvSpPr>
        <p:spPr/>
        <p:txBody>
          <a:bodyPr/>
          <a:lstStyle/>
          <a:p>
            <a:endParaRPr lang="x-none"/>
          </a:p>
        </p:txBody>
      </p:sp>
      <p:sp>
        <p:nvSpPr>
          <p:cNvPr id="7" name="Marcador de número de diapositiva 6">
            <a:extLst>
              <a:ext uri="{FF2B5EF4-FFF2-40B4-BE49-F238E27FC236}">
                <a16:creationId xmlns:a16="http://schemas.microsoft.com/office/drawing/2014/main" xmlns="" id="{25833EED-369F-4B6A-B0D7-F2FD61B0D95F}"/>
              </a:ext>
            </a:extLst>
          </p:cNvPr>
          <p:cNvSpPr>
            <a:spLocks noGrp="1"/>
          </p:cNvSpPr>
          <p:nvPr>
            <p:ph type="sldNum" sz="quarter" idx="12"/>
          </p:nvPr>
        </p:nvSpPr>
        <p:spPr/>
        <p:txBody>
          <a:bodyPr/>
          <a:lstStyle/>
          <a:p>
            <a:fld id="{BAB70248-A1D0-4DE0-A3CC-5A0F23CC1499}" type="slidenum">
              <a:rPr lang="x-none" smtClean="0"/>
              <a:pPr/>
              <a:t>‹Nº›</a:t>
            </a:fld>
            <a:endParaRPr lang="x-none"/>
          </a:p>
        </p:txBody>
      </p:sp>
    </p:spTree>
    <p:extLst>
      <p:ext uri="{BB962C8B-B14F-4D97-AF65-F5344CB8AC3E}">
        <p14:creationId xmlns:p14="http://schemas.microsoft.com/office/powerpoint/2010/main" xmlns="" val="110997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06BC5A-4499-4ECC-B84A-8A50C660FD8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x-none"/>
          </a:p>
        </p:txBody>
      </p:sp>
      <p:sp>
        <p:nvSpPr>
          <p:cNvPr id="3" name="Marcador de posición de imagen 2">
            <a:extLst>
              <a:ext uri="{FF2B5EF4-FFF2-40B4-BE49-F238E27FC236}">
                <a16:creationId xmlns:a16="http://schemas.microsoft.com/office/drawing/2014/main" xmlns="" id="{09237FAE-FB4B-448E-996F-62164426B9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Marcador de texto 3">
            <a:extLst>
              <a:ext uri="{FF2B5EF4-FFF2-40B4-BE49-F238E27FC236}">
                <a16:creationId xmlns:a16="http://schemas.microsoft.com/office/drawing/2014/main" xmlns="" id="{0774EF14-ED58-42B7-B413-F32F723D02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9FC145D1-AD0C-4648-ABC7-9D0DE12BEC51}"/>
              </a:ext>
            </a:extLst>
          </p:cNvPr>
          <p:cNvSpPr>
            <a:spLocks noGrp="1"/>
          </p:cNvSpPr>
          <p:nvPr>
            <p:ph type="dt" sz="half" idx="10"/>
          </p:nvPr>
        </p:nvSpPr>
        <p:spPr/>
        <p:txBody>
          <a:bodyPr/>
          <a:lstStyle/>
          <a:p>
            <a:fld id="{79DECE55-05F4-42EC-B4BE-EBF424679205}" type="datetimeFigureOut">
              <a:rPr lang="x-none" smtClean="0"/>
              <a:pPr/>
              <a:t>08/03/2022</a:t>
            </a:fld>
            <a:endParaRPr lang="x-none"/>
          </a:p>
        </p:txBody>
      </p:sp>
      <p:sp>
        <p:nvSpPr>
          <p:cNvPr id="6" name="Marcador de pie de página 5">
            <a:extLst>
              <a:ext uri="{FF2B5EF4-FFF2-40B4-BE49-F238E27FC236}">
                <a16:creationId xmlns:a16="http://schemas.microsoft.com/office/drawing/2014/main" xmlns="" id="{BF3E45FE-4602-4CA4-BB31-882CFC2C964D}"/>
              </a:ext>
            </a:extLst>
          </p:cNvPr>
          <p:cNvSpPr>
            <a:spLocks noGrp="1"/>
          </p:cNvSpPr>
          <p:nvPr>
            <p:ph type="ftr" sz="quarter" idx="11"/>
          </p:nvPr>
        </p:nvSpPr>
        <p:spPr/>
        <p:txBody>
          <a:bodyPr/>
          <a:lstStyle/>
          <a:p>
            <a:endParaRPr lang="x-none"/>
          </a:p>
        </p:txBody>
      </p:sp>
      <p:sp>
        <p:nvSpPr>
          <p:cNvPr id="7" name="Marcador de número de diapositiva 6">
            <a:extLst>
              <a:ext uri="{FF2B5EF4-FFF2-40B4-BE49-F238E27FC236}">
                <a16:creationId xmlns:a16="http://schemas.microsoft.com/office/drawing/2014/main" xmlns="" id="{FFFD496A-E137-41E2-BD0C-799198C9322E}"/>
              </a:ext>
            </a:extLst>
          </p:cNvPr>
          <p:cNvSpPr>
            <a:spLocks noGrp="1"/>
          </p:cNvSpPr>
          <p:nvPr>
            <p:ph type="sldNum" sz="quarter" idx="12"/>
          </p:nvPr>
        </p:nvSpPr>
        <p:spPr/>
        <p:txBody>
          <a:bodyPr/>
          <a:lstStyle/>
          <a:p>
            <a:fld id="{BAB70248-A1D0-4DE0-A3CC-5A0F23CC1499}" type="slidenum">
              <a:rPr lang="x-none" smtClean="0"/>
              <a:pPr/>
              <a:t>‹Nº›</a:t>
            </a:fld>
            <a:endParaRPr lang="x-none"/>
          </a:p>
        </p:txBody>
      </p:sp>
    </p:spTree>
    <p:extLst>
      <p:ext uri="{BB962C8B-B14F-4D97-AF65-F5344CB8AC3E}">
        <p14:creationId xmlns:p14="http://schemas.microsoft.com/office/powerpoint/2010/main" xmlns="" val="336692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alpha val="0"/>
              </a:srgbClr>
            </a:gs>
            <a:gs pos="39999">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32C4ABD5-79B0-43D9-9266-B203C983DC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x-none"/>
          </a:p>
        </p:txBody>
      </p:sp>
      <p:sp>
        <p:nvSpPr>
          <p:cNvPr id="3" name="Marcador de texto 2">
            <a:extLst>
              <a:ext uri="{FF2B5EF4-FFF2-40B4-BE49-F238E27FC236}">
                <a16:creationId xmlns:a16="http://schemas.microsoft.com/office/drawing/2014/main" xmlns="" id="{EEA21FE9-D2C0-4812-A24E-53FF46CC38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xmlns="" id="{51757EE8-0381-40A8-B34F-1B2C61FA7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ECE55-05F4-42EC-B4BE-EBF424679205}" type="datetimeFigureOut">
              <a:rPr lang="x-none" smtClean="0"/>
              <a:pPr/>
              <a:t>08/03/2022</a:t>
            </a:fld>
            <a:endParaRPr lang="x-none"/>
          </a:p>
        </p:txBody>
      </p:sp>
      <p:sp>
        <p:nvSpPr>
          <p:cNvPr id="5" name="Marcador de pie de página 4">
            <a:extLst>
              <a:ext uri="{FF2B5EF4-FFF2-40B4-BE49-F238E27FC236}">
                <a16:creationId xmlns:a16="http://schemas.microsoft.com/office/drawing/2014/main" xmlns="" id="{794B4556-655C-4CA6-9286-95DECF232E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Marcador de número de diapositiva 5">
            <a:extLst>
              <a:ext uri="{FF2B5EF4-FFF2-40B4-BE49-F238E27FC236}">
                <a16:creationId xmlns:a16="http://schemas.microsoft.com/office/drawing/2014/main" xmlns="" id="{2C8C5ABD-EACD-43EC-AC1D-9B35520AB1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70248-A1D0-4DE0-A3CC-5A0F23CC1499}" type="slidenum">
              <a:rPr lang="x-none" smtClean="0"/>
              <a:pPr/>
              <a:t>‹Nº›</a:t>
            </a:fld>
            <a:endParaRPr lang="x-none"/>
          </a:p>
        </p:txBody>
      </p:sp>
    </p:spTree>
    <p:extLst>
      <p:ext uri="{BB962C8B-B14F-4D97-AF65-F5344CB8AC3E}">
        <p14:creationId xmlns:p14="http://schemas.microsoft.com/office/powerpoint/2010/main" xmlns="" val="232372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5DF6649-AF9C-473B-BDFB-5D642BBDA21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682071"/>
            <a:ext cx="12191999" cy="5176911"/>
          </a:xfrm>
          <a:prstGeom prst="rect">
            <a:avLst/>
          </a:prstGeom>
        </p:spPr>
      </p:pic>
      <p:sp>
        <p:nvSpPr>
          <p:cNvPr id="5" name="Rectángulo 4">
            <a:extLst>
              <a:ext uri="{FF2B5EF4-FFF2-40B4-BE49-F238E27FC236}">
                <a16:creationId xmlns:a16="http://schemas.microsoft.com/office/drawing/2014/main" xmlns="" id="{CFB8469F-A308-430C-9033-FC3E14AAECF9}"/>
              </a:ext>
            </a:extLst>
          </p:cNvPr>
          <p:cNvSpPr/>
          <p:nvPr/>
        </p:nvSpPr>
        <p:spPr>
          <a:xfrm>
            <a:off x="0" y="3066758"/>
            <a:ext cx="12192000" cy="1139478"/>
          </a:xfrm>
          <a:prstGeom prst="rect">
            <a:avLst/>
          </a:prstGeom>
          <a:solidFill>
            <a:schemeClr val="accent5">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Rectángulo 3">
            <a:extLst>
              <a:ext uri="{FF2B5EF4-FFF2-40B4-BE49-F238E27FC236}">
                <a16:creationId xmlns:a16="http://schemas.microsoft.com/office/drawing/2014/main" xmlns="" id="{805AA998-790C-4F30-8989-E54FA075FCF7}"/>
              </a:ext>
            </a:extLst>
          </p:cNvPr>
          <p:cNvSpPr/>
          <p:nvPr/>
        </p:nvSpPr>
        <p:spPr>
          <a:xfrm>
            <a:off x="0" y="4206236"/>
            <a:ext cx="12191999" cy="2651764"/>
          </a:xfrm>
          <a:prstGeom prst="rect">
            <a:avLst/>
          </a:prstGeom>
          <a:pattFill prst="wd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 name="Título 1">
            <a:extLst>
              <a:ext uri="{FF2B5EF4-FFF2-40B4-BE49-F238E27FC236}">
                <a16:creationId xmlns:a16="http://schemas.microsoft.com/office/drawing/2014/main" xmlns="" id="{CF4129E0-2526-4CD1-B7AA-787575391ED4}"/>
              </a:ext>
            </a:extLst>
          </p:cNvPr>
          <p:cNvSpPr>
            <a:spLocks noGrp="1"/>
          </p:cNvSpPr>
          <p:nvPr>
            <p:ph type="ctrTitle"/>
          </p:nvPr>
        </p:nvSpPr>
        <p:spPr>
          <a:xfrm>
            <a:off x="1" y="4220304"/>
            <a:ext cx="12191998" cy="1192221"/>
          </a:xfrm>
        </p:spPr>
        <p:txBody>
          <a:bodyPr>
            <a:normAutofit fontScale="90000"/>
          </a:bodyPr>
          <a:lstStyle/>
          <a:p>
            <a:r>
              <a:rPr lang="es-ES" dirty="0" smtClean="0"/>
              <a:t>Investigación </a:t>
            </a:r>
            <a:r>
              <a:rPr lang="es-ES" dirty="0"/>
              <a:t>práctica en la profesión </a:t>
            </a:r>
            <a:endParaRPr lang="x-none" sz="6600" b="1" dirty="0">
              <a:solidFill>
                <a:srgbClr val="002060"/>
              </a:solidFill>
              <a:latin typeface="Arial" panose="020B0604020202020204" pitchFamily="34" charset="0"/>
              <a:cs typeface="Arial" panose="020B0604020202020204" pitchFamily="34" charset="0"/>
            </a:endParaRPr>
          </a:p>
        </p:txBody>
      </p:sp>
      <p:sp>
        <p:nvSpPr>
          <p:cNvPr id="11" name="Subtítulo 2">
            <a:extLst>
              <a:ext uri="{FF2B5EF4-FFF2-40B4-BE49-F238E27FC236}">
                <a16:creationId xmlns:a16="http://schemas.microsoft.com/office/drawing/2014/main" xmlns="" id="{B8C89AC1-5C5E-4EE9-8966-D1C737B18D72}"/>
              </a:ext>
            </a:extLst>
          </p:cNvPr>
          <p:cNvSpPr txBox="1">
            <a:spLocks/>
          </p:cNvSpPr>
          <p:nvPr/>
        </p:nvSpPr>
        <p:spPr>
          <a:xfrm>
            <a:off x="1094935" y="3701995"/>
            <a:ext cx="5901397" cy="35163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800" dirty="0" smtClean="0">
                <a:solidFill>
                  <a:schemeClr val="bg1"/>
                </a:solidFill>
                <a:latin typeface="Arial" panose="020B0604020202020204" pitchFamily="34" charset="0"/>
                <a:cs typeface="Arial" panose="020B0604020202020204" pitchFamily="34" charset="0"/>
              </a:rPr>
              <a:t>PROYECTOS DE INVESTIGACIÒN </a:t>
            </a:r>
            <a:endParaRPr lang="x-none" sz="2800" dirty="0">
              <a:solidFill>
                <a:schemeClr val="bg1"/>
              </a:solidFill>
              <a:latin typeface="Arial" panose="020B0604020202020204" pitchFamily="34" charset="0"/>
              <a:cs typeface="Arial" panose="020B0604020202020204" pitchFamily="34" charset="0"/>
            </a:endParaRPr>
          </a:p>
        </p:txBody>
      </p:sp>
      <p:sp>
        <p:nvSpPr>
          <p:cNvPr id="6" name="Subtítulo 5"/>
          <p:cNvSpPr>
            <a:spLocks noGrp="1"/>
          </p:cNvSpPr>
          <p:nvPr>
            <p:ph type="subTitle" idx="1"/>
          </p:nvPr>
        </p:nvSpPr>
        <p:spPr>
          <a:xfrm>
            <a:off x="409433" y="3261815"/>
            <a:ext cx="11368585" cy="2150709"/>
          </a:xfrm>
        </p:spPr>
        <p:txBody>
          <a:bodyPr>
            <a:normAutofit/>
          </a:bodyPr>
          <a:lstStyle/>
          <a:p>
            <a:r>
              <a:rPr lang="es-ES" sz="4000" dirty="0" smtClean="0">
                <a:solidFill>
                  <a:schemeClr val="bg1"/>
                </a:solidFill>
              </a:rPr>
              <a:t>PROYECTOS DE INVESTIGACIÒN</a:t>
            </a:r>
            <a:endParaRPr lang="es-ES" sz="4000" dirty="0">
              <a:solidFill>
                <a:schemeClr val="bg1"/>
              </a:solidFill>
            </a:endParaRPr>
          </a:p>
        </p:txBody>
      </p:sp>
    </p:spTree>
    <p:extLst>
      <p:ext uri="{BB962C8B-B14F-4D97-AF65-F5344CB8AC3E}">
        <p14:creationId xmlns:p14="http://schemas.microsoft.com/office/powerpoint/2010/main" xmlns="" val="2795874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36552" y="188913"/>
            <a:ext cx="11537586" cy="762000"/>
          </a:xfrm>
          <a:ln>
            <a:solidFill>
              <a:schemeClr val="accent1"/>
            </a:solidFill>
          </a:ln>
        </p:spPr>
        <p:txBody>
          <a:bodyPr/>
          <a:lstStyle/>
          <a:p>
            <a:pPr algn="ctr"/>
            <a:r>
              <a:rPr lang="es-ES_tradnl" sz="3000" b="1" dirty="0">
                <a:latin typeface="Verdana" pitchFamily="34" charset="0"/>
              </a:rPr>
              <a:t>Algoritmo para  construir la Introducción</a:t>
            </a:r>
            <a:endParaRPr lang="es-ES" sz="3000" b="1" dirty="0">
              <a:latin typeface="Verdana" pitchFamily="34" charset="0"/>
            </a:endParaRPr>
          </a:p>
        </p:txBody>
      </p:sp>
      <p:sp>
        <p:nvSpPr>
          <p:cNvPr id="9222" name="Rectangle 6"/>
          <p:cNvSpPr>
            <a:spLocks noChangeArrowheads="1"/>
          </p:cNvSpPr>
          <p:nvPr/>
        </p:nvSpPr>
        <p:spPr bwMode="auto">
          <a:xfrm>
            <a:off x="1970618" y="2613025"/>
            <a:ext cx="184731" cy="369332"/>
          </a:xfrm>
          <a:prstGeom prst="rect">
            <a:avLst/>
          </a:prstGeom>
          <a:noFill/>
          <a:ln w="9525">
            <a:noFill/>
            <a:miter lim="800000"/>
            <a:headEnd/>
            <a:tailEnd/>
          </a:ln>
          <a:effectLst/>
        </p:spPr>
        <p:txBody>
          <a:bodyPr wrap="none" anchor="ctr">
            <a:spAutoFit/>
          </a:bodyPr>
          <a:lstStyle/>
          <a:p>
            <a:endParaRPr lang="es-ES"/>
          </a:p>
        </p:txBody>
      </p:sp>
      <p:graphicFrame>
        <p:nvGraphicFramePr>
          <p:cNvPr id="9254" name="Group 38"/>
          <p:cNvGraphicFramePr>
            <a:graphicFrameLocks noGrp="1"/>
          </p:cNvGraphicFramePr>
          <p:nvPr/>
        </p:nvGraphicFramePr>
        <p:xfrm>
          <a:off x="527051" y="1052513"/>
          <a:ext cx="10748241" cy="5426664"/>
        </p:xfrm>
        <a:graphic>
          <a:graphicData uri="http://schemas.openxmlformats.org/drawingml/2006/table">
            <a:tbl>
              <a:tblPr/>
              <a:tblGrid>
                <a:gridCol w="269240"/>
                <a:gridCol w="10479001"/>
              </a:tblGrid>
              <a:tr h="5426664">
                <a:tc>
                  <a:txBody>
                    <a:bodyPr/>
                    <a:lstStyle/>
                    <a:p>
                      <a:pPr marL="0" marR="0" lvl="0" indent="0" algn="l" defTabSz="914400" rtl="0" eaLnBrk="1" fontAlgn="base" latinLnBrk="0" hangingPunct="1">
                        <a:lnSpc>
                          <a:spcPct val="140000"/>
                        </a:lnSpc>
                        <a:spcBef>
                          <a:spcPct val="20000"/>
                        </a:spcBef>
                        <a:spcAft>
                          <a:spcPct val="0"/>
                        </a:spcAft>
                        <a:buClr>
                          <a:schemeClr val="tx2"/>
                        </a:buClr>
                        <a:buSzPct val="75000"/>
                        <a:buFont typeface="Wingdings" pitchFamily="2" charset="2"/>
                        <a:buNone/>
                        <a:tabLst/>
                      </a:pPr>
                      <a:endParaRPr kumimoji="0" lang="es-ES_tradnl" sz="2800" b="0" i="0" u="none" strike="noStrike" cap="none" normalizeH="0" baseline="0" dirty="0" smtClean="0">
                        <a:ln>
                          <a:noFill/>
                        </a:ln>
                        <a:solidFill>
                          <a:srgbClr val="FFFF00"/>
                        </a:solidFill>
                        <a:effectLst/>
                        <a:latin typeface="Tahoma" pitchFamily="34" charset="0"/>
                      </a:endParaRPr>
                    </a:p>
                  </a:txBody>
                  <a:tcPr marL="121920" marR="121920"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40000"/>
                        </a:lnSpc>
                        <a:spcBef>
                          <a:spcPct val="0"/>
                        </a:spcBef>
                        <a:spcAft>
                          <a:spcPct val="0"/>
                        </a:spcAft>
                        <a:buClr>
                          <a:schemeClr val="folHlink"/>
                        </a:buClr>
                        <a:buSzPct val="110000"/>
                        <a:buFont typeface="Wingdings" pitchFamily="2" charset="2"/>
                        <a:buChar char="Ø"/>
                        <a:tabLst>
                          <a:tab pos="228600" algn="l"/>
                        </a:tabLst>
                      </a:pPr>
                      <a:r>
                        <a:rPr kumimoji="0" lang="es-ES_tradnl" sz="3200" b="0" i="0" u="none" strike="noStrike" cap="none" normalizeH="0" baseline="0" dirty="0" smtClean="0">
                          <a:ln>
                            <a:noFill/>
                          </a:ln>
                          <a:solidFill>
                            <a:srgbClr val="FFFF00"/>
                          </a:solidFill>
                          <a:effectLst/>
                          <a:latin typeface="Tahoma" pitchFamily="34" charset="0"/>
                          <a:ea typeface="Times New Roman" pitchFamily="18" charset="0"/>
                          <a:cs typeface="Arial" pitchFamily="34" charset="0"/>
                        </a:rPr>
                        <a:t> </a:t>
                      </a:r>
                      <a:r>
                        <a:rPr kumimoji="0" lang="es-ES_tradnl" sz="3200" b="0" i="0" u="sng" strike="noStrike" cap="none" normalizeH="0" baseline="0" dirty="0" smtClean="0">
                          <a:ln>
                            <a:noFill/>
                          </a:ln>
                          <a:solidFill>
                            <a:schemeClr val="tx1"/>
                          </a:solidFill>
                          <a:effectLst/>
                          <a:latin typeface="Tahoma" pitchFamily="34" charset="0"/>
                          <a:ea typeface="Times New Roman" pitchFamily="18" charset="0"/>
                          <a:cs typeface="Arial" pitchFamily="34" charset="0"/>
                        </a:rPr>
                        <a:t>Planteamiento del problema:</a:t>
                      </a:r>
                      <a:endParaRPr kumimoji="0" lang="es-ES" sz="3200" b="0" i="0" u="sng" strike="noStrike" cap="none" normalizeH="0" baseline="0" dirty="0" smtClean="0">
                        <a:ln>
                          <a:noFill/>
                        </a:ln>
                        <a:solidFill>
                          <a:schemeClr val="tx1"/>
                        </a:solidFill>
                        <a:effectLst/>
                        <a:latin typeface="Tahoma" pitchFamily="34" charset="0"/>
                        <a:ea typeface="Times New Roman" pitchFamily="18" charset="0"/>
                        <a:cs typeface="Arial" pitchFamily="34" charset="0"/>
                      </a:endParaRPr>
                    </a:p>
                    <a:p>
                      <a:pPr marL="457200" marR="0" lvl="1" indent="0" algn="l" defTabSz="914400" rtl="0" eaLnBrk="0" fontAlgn="base" latinLnBrk="0" hangingPunct="0">
                        <a:lnSpc>
                          <a:spcPct val="140000"/>
                        </a:lnSpc>
                        <a:spcBef>
                          <a:spcPct val="0"/>
                        </a:spcBef>
                        <a:spcAft>
                          <a:spcPct val="0"/>
                        </a:spcAft>
                        <a:buClr>
                          <a:srgbClr val="66FFFF"/>
                        </a:buClr>
                        <a:buSzPct val="110000"/>
                        <a:buFont typeface="Wingdings" pitchFamily="2" charset="2"/>
                        <a:buChar char="ü"/>
                        <a:tabLst>
                          <a:tab pos="228600" algn="l"/>
                        </a:tabLst>
                      </a:pPr>
                      <a:r>
                        <a:rPr kumimoji="0" lang="es-ES_tradnl" sz="2800" b="0" i="1" u="none" strike="noStrike" cap="none" normalizeH="0" baseline="0" dirty="0" smtClean="0">
                          <a:ln>
                            <a:noFill/>
                          </a:ln>
                          <a:solidFill>
                            <a:schemeClr val="tx1"/>
                          </a:solidFill>
                          <a:effectLst/>
                          <a:latin typeface="Tahoma" pitchFamily="34" charset="0"/>
                          <a:ea typeface="Times New Roman" pitchFamily="18" charset="0"/>
                          <a:cs typeface="Arial" pitchFamily="34" charset="0"/>
                        </a:rPr>
                        <a:t>Explicar el problema general.</a:t>
                      </a:r>
                      <a:endParaRPr kumimoji="0" lang="es-ES" sz="2800" b="0" i="1" u="none" strike="noStrike" cap="none" normalizeH="0" baseline="0" dirty="0" smtClean="0">
                        <a:ln>
                          <a:noFill/>
                        </a:ln>
                        <a:solidFill>
                          <a:schemeClr val="tx1"/>
                        </a:solidFill>
                        <a:effectLst/>
                        <a:latin typeface="Tahoma" pitchFamily="34" charset="0"/>
                        <a:ea typeface="Times New Roman" pitchFamily="18" charset="0"/>
                        <a:cs typeface="Arial" pitchFamily="34" charset="0"/>
                      </a:endParaRPr>
                    </a:p>
                    <a:p>
                      <a:pPr marL="457200" marR="0" lvl="1" indent="0" algn="l" defTabSz="914400" rtl="0" eaLnBrk="0" fontAlgn="base" latinLnBrk="0" hangingPunct="0">
                        <a:lnSpc>
                          <a:spcPct val="140000"/>
                        </a:lnSpc>
                        <a:spcBef>
                          <a:spcPct val="0"/>
                        </a:spcBef>
                        <a:spcAft>
                          <a:spcPct val="0"/>
                        </a:spcAft>
                        <a:buClr>
                          <a:srgbClr val="66FFFF"/>
                        </a:buClr>
                        <a:buSzPct val="110000"/>
                        <a:buFont typeface="Wingdings" pitchFamily="2" charset="2"/>
                        <a:buChar char="ü"/>
                        <a:tabLst>
                          <a:tab pos="228600" algn="l"/>
                        </a:tabLst>
                      </a:pPr>
                      <a:r>
                        <a:rPr kumimoji="0" lang="es-ES_tradnl" sz="2800" b="0" i="1" u="none" strike="noStrike" cap="none" normalizeH="0" baseline="0" dirty="0" smtClean="0">
                          <a:ln>
                            <a:noFill/>
                          </a:ln>
                          <a:solidFill>
                            <a:schemeClr val="tx1"/>
                          </a:solidFill>
                          <a:effectLst/>
                          <a:latin typeface="Tahoma" pitchFamily="34" charset="0"/>
                          <a:ea typeface="Times New Roman" pitchFamily="18" charset="0"/>
                          <a:cs typeface="Arial" pitchFamily="34" charset="0"/>
                        </a:rPr>
                        <a:t>Definir el problema de investigación.</a:t>
                      </a:r>
                      <a:endParaRPr kumimoji="0" lang="es-ES" sz="2800" b="0" i="1" u="none" strike="noStrike" cap="none" normalizeH="0" baseline="0" dirty="0" smtClean="0">
                        <a:ln>
                          <a:noFill/>
                        </a:ln>
                        <a:solidFill>
                          <a:schemeClr val="tx1"/>
                        </a:solidFill>
                        <a:effectLst/>
                        <a:latin typeface="Tahoma" pitchFamily="34" charset="0"/>
                        <a:ea typeface="Times New Roman" pitchFamily="18" charset="0"/>
                        <a:cs typeface="Arial" pitchFamily="34" charset="0"/>
                      </a:endParaRPr>
                    </a:p>
                    <a:p>
                      <a:pPr marL="0" marR="0" lvl="0" indent="0" algn="l" defTabSz="914400" rtl="0" eaLnBrk="0" fontAlgn="base" latinLnBrk="0" hangingPunct="0">
                        <a:lnSpc>
                          <a:spcPct val="140000"/>
                        </a:lnSpc>
                        <a:spcBef>
                          <a:spcPct val="0"/>
                        </a:spcBef>
                        <a:spcAft>
                          <a:spcPct val="0"/>
                        </a:spcAft>
                        <a:buClr>
                          <a:schemeClr val="folHlink"/>
                        </a:buClr>
                        <a:buSzPct val="110000"/>
                        <a:buFont typeface="Wingdings" pitchFamily="2" charset="2"/>
                        <a:buChar char="Ø"/>
                        <a:tabLst>
                          <a:tab pos="228600" algn="l"/>
                        </a:tabLst>
                      </a:pPr>
                      <a:r>
                        <a:rPr kumimoji="0" lang="es-ES_tradnl" sz="2800" b="0" i="0" u="none" strike="noStrike" cap="none" normalizeH="0" baseline="0" dirty="0" smtClean="0">
                          <a:ln>
                            <a:noFill/>
                          </a:ln>
                          <a:solidFill>
                            <a:schemeClr val="tx1"/>
                          </a:solidFill>
                          <a:effectLst/>
                          <a:latin typeface="Tahoma" pitchFamily="34" charset="0"/>
                          <a:ea typeface="Times New Roman" pitchFamily="18" charset="0"/>
                          <a:cs typeface="Arial" pitchFamily="34" charset="0"/>
                        </a:rPr>
                        <a:t> </a:t>
                      </a:r>
                      <a:r>
                        <a:rPr kumimoji="0" lang="es-ES_tradnl" sz="3200" b="0" i="0" u="sng" strike="noStrike" cap="none" normalizeH="0" baseline="0" dirty="0" smtClean="0">
                          <a:ln>
                            <a:noFill/>
                          </a:ln>
                          <a:solidFill>
                            <a:schemeClr val="tx1"/>
                          </a:solidFill>
                          <a:effectLst/>
                          <a:latin typeface="Tahoma" pitchFamily="34" charset="0"/>
                          <a:ea typeface="Times New Roman" pitchFamily="18" charset="0"/>
                          <a:cs typeface="Arial" pitchFamily="34" charset="0"/>
                        </a:rPr>
                        <a:t>Establecer el marco teórico o conceptual:</a:t>
                      </a:r>
                      <a:endParaRPr kumimoji="0" lang="es-ES" sz="3200" b="0" i="0" u="sng" strike="noStrike" cap="none" normalizeH="0" baseline="0" dirty="0" smtClean="0">
                        <a:ln>
                          <a:noFill/>
                        </a:ln>
                        <a:solidFill>
                          <a:schemeClr val="tx1"/>
                        </a:solidFill>
                        <a:effectLst/>
                        <a:latin typeface="Tahoma" pitchFamily="34" charset="0"/>
                        <a:ea typeface="Times New Roman" pitchFamily="18" charset="0"/>
                        <a:cs typeface="Arial" pitchFamily="34" charset="0"/>
                      </a:endParaRPr>
                    </a:p>
                    <a:p>
                      <a:pPr marL="457200" marR="0" lvl="1" indent="0" algn="l" defTabSz="914400" rtl="0" eaLnBrk="0" fontAlgn="base" latinLnBrk="0" hangingPunct="0">
                        <a:lnSpc>
                          <a:spcPct val="140000"/>
                        </a:lnSpc>
                        <a:spcBef>
                          <a:spcPct val="0"/>
                        </a:spcBef>
                        <a:spcAft>
                          <a:spcPct val="0"/>
                        </a:spcAft>
                        <a:buClr>
                          <a:srgbClr val="66FFFF"/>
                        </a:buClr>
                        <a:buSzPct val="110000"/>
                        <a:buFont typeface="Wingdings" pitchFamily="2" charset="2"/>
                        <a:buChar char="ü"/>
                        <a:tabLst>
                          <a:tab pos="228600" algn="l"/>
                        </a:tabLst>
                      </a:pPr>
                      <a:r>
                        <a:rPr kumimoji="0" lang="es-ES_tradnl" sz="2800" b="0" i="0" u="none" strike="noStrike" cap="none" normalizeH="0" baseline="0" dirty="0" smtClean="0">
                          <a:ln>
                            <a:noFill/>
                          </a:ln>
                          <a:solidFill>
                            <a:schemeClr val="tx1"/>
                          </a:solidFill>
                          <a:effectLst/>
                          <a:latin typeface="Tahoma" pitchFamily="34" charset="0"/>
                          <a:ea typeface="Times New Roman" pitchFamily="18" charset="0"/>
                          <a:cs typeface="Arial" pitchFamily="34" charset="0"/>
                        </a:rPr>
                        <a:t> </a:t>
                      </a:r>
                      <a:r>
                        <a:rPr kumimoji="0" lang="es-ES_tradnl" sz="2800" b="0" i="1" u="none" strike="noStrike" cap="none" normalizeH="0" baseline="0" dirty="0" smtClean="0">
                          <a:ln>
                            <a:noFill/>
                          </a:ln>
                          <a:solidFill>
                            <a:schemeClr val="tx1"/>
                          </a:solidFill>
                          <a:effectLst/>
                          <a:latin typeface="Tahoma" pitchFamily="34" charset="0"/>
                          <a:ea typeface="Times New Roman" pitchFamily="18" charset="0"/>
                          <a:cs typeface="Arial" pitchFamily="34" charset="0"/>
                        </a:rPr>
                        <a:t>Antecedentes históricos del problema.</a:t>
                      </a:r>
                      <a:endParaRPr kumimoji="0" lang="es-ES" sz="2800" b="0" i="1" u="none" strike="noStrike" cap="none" normalizeH="0" baseline="0" dirty="0" smtClean="0">
                        <a:ln>
                          <a:noFill/>
                        </a:ln>
                        <a:solidFill>
                          <a:schemeClr val="tx1"/>
                        </a:solidFill>
                        <a:effectLst/>
                        <a:latin typeface="Tahoma" pitchFamily="34" charset="0"/>
                        <a:ea typeface="Times New Roman" pitchFamily="18" charset="0"/>
                        <a:cs typeface="Arial" pitchFamily="34" charset="0"/>
                      </a:endParaRPr>
                    </a:p>
                    <a:p>
                      <a:pPr marL="457200" marR="0" lvl="1" indent="0" algn="l" defTabSz="914400" rtl="0" eaLnBrk="0" fontAlgn="base" latinLnBrk="0" hangingPunct="0">
                        <a:lnSpc>
                          <a:spcPct val="140000"/>
                        </a:lnSpc>
                        <a:spcBef>
                          <a:spcPct val="0"/>
                        </a:spcBef>
                        <a:spcAft>
                          <a:spcPct val="0"/>
                        </a:spcAft>
                        <a:buClr>
                          <a:srgbClr val="66FFFF"/>
                        </a:buClr>
                        <a:buSzPct val="110000"/>
                        <a:buFont typeface="Wingdings" pitchFamily="2" charset="2"/>
                        <a:buChar char="ü"/>
                        <a:tabLst>
                          <a:tab pos="228600" algn="l"/>
                        </a:tabLst>
                      </a:pPr>
                      <a:r>
                        <a:rPr kumimoji="0" lang="es-ES_tradnl" sz="2800" b="0" i="1" u="none" strike="noStrike" cap="none" normalizeH="0" baseline="0" dirty="0" smtClean="0">
                          <a:ln>
                            <a:noFill/>
                          </a:ln>
                          <a:solidFill>
                            <a:schemeClr val="tx1"/>
                          </a:solidFill>
                          <a:effectLst/>
                          <a:latin typeface="Tahoma" pitchFamily="34" charset="0"/>
                          <a:ea typeface="Times New Roman" pitchFamily="18" charset="0"/>
                          <a:cs typeface="Arial" pitchFamily="34" charset="0"/>
                        </a:rPr>
                        <a:t> Situación actual del mismo.</a:t>
                      </a:r>
                      <a:endParaRPr kumimoji="0" lang="es-ES" sz="2800" b="0" i="1" u="none" strike="noStrike" cap="none" normalizeH="0" baseline="0" dirty="0" smtClean="0">
                        <a:ln>
                          <a:noFill/>
                        </a:ln>
                        <a:solidFill>
                          <a:schemeClr val="tx1"/>
                        </a:solidFill>
                        <a:effectLst/>
                        <a:latin typeface="Tahoma" pitchFamily="34" charset="0"/>
                        <a:ea typeface="Times New Roman" pitchFamily="18" charset="0"/>
                        <a:cs typeface="Arial" pitchFamily="34" charset="0"/>
                      </a:endParaRPr>
                    </a:p>
                    <a:p>
                      <a:pPr marL="0" marR="0" lvl="0" indent="0" algn="l" defTabSz="914400" rtl="0" eaLnBrk="0" fontAlgn="base" latinLnBrk="0" hangingPunct="0">
                        <a:lnSpc>
                          <a:spcPct val="140000"/>
                        </a:lnSpc>
                        <a:spcBef>
                          <a:spcPct val="0"/>
                        </a:spcBef>
                        <a:spcAft>
                          <a:spcPct val="0"/>
                        </a:spcAft>
                        <a:buClr>
                          <a:schemeClr val="folHlink"/>
                        </a:buClr>
                        <a:buSzPct val="110000"/>
                        <a:buFont typeface="Wingdings" pitchFamily="2" charset="2"/>
                        <a:buChar char="Ø"/>
                        <a:tabLst>
                          <a:tab pos="228600" algn="l"/>
                        </a:tabLst>
                      </a:pPr>
                      <a:r>
                        <a:rPr kumimoji="0" lang="es-ES_tradnl" sz="2800" b="0" i="0" u="none" strike="noStrike" cap="none" normalizeH="0" baseline="0" dirty="0" smtClean="0">
                          <a:ln>
                            <a:noFill/>
                          </a:ln>
                          <a:solidFill>
                            <a:schemeClr val="tx1"/>
                          </a:solidFill>
                          <a:effectLst/>
                          <a:latin typeface="Tahoma" pitchFamily="34" charset="0"/>
                          <a:ea typeface="Times New Roman" pitchFamily="18" charset="0"/>
                          <a:cs typeface="Arial" pitchFamily="34" charset="0"/>
                        </a:rPr>
                        <a:t> </a:t>
                      </a:r>
                      <a:r>
                        <a:rPr kumimoji="0" lang="es-ES_tradnl" sz="3200" b="0" i="0" u="sng" strike="noStrike" cap="none" normalizeH="0" baseline="0" dirty="0" smtClean="0">
                          <a:ln>
                            <a:noFill/>
                          </a:ln>
                          <a:solidFill>
                            <a:schemeClr val="tx1"/>
                          </a:solidFill>
                          <a:effectLst/>
                          <a:latin typeface="Tahoma" pitchFamily="34" charset="0"/>
                          <a:ea typeface="Times New Roman" pitchFamily="18" charset="0"/>
                          <a:cs typeface="Arial" pitchFamily="34" charset="0"/>
                        </a:rPr>
                        <a:t>Justificar el problema de investigación.</a:t>
                      </a:r>
                      <a:endParaRPr kumimoji="0" lang="es-ES" sz="3200" b="0" i="0" u="sng" strike="noStrike" cap="none" normalizeH="0" baseline="0" dirty="0" smtClean="0">
                        <a:ln>
                          <a:noFill/>
                        </a:ln>
                        <a:solidFill>
                          <a:schemeClr val="tx1"/>
                        </a:solidFill>
                        <a:effectLst/>
                        <a:latin typeface="Tahoma" pitchFamily="34" charset="0"/>
                        <a:ea typeface="Times New Roman" pitchFamily="18" charset="0"/>
                        <a:cs typeface="Arial" pitchFamily="34" charset="0"/>
                      </a:endParaRPr>
                    </a:p>
                    <a:p>
                      <a:pPr marL="0" marR="0" lvl="0" indent="0" algn="l" defTabSz="914400" rtl="0" eaLnBrk="0" fontAlgn="base" latinLnBrk="0" hangingPunct="0">
                        <a:lnSpc>
                          <a:spcPct val="140000"/>
                        </a:lnSpc>
                        <a:spcBef>
                          <a:spcPct val="0"/>
                        </a:spcBef>
                        <a:spcAft>
                          <a:spcPct val="0"/>
                        </a:spcAft>
                        <a:buClr>
                          <a:schemeClr val="folHlink"/>
                        </a:buClr>
                        <a:buSzPct val="110000"/>
                        <a:buFont typeface="Wingdings" pitchFamily="2" charset="2"/>
                        <a:buChar char="Ø"/>
                        <a:tabLst>
                          <a:tab pos="228600" algn="l"/>
                        </a:tabLst>
                      </a:pPr>
                      <a:r>
                        <a:rPr kumimoji="0" lang="es-ES_tradnl" sz="3200" b="0" i="0" u="sng" strike="noStrike" cap="none" normalizeH="0" baseline="0" dirty="0" smtClean="0">
                          <a:ln>
                            <a:noFill/>
                          </a:ln>
                          <a:solidFill>
                            <a:schemeClr val="tx1"/>
                          </a:solidFill>
                          <a:effectLst/>
                          <a:latin typeface="Tahoma" pitchFamily="34" charset="0"/>
                          <a:ea typeface="Times New Roman" pitchFamily="18" charset="0"/>
                          <a:cs typeface="Arial" pitchFamily="34" charset="0"/>
                        </a:rPr>
                        <a:t> Formular preguntas e hipótesis.</a:t>
                      </a:r>
                      <a:endParaRPr kumimoji="0" lang="es-ES" sz="3200" b="0" i="0" u="sng" strike="noStrike" cap="none" normalizeH="0" baseline="0" dirty="0" smtClean="0">
                        <a:ln>
                          <a:noFill/>
                        </a:ln>
                        <a:solidFill>
                          <a:schemeClr val="tx1"/>
                        </a:solidFill>
                        <a:effectLst/>
                        <a:latin typeface="Tahoma" pitchFamily="34" charset="0"/>
                        <a:ea typeface="Times New Roman" pitchFamily="18" charset="0"/>
                        <a:cs typeface="Arial" pitchFamily="34" charset="0"/>
                      </a:endParaRPr>
                    </a:p>
                  </a:txBody>
                  <a:tcPr marL="121920" marR="121920" anchor="ctr" horzOverflow="overflow">
                    <a:lnL>
                      <a:noFill/>
                    </a:lnL>
                    <a:lnR cap="flat">
                      <a:noFill/>
                    </a:lnR>
                    <a:lnT cap="flat">
                      <a:noFill/>
                    </a:lnT>
                    <a:lnB cap="flat">
                      <a:noFill/>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2284" y="908050"/>
            <a:ext cx="10363200" cy="762000"/>
          </a:xfrm>
          <a:ln>
            <a:solidFill>
              <a:schemeClr val="accent1"/>
            </a:solidFill>
          </a:ln>
        </p:spPr>
        <p:txBody>
          <a:bodyPr/>
          <a:lstStyle/>
          <a:p>
            <a:pPr algn="ctr"/>
            <a:r>
              <a:rPr lang="es-ES" sz="3600" b="1" dirty="0">
                <a:latin typeface="Verdana" pitchFamily="34" charset="0"/>
              </a:rPr>
              <a:t>Confección de los Objetivos</a:t>
            </a:r>
            <a:endParaRPr lang="es-ES" sz="3200" b="1" dirty="0">
              <a:latin typeface="Verdana" pitchFamily="34" charset="0"/>
            </a:endParaRPr>
          </a:p>
        </p:txBody>
      </p:sp>
      <p:sp>
        <p:nvSpPr>
          <p:cNvPr id="11272" name="Rectangle 8"/>
          <p:cNvSpPr>
            <a:spLocks noChangeArrowheads="1"/>
          </p:cNvSpPr>
          <p:nvPr/>
        </p:nvSpPr>
        <p:spPr bwMode="auto">
          <a:xfrm>
            <a:off x="4402183" y="2100485"/>
            <a:ext cx="6910250" cy="1077218"/>
          </a:xfrm>
          <a:prstGeom prst="rect">
            <a:avLst/>
          </a:prstGeom>
          <a:solidFill>
            <a:schemeClr val="bg1"/>
          </a:solidFill>
          <a:ln w="31750">
            <a:solidFill>
              <a:srgbClr val="FFFF00"/>
            </a:solidFill>
            <a:miter lim="800000"/>
            <a:headEnd/>
            <a:tailEnd/>
          </a:ln>
          <a:effectLst/>
        </p:spPr>
        <p:txBody>
          <a:bodyPr wrap="square" anchor="ctr">
            <a:spAutoFit/>
          </a:bodyPr>
          <a:lstStyle/>
          <a:p>
            <a:pPr algn="ctr"/>
            <a:r>
              <a:rPr lang="es-ES" sz="3200" dirty="0">
                <a:latin typeface="Verdana" pitchFamily="34" charset="0"/>
              </a:rPr>
              <a:t>¿Qué se pretende alcanzar con la investigación? </a:t>
            </a:r>
          </a:p>
        </p:txBody>
      </p:sp>
      <p:sp>
        <p:nvSpPr>
          <p:cNvPr id="14354" name="Rectangle 18"/>
          <p:cNvSpPr>
            <a:spLocks noChangeArrowheads="1"/>
          </p:cNvSpPr>
          <p:nvPr/>
        </p:nvSpPr>
        <p:spPr bwMode="auto">
          <a:xfrm>
            <a:off x="4310743" y="4110038"/>
            <a:ext cx="7053943" cy="1298817"/>
          </a:xfrm>
          <a:prstGeom prst="rect">
            <a:avLst/>
          </a:prstGeom>
          <a:solidFill>
            <a:schemeClr val="bg1"/>
          </a:solidFill>
          <a:ln w="31750">
            <a:solidFill>
              <a:srgbClr val="FFFF00"/>
            </a:solidFill>
            <a:miter lim="800000"/>
            <a:headEnd/>
            <a:tailEnd/>
          </a:ln>
          <a:effectLst/>
        </p:spPr>
        <p:txBody>
          <a:bodyPr wrap="square" anchor="ctr">
            <a:spAutoFit/>
          </a:bodyPr>
          <a:lstStyle/>
          <a:p>
            <a:pPr algn="ctr">
              <a:lnSpc>
                <a:spcPct val="140000"/>
              </a:lnSpc>
            </a:pPr>
            <a:r>
              <a:rPr lang="es-ES" sz="2800" dirty="0">
                <a:latin typeface="Verdana" pitchFamily="34" charset="0"/>
              </a:rPr>
              <a:t>Su formulación debe ser clara, precisa, medible y alcanzable </a:t>
            </a:r>
          </a:p>
        </p:txBody>
      </p:sp>
      <p:graphicFrame>
        <p:nvGraphicFramePr>
          <p:cNvPr id="1026" name="Object 10"/>
          <p:cNvGraphicFramePr>
            <a:graphicFrameLocks noChangeAspect="1"/>
          </p:cNvGraphicFramePr>
          <p:nvPr/>
        </p:nvGraphicFramePr>
        <p:xfrm>
          <a:off x="1971249" y="1895475"/>
          <a:ext cx="2122487" cy="3933825"/>
        </p:xfrm>
        <a:graphic>
          <a:graphicData uri="http://schemas.openxmlformats.org/presentationml/2006/ole">
            <p:oleObj spid="_x0000_s1026" name="Imagen" r:id="rId4" imgW="1622066" imgH="3934305"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78017498-2DE5-45E4-87E1-949183EA6A49}"/>
              </a:ext>
            </a:extLst>
          </p:cNvPr>
          <p:cNvSpPr>
            <a:spLocks noGrp="1"/>
          </p:cNvSpPr>
          <p:nvPr>
            <p:ph idx="1"/>
          </p:nvPr>
        </p:nvSpPr>
        <p:spPr>
          <a:xfrm>
            <a:off x="600501" y="1989322"/>
            <a:ext cx="10753299" cy="3633555"/>
          </a:xfrm>
          <a:ln cmpd="sng">
            <a:solidFill>
              <a:schemeClr val="accent1"/>
            </a:solidFill>
          </a:ln>
        </p:spPr>
        <p:txBody>
          <a:bodyPr>
            <a:normAutofit/>
          </a:bodyPr>
          <a:lstStyle/>
          <a:p>
            <a:r>
              <a:rPr lang="es-ES" dirty="0">
                <a:solidFill>
                  <a:srgbClr val="002060"/>
                </a:solidFill>
                <a:latin typeface="Arial" panose="020B0604020202020204" pitchFamily="34" charset="0"/>
                <a:cs typeface="Arial" panose="020B0604020202020204" pitchFamily="34" charset="0"/>
              </a:rPr>
              <a:t>Objetivo es sinónimo de meta, es decir, aquello que se aspira lograr o </a:t>
            </a:r>
            <a:r>
              <a:rPr lang="es-ES" dirty="0" smtClean="0">
                <a:solidFill>
                  <a:srgbClr val="002060"/>
                </a:solidFill>
                <a:latin typeface="Arial" panose="020B0604020202020204" pitchFamily="34" charset="0"/>
                <a:cs typeface="Arial" panose="020B0604020202020204" pitchFamily="34" charset="0"/>
              </a:rPr>
              <a:t>alcanzar</a:t>
            </a:r>
          </a:p>
          <a:p>
            <a:r>
              <a:rPr lang="es-ES" dirty="0">
                <a:solidFill>
                  <a:srgbClr val="002060"/>
                </a:solidFill>
                <a:latin typeface="Arial" panose="020B0604020202020204" pitchFamily="34" charset="0"/>
                <a:cs typeface="Arial" panose="020B0604020202020204" pitchFamily="34" charset="0"/>
              </a:rPr>
              <a:t>Se redactan comenzando con un verbo en infinitivo</a:t>
            </a:r>
            <a:r>
              <a:rPr lang="es-ES" dirty="0" smtClean="0">
                <a:solidFill>
                  <a:srgbClr val="002060"/>
                </a:solidFill>
                <a:latin typeface="Arial" panose="020B0604020202020204" pitchFamily="34" charset="0"/>
                <a:cs typeface="Arial" panose="020B0604020202020204" pitchFamily="34" charset="0"/>
              </a:rPr>
              <a:t>.</a:t>
            </a:r>
          </a:p>
          <a:p>
            <a:r>
              <a:rPr lang="es-ES" dirty="0" smtClean="0">
                <a:solidFill>
                  <a:srgbClr val="002060"/>
                </a:solidFill>
                <a:latin typeface="Arial" panose="020B0604020202020204" pitchFamily="34" charset="0"/>
                <a:cs typeface="Arial" panose="020B0604020202020204" pitchFamily="34" charset="0"/>
              </a:rPr>
              <a:t>Deben </a:t>
            </a:r>
            <a:r>
              <a:rPr lang="es-ES" dirty="0">
                <a:solidFill>
                  <a:srgbClr val="002060"/>
                </a:solidFill>
                <a:latin typeface="Arial" panose="020B0604020202020204" pitchFamily="34" charset="0"/>
                <a:cs typeface="Arial" panose="020B0604020202020204" pitchFamily="34" charset="0"/>
              </a:rPr>
              <a:t>ser posibles de lograr. </a:t>
            </a:r>
            <a:endParaRPr lang="es-ES" dirty="0" smtClean="0">
              <a:solidFill>
                <a:srgbClr val="002060"/>
              </a:solidFill>
              <a:latin typeface="Arial" panose="020B0604020202020204" pitchFamily="34" charset="0"/>
              <a:cs typeface="Arial" panose="020B0604020202020204" pitchFamily="34" charset="0"/>
            </a:endParaRPr>
          </a:p>
          <a:p>
            <a:r>
              <a:rPr lang="es-ES" dirty="0" smtClean="0">
                <a:solidFill>
                  <a:srgbClr val="002060"/>
                </a:solidFill>
                <a:latin typeface="Arial" panose="020B0604020202020204" pitchFamily="34" charset="0"/>
                <a:cs typeface="Arial" panose="020B0604020202020204" pitchFamily="34" charset="0"/>
              </a:rPr>
              <a:t>Junto </a:t>
            </a:r>
            <a:r>
              <a:rPr lang="es-ES" dirty="0">
                <a:solidFill>
                  <a:srgbClr val="002060"/>
                </a:solidFill>
                <a:latin typeface="Arial" panose="020B0604020202020204" pitchFamily="34" charset="0"/>
                <a:cs typeface="Arial" panose="020B0604020202020204" pitchFamily="34" charset="0"/>
              </a:rPr>
              <a:t>al problema de investigación, los objetivos responden a la pregunta </a:t>
            </a:r>
            <a:r>
              <a:rPr lang="es-ES" sz="3200" b="1" dirty="0">
                <a:solidFill>
                  <a:srgbClr val="FF0000"/>
                </a:solidFill>
                <a:latin typeface="Arial" panose="020B0604020202020204" pitchFamily="34" charset="0"/>
                <a:cs typeface="Arial" panose="020B0604020202020204" pitchFamily="34" charset="0"/>
              </a:rPr>
              <a:t>¿qué se pretende con la investigación? </a:t>
            </a:r>
            <a:endParaRPr lang="es-ES" sz="3200" b="1" dirty="0" smtClean="0">
              <a:solidFill>
                <a:srgbClr val="FF0000"/>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 xmlns:a16="http://schemas.microsoft.com/office/drawing/2014/main" id="{5BE11674-DECD-4146-84A6-A57F353FEED9}"/>
              </a:ext>
            </a:extLst>
          </p:cNvPr>
          <p:cNvSpPr/>
          <p:nvPr/>
        </p:nvSpPr>
        <p:spPr>
          <a:xfrm>
            <a:off x="0" y="0"/>
            <a:ext cx="12192000" cy="1139478"/>
          </a:xfrm>
          <a:prstGeom prst="rect">
            <a:avLst/>
          </a:prstGeom>
          <a:solidFill>
            <a:schemeClr val="accent5">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t>Objetivos </a:t>
            </a:r>
            <a:endParaRPr lang="x-none" sz="5400" dirty="0"/>
          </a:p>
        </p:txBody>
      </p:sp>
      <p:sp>
        <p:nvSpPr>
          <p:cNvPr id="6" name="Subtítulo 2">
            <a:extLst>
              <a:ext uri="{FF2B5EF4-FFF2-40B4-BE49-F238E27FC236}">
                <a16:creationId xmlns="" xmlns:a16="http://schemas.microsoft.com/office/drawing/2014/main" id="{F97580AA-0CA5-46EB-8EEE-1A27A3C56756}"/>
              </a:ext>
            </a:extLst>
          </p:cNvPr>
          <p:cNvSpPr txBox="1">
            <a:spLocks/>
          </p:cNvSpPr>
          <p:nvPr/>
        </p:nvSpPr>
        <p:spPr>
          <a:xfrm>
            <a:off x="1814732" y="290137"/>
            <a:ext cx="9539068" cy="6967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x-none"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150212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78017498-2DE5-45E4-87E1-949183EA6A49}"/>
              </a:ext>
            </a:extLst>
          </p:cNvPr>
          <p:cNvSpPr>
            <a:spLocks noGrp="1"/>
          </p:cNvSpPr>
          <p:nvPr>
            <p:ph idx="1"/>
          </p:nvPr>
        </p:nvSpPr>
        <p:spPr>
          <a:xfrm>
            <a:off x="1050878" y="2002970"/>
            <a:ext cx="10302922" cy="3619907"/>
          </a:xfrm>
          <a:ln cmpd="sng">
            <a:solidFill>
              <a:schemeClr val="accent1"/>
            </a:solidFill>
          </a:ln>
        </p:spPr>
        <p:txBody>
          <a:bodyPr>
            <a:normAutofit fontScale="32500" lnSpcReduction="20000"/>
          </a:bodyPr>
          <a:lstStyle/>
          <a:p>
            <a:endParaRPr lang="es-ES" dirty="0" smtClean="0">
              <a:solidFill>
                <a:srgbClr val="002060"/>
              </a:solidFill>
              <a:latin typeface="Arial" panose="020B0604020202020204" pitchFamily="34" charset="0"/>
              <a:cs typeface="Arial" panose="020B0604020202020204" pitchFamily="34" charset="0"/>
            </a:endParaRPr>
          </a:p>
          <a:p>
            <a:r>
              <a:rPr lang="es-ES" sz="9800" dirty="0">
                <a:solidFill>
                  <a:srgbClr val="002060"/>
                </a:solidFill>
                <a:latin typeface="Arial" panose="020B0604020202020204" pitchFamily="34" charset="0"/>
                <a:cs typeface="Arial" panose="020B0604020202020204" pitchFamily="34" charset="0"/>
              </a:rPr>
              <a:t>O</a:t>
            </a:r>
            <a:r>
              <a:rPr lang="es-ES" sz="9800" dirty="0" smtClean="0">
                <a:solidFill>
                  <a:srgbClr val="002060"/>
                </a:solidFill>
                <a:latin typeface="Arial" panose="020B0604020202020204" pitchFamily="34" charset="0"/>
                <a:cs typeface="Arial" panose="020B0604020202020204" pitchFamily="34" charset="0"/>
              </a:rPr>
              <a:t>bjetivo </a:t>
            </a:r>
            <a:r>
              <a:rPr lang="es-ES" sz="9800" dirty="0">
                <a:solidFill>
                  <a:srgbClr val="002060"/>
                </a:solidFill>
                <a:latin typeface="Arial" panose="020B0604020202020204" pitchFamily="34" charset="0"/>
                <a:cs typeface="Arial" panose="020B0604020202020204" pitchFamily="34" charset="0"/>
              </a:rPr>
              <a:t>general es la propuesta y enfoque de tu </a:t>
            </a:r>
            <a:r>
              <a:rPr lang="es-ES" sz="9800" dirty="0" smtClean="0">
                <a:solidFill>
                  <a:srgbClr val="002060"/>
                </a:solidFill>
                <a:latin typeface="Arial" panose="020B0604020202020204" pitchFamily="34" charset="0"/>
                <a:cs typeface="Arial" panose="020B0604020202020204" pitchFamily="34" charset="0"/>
              </a:rPr>
              <a:t>protocolo . </a:t>
            </a:r>
          </a:p>
          <a:p>
            <a:endParaRPr lang="es-ES" sz="11200" dirty="0">
              <a:solidFill>
                <a:srgbClr val="002060"/>
              </a:solidFill>
              <a:latin typeface="Arial" panose="020B0604020202020204" pitchFamily="34" charset="0"/>
              <a:cs typeface="Arial" panose="020B0604020202020204" pitchFamily="34" charset="0"/>
            </a:endParaRPr>
          </a:p>
          <a:p>
            <a:pPr marL="0" indent="0">
              <a:buNone/>
            </a:pPr>
            <a:r>
              <a:rPr lang="es-ES" sz="11200" b="1" dirty="0" smtClean="0">
                <a:solidFill>
                  <a:srgbClr val="FF0000"/>
                </a:solidFill>
                <a:latin typeface="Arial" panose="020B0604020202020204" pitchFamily="34" charset="0"/>
                <a:cs typeface="Arial" panose="020B0604020202020204" pitchFamily="34" charset="0"/>
              </a:rPr>
              <a:t>Objetivos específicos </a:t>
            </a:r>
          </a:p>
          <a:p>
            <a:pPr marL="0" indent="0" algn="just">
              <a:lnSpc>
                <a:spcPct val="170000"/>
              </a:lnSpc>
              <a:buNone/>
            </a:pPr>
            <a:r>
              <a:rPr lang="es-ES" sz="8000" dirty="0" smtClean="0">
                <a:solidFill>
                  <a:srgbClr val="002060"/>
                </a:solidFill>
                <a:latin typeface="Arial" panose="020B0604020202020204" pitchFamily="34" charset="0"/>
                <a:cs typeface="Arial" panose="020B0604020202020204" pitchFamily="34" charset="0"/>
              </a:rPr>
              <a:t>Son </a:t>
            </a:r>
            <a:r>
              <a:rPr lang="es-ES" sz="8000" dirty="0">
                <a:solidFill>
                  <a:srgbClr val="002060"/>
                </a:solidFill>
                <a:latin typeface="Arial" panose="020B0604020202020204" pitchFamily="34" charset="0"/>
                <a:cs typeface="Arial" panose="020B0604020202020204" pitchFamily="34" charset="0"/>
              </a:rPr>
              <a:t>el desglose de forma cronológica, de cada uno de los procesos que debes llevar a cabo para la consecución de tu objetivo general. </a:t>
            </a:r>
            <a:endParaRPr lang="x-none" sz="8000" dirty="0">
              <a:solidFill>
                <a:srgbClr val="002060"/>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 xmlns:a16="http://schemas.microsoft.com/office/drawing/2014/main" id="{5BE11674-DECD-4146-84A6-A57F353FEED9}"/>
              </a:ext>
            </a:extLst>
          </p:cNvPr>
          <p:cNvSpPr/>
          <p:nvPr/>
        </p:nvSpPr>
        <p:spPr>
          <a:xfrm>
            <a:off x="0" y="0"/>
            <a:ext cx="12192000" cy="1139478"/>
          </a:xfrm>
          <a:prstGeom prst="rect">
            <a:avLst/>
          </a:prstGeom>
          <a:solidFill>
            <a:schemeClr val="accent5">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t>Objetivos </a:t>
            </a:r>
            <a:endParaRPr lang="x-none" sz="5400" dirty="0"/>
          </a:p>
        </p:txBody>
      </p:sp>
      <p:sp>
        <p:nvSpPr>
          <p:cNvPr id="6" name="Subtítulo 2">
            <a:extLst>
              <a:ext uri="{FF2B5EF4-FFF2-40B4-BE49-F238E27FC236}">
                <a16:creationId xmlns="" xmlns:a16="http://schemas.microsoft.com/office/drawing/2014/main" id="{F97580AA-0CA5-46EB-8EEE-1A27A3C56756}"/>
              </a:ext>
            </a:extLst>
          </p:cNvPr>
          <p:cNvSpPr txBox="1">
            <a:spLocks/>
          </p:cNvSpPr>
          <p:nvPr/>
        </p:nvSpPr>
        <p:spPr>
          <a:xfrm>
            <a:off x="1814732" y="290137"/>
            <a:ext cx="9539068" cy="6967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x-none" sz="3600" dirty="0">
              <a:solidFill>
                <a:schemeClr val="bg1"/>
              </a:solidFill>
              <a:latin typeface="Arial" panose="020B0604020202020204" pitchFamily="34" charset="0"/>
              <a:cs typeface="Arial" panose="020B0604020202020204" pitchFamily="34" charset="0"/>
            </a:endParaRPr>
          </a:p>
        </p:txBody>
      </p:sp>
      <p:sp>
        <p:nvSpPr>
          <p:cNvPr id="7" name="Flecha curvada hacia la derecha 6"/>
          <p:cNvSpPr/>
          <p:nvPr/>
        </p:nvSpPr>
        <p:spPr>
          <a:xfrm>
            <a:off x="0" y="3171480"/>
            <a:ext cx="1091820" cy="16786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 xmlns:p14="http://schemas.microsoft.com/office/powerpoint/2010/main" val="1717874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8017498-2DE5-45E4-87E1-949183EA6A49}"/>
              </a:ext>
            </a:extLst>
          </p:cNvPr>
          <p:cNvSpPr>
            <a:spLocks noGrp="1"/>
          </p:cNvSpPr>
          <p:nvPr>
            <p:ph idx="1"/>
          </p:nvPr>
        </p:nvSpPr>
        <p:spPr>
          <a:xfrm>
            <a:off x="545910" y="3971499"/>
            <a:ext cx="10807890" cy="2442364"/>
          </a:xfrm>
          <a:ln>
            <a:solidFill>
              <a:schemeClr val="accent1"/>
            </a:solidFill>
          </a:ln>
        </p:spPr>
        <p:txBody>
          <a:bodyPr>
            <a:normAutofit/>
          </a:bodyPr>
          <a:lstStyle/>
          <a:p>
            <a:pPr algn="just"/>
            <a:r>
              <a:rPr lang="es-ES" sz="3200" dirty="0" smtClean="0"/>
              <a:t>Del tema de investigación identificado por usted, elabore un documento con la redacción de su introducción y el planteamiento del problema científico con su justificación correspondiente.</a:t>
            </a:r>
          </a:p>
          <a:p>
            <a:pPr algn="ctr">
              <a:buNone/>
            </a:pPr>
            <a:endParaRPr lang="es-ES" sz="3600" dirty="0" smtClean="0"/>
          </a:p>
          <a:p>
            <a:pPr algn="ctr"/>
            <a:endParaRPr lang="es-ES" sz="3600" dirty="0" smtClean="0"/>
          </a:p>
          <a:p>
            <a:endParaRPr lang="x-none" sz="3600" dirty="0">
              <a:solidFill>
                <a:srgbClr val="002060"/>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xmlns="" id="{5BE11674-DECD-4146-84A6-A57F353FEED9}"/>
              </a:ext>
            </a:extLst>
          </p:cNvPr>
          <p:cNvSpPr/>
          <p:nvPr/>
        </p:nvSpPr>
        <p:spPr>
          <a:xfrm>
            <a:off x="0" y="-6"/>
            <a:ext cx="12192000" cy="1139478"/>
          </a:xfrm>
          <a:prstGeom prst="rect">
            <a:avLst/>
          </a:prstGeom>
          <a:solidFill>
            <a:schemeClr val="accent5">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t>ESTUDIO INDEPENDIENTE</a:t>
            </a:r>
            <a:endParaRPr lang="x-none" sz="5400" dirty="0"/>
          </a:p>
        </p:txBody>
      </p:sp>
      <p:sp>
        <p:nvSpPr>
          <p:cNvPr id="6" name="Subtítulo 2">
            <a:extLst>
              <a:ext uri="{FF2B5EF4-FFF2-40B4-BE49-F238E27FC236}">
                <a16:creationId xmlns:a16="http://schemas.microsoft.com/office/drawing/2014/main" xmlns="" id="{F97580AA-0CA5-46EB-8EEE-1A27A3C56756}"/>
              </a:ext>
            </a:extLst>
          </p:cNvPr>
          <p:cNvSpPr txBox="1">
            <a:spLocks/>
          </p:cNvSpPr>
          <p:nvPr/>
        </p:nvSpPr>
        <p:spPr>
          <a:xfrm>
            <a:off x="1814732" y="290137"/>
            <a:ext cx="9539068" cy="6967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x-none" sz="3600" dirty="0">
              <a:solidFill>
                <a:schemeClr val="bg1"/>
              </a:solidFill>
              <a:latin typeface="Arial" panose="020B0604020202020204" pitchFamily="34" charset="0"/>
              <a:cs typeface="Arial" panose="020B0604020202020204" pitchFamily="34" charset="0"/>
            </a:endParaRPr>
          </a:p>
        </p:txBody>
      </p:sp>
      <p:pic>
        <p:nvPicPr>
          <p:cNvPr id="7" name="Imagen 6"/>
          <p:cNvPicPr/>
          <p:nvPr/>
        </p:nvPicPr>
        <p:blipFill>
          <a:blip r:embed="rId2"/>
          <a:srcRect/>
          <a:stretch>
            <a:fillRect/>
          </a:stretch>
        </p:blipFill>
        <p:spPr bwMode="auto">
          <a:xfrm>
            <a:off x="2364378" y="1235497"/>
            <a:ext cx="3291840" cy="2618045"/>
          </a:xfrm>
          <a:prstGeom prst="rect">
            <a:avLst/>
          </a:prstGeom>
          <a:noFill/>
          <a:ln w="9525">
            <a:noFill/>
            <a:miter lim="800000"/>
            <a:headEnd/>
            <a:tailEnd/>
          </a:ln>
        </p:spPr>
      </p:pic>
    </p:spTree>
    <p:extLst>
      <p:ext uri="{BB962C8B-B14F-4D97-AF65-F5344CB8AC3E}">
        <p14:creationId xmlns:p14="http://schemas.microsoft.com/office/powerpoint/2010/main" xmlns="" val="35559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8017498-2DE5-45E4-87E1-949183EA6A49}"/>
              </a:ext>
            </a:extLst>
          </p:cNvPr>
          <p:cNvSpPr>
            <a:spLocks noGrp="1"/>
          </p:cNvSpPr>
          <p:nvPr>
            <p:ph idx="1"/>
          </p:nvPr>
        </p:nvSpPr>
        <p:spPr>
          <a:xfrm>
            <a:off x="361122" y="1375053"/>
            <a:ext cx="4913243" cy="4845451"/>
          </a:xfrm>
        </p:spPr>
        <p:txBody>
          <a:bodyPr>
            <a:normAutofit/>
          </a:bodyPr>
          <a:lstStyle/>
          <a:p>
            <a:pPr marL="0" indent="0">
              <a:buNone/>
            </a:pPr>
            <a:r>
              <a:rPr lang="es-ES" sz="2400" b="1" dirty="0">
                <a:solidFill>
                  <a:srgbClr val="002060"/>
                </a:solidFill>
                <a:latin typeface="Arial" panose="020B0604020202020204" pitchFamily="34" charset="0"/>
                <a:cs typeface="Arial" panose="020B0604020202020204" pitchFamily="34" charset="0"/>
              </a:rPr>
              <a:t>Autor(es):</a:t>
            </a:r>
            <a:r>
              <a:rPr lang="es-ES" sz="2400" dirty="0">
                <a:solidFill>
                  <a:srgbClr val="002060"/>
                </a:solidFill>
                <a:latin typeface="Arial" panose="020B0604020202020204" pitchFamily="34" charset="0"/>
                <a:cs typeface="Arial" panose="020B0604020202020204" pitchFamily="34" charset="0"/>
              </a:rPr>
              <a:t/>
            </a:r>
            <a:br>
              <a:rPr lang="es-ES" sz="2400" dirty="0">
                <a:solidFill>
                  <a:srgbClr val="002060"/>
                </a:solidFill>
                <a:latin typeface="Arial" panose="020B0604020202020204" pitchFamily="34" charset="0"/>
                <a:cs typeface="Arial" panose="020B0604020202020204" pitchFamily="34" charset="0"/>
              </a:rPr>
            </a:br>
            <a:r>
              <a:rPr lang="es-ES" sz="2400" dirty="0">
                <a:solidFill>
                  <a:srgbClr val="002060"/>
                </a:solidFill>
                <a:latin typeface="Arial" panose="020B0604020202020204" pitchFamily="34" charset="0"/>
                <a:cs typeface="Arial" panose="020B0604020202020204" pitchFamily="34" charset="0"/>
              </a:rPr>
              <a:t>- </a:t>
            </a:r>
            <a:r>
              <a:rPr lang="es-ES" sz="2400" dirty="0" smtClean="0">
                <a:solidFill>
                  <a:srgbClr val="002060"/>
                </a:solidFill>
                <a:latin typeface="Arial" panose="020B0604020202020204" pitchFamily="34" charset="0"/>
                <a:cs typeface="Arial" panose="020B0604020202020204" pitchFamily="34" charset="0"/>
              </a:rPr>
              <a:t>Dra. Ennis Ivonnet Gutiérrez</a:t>
            </a:r>
            <a:r>
              <a:rPr lang="es-ES" sz="2400" dirty="0">
                <a:solidFill>
                  <a:srgbClr val="002060"/>
                </a:solidFill>
                <a:latin typeface="Arial" panose="020B0604020202020204" pitchFamily="34" charset="0"/>
                <a:cs typeface="Arial" panose="020B0604020202020204" pitchFamily="34" charset="0"/>
              </a:rPr>
              <a:t/>
            </a:r>
            <a:br>
              <a:rPr lang="es-ES" sz="2400" dirty="0">
                <a:solidFill>
                  <a:srgbClr val="002060"/>
                </a:solidFill>
                <a:latin typeface="Arial" panose="020B0604020202020204" pitchFamily="34" charset="0"/>
                <a:cs typeface="Arial" panose="020B0604020202020204" pitchFamily="34" charset="0"/>
              </a:rPr>
            </a:br>
            <a:r>
              <a:rPr lang="es-ES" sz="2400" dirty="0">
                <a:solidFill>
                  <a:srgbClr val="002060"/>
                </a:solidFill>
                <a:latin typeface="Arial" panose="020B0604020202020204" pitchFamily="34" charset="0"/>
                <a:cs typeface="Arial" panose="020B0604020202020204" pitchFamily="34" charset="0"/>
              </a:rPr>
              <a:t> </a:t>
            </a:r>
            <a:endParaRPr lang="x-none" sz="2400" dirty="0">
              <a:solidFill>
                <a:srgbClr val="002060"/>
              </a:solidFill>
              <a:latin typeface="Arial" panose="020B0604020202020204" pitchFamily="34" charset="0"/>
              <a:cs typeface="Arial" panose="020B0604020202020204" pitchFamily="34" charset="0"/>
            </a:endParaRPr>
          </a:p>
          <a:p>
            <a:pPr marL="0" indent="0">
              <a:buNone/>
            </a:pPr>
            <a:r>
              <a:rPr lang="es-ES" sz="2400" b="1" dirty="0">
                <a:solidFill>
                  <a:srgbClr val="002060"/>
                </a:solidFill>
                <a:latin typeface="Arial" panose="020B0604020202020204" pitchFamily="34" charset="0"/>
                <a:cs typeface="Arial" panose="020B0604020202020204" pitchFamily="34" charset="0"/>
              </a:rPr>
              <a:t>Fecha de creación: </a:t>
            </a:r>
          </a:p>
          <a:p>
            <a:pPr marL="0" indent="0">
              <a:buNone/>
            </a:pPr>
            <a:r>
              <a:rPr lang="es-ES" sz="2400" b="1" dirty="0">
                <a:solidFill>
                  <a:srgbClr val="002060"/>
                </a:solidFill>
                <a:latin typeface="Arial" panose="020B0604020202020204" pitchFamily="34" charset="0"/>
                <a:cs typeface="Arial" panose="020B0604020202020204" pitchFamily="34" charset="0"/>
              </a:rPr>
              <a:t>    </a:t>
            </a:r>
            <a:r>
              <a:rPr lang="es-ES" sz="2400" dirty="0" smtClean="0">
                <a:solidFill>
                  <a:srgbClr val="002060"/>
                </a:solidFill>
                <a:latin typeface="Arial" panose="020B0604020202020204" pitchFamily="34" charset="0"/>
                <a:cs typeface="Arial" panose="020B0604020202020204" pitchFamily="34" charset="0"/>
              </a:rPr>
              <a:t>16/1/21</a:t>
            </a:r>
            <a:r>
              <a:rPr lang="es-ES" sz="2400" dirty="0">
                <a:solidFill>
                  <a:srgbClr val="002060"/>
                </a:solidFill>
                <a:latin typeface="Arial" panose="020B0604020202020204" pitchFamily="34" charset="0"/>
                <a:cs typeface="Arial" panose="020B0604020202020204" pitchFamily="34" charset="0"/>
              </a:rPr>
              <a:t/>
            </a:r>
            <a:br>
              <a:rPr lang="es-ES" sz="2400" dirty="0">
                <a:solidFill>
                  <a:srgbClr val="002060"/>
                </a:solidFill>
                <a:latin typeface="Arial" panose="020B0604020202020204" pitchFamily="34" charset="0"/>
                <a:cs typeface="Arial" panose="020B0604020202020204" pitchFamily="34" charset="0"/>
              </a:rPr>
            </a:br>
            <a:endParaRPr lang="x-none" sz="2400" dirty="0">
              <a:solidFill>
                <a:srgbClr val="002060"/>
              </a:solidFill>
              <a:latin typeface="Arial" panose="020B0604020202020204" pitchFamily="34" charset="0"/>
              <a:cs typeface="Arial" panose="020B0604020202020204" pitchFamily="34" charset="0"/>
            </a:endParaRPr>
          </a:p>
          <a:p>
            <a:pPr marL="0" indent="0">
              <a:buNone/>
            </a:pPr>
            <a:r>
              <a:rPr lang="es-ES" sz="2400" b="1" dirty="0">
                <a:solidFill>
                  <a:srgbClr val="002060"/>
                </a:solidFill>
                <a:latin typeface="Arial" panose="020B0604020202020204" pitchFamily="34" charset="0"/>
                <a:cs typeface="Arial" panose="020B0604020202020204" pitchFamily="34" charset="0"/>
              </a:rPr>
              <a:t>Última modificación: </a:t>
            </a:r>
          </a:p>
          <a:p>
            <a:pPr marL="0" indent="0">
              <a:buNone/>
            </a:pPr>
            <a:r>
              <a:rPr lang="es-ES" sz="2400" b="1" dirty="0">
                <a:solidFill>
                  <a:srgbClr val="002060"/>
                </a:solidFill>
                <a:latin typeface="Arial" panose="020B0604020202020204" pitchFamily="34" charset="0"/>
                <a:cs typeface="Arial" panose="020B0604020202020204" pitchFamily="34" charset="0"/>
              </a:rPr>
              <a:t>    </a:t>
            </a:r>
            <a:r>
              <a:rPr lang="es-ES" sz="2400" dirty="0" smtClean="0">
                <a:solidFill>
                  <a:srgbClr val="002060"/>
                </a:solidFill>
                <a:latin typeface="Arial" panose="020B0604020202020204" pitchFamily="34" charset="0"/>
                <a:cs typeface="Arial" panose="020B0604020202020204" pitchFamily="34" charset="0"/>
              </a:rPr>
              <a:t>23/2/22</a:t>
            </a:r>
            <a:r>
              <a:rPr lang="es-ES" sz="2400" dirty="0">
                <a:solidFill>
                  <a:srgbClr val="002060"/>
                </a:solidFill>
                <a:latin typeface="Arial" panose="020B0604020202020204" pitchFamily="34" charset="0"/>
                <a:cs typeface="Arial" panose="020B0604020202020204" pitchFamily="34" charset="0"/>
              </a:rPr>
              <a:t/>
            </a:r>
            <a:br>
              <a:rPr lang="es-ES" sz="2400" dirty="0">
                <a:solidFill>
                  <a:srgbClr val="002060"/>
                </a:solidFill>
                <a:latin typeface="Arial" panose="020B0604020202020204" pitchFamily="34" charset="0"/>
                <a:cs typeface="Arial" panose="020B0604020202020204" pitchFamily="34" charset="0"/>
              </a:rPr>
            </a:br>
            <a:endParaRPr lang="x-none" sz="2400" dirty="0">
              <a:solidFill>
                <a:srgbClr val="002060"/>
              </a:solidFill>
              <a:latin typeface="Arial" panose="020B0604020202020204" pitchFamily="34" charset="0"/>
              <a:cs typeface="Arial" panose="020B0604020202020204" pitchFamily="34" charset="0"/>
            </a:endParaRPr>
          </a:p>
          <a:p>
            <a:pPr marL="0" indent="0">
              <a:buNone/>
            </a:pPr>
            <a:r>
              <a:rPr lang="es-ES" sz="2400" b="1" dirty="0">
                <a:solidFill>
                  <a:srgbClr val="002060"/>
                </a:solidFill>
                <a:latin typeface="Arial" panose="020B0604020202020204" pitchFamily="34" charset="0"/>
                <a:cs typeface="Arial" panose="020B0604020202020204" pitchFamily="34" charset="0"/>
              </a:rPr>
              <a:t>Contacto:</a:t>
            </a:r>
            <a:endParaRPr lang="x-none" sz="2400" b="1" dirty="0">
              <a:solidFill>
                <a:srgbClr val="002060"/>
              </a:solidFill>
              <a:latin typeface="Arial" panose="020B0604020202020204" pitchFamily="34" charset="0"/>
              <a:cs typeface="Arial" panose="020B0604020202020204" pitchFamily="34" charset="0"/>
            </a:endParaRPr>
          </a:p>
          <a:p>
            <a:pPr marL="0" indent="0">
              <a:buNone/>
            </a:pPr>
            <a:r>
              <a:rPr lang="es-ES" sz="2400" dirty="0">
                <a:solidFill>
                  <a:srgbClr val="002060"/>
                </a:solidFill>
                <a:latin typeface="Arial" panose="020B0604020202020204" pitchFamily="34" charset="0"/>
                <a:cs typeface="Arial" panose="020B0604020202020204" pitchFamily="34" charset="0"/>
              </a:rPr>
              <a:t>    </a:t>
            </a:r>
            <a:r>
              <a:rPr lang="es-ES" sz="2400" dirty="0" smtClean="0">
                <a:solidFill>
                  <a:srgbClr val="002060"/>
                </a:solidFill>
                <a:latin typeface="Arial" panose="020B0604020202020204" pitchFamily="34" charset="0"/>
                <a:cs typeface="Arial" panose="020B0604020202020204" pitchFamily="34" charset="0"/>
              </a:rPr>
              <a:t>sdfcm@infomed.sld.cu.</a:t>
            </a:r>
            <a:endParaRPr lang="x-none" sz="2400" dirty="0">
              <a:solidFill>
                <a:srgbClr val="002060"/>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xmlns="" id="{5BE11674-DECD-4146-84A6-A57F353FEED9}"/>
              </a:ext>
            </a:extLst>
          </p:cNvPr>
          <p:cNvSpPr/>
          <p:nvPr/>
        </p:nvSpPr>
        <p:spPr>
          <a:xfrm>
            <a:off x="0" y="-6"/>
            <a:ext cx="12192000" cy="1139478"/>
          </a:xfrm>
          <a:prstGeom prst="rect">
            <a:avLst/>
          </a:prstGeom>
          <a:solidFill>
            <a:schemeClr val="accent5">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Subtítulo 2">
            <a:extLst>
              <a:ext uri="{FF2B5EF4-FFF2-40B4-BE49-F238E27FC236}">
                <a16:creationId xmlns:a16="http://schemas.microsoft.com/office/drawing/2014/main" xmlns="" id="{F97580AA-0CA5-46EB-8EEE-1A27A3C56756}"/>
              </a:ext>
            </a:extLst>
          </p:cNvPr>
          <p:cNvSpPr txBox="1">
            <a:spLocks/>
          </p:cNvSpPr>
          <p:nvPr/>
        </p:nvSpPr>
        <p:spPr>
          <a:xfrm>
            <a:off x="1814732" y="290137"/>
            <a:ext cx="9539068" cy="6967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dirty="0">
                <a:solidFill>
                  <a:schemeClr val="bg1"/>
                </a:solidFill>
                <a:latin typeface="Arial" panose="020B0604020202020204" pitchFamily="34" charset="0"/>
                <a:cs typeface="Arial" panose="020B0604020202020204" pitchFamily="34" charset="0"/>
              </a:rPr>
              <a:t>Créditos</a:t>
            </a:r>
            <a:endParaRPr lang="x-none" sz="3600" dirty="0">
              <a:solidFill>
                <a:schemeClr val="bg1"/>
              </a:solidFill>
              <a:latin typeface="Arial" panose="020B0604020202020204" pitchFamily="34" charset="0"/>
              <a:cs typeface="Arial" panose="020B0604020202020204" pitchFamily="34" charset="0"/>
            </a:endParaRPr>
          </a:p>
        </p:txBody>
      </p:sp>
      <p:sp>
        <p:nvSpPr>
          <p:cNvPr id="7" name="Cuadro de texto 2">
            <a:extLst>
              <a:ext uri="{FF2B5EF4-FFF2-40B4-BE49-F238E27FC236}">
                <a16:creationId xmlns:a16="http://schemas.microsoft.com/office/drawing/2014/main" xmlns="" id="{2471E258-E648-4FBA-9A42-7415C87647E5}"/>
              </a:ext>
            </a:extLst>
          </p:cNvPr>
          <p:cNvSpPr txBox="1">
            <a:spLocks noChangeArrowheads="1"/>
          </p:cNvSpPr>
          <p:nvPr/>
        </p:nvSpPr>
        <p:spPr bwMode="auto">
          <a:xfrm>
            <a:off x="5579166" y="1230835"/>
            <a:ext cx="6251712" cy="409653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Aft>
                <a:spcPts val="0"/>
              </a:spcAft>
            </a:pPr>
            <a:r>
              <a:rPr lang="es-ES" sz="2400" b="1" dirty="0">
                <a:solidFill>
                  <a:srgbClr val="002060"/>
                </a:solidFill>
                <a:effectLst/>
                <a:latin typeface="Arial" panose="020B0604020202020204" pitchFamily="34" charset="0"/>
                <a:ea typeface="Roboto"/>
                <a:cs typeface="Arial" panose="020B0604020202020204" pitchFamily="34" charset="0"/>
              </a:rPr>
              <a:t>Derechos de uso:</a:t>
            </a:r>
            <a:endParaRPr lang="x-none" sz="2400" b="1" dirty="0">
              <a:solidFill>
                <a:srgbClr val="002060"/>
              </a:solidFill>
              <a:effectLst/>
              <a:latin typeface="Arial" panose="020B0604020202020204" pitchFamily="34" charset="0"/>
              <a:ea typeface="Roboto"/>
              <a:cs typeface="Arial" panose="020B0604020202020204" pitchFamily="34" charset="0"/>
            </a:endParaRPr>
          </a:p>
          <a:p>
            <a:pPr algn="just">
              <a:lnSpc>
                <a:spcPct val="150000"/>
              </a:lnSpc>
              <a:spcAft>
                <a:spcPts val="0"/>
              </a:spcAft>
            </a:pPr>
            <a:r>
              <a:rPr lang="es-ES" sz="2400" dirty="0">
                <a:solidFill>
                  <a:srgbClr val="002060"/>
                </a:solidFill>
                <a:effectLst/>
                <a:latin typeface="Arial" panose="020B0604020202020204" pitchFamily="34" charset="0"/>
                <a:ea typeface="Roboto"/>
                <a:cs typeface="Arial" panose="020B0604020202020204" pitchFamily="34" charset="0"/>
              </a:rPr>
              <a:t>No se permite un uso comercial de este recurso ni de las posibles obras derivadas, la distribución de las cuales se debe realizar con una licencia igual a la que regula la obra original y el reconocimiento de sus autores.</a:t>
            </a:r>
            <a:endParaRPr lang="x-none" sz="2400" dirty="0">
              <a:solidFill>
                <a:srgbClr val="002060"/>
              </a:solidFill>
              <a:effectLst/>
              <a:latin typeface="Arial" panose="020B0604020202020204" pitchFamily="34" charset="0"/>
              <a:ea typeface="Roboto"/>
              <a:cs typeface="Arial" panose="020B0604020202020204" pitchFamily="34" charset="0"/>
            </a:endParaRPr>
          </a:p>
        </p:txBody>
      </p:sp>
      <p:pic>
        <p:nvPicPr>
          <p:cNvPr id="1026" name="Picture 2" descr="Resultado de imagen para creative commons">
            <a:extLst>
              <a:ext uri="{FF2B5EF4-FFF2-40B4-BE49-F238E27FC236}">
                <a16:creationId xmlns:a16="http://schemas.microsoft.com/office/drawing/2014/main" xmlns="" id="{2E3BB2BA-B52E-41C6-8D33-1667C0A313B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27887" y="5573486"/>
            <a:ext cx="2677304" cy="9943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1185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chemeClr val="accent1"/>
            </a:solidFill>
          </a:ln>
        </p:spPr>
        <p:txBody>
          <a:bodyPr>
            <a:normAutofit fontScale="90000"/>
          </a:bodyPr>
          <a:lstStyle/>
          <a:p>
            <a:pPr algn="ctr"/>
            <a:r>
              <a:rPr lang="es-ES" b="1" i="1" dirty="0" smtClean="0">
                <a:effectLst>
                  <a:outerShdw blurRad="38100" dist="38100" dir="2700000" algn="tl">
                    <a:srgbClr val="000000">
                      <a:alpha val="43137"/>
                    </a:srgbClr>
                  </a:outerShdw>
                </a:effectLst>
              </a:rPr>
              <a:t>¿Qué es el Protocolo de Investigación ?</a:t>
            </a:r>
            <a:br>
              <a:rPr lang="es-ES" b="1" i="1" dirty="0" smtClean="0">
                <a:effectLst>
                  <a:outerShdw blurRad="38100" dist="38100" dir="2700000" algn="tl">
                    <a:srgbClr val="000000">
                      <a:alpha val="43137"/>
                    </a:srgbClr>
                  </a:outerShdw>
                </a:effectLst>
              </a:rPr>
            </a:br>
            <a:endParaRPr lang="es-ES" dirty="0">
              <a:effectLst>
                <a:outerShdw blurRad="38100" dist="38100" dir="2700000" algn="tl">
                  <a:srgbClr val="000000">
                    <a:alpha val="43137"/>
                  </a:srgbClr>
                </a:outerShdw>
              </a:effectLst>
            </a:endParaRPr>
          </a:p>
        </p:txBody>
      </p:sp>
      <p:graphicFrame>
        <p:nvGraphicFramePr>
          <p:cNvPr id="29699" name="Object 10"/>
          <p:cNvGraphicFramePr>
            <a:graphicFrameLocks noChangeAspect="1"/>
          </p:cNvGraphicFramePr>
          <p:nvPr>
            <p:ph idx="1"/>
          </p:nvPr>
        </p:nvGraphicFramePr>
        <p:xfrm>
          <a:off x="4336870" y="2034381"/>
          <a:ext cx="2377440" cy="3933825"/>
        </p:xfrm>
        <a:graphic>
          <a:graphicData uri="http://schemas.openxmlformats.org/presentationml/2006/ole">
            <p:oleObj spid="_x0000_s30722" name="Imagen" r:id="rId3" imgW="1622066" imgH="3934305"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1006475"/>
          </a:xfrm>
          <a:ln>
            <a:solidFill>
              <a:schemeClr val="accent1"/>
            </a:solidFill>
          </a:ln>
        </p:spPr>
        <p:txBody>
          <a:bodyPr>
            <a:normAutofit/>
          </a:bodyPr>
          <a:lstStyle/>
          <a:p>
            <a:r>
              <a:rPr lang="es-ES" sz="3600" b="1" dirty="0" smtClean="0">
                <a:latin typeface="Verdana" pitchFamily="34" charset="0"/>
              </a:rPr>
              <a:t>Protocolo o Proyecto de Investigación</a:t>
            </a:r>
            <a:endParaRPr lang="es-ES" sz="3600" dirty="0"/>
          </a:p>
        </p:txBody>
      </p:sp>
      <p:pic>
        <p:nvPicPr>
          <p:cNvPr id="2050" name="Picture 2"/>
          <p:cNvPicPr>
            <a:picLocks noGrp="1" noChangeAspect="1" noChangeArrowheads="1"/>
          </p:cNvPicPr>
          <p:nvPr>
            <p:ph idx="1"/>
          </p:nvPr>
        </p:nvPicPr>
        <p:blipFill>
          <a:blip r:embed="rId2"/>
          <a:srcRect/>
          <a:stretch>
            <a:fillRect/>
          </a:stretch>
        </p:blipFill>
        <p:spPr bwMode="auto">
          <a:xfrm>
            <a:off x="1149532" y="1423852"/>
            <a:ext cx="9157062" cy="50683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chemeClr val="accent1"/>
            </a:solidFill>
          </a:ln>
        </p:spPr>
        <p:txBody>
          <a:bodyPr>
            <a:normAutofit/>
          </a:bodyPr>
          <a:lstStyle/>
          <a:p>
            <a:r>
              <a:rPr lang="es-ES" sz="3600" b="1" dirty="0" smtClean="0">
                <a:latin typeface="Verdana" pitchFamily="34" charset="0"/>
              </a:rPr>
              <a:t>Protocolo o Proyecto de Investigación</a:t>
            </a:r>
            <a:endParaRPr lang="es-ES" sz="3600" dirty="0"/>
          </a:p>
        </p:txBody>
      </p:sp>
      <p:sp>
        <p:nvSpPr>
          <p:cNvPr id="3" name="2 Marcador de contenido"/>
          <p:cNvSpPr>
            <a:spLocks noGrp="1"/>
          </p:cNvSpPr>
          <p:nvPr>
            <p:ph idx="1"/>
          </p:nvPr>
        </p:nvSpPr>
        <p:spPr>
          <a:solidFill>
            <a:schemeClr val="bg1"/>
          </a:solidFill>
          <a:ln>
            <a:solidFill>
              <a:schemeClr val="accent1"/>
            </a:solidFill>
          </a:ln>
        </p:spPr>
        <p:txBody>
          <a:bodyPr/>
          <a:lstStyle/>
          <a:p>
            <a:r>
              <a:rPr lang="es-ES" dirty="0" smtClean="0"/>
              <a:t>El </a:t>
            </a:r>
            <a:r>
              <a:rPr lang="es-ES" dirty="0" smtClean="0">
                <a:solidFill>
                  <a:srgbClr val="FF0000"/>
                </a:solidFill>
                <a:effectLst>
                  <a:outerShdw blurRad="38100" dist="38100" dir="2700000" algn="tl">
                    <a:srgbClr val="000000">
                      <a:alpha val="43137"/>
                    </a:srgbClr>
                  </a:outerShdw>
                </a:effectLst>
              </a:rPr>
              <a:t>proyecto</a:t>
            </a:r>
            <a:r>
              <a:rPr lang="es-ES" dirty="0" smtClean="0"/>
              <a:t> de la investigación nace de la Idea a Investigar, esta </a:t>
            </a:r>
            <a:r>
              <a:rPr lang="es-ES" b="1" dirty="0" smtClean="0"/>
              <a:t>Idea </a:t>
            </a:r>
            <a:r>
              <a:rPr lang="es-ES" dirty="0" smtClean="0"/>
              <a:t>inicialmente es muy vaga,  ambigua, no presenta ninguna solidez y surge de la necesidad de resolver problemas de la vida cotidiana. </a:t>
            </a:r>
          </a:p>
          <a:p>
            <a:pPr>
              <a:buNone/>
            </a:pPr>
            <a:endParaRPr lang="es-ES" dirty="0" smtClean="0"/>
          </a:p>
          <a:p>
            <a:r>
              <a:rPr lang="es-ES" dirty="0" smtClean="0"/>
              <a:t>El </a:t>
            </a:r>
            <a:r>
              <a:rPr lang="es-ES" dirty="0" smtClean="0">
                <a:solidFill>
                  <a:srgbClr val="FF0000"/>
                </a:solidFill>
                <a:effectLst>
                  <a:outerShdw blurRad="38100" dist="38100" dir="2700000" algn="tl">
                    <a:srgbClr val="000000">
                      <a:alpha val="43137"/>
                    </a:srgbClr>
                  </a:outerShdw>
                </a:effectLst>
              </a:rPr>
              <a:t>investigador</a:t>
            </a:r>
            <a:r>
              <a:rPr lang="es-ES" dirty="0" smtClean="0"/>
              <a:t> se siente motivado, excitado por la idea, estas ideas llevan en sí algo novedoso, que no es necesariamente nuevo, estas ideas pueden servir de base para nuevas teorías o soluciones prácticas del problema y con ellas pueden surgir nuevas dudas que a su vez lleven al hombre a nuevas ideas en otros campos de acción o a nuevas aplicaciones en el </a:t>
            </a:r>
            <a:r>
              <a:rPr lang="en-US" dirty="0" smtClean="0"/>
              <a:t>mismo campo de acción.</a:t>
            </a:r>
            <a:endParaRPr lang="es-ES" dirty="0" smtClean="0"/>
          </a:p>
          <a:p>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 name="Rectangle 12"/>
          <p:cNvSpPr>
            <a:spLocks noGrp="1" noChangeArrowheads="1"/>
          </p:cNvSpPr>
          <p:nvPr>
            <p:ph type="body" idx="4294967295"/>
          </p:nvPr>
        </p:nvSpPr>
        <p:spPr>
          <a:xfrm>
            <a:off x="352697" y="1628776"/>
            <a:ext cx="11377749" cy="4175125"/>
          </a:xfrm>
          <a:solidFill>
            <a:schemeClr val="bg1"/>
          </a:solidFill>
          <a:ln>
            <a:solidFill>
              <a:schemeClr val="accent1"/>
            </a:solidFill>
          </a:ln>
        </p:spPr>
        <p:txBody>
          <a:bodyPr>
            <a:normAutofit fontScale="92500"/>
          </a:bodyPr>
          <a:lstStyle/>
          <a:p>
            <a:pPr lvl="1">
              <a:lnSpc>
                <a:spcPct val="140000"/>
              </a:lnSpc>
            </a:pPr>
            <a:r>
              <a:rPr lang="es-ES" sz="3600" dirty="0">
                <a:latin typeface="Verdana" pitchFamily="34" charset="0"/>
              </a:rPr>
              <a:t> </a:t>
            </a:r>
            <a:r>
              <a:rPr lang="es-ES" sz="4000" dirty="0" smtClean="0">
                <a:latin typeface="Arial" pitchFamily="34" charset="0"/>
                <a:cs typeface="Arial" pitchFamily="34" charset="0"/>
              </a:rPr>
              <a:t>Guía </a:t>
            </a:r>
            <a:r>
              <a:rPr lang="es-ES" sz="4000" dirty="0">
                <a:latin typeface="Arial" pitchFamily="34" charset="0"/>
                <a:cs typeface="Arial" pitchFamily="34" charset="0"/>
              </a:rPr>
              <a:t>para el investigador.</a:t>
            </a:r>
          </a:p>
          <a:p>
            <a:pPr lvl="1">
              <a:lnSpc>
                <a:spcPct val="140000"/>
              </a:lnSpc>
            </a:pPr>
            <a:r>
              <a:rPr lang="es-ES_tradnl" sz="4000" dirty="0">
                <a:latin typeface="Arial" pitchFamily="34" charset="0"/>
                <a:cs typeface="Arial" pitchFamily="34" charset="0"/>
              </a:rPr>
              <a:t>Garantiza la continuidad del proceso ante cualquier eventualidad.</a:t>
            </a:r>
          </a:p>
          <a:p>
            <a:pPr lvl="1">
              <a:lnSpc>
                <a:spcPct val="140000"/>
              </a:lnSpc>
            </a:pPr>
            <a:r>
              <a:rPr lang="es-ES_tradnl" sz="4000" dirty="0">
                <a:latin typeface="Arial" pitchFamily="34" charset="0"/>
                <a:cs typeface="Arial" pitchFamily="34" charset="0"/>
              </a:rPr>
              <a:t>Sirve a los dirigentes para su aprobación y control.</a:t>
            </a:r>
          </a:p>
          <a:p>
            <a:pPr lvl="1">
              <a:lnSpc>
                <a:spcPct val="140000"/>
              </a:lnSpc>
            </a:pPr>
            <a:endParaRPr lang="es-ES" sz="3600" dirty="0">
              <a:solidFill>
                <a:srgbClr val="FFFF00"/>
              </a:solidFill>
              <a:latin typeface="Verdana" pitchFamily="34" charset="0"/>
            </a:endParaRPr>
          </a:p>
        </p:txBody>
      </p:sp>
      <p:sp>
        <p:nvSpPr>
          <p:cNvPr id="3079" name="Rectangle 7"/>
          <p:cNvSpPr>
            <a:spLocks noGrp="1" noChangeArrowheads="1"/>
          </p:cNvSpPr>
          <p:nvPr>
            <p:ph type="title" idx="4294967295"/>
          </p:nvPr>
        </p:nvSpPr>
        <p:spPr>
          <a:xfrm>
            <a:off x="3983567" y="363538"/>
            <a:ext cx="4362451" cy="762000"/>
          </a:xfrm>
        </p:spPr>
        <p:txBody>
          <a:bodyPr/>
          <a:lstStyle/>
          <a:p>
            <a:r>
              <a:rPr lang="es-ES" b="1" dirty="0">
                <a:latin typeface="Tahoma" pitchFamily="34" charset="0"/>
              </a:rPr>
              <a:t>Funciones</a:t>
            </a:r>
            <a:endParaRPr lang="es-ES" dirty="0">
              <a:latin typeface="Tahoma" pitchFamily="34" charset="0"/>
            </a:endParaRPr>
          </a:p>
        </p:txBody>
      </p:sp>
      <p:cxnSp>
        <p:nvCxnSpPr>
          <p:cNvPr id="5" name="4 Conector recto de flecha"/>
          <p:cNvCxnSpPr/>
          <p:nvPr/>
        </p:nvCxnSpPr>
        <p:spPr>
          <a:xfrm flipV="1">
            <a:off x="6779623" y="1084217"/>
            <a:ext cx="1959428" cy="9666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8817429" y="640080"/>
            <a:ext cx="2782388" cy="400110"/>
          </a:xfrm>
          <a:prstGeom prst="rect">
            <a:avLst/>
          </a:prstGeom>
          <a:solidFill>
            <a:schemeClr val="accent6">
              <a:lumMod val="40000"/>
              <a:lumOff val="60000"/>
            </a:schemeClr>
          </a:solidFill>
          <a:ln cmpd="sng">
            <a:solidFill>
              <a:schemeClr val="tx1"/>
            </a:solidFill>
          </a:ln>
        </p:spPr>
        <p:txBody>
          <a:bodyPr wrap="square" rtlCol="0">
            <a:spAutoFit/>
          </a:bodyPr>
          <a:lstStyle/>
          <a:p>
            <a:pPr algn="ctr"/>
            <a:r>
              <a:rPr lang="en-US" sz="2000" dirty="0" smtClean="0">
                <a:solidFill>
                  <a:schemeClr val="bg2">
                    <a:lumMod val="10000"/>
                  </a:schemeClr>
                </a:solidFill>
                <a:effectLst>
                  <a:outerShdw blurRad="38100" dist="38100" dir="2700000" algn="tl">
                    <a:srgbClr val="000000">
                      <a:alpha val="43137"/>
                    </a:srgbClr>
                  </a:outerShdw>
                </a:effectLst>
              </a:rPr>
              <a:t>Cognoscitiva</a:t>
            </a:r>
            <a:r>
              <a:rPr lang="en-US" sz="2000" dirty="0" smtClean="0"/>
              <a:t> </a:t>
            </a:r>
            <a:endParaRPr lang="es-ES" sz="2000" dirty="0"/>
          </a:p>
        </p:txBody>
      </p:sp>
      <p:cxnSp>
        <p:nvCxnSpPr>
          <p:cNvPr id="8" name="7 Conector recto de flecha"/>
          <p:cNvCxnSpPr/>
          <p:nvPr/>
        </p:nvCxnSpPr>
        <p:spPr>
          <a:xfrm flipV="1">
            <a:off x="8399417" y="2103120"/>
            <a:ext cx="1110343" cy="613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8969829" y="1654638"/>
            <a:ext cx="2782388" cy="400110"/>
          </a:xfrm>
          <a:prstGeom prst="rect">
            <a:avLst/>
          </a:prstGeom>
          <a:solidFill>
            <a:schemeClr val="accent6">
              <a:lumMod val="40000"/>
              <a:lumOff val="60000"/>
            </a:schemeClr>
          </a:solidFill>
          <a:ln cmpd="sng">
            <a:solidFill>
              <a:schemeClr val="tx1"/>
            </a:solidFill>
          </a:ln>
        </p:spPr>
        <p:txBody>
          <a:bodyPr wrap="square" rtlCol="0">
            <a:spAutoFit/>
          </a:bodyPr>
          <a:lstStyle/>
          <a:p>
            <a:pPr algn="ctr"/>
            <a:r>
              <a:rPr lang="en-US" sz="2000" dirty="0" smtClean="0">
                <a:solidFill>
                  <a:schemeClr val="bg2">
                    <a:lumMod val="10000"/>
                  </a:schemeClr>
                </a:solidFill>
                <a:effectLst>
                  <a:outerShdw blurRad="38100" dist="38100" dir="2700000" algn="tl">
                    <a:srgbClr val="000000">
                      <a:alpha val="43137"/>
                    </a:srgbClr>
                  </a:outerShdw>
                </a:effectLst>
              </a:rPr>
              <a:t>Planificación </a:t>
            </a:r>
            <a:r>
              <a:rPr lang="en-US" sz="2000" dirty="0" smtClean="0"/>
              <a:t> </a:t>
            </a:r>
            <a:endParaRPr lang="es-ES" sz="2000" dirty="0"/>
          </a:p>
        </p:txBody>
      </p:sp>
      <p:cxnSp>
        <p:nvCxnSpPr>
          <p:cNvPr id="11" name="10 Conector recto de flecha"/>
          <p:cNvCxnSpPr/>
          <p:nvPr/>
        </p:nvCxnSpPr>
        <p:spPr>
          <a:xfrm flipV="1">
            <a:off x="9104811" y="3148149"/>
            <a:ext cx="1397726" cy="11756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9771017" y="2569048"/>
            <a:ext cx="1972492" cy="400110"/>
          </a:xfrm>
          <a:prstGeom prst="rect">
            <a:avLst/>
          </a:prstGeom>
          <a:solidFill>
            <a:schemeClr val="accent6">
              <a:lumMod val="40000"/>
              <a:lumOff val="60000"/>
            </a:schemeClr>
          </a:solidFill>
          <a:ln cmpd="sng">
            <a:solidFill>
              <a:schemeClr val="tx1"/>
            </a:solidFill>
          </a:ln>
        </p:spPr>
        <p:txBody>
          <a:bodyPr wrap="square" rtlCol="0">
            <a:spAutoFit/>
          </a:bodyPr>
          <a:lstStyle/>
          <a:p>
            <a:pPr algn="ctr"/>
            <a:r>
              <a:rPr lang="en-US" sz="2000" dirty="0" smtClean="0">
                <a:solidFill>
                  <a:schemeClr val="bg2">
                    <a:lumMod val="10000"/>
                  </a:schemeClr>
                </a:solidFill>
                <a:effectLst>
                  <a:outerShdw blurRad="38100" dist="38100" dir="2700000" algn="tl">
                    <a:srgbClr val="000000">
                      <a:alpha val="43137"/>
                    </a:srgbClr>
                  </a:outerShdw>
                </a:effectLst>
              </a:rPr>
              <a:t>Administrativa</a:t>
            </a:r>
            <a:endParaRPr lang="es-E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1295400" y="115889"/>
            <a:ext cx="10272184" cy="903014"/>
          </a:xfrm>
          <a:prstGeom prst="rect">
            <a:avLst/>
          </a:prstGeom>
          <a:noFill/>
          <a:ln w="25400">
            <a:solidFill>
              <a:schemeClr val="accent1"/>
            </a:solidFill>
            <a:miter lim="800000"/>
            <a:headEnd/>
            <a:tailEnd/>
          </a:ln>
          <a:effectLst/>
        </p:spPr>
        <p:txBody>
          <a:bodyPr lIns="92075" tIns="46038" rIns="92075" bIns="46038" anchor="ctr"/>
          <a:lstStyle/>
          <a:p>
            <a:pPr algn="ctr">
              <a:lnSpc>
                <a:spcPct val="190000"/>
              </a:lnSpc>
            </a:pPr>
            <a:r>
              <a:rPr lang="es-ES" sz="3200" b="1" dirty="0">
                <a:latin typeface="Verdana" pitchFamily="34" charset="0"/>
              </a:rPr>
              <a:t>Etapas de una Investigación</a:t>
            </a:r>
            <a:r>
              <a:rPr lang="es-ES" sz="3200" dirty="0">
                <a:latin typeface="Verdana" pitchFamily="34" charset="0"/>
              </a:rPr>
              <a:t> </a:t>
            </a:r>
          </a:p>
        </p:txBody>
      </p:sp>
      <p:sp>
        <p:nvSpPr>
          <p:cNvPr id="47111" name="Text Box 7"/>
          <p:cNvSpPr txBox="1">
            <a:spLocks noChangeArrowheads="1"/>
          </p:cNvSpPr>
          <p:nvPr/>
        </p:nvSpPr>
        <p:spPr bwMode="auto">
          <a:xfrm>
            <a:off x="624418" y="1341439"/>
            <a:ext cx="11040533" cy="4797425"/>
          </a:xfrm>
          <a:prstGeom prst="rect">
            <a:avLst/>
          </a:prstGeom>
          <a:solidFill>
            <a:schemeClr val="bg1"/>
          </a:solidFill>
          <a:ln w="9525">
            <a:solidFill>
              <a:schemeClr val="accent1"/>
            </a:solidFill>
            <a:miter lim="800000"/>
            <a:headEnd/>
            <a:tailEnd/>
          </a:ln>
          <a:effectLst/>
        </p:spPr>
        <p:txBody>
          <a:bodyPr>
            <a:spAutoFit/>
          </a:bodyPr>
          <a:lstStyle/>
          <a:p>
            <a:pPr marL="342900" indent="-342900">
              <a:lnSpc>
                <a:spcPct val="150000"/>
              </a:lnSpc>
              <a:spcBef>
                <a:spcPct val="50000"/>
              </a:spcBef>
              <a:buClr>
                <a:schemeClr val="folHlink"/>
              </a:buClr>
              <a:buFontTx/>
              <a:buAutoNum type="arabicPeriod"/>
            </a:pPr>
            <a:r>
              <a:rPr lang="es-ES_tradnl" sz="2800" dirty="0">
                <a:solidFill>
                  <a:srgbClr val="FFFF00"/>
                </a:solidFill>
                <a:latin typeface="Verdana" pitchFamily="34" charset="0"/>
              </a:rPr>
              <a:t> </a:t>
            </a:r>
            <a:r>
              <a:rPr lang="es-ES_tradnl" sz="2800" dirty="0">
                <a:latin typeface="Verdana" pitchFamily="34" charset="0"/>
              </a:rPr>
              <a:t>Planificación</a:t>
            </a:r>
          </a:p>
          <a:p>
            <a:pPr marL="342900" indent="-342900">
              <a:lnSpc>
                <a:spcPct val="150000"/>
              </a:lnSpc>
              <a:spcBef>
                <a:spcPct val="50000"/>
              </a:spcBef>
              <a:buClr>
                <a:schemeClr val="folHlink"/>
              </a:buClr>
              <a:buFontTx/>
              <a:buAutoNum type="arabicPeriod"/>
            </a:pPr>
            <a:r>
              <a:rPr lang="es-ES_tradnl" sz="2800" dirty="0">
                <a:latin typeface="Verdana" pitchFamily="34" charset="0"/>
              </a:rPr>
              <a:t> Ejecución</a:t>
            </a:r>
          </a:p>
          <a:p>
            <a:pPr marL="342900" indent="-342900">
              <a:lnSpc>
                <a:spcPct val="150000"/>
              </a:lnSpc>
              <a:spcBef>
                <a:spcPct val="50000"/>
              </a:spcBef>
              <a:buClr>
                <a:schemeClr val="folHlink"/>
              </a:buClr>
              <a:buFontTx/>
              <a:buAutoNum type="arabicPeriod"/>
            </a:pPr>
            <a:r>
              <a:rPr lang="es-ES_tradnl" sz="2800" dirty="0">
                <a:latin typeface="Verdana" pitchFamily="34" charset="0"/>
              </a:rPr>
              <a:t> Procesamiento y análisis de resultados</a:t>
            </a:r>
          </a:p>
          <a:p>
            <a:pPr marL="342900" indent="-342900">
              <a:lnSpc>
                <a:spcPct val="150000"/>
              </a:lnSpc>
              <a:spcBef>
                <a:spcPct val="50000"/>
              </a:spcBef>
              <a:buClr>
                <a:schemeClr val="folHlink"/>
              </a:buClr>
              <a:buFontTx/>
              <a:buAutoNum type="arabicPeriod"/>
            </a:pPr>
            <a:r>
              <a:rPr lang="es-ES_tradnl" sz="2800" dirty="0">
                <a:latin typeface="Verdana" pitchFamily="34" charset="0"/>
              </a:rPr>
              <a:t> Confección del informe final</a:t>
            </a:r>
          </a:p>
          <a:p>
            <a:pPr marL="342900" indent="-342900">
              <a:lnSpc>
                <a:spcPct val="150000"/>
              </a:lnSpc>
              <a:spcBef>
                <a:spcPct val="50000"/>
              </a:spcBef>
              <a:buClr>
                <a:schemeClr val="folHlink"/>
              </a:buClr>
              <a:buFontTx/>
              <a:buAutoNum type="arabicPeriod"/>
            </a:pPr>
            <a:r>
              <a:rPr lang="es-ES_tradnl" sz="2800" dirty="0">
                <a:latin typeface="Verdana" pitchFamily="34" charset="0"/>
              </a:rPr>
              <a:t> Publicación de resultados e introducción de logros en la práctica social</a:t>
            </a:r>
            <a:endParaRPr lang="es-ES" sz="2800" dirty="0">
              <a:latin typeface="Verdana"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8684" y="117476"/>
            <a:ext cx="12192000" cy="1008063"/>
          </a:xfrm>
          <a:ln>
            <a:solidFill>
              <a:schemeClr val="accent1"/>
            </a:solidFill>
          </a:ln>
        </p:spPr>
        <p:txBody>
          <a:bodyPr/>
          <a:lstStyle/>
          <a:p>
            <a:pPr algn="ctr"/>
            <a:r>
              <a:rPr lang="es-ES" sz="3200" b="1" dirty="0">
                <a:latin typeface="Verdana" pitchFamily="34" charset="0"/>
              </a:rPr>
              <a:t>Partes del Protocolo de Investigación</a:t>
            </a:r>
            <a:r>
              <a:rPr lang="es-ES" sz="3200" dirty="0">
                <a:latin typeface="Verdana" pitchFamily="34" charset="0"/>
              </a:rPr>
              <a:t> </a:t>
            </a:r>
          </a:p>
        </p:txBody>
      </p:sp>
      <p:graphicFrame>
        <p:nvGraphicFramePr>
          <p:cNvPr id="7219" name="Group 51"/>
          <p:cNvGraphicFramePr>
            <a:graphicFrameLocks noGrp="1"/>
          </p:cNvGraphicFramePr>
          <p:nvPr>
            <p:ph idx="1"/>
          </p:nvPr>
        </p:nvGraphicFramePr>
        <p:xfrm>
          <a:off x="1007533" y="1584325"/>
          <a:ext cx="10560051" cy="4580890"/>
        </p:xfrm>
        <a:graphic>
          <a:graphicData uri="http://schemas.openxmlformats.org/drawingml/2006/table">
            <a:tbl>
              <a:tblPr/>
              <a:tblGrid>
                <a:gridCol w="5137151"/>
                <a:gridCol w="5422900"/>
              </a:tblGrid>
              <a:tr h="984250">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5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pitchFamily="34" charset="0"/>
                        </a:rPr>
                        <a:t>Preliminares</a:t>
                      </a:r>
                    </a:p>
                  </a:txBody>
                  <a:tcPr marL="121920" marR="121920"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5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pitchFamily="34" charset="0"/>
                        </a:rPr>
                        <a:t>Presentación</a:t>
                      </a:r>
                    </a:p>
                    <a:p>
                      <a:pPr marL="342900" marR="0" lvl="0" indent="-342900" algn="l" defTabSz="914400" rtl="0" eaLnBrk="0" fontAlgn="base" latinLnBrk="0" hangingPunct="0">
                        <a:lnSpc>
                          <a:spcPct val="100000"/>
                        </a:lnSpc>
                        <a:spcBef>
                          <a:spcPct val="0"/>
                        </a:spcBef>
                        <a:spcAft>
                          <a:spcPct val="0"/>
                        </a:spcAft>
                        <a:buClr>
                          <a:schemeClr val="tx2"/>
                        </a:buClr>
                        <a:buSzPct val="75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pitchFamily="34" charset="0"/>
                        </a:rPr>
                        <a:t>Resumen</a:t>
                      </a:r>
                    </a:p>
                  </a:txBody>
                  <a:tcPr marL="121920" marR="121920"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1"/>
                    </a:solidFill>
                  </a:tcPr>
                </a:tc>
              </a:tr>
              <a:tr h="1771650">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5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pitchFamily="34" charset="0"/>
                        </a:rPr>
                        <a:t>Del cuerpo</a:t>
                      </a:r>
                    </a:p>
                  </a:txBody>
                  <a:tcPr marL="121920" marR="121920"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5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pitchFamily="34" charset="0"/>
                        </a:rPr>
                        <a:t>Introducción</a:t>
                      </a:r>
                    </a:p>
                    <a:p>
                      <a:pPr marL="342900" marR="0" lvl="0" indent="-342900" algn="l" defTabSz="914400" rtl="0" eaLnBrk="0" fontAlgn="base" latinLnBrk="0" hangingPunct="0">
                        <a:lnSpc>
                          <a:spcPct val="100000"/>
                        </a:lnSpc>
                        <a:spcBef>
                          <a:spcPct val="0"/>
                        </a:spcBef>
                        <a:spcAft>
                          <a:spcPct val="0"/>
                        </a:spcAft>
                        <a:buClr>
                          <a:schemeClr val="tx2"/>
                        </a:buClr>
                        <a:buSzPct val="75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pitchFamily="34" charset="0"/>
                        </a:rPr>
                        <a:t>Objetivos</a:t>
                      </a:r>
                    </a:p>
                    <a:p>
                      <a:pPr marL="342900" marR="0" lvl="0" indent="-342900" algn="l" defTabSz="914400" rtl="0" eaLnBrk="0" fontAlgn="base" latinLnBrk="0" hangingPunct="0">
                        <a:lnSpc>
                          <a:spcPct val="100000"/>
                        </a:lnSpc>
                        <a:spcBef>
                          <a:spcPct val="0"/>
                        </a:spcBef>
                        <a:spcAft>
                          <a:spcPct val="0"/>
                        </a:spcAft>
                        <a:buClr>
                          <a:schemeClr val="tx2"/>
                        </a:buClr>
                        <a:buSzPct val="75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pitchFamily="34" charset="0"/>
                        </a:rPr>
                        <a:t>Control Semántico</a:t>
                      </a:r>
                    </a:p>
                    <a:p>
                      <a:pPr marL="342900" marR="0" lvl="0" indent="-342900" algn="l" defTabSz="914400" rtl="0" eaLnBrk="0" fontAlgn="base" latinLnBrk="0" hangingPunct="0">
                        <a:lnSpc>
                          <a:spcPct val="100000"/>
                        </a:lnSpc>
                        <a:spcBef>
                          <a:spcPct val="0"/>
                        </a:spcBef>
                        <a:spcAft>
                          <a:spcPct val="0"/>
                        </a:spcAft>
                        <a:buClr>
                          <a:schemeClr val="tx2"/>
                        </a:buClr>
                        <a:buSzPct val="75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pitchFamily="34" charset="0"/>
                        </a:rPr>
                        <a:t>Material y Método</a:t>
                      </a:r>
                    </a:p>
                  </a:txBody>
                  <a:tcPr marL="121920" marR="121920"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1"/>
                    </a:solidFill>
                  </a:tcPr>
                </a:tc>
              </a:tr>
              <a:tr h="1770063">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5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pitchFamily="34" charset="0"/>
                        </a:rPr>
                        <a:t>Finales</a:t>
                      </a:r>
                    </a:p>
                  </a:txBody>
                  <a:tcPr marL="121920" marR="121920"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5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pitchFamily="34" charset="0"/>
                        </a:rPr>
                        <a:t>Cronograma</a:t>
                      </a:r>
                    </a:p>
                    <a:p>
                      <a:pPr marL="342900" marR="0" lvl="0" indent="-342900" algn="l" defTabSz="914400" rtl="0" eaLnBrk="0" fontAlgn="base" latinLnBrk="0" hangingPunct="0">
                        <a:lnSpc>
                          <a:spcPct val="100000"/>
                        </a:lnSpc>
                        <a:spcBef>
                          <a:spcPct val="0"/>
                        </a:spcBef>
                        <a:spcAft>
                          <a:spcPct val="0"/>
                        </a:spcAft>
                        <a:buClr>
                          <a:schemeClr val="tx2"/>
                        </a:buClr>
                        <a:buSzPct val="75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pitchFamily="34" charset="0"/>
                        </a:rPr>
                        <a:t>Recursos</a:t>
                      </a:r>
                    </a:p>
                    <a:p>
                      <a:pPr marL="342900" marR="0" lvl="0" indent="-342900" algn="l" defTabSz="914400" rtl="0" eaLnBrk="0" fontAlgn="base" latinLnBrk="0" hangingPunct="0">
                        <a:lnSpc>
                          <a:spcPct val="100000"/>
                        </a:lnSpc>
                        <a:spcBef>
                          <a:spcPct val="0"/>
                        </a:spcBef>
                        <a:spcAft>
                          <a:spcPct val="0"/>
                        </a:spcAft>
                        <a:buClr>
                          <a:schemeClr val="tx2"/>
                        </a:buClr>
                        <a:buSzPct val="75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pitchFamily="34" charset="0"/>
                        </a:rPr>
                        <a:t>Referencias</a:t>
                      </a:r>
                    </a:p>
                    <a:p>
                      <a:pPr marL="342900" marR="0" lvl="0" indent="-342900" algn="l" defTabSz="914400" rtl="0" eaLnBrk="0" fontAlgn="base" latinLnBrk="0" hangingPunct="0">
                        <a:lnSpc>
                          <a:spcPct val="100000"/>
                        </a:lnSpc>
                        <a:spcBef>
                          <a:spcPct val="0"/>
                        </a:spcBef>
                        <a:spcAft>
                          <a:spcPct val="0"/>
                        </a:spcAft>
                        <a:buClr>
                          <a:schemeClr val="tx2"/>
                        </a:buClr>
                        <a:buSzPct val="75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pitchFamily="34" charset="0"/>
                        </a:rPr>
                        <a:t>Anexos</a:t>
                      </a:r>
                    </a:p>
                  </a:txBody>
                  <a:tcPr marL="121920" marR="121920"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ul\Desktop\Medicina 5to\Plataforma\Tema II Pasos de la Investigación Científica\pasos segun sampier.pn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36552" y="188913"/>
            <a:ext cx="11537586" cy="762000"/>
          </a:xfrm>
          <a:ln>
            <a:solidFill>
              <a:schemeClr val="accent1"/>
            </a:solidFill>
          </a:ln>
        </p:spPr>
        <p:txBody>
          <a:bodyPr/>
          <a:lstStyle/>
          <a:p>
            <a:pPr algn="ctr"/>
            <a:r>
              <a:rPr lang="en-US" sz="3000" b="1" dirty="0" smtClean="0">
                <a:latin typeface="Verdana" pitchFamily="34" charset="0"/>
              </a:rPr>
              <a:t>Partes preliminares </a:t>
            </a:r>
            <a:endParaRPr lang="es-ES" sz="3000" b="1" dirty="0">
              <a:latin typeface="Verdana" pitchFamily="34" charset="0"/>
            </a:endParaRPr>
          </a:p>
        </p:txBody>
      </p:sp>
      <p:sp>
        <p:nvSpPr>
          <p:cNvPr id="9222" name="Rectangle 6"/>
          <p:cNvSpPr>
            <a:spLocks noChangeArrowheads="1"/>
          </p:cNvSpPr>
          <p:nvPr/>
        </p:nvSpPr>
        <p:spPr bwMode="auto">
          <a:xfrm>
            <a:off x="1970618" y="2613025"/>
            <a:ext cx="184731" cy="369332"/>
          </a:xfrm>
          <a:prstGeom prst="rect">
            <a:avLst/>
          </a:prstGeom>
          <a:noFill/>
          <a:ln w="9525">
            <a:noFill/>
            <a:miter lim="800000"/>
            <a:headEnd/>
            <a:tailEnd/>
          </a:ln>
          <a:effectLst/>
        </p:spPr>
        <p:txBody>
          <a:bodyPr wrap="none" anchor="ctr">
            <a:spAutoFit/>
          </a:bodyPr>
          <a:lstStyle/>
          <a:p>
            <a:endParaRPr lang="es-ES"/>
          </a:p>
        </p:txBody>
      </p:sp>
      <p:graphicFrame>
        <p:nvGraphicFramePr>
          <p:cNvPr id="9254" name="Group 38"/>
          <p:cNvGraphicFramePr>
            <a:graphicFrameLocks noGrp="1"/>
          </p:cNvGraphicFramePr>
          <p:nvPr/>
        </p:nvGraphicFramePr>
        <p:xfrm>
          <a:off x="527051" y="1052512"/>
          <a:ext cx="10748241" cy="5805487"/>
        </p:xfrm>
        <a:graphic>
          <a:graphicData uri="http://schemas.openxmlformats.org/drawingml/2006/table">
            <a:tbl>
              <a:tblPr/>
              <a:tblGrid>
                <a:gridCol w="269240"/>
                <a:gridCol w="10479001"/>
              </a:tblGrid>
              <a:tr h="5805487">
                <a:tc>
                  <a:txBody>
                    <a:bodyPr/>
                    <a:lstStyle/>
                    <a:p>
                      <a:pPr marL="0" marR="0" lvl="0" indent="0" algn="l" defTabSz="914400" rtl="0" eaLnBrk="1" fontAlgn="base" latinLnBrk="0" hangingPunct="1">
                        <a:lnSpc>
                          <a:spcPct val="140000"/>
                        </a:lnSpc>
                        <a:spcBef>
                          <a:spcPct val="20000"/>
                        </a:spcBef>
                        <a:spcAft>
                          <a:spcPct val="0"/>
                        </a:spcAft>
                        <a:buClr>
                          <a:schemeClr val="tx2"/>
                        </a:buClr>
                        <a:buSzPct val="75000"/>
                        <a:buFont typeface="Wingdings" pitchFamily="2" charset="2"/>
                        <a:buNone/>
                        <a:tabLst/>
                      </a:pPr>
                      <a:endParaRPr kumimoji="0" lang="es-ES_tradnl" sz="2800" b="0" i="0" u="none" strike="noStrike" cap="none" normalizeH="0" baseline="0" dirty="0" smtClean="0">
                        <a:ln>
                          <a:noFill/>
                        </a:ln>
                        <a:solidFill>
                          <a:srgbClr val="FFFF00"/>
                        </a:solidFill>
                        <a:effectLst/>
                        <a:latin typeface="Tahoma" pitchFamily="34" charset="0"/>
                      </a:endParaRPr>
                    </a:p>
                  </a:txBody>
                  <a:tcPr marL="121920" marR="121920"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40000"/>
                        </a:lnSpc>
                        <a:spcBef>
                          <a:spcPct val="0"/>
                        </a:spcBef>
                        <a:spcAft>
                          <a:spcPct val="0"/>
                        </a:spcAft>
                        <a:buClr>
                          <a:schemeClr val="folHlink"/>
                        </a:buClr>
                        <a:buSzPct val="110000"/>
                        <a:buFont typeface="Wingdings" pitchFamily="2" charset="2"/>
                        <a:buNone/>
                        <a:tabLst>
                          <a:tab pos="228600" algn="l"/>
                        </a:tabLst>
                      </a:pPr>
                      <a:endParaRPr kumimoji="0" lang="es-ES" sz="3200" b="0" i="0" u="sng" strike="noStrike" cap="none" normalizeH="0" baseline="0" dirty="0" smtClean="0">
                        <a:ln>
                          <a:noFill/>
                        </a:ln>
                        <a:solidFill>
                          <a:schemeClr val="tx1"/>
                        </a:solidFill>
                        <a:effectLst/>
                        <a:latin typeface="Tahoma" pitchFamily="34" charset="0"/>
                        <a:ea typeface="Times New Roman" pitchFamily="18" charset="0"/>
                        <a:cs typeface="Arial" pitchFamily="34" charset="0"/>
                      </a:endParaRPr>
                    </a:p>
                  </a:txBody>
                  <a:tcPr marL="121920" marR="121920" anchor="ctr" horzOverflow="overflow">
                    <a:lnL>
                      <a:noFill/>
                    </a:lnL>
                    <a:lnR cap="flat">
                      <a:noFill/>
                    </a:lnR>
                    <a:lnT cap="flat">
                      <a:noFill/>
                    </a:lnT>
                    <a:lnB cap="flat">
                      <a:noFill/>
                    </a:lnB>
                    <a:lnTlToBr>
                      <a:noFill/>
                    </a:lnTlToBr>
                    <a:lnBlToTr>
                      <a:noFill/>
                    </a:lnBlToTr>
                    <a:solidFill>
                      <a:schemeClr val="bg1"/>
                    </a:solidFill>
                  </a:tcPr>
                </a:tc>
              </a:tr>
            </a:tbl>
          </a:graphicData>
        </a:graphic>
      </p:graphicFrame>
      <p:sp>
        <p:nvSpPr>
          <p:cNvPr id="5" name="4 CuadroTexto"/>
          <p:cNvSpPr txBox="1"/>
          <p:nvPr/>
        </p:nvSpPr>
        <p:spPr>
          <a:xfrm>
            <a:off x="483326" y="1267097"/>
            <a:ext cx="2677885" cy="523220"/>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rPr>
              <a:t>Presentación</a:t>
            </a:r>
            <a:r>
              <a:rPr lang="en-US" sz="2400" b="1" dirty="0" smtClean="0">
                <a:solidFill>
                  <a:srgbClr val="FFFF00"/>
                </a:solidFill>
                <a:effectLst>
                  <a:outerShdw blurRad="38100" dist="38100" dir="2700000" algn="tl">
                    <a:srgbClr val="000000">
                      <a:alpha val="43137"/>
                    </a:srgbClr>
                  </a:outerShdw>
                </a:effectLst>
              </a:rPr>
              <a:t> </a:t>
            </a:r>
            <a:endParaRPr lang="es-ES" sz="2400" b="1" dirty="0">
              <a:solidFill>
                <a:srgbClr val="FFFF00"/>
              </a:solidFill>
              <a:effectLst>
                <a:outerShdw blurRad="38100" dist="38100" dir="2700000" algn="tl">
                  <a:srgbClr val="000000">
                    <a:alpha val="43137"/>
                  </a:srgbClr>
                </a:outerShdw>
              </a:effectLst>
            </a:endParaRPr>
          </a:p>
        </p:txBody>
      </p:sp>
      <p:sp>
        <p:nvSpPr>
          <p:cNvPr id="6" name="5 CuadroTexto"/>
          <p:cNvSpPr txBox="1"/>
          <p:nvPr/>
        </p:nvSpPr>
        <p:spPr>
          <a:xfrm>
            <a:off x="3605348" y="1554481"/>
            <a:ext cx="7485017" cy="1200329"/>
          </a:xfrm>
          <a:prstGeom prst="rect">
            <a:avLst/>
          </a:prstGeom>
          <a:solidFill>
            <a:schemeClr val="accent5">
              <a:lumMod val="60000"/>
              <a:lumOff val="40000"/>
            </a:schemeClr>
          </a:solidFill>
          <a:ln>
            <a:solidFill>
              <a:schemeClr val="tx1"/>
            </a:solidFill>
          </a:ln>
        </p:spPr>
        <p:txBody>
          <a:bodyPr wrap="square" rtlCol="0">
            <a:spAutoFit/>
          </a:bodyPr>
          <a:lstStyle/>
          <a:p>
            <a:r>
              <a:rPr lang="en-US" sz="2400" b="1" dirty="0" smtClean="0">
                <a:effectLst>
                  <a:outerShdw blurRad="38100" dist="38100" dir="2700000" algn="tl">
                    <a:srgbClr val="000000">
                      <a:alpha val="43137"/>
                    </a:srgbClr>
                  </a:outerShdw>
                </a:effectLst>
              </a:rPr>
              <a:t>Título </a:t>
            </a:r>
          </a:p>
          <a:p>
            <a:r>
              <a:rPr lang="en-US" sz="2400" dirty="0" smtClean="0"/>
              <a:t>Debe ser claro y preciso, correspoderse con el  problema científico y con el objetivo principal a estudiar</a:t>
            </a:r>
            <a:endParaRPr lang="es-ES" sz="2400" dirty="0"/>
          </a:p>
        </p:txBody>
      </p:sp>
      <p:sp>
        <p:nvSpPr>
          <p:cNvPr id="7" name="6 Flecha curvada hacia abajo"/>
          <p:cNvSpPr/>
          <p:nvPr/>
        </p:nvSpPr>
        <p:spPr>
          <a:xfrm>
            <a:off x="2913017" y="836023"/>
            <a:ext cx="1031966" cy="66620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7 CuadroTexto"/>
          <p:cNvSpPr txBox="1"/>
          <p:nvPr/>
        </p:nvSpPr>
        <p:spPr>
          <a:xfrm>
            <a:off x="248194" y="3156876"/>
            <a:ext cx="2913017" cy="523220"/>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rPr>
              <a:t>Resumen </a:t>
            </a:r>
            <a:r>
              <a:rPr lang="en-US" sz="2400" b="1" dirty="0" smtClean="0">
                <a:solidFill>
                  <a:srgbClr val="FFFF00"/>
                </a:solidFill>
                <a:effectLst>
                  <a:outerShdw blurRad="38100" dist="38100" dir="2700000" algn="tl">
                    <a:srgbClr val="000000">
                      <a:alpha val="43137"/>
                    </a:srgbClr>
                  </a:outerShdw>
                </a:effectLst>
              </a:rPr>
              <a:t> </a:t>
            </a:r>
            <a:endParaRPr lang="es-ES" sz="2400" b="1" dirty="0">
              <a:solidFill>
                <a:srgbClr val="FFFF00"/>
              </a:solidFill>
              <a:effectLst>
                <a:outerShdw blurRad="38100" dist="38100" dir="2700000" algn="tl">
                  <a:srgbClr val="000000">
                    <a:alpha val="43137"/>
                  </a:srgbClr>
                </a:outerShdw>
              </a:effectLst>
            </a:endParaRPr>
          </a:p>
        </p:txBody>
      </p:sp>
      <p:sp>
        <p:nvSpPr>
          <p:cNvPr id="9" name="8 CuadroTexto"/>
          <p:cNvSpPr txBox="1"/>
          <p:nvPr/>
        </p:nvSpPr>
        <p:spPr>
          <a:xfrm>
            <a:off x="3422469" y="2939143"/>
            <a:ext cx="7820297" cy="3046988"/>
          </a:xfrm>
          <a:prstGeom prst="rect">
            <a:avLst/>
          </a:prstGeom>
          <a:solidFill>
            <a:schemeClr val="accent5">
              <a:lumMod val="60000"/>
              <a:lumOff val="40000"/>
            </a:schemeClr>
          </a:solidFill>
          <a:ln>
            <a:solidFill>
              <a:schemeClr val="tx1"/>
            </a:solidFill>
          </a:ln>
        </p:spPr>
        <p:txBody>
          <a:bodyPr wrap="square" rtlCol="0">
            <a:spAutoFit/>
          </a:bodyPr>
          <a:lstStyle/>
          <a:p>
            <a:r>
              <a:rPr lang="en-US" sz="2400" b="1" dirty="0" smtClean="0">
                <a:effectLst>
                  <a:outerShdw blurRad="38100" dist="38100" dir="2700000" algn="tl">
                    <a:srgbClr val="000000">
                      <a:alpha val="43137"/>
                    </a:srgbClr>
                  </a:outerShdw>
                </a:effectLst>
              </a:rPr>
              <a:t>Qué </a:t>
            </a:r>
            <a:r>
              <a:rPr lang="en-US" sz="2400" dirty="0" smtClean="0"/>
              <a:t>se quiere investigar</a:t>
            </a:r>
          </a:p>
          <a:p>
            <a:r>
              <a:rPr lang="en-US" sz="2400" b="1" dirty="0" smtClean="0">
                <a:effectLst>
                  <a:outerShdw blurRad="38100" dist="38100" dir="2700000" algn="tl">
                    <a:srgbClr val="000000">
                      <a:alpha val="43137"/>
                    </a:srgbClr>
                  </a:outerShdw>
                </a:effectLst>
              </a:rPr>
              <a:t>Donde </a:t>
            </a:r>
            <a:r>
              <a:rPr lang="en-US" sz="2400" dirty="0" smtClean="0"/>
              <a:t>se quiere llegar </a:t>
            </a:r>
          </a:p>
          <a:p>
            <a:pPr>
              <a:buFont typeface="Wingdings" pitchFamily="2" charset="2"/>
              <a:buChar char="Ø"/>
            </a:pPr>
            <a:r>
              <a:rPr lang="en-US" sz="2400" b="1" dirty="0" smtClean="0">
                <a:effectLst>
                  <a:outerShdw blurRad="38100" dist="38100" dir="2700000" algn="tl">
                    <a:srgbClr val="000000">
                      <a:alpha val="43137"/>
                    </a:srgbClr>
                  </a:outerShdw>
                </a:effectLst>
              </a:rPr>
              <a:t> </a:t>
            </a:r>
            <a:r>
              <a:rPr lang="en-US" sz="2400" dirty="0" smtClean="0"/>
              <a:t>Tipo de estudio </a:t>
            </a:r>
          </a:p>
          <a:p>
            <a:pPr>
              <a:buFont typeface="Wingdings" pitchFamily="2" charset="2"/>
              <a:buChar char="Ø"/>
            </a:pPr>
            <a:r>
              <a:rPr lang="en-US" sz="2400" dirty="0" smtClean="0"/>
              <a:t>Métodos a utilizar</a:t>
            </a:r>
          </a:p>
          <a:p>
            <a:pPr>
              <a:buFont typeface="Wingdings" pitchFamily="2" charset="2"/>
              <a:buChar char="Ø"/>
            </a:pPr>
            <a:r>
              <a:rPr lang="en-US" sz="2400" dirty="0" smtClean="0"/>
              <a:t>Objetivos generales de estudio</a:t>
            </a:r>
          </a:p>
          <a:p>
            <a:pPr>
              <a:buFont typeface="Wingdings" pitchFamily="2" charset="2"/>
              <a:buChar char="Ø"/>
            </a:pPr>
            <a:r>
              <a:rPr lang="en-US" sz="2400" dirty="0" smtClean="0"/>
              <a:t> Población y muestra</a:t>
            </a:r>
          </a:p>
          <a:p>
            <a:pPr>
              <a:buFont typeface="Wingdings" pitchFamily="2" charset="2"/>
              <a:buChar char="Ø"/>
            </a:pPr>
            <a:r>
              <a:rPr lang="en-US" sz="2400" dirty="0" smtClean="0"/>
              <a:t> técnicas de recolección y Análisis de la información</a:t>
            </a:r>
          </a:p>
          <a:p>
            <a:pPr>
              <a:buFont typeface="Wingdings" pitchFamily="2" charset="2"/>
              <a:buChar char="Ø"/>
            </a:pPr>
            <a:r>
              <a:rPr lang="en-US" sz="2400" dirty="0" smtClean="0"/>
              <a:t> Resultados esperados </a:t>
            </a:r>
            <a:endParaRPr lang="en-US" sz="2400" b="1" dirty="0" smtClean="0">
              <a:effectLst>
                <a:outerShdw blurRad="38100" dist="38100" dir="2700000" algn="tl">
                  <a:srgbClr val="000000">
                    <a:alpha val="43137"/>
                  </a:srgbClr>
                </a:outerShdw>
              </a:effectLst>
            </a:endParaRPr>
          </a:p>
        </p:txBody>
      </p:sp>
      <p:sp>
        <p:nvSpPr>
          <p:cNvPr id="10" name="9 Flecha curvada hacia abajo"/>
          <p:cNvSpPr/>
          <p:nvPr/>
        </p:nvSpPr>
        <p:spPr>
          <a:xfrm>
            <a:off x="1972491" y="2286000"/>
            <a:ext cx="2037806" cy="7707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10 CuadroTexto"/>
          <p:cNvSpPr txBox="1"/>
          <p:nvPr/>
        </p:nvSpPr>
        <p:spPr>
          <a:xfrm>
            <a:off x="888275" y="6087290"/>
            <a:ext cx="6936376" cy="646331"/>
          </a:xfrm>
          <a:prstGeom prst="rect">
            <a:avLst/>
          </a:prstGeom>
          <a:noFill/>
          <a:ln>
            <a:solidFill>
              <a:schemeClr val="tx1"/>
            </a:solidFill>
          </a:ln>
        </p:spPr>
        <p:txBody>
          <a:bodyPr wrap="square" rtlCol="0">
            <a:spAutoFit/>
          </a:bodyPr>
          <a:lstStyle/>
          <a:p>
            <a:pPr algn="just"/>
            <a:r>
              <a:rPr lang="en-US" dirty="0" smtClean="0"/>
              <a:t> Se  escribe en tiempo futuro</a:t>
            </a:r>
          </a:p>
          <a:p>
            <a:pPr algn="just"/>
            <a:r>
              <a:rPr lang="en-US" dirty="0" smtClean="0"/>
              <a:t>Entre 250 y 300 palabras</a:t>
            </a:r>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TotalTime>
  <Words>974</Words>
  <Application>Microsoft Office PowerPoint</Application>
  <PresentationFormat>Personalizado</PresentationFormat>
  <Paragraphs>100</Paragraphs>
  <Slides>15</Slides>
  <Notes>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15</vt:i4>
      </vt:variant>
    </vt:vector>
  </HeadingPairs>
  <TitlesOfParts>
    <vt:vector size="17" baseType="lpstr">
      <vt:lpstr>Tema de Office</vt:lpstr>
      <vt:lpstr>Imagen</vt:lpstr>
      <vt:lpstr>Investigación práctica en la profesión </vt:lpstr>
      <vt:lpstr>¿Qué es el Protocolo de Investigación ? </vt:lpstr>
      <vt:lpstr>Protocolo o Proyecto de Investigación</vt:lpstr>
      <vt:lpstr>Protocolo o Proyecto de Investigación</vt:lpstr>
      <vt:lpstr>Funciones</vt:lpstr>
      <vt:lpstr>Diapositiva 6</vt:lpstr>
      <vt:lpstr>Partes del Protocolo de Investigación </vt:lpstr>
      <vt:lpstr>Diapositiva 8</vt:lpstr>
      <vt:lpstr>Partes preliminares </vt:lpstr>
      <vt:lpstr>Algoritmo para  construir la Introducción</vt:lpstr>
      <vt:lpstr>Confección de los Objetivos</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AQUÍ VA EL TÍTULO QUE SEA</dc:title>
  <dc:creator>mallea</dc:creator>
  <cp:lastModifiedBy>Ennis</cp:lastModifiedBy>
  <cp:revision>53</cp:revision>
  <dcterms:created xsi:type="dcterms:W3CDTF">2019-02-04T10:39:46Z</dcterms:created>
  <dcterms:modified xsi:type="dcterms:W3CDTF">2022-03-09T03:36:54Z</dcterms:modified>
</cp:coreProperties>
</file>