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6" r:id="rId21"/>
    <p:sldId id="276" r:id="rId22"/>
    <p:sldId id="277" r:id="rId23"/>
    <p:sldId id="278" r:id="rId24"/>
    <p:sldId id="285" r:id="rId25"/>
    <p:sldId id="287" r:id="rId26"/>
    <p:sldId id="288" r:id="rId27"/>
    <p:sldId id="289" r:id="rId28"/>
    <p:sldId id="290" r:id="rId29"/>
    <p:sldId id="279" r:id="rId30"/>
    <p:sldId id="280" r:id="rId31"/>
    <p:sldId id="281" r:id="rId32"/>
    <p:sldId id="282" r:id="rId33"/>
    <p:sldId id="283" r:id="rId34"/>
    <p:sldId id="284" r:id="rId3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Juan Carlos Baster Moro" initials="JCB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7919" autoAdjust="0"/>
  </p:normalViewPr>
  <p:slideViewPr>
    <p:cSldViewPr snapToGrid="0" showGuides="1">
      <p:cViewPr varScale="1">
        <p:scale>
          <a:sx n="98" d="100"/>
          <a:sy n="98" d="100"/>
        </p:scale>
        <p:origin x="81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104876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B7750-1404-4932-A98A-16BE410CFC5D}" type="datetimeFigureOut">
              <a:rPr lang="es-ES_tradnl" smtClean="0"/>
              <a:t>08/03/2023</a:t>
            </a:fld>
            <a:endParaRPr lang="es-ES_tradnl"/>
          </a:p>
        </p:txBody>
      </p:sp>
      <p:sp>
        <p:nvSpPr>
          <p:cNvPr id="104876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104876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6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104876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CBCB8-4B72-41CF-9EE3-EFBE490B69E5}" type="slidenum">
              <a:rPr lang="es-ES_tradnl" smtClean="0"/>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Marcador de imagen de diapositiva 1"/>
          <p:cNvSpPr>
            <a:spLocks noGrp="1" noRot="1" noChangeAspect="1"/>
          </p:cNvSpPr>
          <p:nvPr>
            <p:ph type="sldImg"/>
          </p:nvPr>
        </p:nvSpPr>
        <p:spPr/>
      </p:sp>
      <p:sp>
        <p:nvSpPr>
          <p:cNvPr id="1048630" name="Marcador de notas 2"/>
          <p:cNvSpPr>
            <a:spLocks noGrp="1"/>
          </p:cNvSpPr>
          <p:nvPr>
            <p:ph type="body" idx="1"/>
          </p:nvPr>
        </p:nvSpPr>
        <p:spPr/>
        <p:txBody>
          <a:bodyPr/>
          <a:lstStyle/>
          <a:p>
            <a:r>
              <a:rPr lang="es-ES" dirty="0" smtClean="0"/>
              <a:t>Prof. Juan Carlos Baster Moro, Máster en Longevidad Satisfactoria. Especialista de II Grado en Medicina General</a:t>
            </a:r>
            <a:r>
              <a:rPr lang="es-ES" baseline="0" dirty="0" smtClean="0"/>
              <a:t> Integral y Geriatría y Gerontología. Profesor e investigador auxiliar. Email: juancarlosbm@infomed.sld.cu</a:t>
            </a:r>
            <a:endParaRPr lang="es-ES_tradnl" dirty="0"/>
          </a:p>
        </p:txBody>
      </p:sp>
      <p:sp>
        <p:nvSpPr>
          <p:cNvPr id="1048631" name="Marcador de número de diapositiva 3"/>
          <p:cNvSpPr>
            <a:spLocks noGrp="1"/>
          </p:cNvSpPr>
          <p:nvPr>
            <p:ph type="sldNum" sz="quarter" idx="10"/>
          </p:nvPr>
        </p:nvSpPr>
        <p:spPr/>
        <p:txBody>
          <a:bodyPr/>
          <a:lstStyle/>
          <a:p>
            <a:fld id="{E98CBCB8-4B72-41CF-9EE3-EFBE490B69E5}" type="slidenum">
              <a:rPr lang="es-ES_tradnl" smtClean="0"/>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Marcador de imagen de diapositiva 1"/>
          <p:cNvSpPr>
            <a:spLocks noGrp="1" noRot="1" noChangeAspect="1"/>
          </p:cNvSpPr>
          <p:nvPr>
            <p:ph type="sldImg"/>
          </p:nvPr>
        </p:nvSpPr>
        <p:spPr/>
      </p:sp>
      <p:sp>
        <p:nvSpPr>
          <p:cNvPr id="1048620"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sz="1200" dirty="0" smtClean="0">
                <a:solidFill>
                  <a:schemeClr val="tx1"/>
                </a:solidFill>
                <a:latin typeface="Arial" panose="020B0604020202020204" pitchFamily="34" charset="0"/>
                <a:cs typeface="Arial" panose="020B0604020202020204" pitchFamily="34" charset="0"/>
              </a:rPr>
              <a:t>La esperanza de vida, representa el promedio de años que se espera viva una persona a una edad determinada, si se mantiene bajo las condiciones de mortalidad del momento del estudio.</a:t>
            </a:r>
          </a:p>
        </p:txBody>
      </p:sp>
      <p:sp>
        <p:nvSpPr>
          <p:cNvPr id="1048621" name="Marcador de número de diapositiva 3"/>
          <p:cNvSpPr>
            <a:spLocks noGrp="1"/>
          </p:cNvSpPr>
          <p:nvPr>
            <p:ph type="sldNum" sz="quarter" idx="10"/>
          </p:nvPr>
        </p:nvSpPr>
        <p:spPr/>
        <p:txBody>
          <a:bodyPr/>
          <a:lstStyle/>
          <a:p>
            <a:fld id="{E98CBCB8-4B72-41CF-9EE3-EFBE490B69E5}" type="slidenum">
              <a:rPr lang="es-ES_tradnl" smtClean="0"/>
              <a:t>17</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Marcador de imagen de diapositiva 1"/>
          <p:cNvSpPr>
            <a:spLocks noGrp="1" noRot="1" noChangeAspect="1"/>
          </p:cNvSpPr>
          <p:nvPr>
            <p:ph type="sldImg"/>
          </p:nvPr>
        </p:nvSpPr>
        <p:spPr/>
      </p:sp>
      <p:sp>
        <p:nvSpPr>
          <p:cNvPr id="1048614" name="Marcador de notas 2"/>
          <p:cNvSpPr>
            <a:spLocks noGrp="1"/>
          </p:cNvSpPr>
          <p:nvPr>
            <p:ph type="body" idx="1"/>
          </p:nvPr>
        </p:nvSpPr>
        <p:spPr/>
        <p:txBody>
          <a:bodyPr/>
          <a:lstStyle/>
          <a:p>
            <a:r>
              <a:rPr lang="es-ES" dirty="0" smtClean="0"/>
              <a:t>Basamento conceptual para la ubicación en estudio del tema.</a:t>
            </a:r>
            <a:endParaRPr lang="es-MX" dirty="0"/>
          </a:p>
        </p:txBody>
      </p:sp>
      <p:sp>
        <p:nvSpPr>
          <p:cNvPr id="1048615" name="Marcador de número de diapositiva 3"/>
          <p:cNvSpPr>
            <a:spLocks noGrp="1"/>
          </p:cNvSpPr>
          <p:nvPr>
            <p:ph type="sldNum" sz="quarter" idx="10"/>
          </p:nvPr>
        </p:nvSpPr>
        <p:spPr/>
        <p:txBody>
          <a:bodyPr/>
          <a:lstStyle/>
          <a:p>
            <a:fld id="{E98CBCB8-4B72-41CF-9EE3-EFBE490B69E5}" type="slidenum">
              <a:rPr lang="es-ES_tradnl" smtClean="0"/>
              <a:t>18</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Marcador de imagen de diapositiva 1"/>
          <p:cNvSpPr>
            <a:spLocks noGrp="1" noRot="1" noChangeAspect="1"/>
          </p:cNvSpPr>
          <p:nvPr>
            <p:ph type="sldImg"/>
          </p:nvPr>
        </p:nvSpPr>
        <p:spPr/>
      </p:sp>
      <p:sp>
        <p:nvSpPr>
          <p:cNvPr id="1048602" name="Marcador de notas 2"/>
          <p:cNvSpPr>
            <a:spLocks noGrp="1"/>
          </p:cNvSpPr>
          <p:nvPr>
            <p:ph type="body" idx="1"/>
          </p:nvPr>
        </p:nvSpPr>
        <p:spPr/>
        <p:txBody>
          <a:bodyPr/>
          <a:lstStyle/>
          <a:p>
            <a:r>
              <a:rPr lang="es-ES" dirty="0" smtClean="0"/>
              <a:t>Basamento conceptual para la ubicación en estudio del tema.</a:t>
            </a:r>
          </a:p>
        </p:txBody>
      </p:sp>
      <p:sp>
        <p:nvSpPr>
          <p:cNvPr id="1048603" name="Marcador de número de diapositiva 3"/>
          <p:cNvSpPr>
            <a:spLocks noGrp="1"/>
          </p:cNvSpPr>
          <p:nvPr>
            <p:ph type="sldNum" sz="quarter" idx="10"/>
          </p:nvPr>
        </p:nvSpPr>
        <p:spPr/>
        <p:txBody>
          <a:bodyPr/>
          <a:lstStyle/>
          <a:p>
            <a:fld id="{E98CBCB8-4B72-41CF-9EE3-EFBE490B69E5}" type="slidenum">
              <a:rPr lang="es-ES_tradnl" smtClean="0"/>
              <a:t>19</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Marcador de imagen de diapositiva 1"/>
          <p:cNvSpPr>
            <a:spLocks noGrp="1" noRot="1" noChangeAspect="1"/>
          </p:cNvSpPr>
          <p:nvPr>
            <p:ph type="sldImg"/>
          </p:nvPr>
        </p:nvSpPr>
        <p:spPr/>
      </p:sp>
      <p:sp>
        <p:nvSpPr>
          <p:cNvPr id="1048602" name="Marcador de notas 2"/>
          <p:cNvSpPr>
            <a:spLocks noGrp="1"/>
          </p:cNvSpPr>
          <p:nvPr>
            <p:ph type="body" idx="1"/>
          </p:nvPr>
        </p:nvSpPr>
        <p:spPr/>
        <p:txBody>
          <a:bodyPr/>
          <a:lstStyle/>
          <a:p>
            <a:r>
              <a:rPr lang="es-ES" dirty="0" smtClean="0"/>
              <a:t>Categoría</a:t>
            </a:r>
            <a:r>
              <a:rPr lang="es-ES" baseline="0" dirty="0" smtClean="0"/>
              <a:t> construida operacionalmente para esta formación.</a:t>
            </a:r>
            <a:endParaRPr lang="es-ES" dirty="0" smtClean="0"/>
          </a:p>
        </p:txBody>
      </p:sp>
      <p:sp>
        <p:nvSpPr>
          <p:cNvPr id="1048603" name="Marcador de número de diapositiva 3"/>
          <p:cNvSpPr>
            <a:spLocks noGrp="1"/>
          </p:cNvSpPr>
          <p:nvPr>
            <p:ph type="sldNum" sz="quarter" idx="10"/>
          </p:nvPr>
        </p:nvSpPr>
        <p:spPr/>
        <p:txBody>
          <a:bodyPr/>
          <a:lstStyle/>
          <a:p>
            <a:fld id="{E98CBCB8-4B72-41CF-9EE3-EFBE490B69E5}" type="slidenum">
              <a:rPr lang="es-ES_tradnl" smtClean="0"/>
              <a:t>20</a:t>
            </a:fld>
            <a:endParaRPr lang="es-ES_tradnl"/>
          </a:p>
        </p:txBody>
      </p:sp>
    </p:spTree>
    <p:extLst>
      <p:ext uri="{BB962C8B-B14F-4D97-AF65-F5344CB8AC3E}">
        <p14:creationId xmlns:p14="http://schemas.microsoft.com/office/powerpoint/2010/main" val="241044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ES" dirty="0" smtClean="0"/>
              <a:t>Complejidad de retos</a:t>
            </a:r>
            <a:r>
              <a:rPr lang="es-ES" baseline="0" dirty="0" smtClean="0"/>
              <a:t> a abordar por los diferentes sectores de la sociedad. Este abordaje no es privativo del sector sanitario. </a:t>
            </a:r>
            <a:endParaRPr lang="es-MX" dirty="0"/>
          </a:p>
        </p:txBody>
      </p:sp>
      <p:sp>
        <p:nvSpPr>
          <p:cNvPr id="1048591" name="Marcador de número de diapositiva 3"/>
          <p:cNvSpPr>
            <a:spLocks noGrp="1"/>
          </p:cNvSpPr>
          <p:nvPr>
            <p:ph type="sldNum" sz="quarter" idx="10"/>
          </p:nvPr>
        </p:nvSpPr>
        <p:spPr/>
        <p:txBody>
          <a:bodyPr/>
          <a:lstStyle/>
          <a:p>
            <a:fld id="{E98CBCB8-4B72-41CF-9EE3-EFBE490B69E5}" type="slidenum">
              <a:rPr lang="es-ES_tradnl" smtClean="0"/>
              <a:t>21</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Marcador de imagen de diapositiva 1"/>
          <p:cNvSpPr>
            <a:spLocks noGrp="1" noRot="1" noChangeAspect="1"/>
          </p:cNvSpPr>
          <p:nvPr>
            <p:ph type="sldImg"/>
          </p:nvPr>
        </p:nvSpPr>
        <p:spPr/>
      </p:sp>
      <p:sp>
        <p:nvSpPr>
          <p:cNvPr id="1048596"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dirty="0" smtClean="0"/>
              <a:t>Complejidad de retos</a:t>
            </a:r>
            <a:r>
              <a:rPr lang="es-ES" baseline="0" dirty="0" smtClean="0"/>
              <a:t> a abordar por los diferentes sectores de la sociedad. Este abordaje no es privativo del sector sanitario. </a:t>
            </a:r>
            <a:endParaRPr lang="es-MX" dirty="0" smtClean="0"/>
          </a:p>
          <a:p>
            <a:endParaRPr lang="es-MX" dirty="0"/>
          </a:p>
        </p:txBody>
      </p:sp>
      <p:sp>
        <p:nvSpPr>
          <p:cNvPr id="1048597" name="Marcador de número de diapositiva 3"/>
          <p:cNvSpPr>
            <a:spLocks noGrp="1"/>
          </p:cNvSpPr>
          <p:nvPr>
            <p:ph type="sldNum" sz="quarter" idx="10"/>
          </p:nvPr>
        </p:nvSpPr>
        <p:spPr/>
        <p:txBody>
          <a:bodyPr/>
          <a:lstStyle/>
          <a:p>
            <a:fld id="{E98CBCB8-4B72-41CF-9EE3-EFBE490B69E5}" type="slidenum">
              <a:rPr lang="es-ES_tradnl" smtClean="0"/>
              <a:t>22</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dirty="0" smtClean="0"/>
              <a:t>Complejidad de retos</a:t>
            </a:r>
            <a:r>
              <a:rPr lang="es-ES" baseline="0" dirty="0" smtClean="0"/>
              <a:t> a abordar por los diferentes sectores de la sociedad. Este abordaje no es privativo del sector sanitario. </a:t>
            </a:r>
            <a:endParaRPr lang="es-MX"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23</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MX" dirty="0" smtClean="0"/>
              <a:t>Fundamentos</a:t>
            </a:r>
            <a:r>
              <a:rPr lang="es-MX" baseline="0" dirty="0" smtClean="0"/>
              <a:t> desde las Ciencias de la Educación</a:t>
            </a:r>
            <a:endParaRPr lang="es-MX"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24</a:t>
            </a:fld>
            <a:endParaRPr lang="es-ES_tradnl"/>
          </a:p>
        </p:txBody>
      </p:sp>
    </p:spTree>
    <p:extLst>
      <p:ext uri="{BB962C8B-B14F-4D97-AF65-F5344CB8AC3E}">
        <p14:creationId xmlns:p14="http://schemas.microsoft.com/office/powerpoint/2010/main" val="317940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MX" dirty="0" smtClean="0"/>
              <a:t>Fundamentos</a:t>
            </a:r>
            <a:r>
              <a:rPr lang="es-MX" baseline="0" dirty="0" smtClean="0"/>
              <a:t> desde las Ciencias de la Educación</a:t>
            </a:r>
            <a:endParaRPr lang="es-MX"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25</a:t>
            </a:fld>
            <a:endParaRPr lang="es-ES_tradnl"/>
          </a:p>
        </p:txBody>
      </p:sp>
    </p:spTree>
    <p:extLst>
      <p:ext uri="{BB962C8B-B14F-4D97-AF65-F5344CB8AC3E}">
        <p14:creationId xmlns:p14="http://schemas.microsoft.com/office/powerpoint/2010/main" val="227429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dirty="0" smtClean="0"/>
              <a:t>Fundamentos desde las Ciencias de la Educación</a:t>
            </a:r>
            <a:endParaRPr lang="es-ES"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26</a:t>
            </a:fld>
            <a:endParaRPr lang="es-ES_tradnl"/>
          </a:p>
        </p:txBody>
      </p:sp>
    </p:spTree>
    <p:extLst>
      <p:ext uri="{BB962C8B-B14F-4D97-AF65-F5344CB8AC3E}">
        <p14:creationId xmlns:p14="http://schemas.microsoft.com/office/powerpoint/2010/main" val="171857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Marcador de imagen de diapositiva 1"/>
          <p:cNvSpPr>
            <a:spLocks noGrp="1" noRot="1" noChangeAspect="1"/>
          </p:cNvSpPr>
          <p:nvPr>
            <p:ph type="sldImg"/>
          </p:nvPr>
        </p:nvSpPr>
        <p:spPr/>
      </p:sp>
      <p:sp>
        <p:nvSpPr>
          <p:cNvPr id="1048635" name="Marcador de notas 2"/>
          <p:cNvSpPr>
            <a:spLocks noGrp="1"/>
          </p:cNvSpPr>
          <p:nvPr>
            <p:ph type="body" idx="1"/>
          </p:nvPr>
        </p:nvSpPr>
        <p:spPr/>
        <p:txBody>
          <a:bodyPr/>
          <a:lstStyle/>
          <a:p>
            <a:pPr algn="just"/>
            <a:r>
              <a:rPr lang="es-ES" dirty="0" smtClean="0"/>
              <a:t>Curso</a:t>
            </a:r>
            <a:r>
              <a:rPr lang="es-ES" baseline="0" dirty="0" smtClean="0"/>
              <a:t> dirigido a profesores de la carrera de Medicina, a profesionales del sector responsabilizados con la atención médico social al adulto mayor y que se desempeñan tanto en la atención primaria, la secundaria y las instituciones sociales.</a:t>
            </a:r>
            <a:endParaRPr lang="es-ES_tradnl" dirty="0"/>
          </a:p>
        </p:txBody>
      </p:sp>
      <p:sp>
        <p:nvSpPr>
          <p:cNvPr id="1048636" name="Marcador de número de diapositiva 3"/>
          <p:cNvSpPr>
            <a:spLocks noGrp="1"/>
          </p:cNvSpPr>
          <p:nvPr>
            <p:ph type="sldNum" sz="quarter" idx="10"/>
          </p:nvPr>
        </p:nvSpPr>
        <p:spPr/>
        <p:txBody>
          <a:bodyPr/>
          <a:lstStyle/>
          <a:p>
            <a:fld id="{E98CBCB8-4B72-41CF-9EE3-EFBE490B69E5}" type="slidenum">
              <a:rPr lang="es-ES_tradnl" smtClean="0"/>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dirty="0" smtClean="0"/>
              <a:t>Fundamentos desde las Ciencias de la Educación</a:t>
            </a:r>
            <a:endParaRPr lang="es-ES"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27</a:t>
            </a:fld>
            <a:endParaRPr lang="es-ES_tradnl"/>
          </a:p>
        </p:txBody>
      </p:sp>
    </p:spTree>
    <p:extLst>
      <p:ext uri="{BB962C8B-B14F-4D97-AF65-F5344CB8AC3E}">
        <p14:creationId xmlns:p14="http://schemas.microsoft.com/office/powerpoint/2010/main" val="32147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MX" dirty="0" smtClean="0"/>
              <a:t>Fundamentos</a:t>
            </a:r>
            <a:r>
              <a:rPr lang="es-MX" baseline="0" dirty="0" smtClean="0"/>
              <a:t> desde las Ciencias de la Educación</a:t>
            </a:r>
            <a:endParaRPr lang="es-MX" dirty="0" smtClean="0"/>
          </a:p>
        </p:txBody>
      </p:sp>
      <p:sp>
        <p:nvSpPr>
          <p:cNvPr id="1048609" name="Marcador de número de diapositiva 3"/>
          <p:cNvSpPr>
            <a:spLocks noGrp="1"/>
          </p:cNvSpPr>
          <p:nvPr>
            <p:ph type="sldNum" sz="quarter" idx="10"/>
          </p:nvPr>
        </p:nvSpPr>
        <p:spPr/>
        <p:txBody>
          <a:bodyPr/>
          <a:lstStyle/>
          <a:p>
            <a:fld id="{E98CBCB8-4B72-41CF-9EE3-EFBE490B69E5}" type="slidenum">
              <a:rPr lang="es-ES_tradnl" smtClean="0"/>
              <a:t>28</a:t>
            </a:fld>
            <a:endParaRPr lang="es-ES_tradnl"/>
          </a:p>
        </p:txBody>
      </p:sp>
    </p:spTree>
    <p:extLst>
      <p:ext uri="{BB962C8B-B14F-4D97-AF65-F5344CB8AC3E}">
        <p14:creationId xmlns:p14="http://schemas.microsoft.com/office/powerpoint/2010/main" val="270993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Marcador de imagen de diapositiva 1"/>
          <p:cNvSpPr>
            <a:spLocks noGrp="1" noRot="1" noChangeAspect="1"/>
          </p:cNvSpPr>
          <p:nvPr>
            <p:ph type="sldImg"/>
          </p:nvPr>
        </p:nvSpPr>
        <p:spPr/>
      </p:sp>
      <p:sp>
        <p:nvSpPr>
          <p:cNvPr id="1048688" name="Marcador de notas 2"/>
          <p:cNvSpPr>
            <a:spLocks noGrp="1"/>
          </p:cNvSpPr>
          <p:nvPr>
            <p:ph type="body" idx="1"/>
          </p:nvPr>
        </p:nvSpPr>
        <p:spPr/>
        <p:txBody>
          <a:bodyPr/>
          <a:lstStyle/>
          <a:p>
            <a:pPr algn="just"/>
            <a:r>
              <a:rPr lang="es-ES_tradnl" dirty="0" smtClean="0"/>
              <a:t>Responder</a:t>
            </a:r>
            <a:r>
              <a:rPr lang="es-ES_tradnl" baseline="0" dirty="0" smtClean="0"/>
              <a:t> al encargo social de formar profesionales competentes en los retos que se imponen a la Universidad de Ciencias Médicas es tarea formativa desde los procesos sustantivo. En particular formar en la atención médico social al adulto mayor y su familia, plantea un abordaje a tono con el comportamiento demográfico.</a:t>
            </a:r>
            <a:endParaRPr lang="es-ES_tradnl" dirty="0"/>
          </a:p>
        </p:txBody>
      </p:sp>
      <p:sp>
        <p:nvSpPr>
          <p:cNvPr id="1048689" name="Marcador de número de diapositiva 3"/>
          <p:cNvSpPr>
            <a:spLocks noGrp="1"/>
          </p:cNvSpPr>
          <p:nvPr>
            <p:ph type="sldNum" sz="quarter" idx="10"/>
          </p:nvPr>
        </p:nvSpPr>
        <p:spPr/>
        <p:txBody>
          <a:bodyPr/>
          <a:lstStyle/>
          <a:p>
            <a:fld id="{E98CBCB8-4B72-41CF-9EE3-EFBE490B69E5}" type="slidenum">
              <a:rPr lang="es-ES_tradnl" smtClean="0"/>
              <a:t>30</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Marcador de imagen de diapositiva 1"/>
          <p:cNvSpPr>
            <a:spLocks noGrp="1" noRot="1" noChangeAspect="1"/>
          </p:cNvSpPr>
          <p:nvPr>
            <p:ph type="sldImg"/>
          </p:nvPr>
        </p:nvSpPr>
        <p:spPr/>
      </p:sp>
      <p:sp>
        <p:nvSpPr>
          <p:cNvPr id="1048694" name="Marcador de notas 2"/>
          <p:cNvSpPr>
            <a:spLocks noGrp="1"/>
          </p:cNvSpPr>
          <p:nvPr>
            <p:ph type="body" idx="1"/>
          </p:nvPr>
        </p:nvSpPr>
        <p:spPr/>
        <p:txBody>
          <a:bodyPr/>
          <a:lstStyle/>
          <a:p>
            <a:endParaRPr lang="es-ES_tradnl" dirty="0"/>
          </a:p>
        </p:txBody>
      </p:sp>
      <p:sp>
        <p:nvSpPr>
          <p:cNvPr id="1048695" name="Marcador de número de diapositiva 3"/>
          <p:cNvSpPr>
            <a:spLocks noGrp="1"/>
          </p:cNvSpPr>
          <p:nvPr>
            <p:ph type="sldNum" sz="quarter" idx="10"/>
          </p:nvPr>
        </p:nvSpPr>
        <p:spPr/>
        <p:txBody>
          <a:bodyPr/>
          <a:lstStyle/>
          <a:p>
            <a:fld id="{E98CBCB8-4B72-41CF-9EE3-EFBE490B69E5}" type="slidenum">
              <a:rPr lang="es-ES_tradnl" smtClean="0"/>
              <a:t>31</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Marcador de imagen de diapositiva 1"/>
          <p:cNvSpPr>
            <a:spLocks noGrp="1" noRot="1" noChangeAspect="1"/>
          </p:cNvSpPr>
          <p:nvPr>
            <p:ph type="sldImg"/>
          </p:nvPr>
        </p:nvSpPr>
        <p:spPr/>
      </p:sp>
      <p:sp>
        <p:nvSpPr>
          <p:cNvPr id="1048700" name="Marcador de notas 2"/>
          <p:cNvSpPr>
            <a:spLocks noGrp="1"/>
          </p:cNvSpPr>
          <p:nvPr>
            <p:ph type="body" idx="1"/>
          </p:nvPr>
        </p:nvSpPr>
        <p:spPr/>
        <p:txBody>
          <a:bodyPr/>
          <a:lstStyle/>
          <a:p>
            <a:endParaRPr lang="es-ES_tradnl" dirty="0"/>
          </a:p>
        </p:txBody>
      </p:sp>
      <p:sp>
        <p:nvSpPr>
          <p:cNvPr id="1048701" name="Marcador de número de diapositiva 3"/>
          <p:cNvSpPr>
            <a:spLocks noGrp="1"/>
          </p:cNvSpPr>
          <p:nvPr>
            <p:ph type="sldNum" sz="quarter" idx="10"/>
          </p:nvPr>
        </p:nvSpPr>
        <p:spPr/>
        <p:txBody>
          <a:bodyPr/>
          <a:lstStyle/>
          <a:p>
            <a:fld id="{E98CBCB8-4B72-41CF-9EE3-EFBE490B69E5}" type="slidenum">
              <a:rPr lang="es-ES_tradnl" smtClean="0"/>
              <a:t>32</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Marcador de imagen de diapositiva 1"/>
          <p:cNvSpPr>
            <a:spLocks noGrp="1" noRot="1" noChangeAspect="1"/>
          </p:cNvSpPr>
          <p:nvPr>
            <p:ph type="sldImg"/>
          </p:nvPr>
        </p:nvSpPr>
        <p:spPr/>
      </p:sp>
      <p:sp>
        <p:nvSpPr>
          <p:cNvPr id="1048706" name="Marcador de notas 2"/>
          <p:cNvSpPr>
            <a:spLocks noGrp="1"/>
          </p:cNvSpPr>
          <p:nvPr>
            <p:ph type="body" idx="1"/>
          </p:nvPr>
        </p:nvSpPr>
        <p:spPr/>
        <p:txBody>
          <a:bodyPr/>
          <a:lstStyle/>
          <a:p>
            <a:endParaRPr lang="es-ES_tradnl" dirty="0"/>
          </a:p>
        </p:txBody>
      </p:sp>
      <p:sp>
        <p:nvSpPr>
          <p:cNvPr id="1048707" name="Marcador de número de diapositiva 3"/>
          <p:cNvSpPr>
            <a:spLocks noGrp="1"/>
          </p:cNvSpPr>
          <p:nvPr>
            <p:ph type="sldNum" sz="quarter" idx="10"/>
          </p:nvPr>
        </p:nvSpPr>
        <p:spPr/>
        <p:txBody>
          <a:bodyPr/>
          <a:lstStyle/>
          <a:p>
            <a:fld id="{E98CBCB8-4B72-41CF-9EE3-EFBE490B69E5}" type="slidenum">
              <a:rPr lang="es-ES_tradnl" smtClean="0"/>
              <a:t>33</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Marcador de imagen de diapositiva 1"/>
          <p:cNvSpPr>
            <a:spLocks noGrp="1" noRot="1" noChangeAspect="1"/>
          </p:cNvSpPr>
          <p:nvPr>
            <p:ph type="sldImg"/>
          </p:nvPr>
        </p:nvSpPr>
        <p:spPr/>
      </p:sp>
      <p:sp>
        <p:nvSpPr>
          <p:cNvPr id="1048712" name="Marcador de notas 2"/>
          <p:cNvSpPr>
            <a:spLocks noGrp="1"/>
          </p:cNvSpPr>
          <p:nvPr>
            <p:ph type="body" idx="1"/>
          </p:nvPr>
        </p:nvSpPr>
        <p:spPr/>
        <p:txBody>
          <a:bodyPr/>
          <a:lstStyle/>
          <a:p>
            <a:endParaRPr lang="es-ES_tradnl" dirty="0"/>
          </a:p>
        </p:txBody>
      </p:sp>
      <p:sp>
        <p:nvSpPr>
          <p:cNvPr id="1048713" name="Marcador de número de diapositiva 3"/>
          <p:cNvSpPr>
            <a:spLocks noGrp="1"/>
          </p:cNvSpPr>
          <p:nvPr>
            <p:ph type="sldNum" sz="quarter" idx="10"/>
          </p:nvPr>
        </p:nvSpPr>
        <p:spPr/>
        <p:txBody>
          <a:bodyPr/>
          <a:lstStyle/>
          <a:p>
            <a:fld id="{E98CBCB8-4B72-41CF-9EE3-EFBE490B69E5}" type="slidenum">
              <a:rPr lang="es-ES_tradnl" smtClean="0"/>
              <a:t>34</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Marcador de imagen de diapositiva 1"/>
          <p:cNvSpPr>
            <a:spLocks noGrp="1" noRot="1" noChangeAspect="1"/>
          </p:cNvSpPr>
          <p:nvPr>
            <p:ph type="sldImg"/>
          </p:nvPr>
        </p:nvSpPr>
        <p:spPr/>
      </p:sp>
      <p:sp>
        <p:nvSpPr>
          <p:cNvPr id="1048640"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pPr>
            <a:r>
              <a:rPr lang="es-ES" sz="1200" kern="1200" dirty="0" smtClean="0">
                <a:solidFill>
                  <a:schemeClr val="tx1"/>
                </a:solidFill>
                <a:effectLst/>
                <a:latin typeface="+mn-lt"/>
                <a:ea typeface="+mn-ea"/>
                <a:cs typeface="+mn-cs"/>
              </a:rPr>
              <a:t>Curso</a:t>
            </a:r>
            <a:r>
              <a:rPr lang="es-ES" sz="1200" kern="1200" baseline="0" dirty="0" smtClean="0">
                <a:solidFill>
                  <a:schemeClr val="tx1"/>
                </a:solidFill>
                <a:effectLst/>
                <a:latin typeface="+mn-lt"/>
                <a:ea typeface="+mn-ea"/>
                <a:cs typeface="+mn-cs"/>
              </a:rPr>
              <a:t> dirigido a profesores de la carrera de Medicina, a profesionales del sector responsabilizados con la atención médico social al adulto mayor y que se desempeñan tanto en la atención primaria, la secundaria y las instituciones sociales.</a:t>
            </a:r>
            <a:endParaRPr lang="es-MX" dirty="0" smtClean="0">
              <a:effectLst/>
            </a:endParaRPr>
          </a:p>
        </p:txBody>
      </p:sp>
      <p:sp>
        <p:nvSpPr>
          <p:cNvPr id="1048641" name="Marcador de número de diapositiva 3"/>
          <p:cNvSpPr>
            <a:spLocks noGrp="1"/>
          </p:cNvSpPr>
          <p:nvPr>
            <p:ph type="sldNum" sz="quarter" idx="10"/>
          </p:nvPr>
        </p:nvSpPr>
        <p:spPr/>
        <p:txBody>
          <a:bodyPr/>
          <a:lstStyle/>
          <a:p>
            <a:fld id="{E98CBCB8-4B72-41CF-9EE3-EFBE490B69E5}" type="slidenum">
              <a:rPr lang="es-ES_tradnl" smtClean="0"/>
              <a:t>3</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Marcador de imagen de diapositiva 1"/>
          <p:cNvSpPr>
            <a:spLocks noGrp="1" noRot="1" noChangeAspect="1"/>
          </p:cNvSpPr>
          <p:nvPr>
            <p:ph type="sldImg"/>
          </p:nvPr>
        </p:nvSpPr>
        <p:spPr/>
      </p:sp>
      <p:sp>
        <p:nvSpPr>
          <p:cNvPr id="1048645" name="Marcador de notas 2"/>
          <p:cNvSpPr>
            <a:spLocks noGrp="1"/>
          </p:cNvSpPr>
          <p:nvPr>
            <p:ph type="body" idx="1"/>
          </p:nvPr>
        </p:nvSpPr>
        <p:spPr/>
        <p:txBody>
          <a:bodyPr/>
          <a:lstStyle/>
          <a:p>
            <a:pPr algn="just"/>
            <a:endParaRPr lang="es-ES_tradnl" dirty="0"/>
          </a:p>
        </p:txBody>
      </p:sp>
      <p:sp>
        <p:nvSpPr>
          <p:cNvPr id="1048646" name="Marcador de número de diapositiva 3"/>
          <p:cNvSpPr>
            <a:spLocks noGrp="1"/>
          </p:cNvSpPr>
          <p:nvPr>
            <p:ph type="sldNum" sz="quarter" idx="10"/>
          </p:nvPr>
        </p:nvSpPr>
        <p:spPr/>
        <p:txBody>
          <a:bodyPr/>
          <a:lstStyle/>
          <a:p>
            <a:fld id="{E98CBCB8-4B72-41CF-9EE3-EFBE490B69E5}" type="slidenum">
              <a:rPr lang="es-ES_tradnl" smtClean="0"/>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Marcador de imagen de diapositiva 1"/>
          <p:cNvSpPr>
            <a:spLocks noGrp="1" noRot="1" noChangeAspect="1"/>
          </p:cNvSpPr>
          <p:nvPr>
            <p:ph type="sldImg"/>
          </p:nvPr>
        </p:nvSpPr>
        <p:spPr/>
      </p:sp>
      <p:sp>
        <p:nvSpPr>
          <p:cNvPr id="1048650" name="Marcador de notas 2"/>
          <p:cNvSpPr>
            <a:spLocks noGrp="1"/>
          </p:cNvSpPr>
          <p:nvPr>
            <p:ph type="body" idx="1"/>
          </p:nvPr>
        </p:nvSpPr>
        <p:spPr/>
        <p:txBody>
          <a:bodyPr/>
          <a:lstStyle/>
          <a:p>
            <a:pPr algn="just"/>
            <a:endParaRPr lang="es-ES_tradnl" dirty="0"/>
          </a:p>
        </p:txBody>
      </p:sp>
      <p:sp>
        <p:nvSpPr>
          <p:cNvPr id="1048651" name="Marcador de número de diapositiva 3"/>
          <p:cNvSpPr>
            <a:spLocks noGrp="1"/>
          </p:cNvSpPr>
          <p:nvPr>
            <p:ph type="sldNum" sz="quarter" idx="10"/>
          </p:nvPr>
        </p:nvSpPr>
        <p:spPr/>
        <p:txBody>
          <a:bodyPr/>
          <a:lstStyle/>
          <a:p>
            <a:fld id="{E98CBCB8-4B72-41CF-9EE3-EFBE490B69E5}" type="slidenum">
              <a:rPr lang="es-ES_tradnl" smtClean="0"/>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Marcador de imagen de diapositiva 1"/>
          <p:cNvSpPr>
            <a:spLocks noGrp="1" noRot="1" noChangeAspect="1"/>
          </p:cNvSpPr>
          <p:nvPr>
            <p:ph type="sldImg"/>
          </p:nvPr>
        </p:nvSpPr>
        <p:spPr/>
      </p:sp>
      <p:sp>
        <p:nvSpPr>
          <p:cNvPr id="1048655" name="Marcador de notas 2"/>
          <p:cNvSpPr>
            <a:spLocks noGrp="1"/>
          </p:cNvSpPr>
          <p:nvPr>
            <p:ph type="body" idx="1"/>
          </p:nvPr>
        </p:nvSpPr>
        <p:spPr/>
        <p:txBody>
          <a:bodyPr/>
          <a:lstStyle/>
          <a:p>
            <a:pPr algn="just"/>
            <a:endParaRPr lang="es-ES_tradnl" dirty="0"/>
          </a:p>
        </p:txBody>
      </p:sp>
      <p:sp>
        <p:nvSpPr>
          <p:cNvPr id="1048656" name="Marcador de número de diapositiva 3"/>
          <p:cNvSpPr>
            <a:spLocks noGrp="1"/>
          </p:cNvSpPr>
          <p:nvPr>
            <p:ph type="sldNum" sz="quarter" idx="10"/>
          </p:nvPr>
        </p:nvSpPr>
        <p:spPr/>
        <p:txBody>
          <a:bodyPr/>
          <a:lstStyle/>
          <a:p>
            <a:fld id="{E98CBCB8-4B72-41CF-9EE3-EFBE490B69E5}" type="slidenum">
              <a:rPr lang="es-ES_tradnl" smtClean="0"/>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Marcador de imagen de diapositiva 1"/>
          <p:cNvSpPr>
            <a:spLocks noGrp="1" noRot="1" noChangeAspect="1"/>
          </p:cNvSpPr>
          <p:nvPr>
            <p:ph type="sldImg"/>
          </p:nvPr>
        </p:nvSpPr>
        <p:spPr/>
      </p:sp>
      <p:sp>
        <p:nvSpPr>
          <p:cNvPr id="1048660" name="Marcador de notas 2"/>
          <p:cNvSpPr>
            <a:spLocks noGrp="1"/>
          </p:cNvSpPr>
          <p:nvPr>
            <p:ph type="body" idx="1"/>
          </p:nvPr>
        </p:nvSpPr>
        <p:spPr/>
        <p:txBody>
          <a:bodyPr/>
          <a:lstStyle/>
          <a:p>
            <a:pPr algn="just"/>
            <a:endParaRPr lang="es-ES_tradnl" dirty="0"/>
          </a:p>
        </p:txBody>
      </p:sp>
      <p:sp>
        <p:nvSpPr>
          <p:cNvPr id="1048661" name="Marcador de número de diapositiva 3"/>
          <p:cNvSpPr>
            <a:spLocks noGrp="1"/>
          </p:cNvSpPr>
          <p:nvPr>
            <p:ph type="sldNum" sz="quarter" idx="10"/>
          </p:nvPr>
        </p:nvSpPr>
        <p:spPr/>
        <p:txBody>
          <a:bodyPr/>
          <a:lstStyle/>
          <a:p>
            <a:fld id="{E98CBCB8-4B72-41CF-9EE3-EFBE490B69E5}" type="slidenum">
              <a:rPr lang="es-ES_tradnl" smtClean="0"/>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Marcador de imagen de diapositiva 1"/>
          <p:cNvSpPr>
            <a:spLocks noGrp="1" noRot="1" noChangeAspect="1"/>
          </p:cNvSpPr>
          <p:nvPr>
            <p:ph type="sldImg"/>
          </p:nvPr>
        </p:nvSpPr>
        <p:spPr/>
      </p:sp>
      <p:sp>
        <p:nvSpPr>
          <p:cNvPr id="1048675"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sz="1200" dirty="0" smtClean="0">
                <a:solidFill>
                  <a:srgbClr val="000000"/>
                </a:solidFill>
                <a:latin typeface="Arial" panose="020B0604020202020204" pitchFamily="34" charset="0"/>
                <a:cs typeface="Arial" panose="020B0604020202020204" pitchFamily="34" charset="0"/>
              </a:rPr>
              <a:t>El </a:t>
            </a:r>
            <a:r>
              <a:rPr lang="es-ES" sz="1200" b="1" dirty="0" smtClean="0">
                <a:solidFill>
                  <a:srgbClr val="000000"/>
                </a:solidFill>
                <a:latin typeface="Arial" panose="020B0604020202020204" pitchFamily="34" charset="0"/>
                <a:cs typeface="Arial" panose="020B0604020202020204" pitchFamily="34" charset="0"/>
              </a:rPr>
              <a:t>índice de envejecimiento de la población</a:t>
            </a:r>
            <a:r>
              <a:rPr lang="es-ES" sz="1200" dirty="0" smtClean="0">
                <a:solidFill>
                  <a:srgbClr val="000000"/>
                </a:solidFill>
                <a:latin typeface="Arial" panose="020B0604020202020204" pitchFamily="34" charset="0"/>
                <a:cs typeface="Arial" panose="020B0604020202020204" pitchFamily="34" charset="0"/>
              </a:rPr>
              <a:t>, expresado como la relación entre la población de 60 años y más con respecto a la de 0 – 14 años muestra una trayectoria ascendente, transitando con valores que van desde 125 personas mayores por cada mil niños y jóvenes en el año 1899 hasta 1 356 personas mayores por cada mil niños y jóvenes en el año 2020. Para el año 2050 se espera que esta relación alcance el valor de 2 360 personas mayores por cada mil niños y jóvenes. </a:t>
            </a:r>
            <a:endParaRPr lang="es-MX" dirty="0"/>
          </a:p>
        </p:txBody>
      </p:sp>
      <p:sp>
        <p:nvSpPr>
          <p:cNvPr id="1048676" name="Marcador de número de diapositiva 3"/>
          <p:cNvSpPr>
            <a:spLocks noGrp="1"/>
          </p:cNvSpPr>
          <p:nvPr>
            <p:ph type="sldNum" sz="quarter" idx="10"/>
          </p:nvPr>
        </p:nvSpPr>
        <p:spPr/>
        <p:txBody>
          <a:bodyPr/>
          <a:lstStyle/>
          <a:p>
            <a:fld id="{E98CBCB8-4B72-41CF-9EE3-EFBE490B69E5}" type="slidenum">
              <a:rPr lang="es-ES_tradnl" smtClean="0"/>
              <a:t>13</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Marcador de imagen de diapositiva 1"/>
          <p:cNvSpPr>
            <a:spLocks noGrp="1" noRot="1" noChangeAspect="1"/>
          </p:cNvSpPr>
          <p:nvPr>
            <p:ph type="sldImg"/>
          </p:nvPr>
        </p:nvSpPr>
        <p:spPr/>
      </p:sp>
      <p:sp>
        <p:nvSpPr>
          <p:cNvPr id="1048681"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s-ES" sz="1200" dirty="0" smtClean="0">
                <a:solidFill>
                  <a:srgbClr val="000000"/>
                </a:solidFill>
                <a:latin typeface="Arial" panose="020B0604020202020204" pitchFamily="34" charset="0"/>
                <a:cs typeface="Arial" panose="020B0604020202020204" pitchFamily="34" charset="0"/>
              </a:rPr>
              <a:t>El efecto del envejecimiento sobre la composición etaria de la población se puede observar a través de la relación de dependencia demográfica, expresada mediante el cociente de la suma de la población menor de 15 años más y la de 60 años y más sobre la población en edad activa (15-59 años). </a:t>
            </a:r>
            <a:endParaRPr lang="es-MX" sz="1200" dirty="0" smtClean="0">
              <a:latin typeface="Arial" panose="020B0604020202020204" pitchFamily="34" charset="0"/>
              <a:cs typeface="Arial" panose="020B0604020202020204" pitchFamily="34" charset="0"/>
            </a:endParaRPr>
          </a:p>
        </p:txBody>
      </p:sp>
      <p:sp>
        <p:nvSpPr>
          <p:cNvPr id="1048682" name="Marcador de número de diapositiva 3"/>
          <p:cNvSpPr>
            <a:spLocks noGrp="1"/>
          </p:cNvSpPr>
          <p:nvPr>
            <p:ph type="sldNum" sz="quarter" idx="10"/>
          </p:nvPr>
        </p:nvSpPr>
        <p:spPr/>
        <p:txBody>
          <a:bodyPr/>
          <a:lstStyle/>
          <a:p>
            <a:fld id="{E98CBCB8-4B72-41CF-9EE3-EFBE490B69E5}" type="slidenum">
              <a:rPr lang="es-ES_tradnl" smtClean="0"/>
              <a:t>14</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62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104862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1048624" name="Marcador de fecha 3"/>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625" name="Marcador de pie de página 4"/>
          <p:cNvSpPr>
            <a:spLocks noGrp="1"/>
          </p:cNvSpPr>
          <p:nvPr>
            <p:ph type="ftr" sz="quarter" idx="11"/>
          </p:nvPr>
        </p:nvSpPr>
        <p:spPr/>
        <p:txBody>
          <a:bodyPr/>
          <a:lstStyle/>
          <a:p>
            <a:endParaRPr lang="es-ES_tradnl"/>
          </a:p>
        </p:txBody>
      </p:sp>
      <p:sp>
        <p:nvSpPr>
          <p:cNvPr id="1048626" name="Marcador de número de diapositiva 5"/>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51" name="Título 1"/>
          <p:cNvSpPr>
            <a:spLocks noGrp="1"/>
          </p:cNvSpPr>
          <p:nvPr>
            <p:ph type="title"/>
          </p:nvPr>
        </p:nvSpPr>
        <p:spPr/>
        <p:txBody>
          <a:bodyPr/>
          <a:lstStyle/>
          <a:p>
            <a:r>
              <a:rPr lang="es-ES" smtClean="0"/>
              <a:t>Haga clic para modificar el estilo de título del patrón</a:t>
            </a:r>
            <a:endParaRPr lang="es-ES_tradnl"/>
          </a:p>
        </p:txBody>
      </p:sp>
      <p:sp>
        <p:nvSpPr>
          <p:cNvPr id="1048752"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53" name="Marcador de fecha 3"/>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54" name="Marcador de pie de página 4"/>
          <p:cNvSpPr>
            <a:spLocks noGrp="1"/>
          </p:cNvSpPr>
          <p:nvPr>
            <p:ph type="ftr" sz="quarter" idx="11"/>
          </p:nvPr>
        </p:nvSpPr>
        <p:spPr/>
        <p:txBody>
          <a:bodyPr/>
          <a:lstStyle/>
          <a:p>
            <a:endParaRPr lang="es-ES_tradnl"/>
          </a:p>
        </p:txBody>
      </p:sp>
      <p:sp>
        <p:nvSpPr>
          <p:cNvPr id="1048755" name="Marcador de número de diapositiva 5"/>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73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104873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34" name="Marcador de fecha 3"/>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35" name="Marcador de pie de página 4"/>
          <p:cNvSpPr>
            <a:spLocks noGrp="1"/>
          </p:cNvSpPr>
          <p:nvPr>
            <p:ph type="ftr" sz="quarter" idx="11"/>
          </p:nvPr>
        </p:nvSpPr>
        <p:spPr/>
        <p:txBody>
          <a:bodyPr/>
          <a:lstStyle/>
          <a:p>
            <a:endParaRPr lang="es-ES_tradnl"/>
          </a:p>
        </p:txBody>
      </p:sp>
      <p:sp>
        <p:nvSpPr>
          <p:cNvPr id="1048736" name="Marcador de número de diapositiva 5"/>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81" name="Título 1"/>
          <p:cNvSpPr>
            <a:spLocks noGrp="1"/>
          </p:cNvSpPr>
          <p:nvPr>
            <p:ph type="title"/>
          </p:nvPr>
        </p:nvSpPr>
        <p:spPr/>
        <p:txBody>
          <a:bodyPr/>
          <a:lstStyle/>
          <a:p>
            <a:r>
              <a:rPr lang="es-ES" smtClean="0"/>
              <a:t>Haga clic para modificar el estilo de título del patrón</a:t>
            </a:r>
            <a:endParaRPr lang="es-ES_tradnl"/>
          </a:p>
        </p:txBody>
      </p:sp>
      <p:sp>
        <p:nvSpPr>
          <p:cNvPr id="1048582"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583" name="Marcador de fecha 3"/>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584" name="Marcador de pie de página 4"/>
          <p:cNvSpPr>
            <a:spLocks noGrp="1"/>
          </p:cNvSpPr>
          <p:nvPr>
            <p:ph type="ftr" sz="quarter" idx="11"/>
          </p:nvPr>
        </p:nvSpPr>
        <p:spPr/>
        <p:txBody>
          <a:bodyPr/>
          <a:lstStyle/>
          <a:p>
            <a:endParaRPr lang="es-ES_tradnl"/>
          </a:p>
        </p:txBody>
      </p:sp>
      <p:sp>
        <p:nvSpPr>
          <p:cNvPr id="1048585" name="Marcador de número de diapositiva 5"/>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746"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1048747"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1048748" name="Marcador de fecha 3"/>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49" name="Marcador de pie de página 4"/>
          <p:cNvSpPr>
            <a:spLocks noGrp="1"/>
          </p:cNvSpPr>
          <p:nvPr>
            <p:ph type="ftr" sz="quarter" idx="11"/>
          </p:nvPr>
        </p:nvSpPr>
        <p:spPr/>
        <p:txBody>
          <a:bodyPr/>
          <a:lstStyle/>
          <a:p>
            <a:endParaRPr lang="es-ES_tradnl"/>
          </a:p>
        </p:txBody>
      </p:sp>
      <p:sp>
        <p:nvSpPr>
          <p:cNvPr id="1048750" name="Marcador de número de diapositiva 5"/>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714" name="Título 1"/>
          <p:cNvSpPr>
            <a:spLocks noGrp="1"/>
          </p:cNvSpPr>
          <p:nvPr>
            <p:ph type="title"/>
          </p:nvPr>
        </p:nvSpPr>
        <p:spPr/>
        <p:txBody>
          <a:bodyPr/>
          <a:lstStyle/>
          <a:p>
            <a:r>
              <a:rPr lang="es-ES" smtClean="0"/>
              <a:t>Haga clic para modificar el estilo de título del patrón</a:t>
            </a:r>
            <a:endParaRPr lang="es-ES_tradnl"/>
          </a:p>
        </p:txBody>
      </p:sp>
      <p:sp>
        <p:nvSpPr>
          <p:cNvPr id="1048715"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16"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17" name="Marcador de fecha 4"/>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18" name="Marcador de pie de página 5"/>
          <p:cNvSpPr>
            <a:spLocks noGrp="1"/>
          </p:cNvSpPr>
          <p:nvPr>
            <p:ph type="ftr" sz="quarter" idx="11"/>
          </p:nvPr>
        </p:nvSpPr>
        <p:spPr/>
        <p:txBody>
          <a:bodyPr/>
          <a:lstStyle/>
          <a:p>
            <a:endParaRPr lang="es-ES_tradnl"/>
          </a:p>
        </p:txBody>
      </p:sp>
      <p:sp>
        <p:nvSpPr>
          <p:cNvPr id="1048719" name="Marcador de número de diapositiva 6"/>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20"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1048721"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48722"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23"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48724"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25" name="Marcador de fecha 6"/>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26" name="Marcador de pie de página 7"/>
          <p:cNvSpPr>
            <a:spLocks noGrp="1"/>
          </p:cNvSpPr>
          <p:nvPr>
            <p:ph type="ftr" sz="quarter" idx="11"/>
          </p:nvPr>
        </p:nvSpPr>
        <p:spPr/>
        <p:txBody>
          <a:bodyPr/>
          <a:lstStyle/>
          <a:p>
            <a:endParaRPr lang="es-ES_tradnl"/>
          </a:p>
        </p:txBody>
      </p:sp>
      <p:sp>
        <p:nvSpPr>
          <p:cNvPr id="1048727" name="Marcador de número de diapositiva 8"/>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728" name="Título 1"/>
          <p:cNvSpPr>
            <a:spLocks noGrp="1"/>
          </p:cNvSpPr>
          <p:nvPr>
            <p:ph type="title"/>
          </p:nvPr>
        </p:nvSpPr>
        <p:spPr/>
        <p:txBody>
          <a:bodyPr/>
          <a:lstStyle/>
          <a:p>
            <a:r>
              <a:rPr lang="es-ES" smtClean="0"/>
              <a:t>Haga clic para modificar el estilo de título del patrón</a:t>
            </a:r>
            <a:endParaRPr lang="es-ES_tradnl"/>
          </a:p>
        </p:txBody>
      </p:sp>
      <p:sp>
        <p:nvSpPr>
          <p:cNvPr id="1048729" name="Marcador de fecha 2"/>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30" name="Marcador de pie de página 3"/>
          <p:cNvSpPr>
            <a:spLocks noGrp="1"/>
          </p:cNvSpPr>
          <p:nvPr>
            <p:ph type="ftr" sz="quarter" idx="11"/>
          </p:nvPr>
        </p:nvSpPr>
        <p:spPr/>
        <p:txBody>
          <a:bodyPr/>
          <a:lstStyle/>
          <a:p>
            <a:endParaRPr lang="es-ES_tradnl"/>
          </a:p>
        </p:txBody>
      </p:sp>
      <p:sp>
        <p:nvSpPr>
          <p:cNvPr id="1048731" name="Marcador de número de diapositiva 4"/>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737" name="Marcador de fecha 1"/>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38" name="Marcador de pie de página 2"/>
          <p:cNvSpPr>
            <a:spLocks noGrp="1"/>
          </p:cNvSpPr>
          <p:nvPr>
            <p:ph type="ftr" sz="quarter" idx="11"/>
          </p:nvPr>
        </p:nvSpPr>
        <p:spPr/>
        <p:txBody>
          <a:bodyPr/>
          <a:lstStyle/>
          <a:p>
            <a:endParaRPr lang="es-ES_tradnl"/>
          </a:p>
        </p:txBody>
      </p:sp>
      <p:sp>
        <p:nvSpPr>
          <p:cNvPr id="1048739" name="Marcador de número de diapositiva 3"/>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756"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1048757"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758"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1048759" name="Marcador de fecha 4"/>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60" name="Marcador de pie de página 5"/>
          <p:cNvSpPr>
            <a:spLocks noGrp="1"/>
          </p:cNvSpPr>
          <p:nvPr>
            <p:ph type="ftr" sz="quarter" idx="11"/>
          </p:nvPr>
        </p:nvSpPr>
        <p:spPr/>
        <p:txBody>
          <a:bodyPr/>
          <a:lstStyle/>
          <a:p>
            <a:endParaRPr lang="es-ES_tradnl"/>
          </a:p>
        </p:txBody>
      </p:sp>
      <p:sp>
        <p:nvSpPr>
          <p:cNvPr id="1048761" name="Marcador de número de diapositiva 6"/>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740"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1048741"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1048742"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1048743" name="Marcador de fecha 4"/>
          <p:cNvSpPr>
            <a:spLocks noGrp="1"/>
          </p:cNvSpPr>
          <p:nvPr>
            <p:ph type="dt" sz="half" idx="10"/>
          </p:nvPr>
        </p:nvSpPr>
        <p:spPr/>
        <p:txBody>
          <a:bodyPr/>
          <a:lstStyle/>
          <a:p>
            <a:fld id="{D2437845-BC59-47AE-BA9A-E8A84C1A8DFE}" type="datetimeFigureOut">
              <a:rPr lang="es-ES_tradnl" smtClean="0"/>
              <a:t>08/03/2023</a:t>
            </a:fld>
            <a:endParaRPr lang="es-ES_tradnl"/>
          </a:p>
        </p:txBody>
      </p:sp>
      <p:sp>
        <p:nvSpPr>
          <p:cNvPr id="1048744" name="Marcador de pie de página 5"/>
          <p:cNvSpPr>
            <a:spLocks noGrp="1"/>
          </p:cNvSpPr>
          <p:nvPr>
            <p:ph type="ftr" sz="quarter" idx="11"/>
          </p:nvPr>
        </p:nvSpPr>
        <p:spPr/>
        <p:txBody>
          <a:bodyPr/>
          <a:lstStyle/>
          <a:p>
            <a:endParaRPr lang="es-ES_tradnl"/>
          </a:p>
        </p:txBody>
      </p:sp>
      <p:sp>
        <p:nvSpPr>
          <p:cNvPr id="1048745" name="Marcador de número de diapositiva 6"/>
          <p:cNvSpPr>
            <a:spLocks noGrp="1"/>
          </p:cNvSpPr>
          <p:nvPr>
            <p:ph type="sldNum" sz="quarter" idx="12"/>
          </p:nvPr>
        </p:nvSpPr>
        <p:spPr/>
        <p:txBody>
          <a:bodyPr/>
          <a:lstStyle/>
          <a:p>
            <a:fld id="{A901EF0E-5D12-4E7A-830C-70A6E20B0AB9}"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1048577"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1048578"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37845-BC59-47AE-BA9A-E8A84C1A8DFE}" type="datetimeFigureOut">
              <a:rPr lang="es-ES_tradnl" smtClean="0"/>
              <a:t>08/03/2023</a:t>
            </a:fld>
            <a:endParaRPr lang="es-ES_tradnl"/>
          </a:p>
        </p:txBody>
      </p:sp>
      <p:sp>
        <p:nvSpPr>
          <p:cNvPr id="1048579"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1048580"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1EF0E-5D12-4E7A-830C-70A6E20B0AB9}"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specialidades.sld.cu/gerontogeriatria/acerca-de/que-son-la-gerontologia-y-la-geriatr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bvs.sld.cu/revistas/res/vol12_2_99/res01299.ht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uadroTexto 7"/>
          <p:cNvSpPr txBox="1"/>
          <p:nvPr/>
        </p:nvSpPr>
        <p:spPr>
          <a:xfrm>
            <a:off x="707365" y="5359092"/>
            <a:ext cx="7550726" cy="888644"/>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MSc. Juan Carlos Baster Moro</a:t>
            </a:r>
          </a:p>
          <a:p>
            <a:r>
              <a:rPr lang="es-ES" sz="2400" b="1" dirty="0" smtClean="0">
                <a:latin typeface="Arial" panose="020B0604020202020204" pitchFamily="34" charset="0"/>
                <a:cs typeface="Arial" panose="020B0604020202020204" pitchFamily="34" charset="0"/>
              </a:rPr>
              <a:t>Universidad de Ciencias Médicas de Holguín</a:t>
            </a:r>
          </a:p>
        </p:txBody>
      </p:sp>
      <p:pic>
        <p:nvPicPr>
          <p:cNvPr id="2097156" name="Imagen 2"/>
          <p:cNvPicPr>
            <a:picLocks noChangeAspect="1"/>
          </p:cNvPicPr>
          <p:nvPr/>
        </p:nvPicPr>
        <p:blipFill>
          <a:blip r:embed="rId3" cstate="print"/>
          <a:stretch>
            <a:fillRect/>
          </a:stretch>
        </p:blipFill>
        <p:spPr>
          <a:xfrm>
            <a:off x="10025385" y="4873906"/>
            <a:ext cx="1801368" cy="1801368"/>
          </a:xfrm>
          <a:prstGeom prst="rect">
            <a:avLst/>
          </a:prstGeom>
        </p:spPr>
      </p:pic>
      <p:sp>
        <p:nvSpPr>
          <p:cNvPr id="1048628" name="CuadroTexto 3"/>
          <p:cNvSpPr txBox="1"/>
          <p:nvPr/>
        </p:nvSpPr>
        <p:spPr>
          <a:xfrm>
            <a:off x="748930" y="367145"/>
            <a:ext cx="10654144" cy="1569660"/>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a:t>
            </a:r>
          </a:p>
          <a:p>
            <a:pPr algn="ctr"/>
            <a:r>
              <a:rPr lang="en-US" alt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97157" name="Imagen 5"/>
          <p:cNvPicPr>
            <a:picLocks noChangeAspect="1"/>
          </p:cNvPicPr>
          <p:nvPr/>
        </p:nvPicPr>
        <p:blipFill>
          <a:blip r:embed="rId4"/>
          <a:stretch>
            <a:fillRect/>
          </a:stretch>
        </p:blipFill>
        <p:spPr>
          <a:xfrm>
            <a:off x="2834640" y="2111158"/>
            <a:ext cx="6614159" cy="3084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Imagen 6"/>
          <p:cNvPicPr>
            <a:picLocks noChangeAspect="1"/>
          </p:cNvPicPr>
          <p:nvPr/>
        </p:nvPicPr>
        <p:blipFill rotWithShape="1">
          <a:blip r:embed="rId2"/>
          <a:srcRect t="11524"/>
          <a:stretch>
            <a:fillRect/>
          </a:stretch>
        </p:blipFill>
        <p:spPr bwMode="auto">
          <a:xfrm>
            <a:off x="509135" y="1828800"/>
            <a:ext cx="11247436" cy="4222976"/>
          </a:xfrm>
          <a:prstGeom prst="rect">
            <a:avLst/>
          </a:prstGeom>
          <a:noFill/>
          <a:ln>
            <a:noFill/>
          </a:ln>
        </p:spPr>
      </p:pic>
      <p:pic>
        <p:nvPicPr>
          <p:cNvPr id="2097161" name="Imagen 6"/>
          <p:cNvPicPr>
            <a:picLocks noChangeAspect="1"/>
          </p:cNvPicPr>
          <p:nvPr/>
        </p:nvPicPr>
        <p:blipFill rotWithShape="1">
          <a:blip r:embed="rId2"/>
          <a:srcRect b="91669"/>
          <a:stretch>
            <a:fillRect/>
          </a:stretch>
        </p:blipFill>
        <p:spPr bwMode="auto">
          <a:xfrm>
            <a:off x="509135" y="1298575"/>
            <a:ext cx="8747125" cy="530225"/>
          </a:xfrm>
          <a:prstGeom prst="rect">
            <a:avLst/>
          </a:prstGeom>
          <a:noFill/>
          <a:ln>
            <a:noFill/>
          </a:ln>
        </p:spPr>
      </p:pic>
      <p:graphicFrame>
        <p:nvGraphicFramePr>
          <p:cNvPr id="4194312" name="Tabla 5"/>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Imagen 1"/>
          <p:cNvPicPr>
            <a:picLocks noChangeAspect="1"/>
          </p:cNvPicPr>
          <p:nvPr/>
        </p:nvPicPr>
        <p:blipFill>
          <a:blip r:embed="rId2"/>
          <a:srcRect/>
          <a:stretch>
            <a:fillRect/>
          </a:stretch>
        </p:blipFill>
        <p:spPr bwMode="auto">
          <a:xfrm>
            <a:off x="508000" y="1698171"/>
            <a:ext cx="11059886" cy="3932238"/>
          </a:xfrm>
          <a:prstGeom prst="rect">
            <a:avLst/>
          </a:prstGeom>
          <a:noFill/>
          <a:ln>
            <a:noFill/>
          </a:ln>
        </p:spPr>
      </p:pic>
      <p:graphicFrame>
        <p:nvGraphicFramePr>
          <p:cNvPr id="4194313" name="Tabla 6"/>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Anuario demográfico de Cuba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1048667" name="CuadroTexto 7"/>
          <p:cNvSpPr txBox="1"/>
          <p:nvPr/>
        </p:nvSpPr>
        <p:spPr>
          <a:xfrm>
            <a:off x="748930" y="367145"/>
            <a:ext cx="10654144" cy="871042"/>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FORMACIÓN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GERONTOGERIATRÍA EN </a:t>
            </a:r>
            <a:r>
              <a:rPr lang="en-U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ángulo 6"/>
          <p:cNvSpPr>
            <a:spLocks noChangeArrowheads="1"/>
          </p:cNvSpPr>
          <p:nvPr/>
        </p:nvSpPr>
        <p:spPr bwMode="auto">
          <a:xfrm>
            <a:off x="559119" y="2069128"/>
            <a:ext cx="4180522" cy="16330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sz="2400" b="1" dirty="0">
                <a:solidFill>
                  <a:srgbClr val="000000"/>
                </a:solidFill>
                <a:latin typeface="Arial" panose="020B0604020202020204" pitchFamily="34" charset="0"/>
                <a:cs typeface="Arial" panose="020B0604020202020204" pitchFamily="34" charset="0"/>
              </a:rPr>
              <a:t>Evolución de la población de 60 años y más y el grado de envejecimiento. Años seleccionados.</a:t>
            </a:r>
            <a:endParaRPr lang="es-MX" sz="2400" dirty="0">
              <a:latin typeface="Arial" panose="020B0604020202020204" pitchFamily="34" charset="0"/>
              <a:cs typeface="Arial" panose="020B0604020202020204" pitchFamily="34" charset="0"/>
            </a:endParaRPr>
          </a:p>
        </p:txBody>
      </p:sp>
      <p:pic>
        <p:nvPicPr>
          <p:cNvPr id="2097163" name="Imagen 1"/>
          <p:cNvPicPr>
            <a:picLocks noChangeAspect="1"/>
          </p:cNvPicPr>
          <p:nvPr/>
        </p:nvPicPr>
        <p:blipFill>
          <a:blip r:embed="rId2"/>
          <a:srcRect/>
          <a:stretch>
            <a:fillRect/>
          </a:stretch>
        </p:blipFill>
        <p:spPr bwMode="auto">
          <a:xfrm>
            <a:off x="5334000" y="1695688"/>
            <a:ext cx="6175375" cy="3886200"/>
          </a:xfrm>
          <a:prstGeom prst="rect">
            <a:avLst/>
          </a:prstGeom>
          <a:noFill/>
          <a:ln>
            <a:noFill/>
          </a:ln>
        </p:spPr>
      </p:pic>
      <p:sp>
        <p:nvSpPr>
          <p:cNvPr id="1048669" name="Rectángulo 5"/>
          <p:cNvSpPr>
            <a:spLocks noChangeArrowheads="1"/>
          </p:cNvSpPr>
          <p:nvPr/>
        </p:nvSpPr>
        <p:spPr bwMode="auto">
          <a:xfrm>
            <a:off x="438467" y="4541103"/>
            <a:ext cx="5017453" cy="865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sz="1600" b="1" dirty="0">
                <a:latin typeface="Arial" panose="020B0604020202020204" pitchFamily="34" charset="0"/>
                <a:cs typeface="Arial" panose="020B0604020202020204" pitchFamily="34" charset="0"/>
              </a:rPr>
              <a:t>Fuente: </a:t>
            </a:r>
            <a:r>
              <a:rPr lang="es-ES" sz="1600" dirty="0">
                <a:latin typeface="Arial" panose="020B0604020202020204" pitchFamily="34" charset="0"/>
                <a:cs typeface="Arial" panose="020B0604020202020204" pitchFamily="34" charset="0"/>
              </a:rPr>
              <a:t>Censo de Población y Viviendas 1899, 1943, 1981, 2012 y Base de Datos SIDEMO 2020, CEPDE/ONEI</a:t>
            </a:r>
            <a:endParaRPr lang="es-MX" sz="1600" dirty="0">
              <a:latin typeface="Arial" panose="020B0604020202020204" pitchFamily="34" charset="0"/>
              <a:cs typeface="Arial" panose="020B0604020202020204" pitchFamily="34" charset="0"/>
            </a:endParaRPr>
          </a:p>
        </p:txBody>
      </p:sp>
      <p:graphicFrame>
        <p:nvGraphicFramePr>
          <p:cNvPr id="4194314" name="Tabla 5"/>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7" name="CuadroTexto 6"/>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Imagen 10"/>
          <p:cNvPicPr>
            <a:picLocks noChangeAspect="1"/>
          </p:cNvPicPr>
          <p:nvPr/>
        </p:nvPicPr>
        <p:blipFill>
          <a:blip r:embed="rId3"/>
          <a:srcRect l="5286" r="5013"/>
          <a:stretch>
            <a:fillRect/>
          </a:stretch>
        </p:blipFill>
        <p:spPr bwMode="auto">
          <a:xfrm>
            <a:off x="4502872" y="1609973"/>
            <a:ext cx="7329487" cy="3922147"/>
          </a:xfrm>
          <a:prstGeom prst="rect">
            <a:avLst/>
          </a:prstGeom>
          <a:noFill/>
          <a:ln>
            <a:noFill/>
          </a:ln>
        </p:spPr>
      </p:pic>
      <p:sp>
        <p:nvSpPr>
          <p:cNvPr id="1048671" name="Rectángulo 8"/>
          <p:cNvSpPr>
            <a:spLocks noChangeArrowheads="1"/>
          </p:cNvSpPr>
          <p:nvPr/>
        </p:nvSpPr>
        <p:spPr bwMode="auto">
          <a:xfrm>
            <a:off x="300038" y="2027813"/>
            <a:ext cx="3858418" cy="12520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sz="2400" b="1" dirty="0">
                <a:solidFill>
                  <a:srgbClr val="000000"/>
                </a:solidFill>
                <a:latin typeface="Arial" panose="020B0604020202020204" pitchFamily="34" charset="0"/>
                <a:cs typeface="Arial" panose="020B0604020202020204" pitchFamily="34" charset="0"/>
              </a:rPr>
              <a:t>Evolución del índice de envejecimiento. Años seleccionados.</a:t>
            </a:r>
            <a:endParaRPr lang="es-MX" sz="2400" dirty="0">
              <a:latin typeface="Arial" panose="020B0604020202020204" pitchFamily="34" charset="0"/>
              <a:cs typeface="Arial" panose="020B0604020202020204" pitchFamily="34" charset="0"/>
            </a:endParaRPr>
          </a:p>
        </p:txBody>
      </p:sp>
      <p:sp>
        <p:nvSpPr>
          <p:cNvPr id="1048672" name="Rectángulo 5"/>
          <p:cNvSpPr>
            <a:spLocks noChangeArrowheads="1"/>
          </p:cNvSpPr>
          <p:nvPr/>
        </p:nvSpPr>
        <p:spPr bwMode="auto">
          <a:xfrm>
            <a:off x="436166" y="4454902"/>
            <a:ext cx="3586162" cy="111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sz="1600" b="1" dirty="0">
                <a:latin typeface="Arial" panose="020B0604020202020204" pitchFamily="34" charset="0"/>
                <a:cs typeface="Arial" panose="020B0604020202020204" pitchFamily="34" charset="0"/>
              </a:rPr>
              <a:t>Fuente: </a:t>
            </a:r>
            <a:r>
              <a:rPr lang="es-ES" sz="1600" dirty="0">
                <a:latin typeface="Arial" panose="020B0604020202020204" pitchFamily="34" charset="0"/>
                <a:cs typeface="Arial" panose="020B0604020202020204" pitchFamily="34" charset="0"/>
              </a:rPr>
              <a:t>Censo de Población y Viviendas 1899, 1943, 1981, 2012 y Base de Datos SIDEMO 2020, CEPDE/ONEI</a:t>
            </a:r>
            <a:endParaRPr lang="es-MX" sz="1600" dirty="0">
              <a:latin typeface="Arial" panose="020B0604020202020204" pitchFamily="34" charset="0"/>
              <a:cs typeface="Arial" panose="020B0604020202020204" pitchFamily="34" charset="0"/>
            </a:endParaRPr>
          </a:p>
        </p:txBody>
      </p:sp>
      <p:graphicFrame>
        <p:nvGraphicFramePr>
          <p:cNvPr id="4194315" name="Tabla 8"/>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7" name="CuadroTexto 6"/>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ángulo 8"/>
          <p:cNvSpPr>
            <a:spLocks noChangeArrowheads="1"/>
          </p:cNvSpPr>
          <p:nvPr/>
        </p:nvSpPr>
        <p:spPr bwMode="auto">
          <a:xfrm>
            <a:off x="374882" y="1543050"/>
            <a:ext cx="3408044" cy="16330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sz="2400" b="1" dirty="0">
                <a:solidFill>
                  <a:srgbClr val="000000"/>
                </a:solidFill>
                <a:latin typeface="Arial" panose="020B0604020202020204" pitchFamily="34" charset="0"/>
                <a:cs typeface="Arial" panose="020B0604020202020204" pitchFamily="34" charset="0"/>
              </a:rPr>
              <a:t>Evolución de la relación de dependencia. Años seleccionados.</a:t>
            </a:r>
            <a:endParaRPr lang="es-MX" sz="2400" dirty="0">
              <a:latin typeface="Arial" panose="020B0604020202020204" pitchFamily="34" charset="0"/>
              <a:cs typeface="Arial" panose="020B0604020202020204" pitchFamily="34" charset="0"/>
            </a:endParaRPr>
          </a:p>
        </p:txBody>
      </p:sp>
      <p:pic>
        <p:nvPicPr>
          <p:cNvPr id="2097165" name="Imagen 1"/>
          <p:cNvPicPr>
            <a:picLocks noChangeAspect="1"/>
          </p:cNvPicPr>
          <p:nvPr/>
        </p:nvPicPr>
        <p:blipFill>
          <a:blip r:embed="rId3"/>
          <a:srcRect/>
          <a:stretch>
            <a:fillRect/>
          </a:stretch>
        </p:blipFill>
        <p:spPr bwMode="auto">
          <a:xfrm>
            <a:off x="3825240" y="1162050"/>
            <a:ext cx="7964805" cy="4629150"/>
          </a:xfrm>
          <a:prstGeom prst="rect">
            <a:avLst/>
          </a:prstGeom>
          <a:noFill/>
          <a:ln>
            <a:noFill/>
          </a:ln>
        </p:spPr>
      </p:pic>
      <p:sp>
        <p:nvSpPr>
          <p:cNvPr id="1048678" name="Rectángulo 5"/>
          <p:cNvSpPr>
            <a:spLocks noChangeArrowheads="1"/>
          </p:cNvSpPr>
          <p:nvPr/>
        </p:nvSpPr>
        <p:spPr bwMode="auto">
          <a:xfrm>
            <a:off x="360911" y="4342238"/>
            <a:ext cx="3464329" cy="111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sz="1600" b="1" dirty="0">
                <a:latin typeface="Arial" panose="020B0604020202020204" pitchFamily="34" charset="0"/>
                <a:cs typeface="Arial" panose="020B0604020202020204" pitchFamily="34" charset="0"/>
              </a:rPr>
              <a:t>Fuente: </a:t>
            </a:r>
            <a:r>
              <a:rPr lang="es-ES" sz="1600" dirty="0">
                <a:latin typeface="Arial" panose="020B0604020202020204" pitchFamily="34" charset="0"/>
                <a:cs typeface="Arial" panose="020B0604020202020204" pitchFamily="34" charset="0"/>
              </a:rPr>
              <a:t>Censo de Población y Viviendas 1899, 1943, 1981, 2012 y Base de Datos SIDEMO 2020, CEPDE/ONEI</a:t>
            </a:r>
            <a:endParaRPr lang="es-MX" sz="1600" dirty="0">
              <a:latin typeface="Arial" panose="020B0604020202020204" pitchFamily="34" charset="0"/>
              <a:cs typeface="Arial" panose="020B0604020202020204" pitchFamily="34" charset="0"/>
            </a:endParaRPr>
          </a:p>
        </p:txBody>
      </p:sp>
      <p:graphicFrame>
        <p:nvGraphicFramePr>
          <p:cNvPr id="4194316" name="Tabla 8"/>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7" name="CuadroTexto 6"/>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Imagen 3"/>
          <p:cNvPicPr>
            <a:picLocks noChangeAspect="1"/>
          </p:cNvPicPr>
          <p:nvPr/>
        </p:nvPicPr>
        <p:blipFill rotWithShape="1">
          <a:blip r:embed="rId2"/>
          <a:srcRect t="8677"/>
          <a:stretch>
            <a:fillRect/>
          </a:stretch>
        </p:blipFill>
        <p:spPr bwMode="auto">
          <a:xfrm>
            <a:off x="603250" y="1701800"/>
            <a:ext cx="10972800" cy="4287520"/>
          </a:xfrm>
          <a:prstGeom prst="rect">
            <a:avLst/>
          </a:prstGeom>
          <a:noFill/>
          <a:ln>
            <a:noFill/>
          </a:ln>
        </p:spPr>
      </p:pic>
      <p:graphicFrame>
        <p:nvGraphicFramePr>
          <p:cNvPr id="4194317" name="Tabla 4"/>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pic>
        <p:nvPicPr>
          <p:cNvPr id="2097167" name="Imagen 3"/>
          <p:cNvPicPr>
            <a:picLocks noChangeAspect="1"/>
          </p:cNvPicPr>
          <p:nvPr/>
        </p:nvPicPr>
        <p:blipFill rotWithShape="1">
          <a:blip r:embed="rId2"/>
          <a:srcRect b="92558"/>
          <a:stretch>
            <a:fillRect/>
          </a:stretch>
        </p:blipFill>
        <p:spPr bwMode="auto">
          <a:xfrm>
            <a:off x="603250" y="1242695"/>
            <a:ext cx="10972800" cy="459105"/>
          </a:xfrm>
          <a:prstGeom prst="rect">
            <a:avLst/>
          </a:prstGeom>
          <a:noFill/>
          <a:ln>
            <a:noFill/>
          </a:ln>
        </p:spPr>
      </p:pic>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Imagen 3"/>
          <p:cNvPicPr>
            <a:picLocks noChangeAspect="1"/>
          </p:cNvPicPr>
          <p:nvPr/>
        </p:nvPicPr>
        <p:blipFill rotWithShape="1">
          <a:blip r:embed="rId2"/>
          <a:srcRect t="23065"/>
          <a:stretch>
            <a:fillRect/>
          </a:stretch>
        </p:blipFill>
        <p:spPr bwMode="auto">
          <a:xfrm>
            <a:off x="610870" y="1935480"/>
            <a:ext cx="10957560" cy="4069080"/>
          </a:xfrm>
          <a:prstGeom prst="rect">
            <a:avLst/>
          </a:prstGeom>
          <a:noFill/>
          <a:ln>
            <a:noFill/>
          </a:ln>
        </p:spPr>
      </p:pic>
      <p:pic>
        <p:nvPicPr>
          <p:cNvPr id="2097169" name="Imagen 3"/>
          <p:cNvPicPr>
            <a:picLocks noChangeAspect="1"/>
          </p:cNvPicPr>
          <p:nvPr/>
        </p:nvPicPr>
        <p:blipFill rotWithShape="1">
          <a:blip r:embed="rId2"/>
          <a:srcRect b="77786"/>
          <a:stretch>
            <a:fillRect/>
          </a:stretch>
        </p:blipFill>
        <p:spPr bwMode="auto">
          <a:xfrm>
            <a:off x="610870" y="1280160"/>
            <a:ext cx="10957560" cy="602933"/>
          </a:xfrm>
          <a:prstGeom prst="rect">
            <a:avLst/>
          </a:prstGeom>
          <a:noFill/>
          <a:ln>
            <a:noFill/>
          </a:ln>
        </p:spPr>
      </p:pic>
      <p:graphicFrame>
        <p:nvGraphicFramePr>
          <p:cNvPr id="4194318" name="Tabla 6"/>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Imagen 2"/>
          <p:cNvPicPr>
            <a:picLocks noChangeAspect="1"/>
          </p:cNvPicPr>
          <p:nvPr/>
        </p:nvPicPr>
        <p:blipFill>
          <a:blip r:embed="rId3"/>
          <a:srcRect/>
          <a:stretch>
            <a:fillRect/>
          </a:stretch>
        </p:blipFill>
        <p:spPr bwMode="auto">
          <a:xfrm>
            <a:off x="357187" y="1371600"/>
            <a:ext cx="11477625" cy="2900680"/>
          </a:xfrm>
          <a:prstGeom prst="rect">
            <a:avLst/>
          </a:prstGeom>
          <a:noFill/>
          <a:ln>
            <a:noFill/>
          </a:ln>
        </p:spPr>
      </p:pic>
      <p:pic>
        <p:nvPicPr>
          <p:cNvPr id="2097154" name="Imagen 3"/>
          <p:cNvPicPr>
            <a:picLocks noChangeAspect="1"/>
          </p:cNvPicPr>
          <p:nvPr/>
        </p:nvPicPr>
        <p:blipFill>
          <a:blip r:embed="rId4"/>
          <a:srcRect/>
          <a:stretch>
            <a:fillRect/>
          </a:stretch>
        </p:blipFill>
        <p:spPr bwMode="auto">
          <a:xfrm>
            <a:off x="368300" y="4394200"/>
            <a:ext cx="5284788" cy="1736725"/>
          </a:xfrm>
          <a:prstGeom prst="rect">
            <a:avLst/>
          </a:prstGeom>
          <a:noFill/>
          <a:ln>
            <a:noFill/>
          </a:ln>
        </p:spPr>
      </p:pic>
      <p:pic>
        <p:nvPicPr>
          <p:cNvPr id="2097155" name="Imagen 5"/>
          <p:cNvPicPr>
            <a:picLocks noChangeAspect="1"/>
          </p:cNvPicPr>
          <p:nvPr/>
        </p:nvPicPr>
        <p:blipFill>
          <a:blip r:embed="rId5"/>
          <a:srcRect/>
          <a:stretch>
            <a:fillRect/>
          </a:stretch>
        </p:blipFill>
        <p:spPr bwMode="auto">
          <a:xfrm>
            <a:off x="6561138" y="4389438"/>
            <a:ext cx="5284787" cy="1741487"/>
          </a:xfrm>
          <a:prstGeom prst="rect">
            <a:avLst/>
          </a:prstGeom>
          <a:noFill/>
          <a:ln>
            <a:noFill/>
          </a:ln>
        </p:spPr>
      </p:pic>
      <p:graphicFrame>
        <p:nvGraphicFramePr>
          <p:cNvPr id="4194306" name="Tabla 6"/>
          <p:cNvGraphicFramePr>
            <a:graphicFrameLocks noGrp="1"/>
          </p:cNvGraphicFramePr>
          <p:nvPr/>
        </p:nvGraphicFramePr>
        <p:xfrm>
          <a:off x="887411" y="61833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7" name="CuadroTexto 6"/>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uadroTexto 7"/>
          <p:cNvSpPr txBox="1">
            <a:spLocks noChangeArrowheads="1"/>
          </p:cNvSpPr>
          <p:nvPr/>
        </p:nvSpPr>
        <p:spPr bwMode="auto">
          <a:xfrm>
            <a:off x="553783" y="1944370"/>
            <a:ext cx="11089577" cy="4358640"/>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4200"/>
              </a:lnSpc>
              <a:spcBef>
                <a:spcPct val="0"/>
              </a:spcBef>
              <a:buSzPct val="150000"/>
              <a:buNone/>
            </a:pPr>
            <a:r>
              <a:rPr lang="es-ES" sz="2400" dirty="0">
                <a:latin typeface="Arial" panose="020B0604020202020204" pitchFamily="34" charset="0"/>
                <a:cs typeface="Arial" panose="020B0604020202020204" pitchFamily="34" charset="0"/>
              </a:rPr>
              <a:t>Gerontología es la ciencia que trata la vejez y todos aquellos fenómenos que son característicos en dicho período. Dicho de otra manera, estudia cómo envejece el ser humano y porqué.</a:t>
            </a:r>
          </a:p>
          <a:p>
            <a:pPr marL="0" indent="0" algn="just">
              <a:lnSpc>
                <a:spcPts val="4200"/>
              </a:lnSpc>
              <a:spcBef>
                <a:spcPct val="0"/>
              </a:spcBef>
              <a:buSzPct val="150000"/>
              <a:buNone/>
            </a:pPr>
            <a:r>
              <a:rPr lang="es-ES" sz="2400" dirty="0">
                <a:latin typeface="Arial" panose="020B0604020202020204" pitchFamily="34" charset="0"/>
                <a:cs typeface="Arial" panose="020B0604020202020204" pitchFamily="34" charset="0"/>
              </a:rPr>
              <a:t>Su estudio abarca dicha situación desde todos los puntos de vista posibles: biológico, psicológico y social. Además de esto trata las necesidades físicas, mentales y sociales de las personas cuando llegan a la vejez, y como éstas son abordadas.</a:t>
            </a:r>
          </a:p>
        </p:txBody>
      </p:sp>
      <p:sp>
        <p:nvSpPr>
          <p:cNvPr id="1048611" name="Rectángulo 4"/>
          <p:cNvSpPr/>
          <p:nvPr/>
        </p:nvSpPr>
        <p:spPr>
          <a:xfrm>
            <a:off x="553783" y="1278868"/>
            <a:ext cx="2621280" cy="654049"/>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Gerontología.</a:t>
            </a:r>
            <a:endParaRPr lang="es-ES" sz="3200" b="1" dirty="0">
              <a:ln w="13462">
                <a:solidFill>
                  <a:schemeClr val="bg1"/>
                </a:solidFill>
                <a:prstDash val="solid"/>
              </a:ln>
              <a:effectLst>
                <a:outerShdw dist="38100" dir="2700000" algn="bl" rotWithShape="0">
                  <a:schemeClr val="accent5"/>
                </a:outerShdw>
              </a:effectLst>
            </a:endParaRPr>
          </a:p>
        </p:txBody>
      </p:sp>
      <p:graphicFrame>
        <p:nvGraphicFramePr>
          <p:cNvPr id="4194305" name="Tabla 7"/>
          <p:cNvGraphicFramePr>
            <a:graphicFrameLocks noGrp="1"/>
          </p:cNvGraphicFramePr>
          <p:nvPr/>
        </p:nvGraphicFramePr>
        <p:xfrm>
          <a:off x="748930" y="6046153"/>
          <a:ext cx="10894430" cy="639762"/>
        </p:xfrm>
        <a:graphic>
          <a:graphicData uri="http://schemas.openxmlformats.org/drawingml/2006/table">
            <a:tbl>
              <a:tblPr firstRow="1" bandRow="1">
                <a:tableStyleId>{5C22544A-7EE6-4342-B048-85BDC9FD1C3A}</a:tableStyleId>
              </a:tblPr>
              <a:tblGrid>
                <a:gridCol w="10894430">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¿Qué son la Gerontología y la Geriatría? Sitio de especialidades en INFOMED. Disponible en: https://especialidades.sld.cu/gerontogeriatria/acerca-de/que-son-la-gerontologia-y-la-geriatria/ </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uadroTexto 7"/>
          <p:cNvSpPr txBox="1">
            <a:spLocks noChangeArrowheads="1"/>
          </p:cNvSpPr>
          <p:nvPr/>
        </p:nvSpPr>
        <p:spPr bwMode="auto">
          <a:xfrm>
            <a:off x="553783" y="1944370"/>
            <a:ext cx="11089577" cy="4358640"/>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4200"/>
              </a:lnSpc>
              <a:spcBef>
                <a:spcPct val="0"/>
              </a:spcBef>
              <a:buSzPct val="150000"/>
              <a:buNone/>
            </a:pPr>
            <a:r>
              <a:rPr lang="es-ES" sz="2400" dirty="0">
                <a:latin typeface="Arial" panose="020B0604020202020204" pitchFamily="34" charset="0"/>
                <a:cs typeface="Arial" panose="020B0604020202020204" pitchFamily="34" charset="0"/>
              </a:rPr>
              <a:t>La Geriatría es la rama de la medicina que se especializa en prestar la atención y los servicios apropiados a las personas mayores.</a:t>
            </a:r>
          </a:p>
          <a:p>
            <a:pPr marL="0" indent="0" algn="just">
              <a:lnSpc>
                <a:spcPts val="4200"/>
              </a:lnSpc>
              <a:spcBef>
                <a:spcPct val="0"/>
              </a:spcBef>
              <a:buSzPct val="150000"/>
              <a:buNone/>
            </a:pPr>
            <a:r>
              <a:rPr lang="es-ES" sz="2400" dirty="0">
                <a:latin typeface="Arial" panose="020B0604020202020204" pitchFamily="34" charset="0"/>
                <a:cs typeface="Arial" panose="020B0604020202020204" pitchFamily="34" charset="0"/>
              </a:rPr>
              <a:t>Los profesionales de esta especialidad tratan campos más concretos dentro de la vejez, específicamente se centra en todos aquellos factores que pueden ayudar a mejorar la salud, tanto física como mental, de las personas de 60 años y más; además de abordar y poner solución a todos los problemas y enfermedades ocasionados por la vejez.</a:t>
            </a:r>
          </a:p>
        </p:txBody>
      </p:sp>
      <p:sp>
        <p:nvSpPr>
          <p:cNvPr id="1048599" name="Rectángulo 4"/>
          <p:cNvSpPr/>
          <p:nvPr/>
        </p:nvSpPr>
        <p:spPr>
          <a:xfrm>
            <a:off x="553783" y="1359595"/>
            <a:ext cx="1846580" cy="654049"/>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Geriatría.</a:t>
            </a:r>
            <a:endParaRPr lang="es-ES" sz="3200" b="1" dirty="0">
              <a:ln w="13462">
                <a:solidFill>
                  <a:schemeClr val="bg1"/>
                </a:solidFill>
                <a:prstDash val="solid"/>
              </a:ln>
              <a:effectLst>
                <a:outerShdw dist="38100" dir="2700000" algn="bl" rotWithShape="0">
                  <a:schemeClr val="accent5"/>
                </a:outerShdw>
              </a:effectLst>
            </a:endParaRPr>
          </a:p>
        </p:txBody>
      </p:sp>
      <p:graphicFrame>
        <p:nvGraphicFramePr>
          <p:cNvPr id="4194304" name="Tabla 7"/>
          <p:cNvGraphicFramePr>
            <a:graphicFrameLocks noGrp="1"/>
          </p:cNvGraphicFramePr>
          <p:nvPr/>
        </p:nvGraphicFramePr>
        <p:xfrm>
          <a:off x="748930" y="6046153"/>
          <a:ext cx="10894430" cy="639762"/>
        </p:xfrm>
        <a:graphic>
          <a:graphicData uri="http://schemas.openxmlformats.org/drawingml/2006/table">
            <a:tbl>
              <a:tblPr firstRow="1" bandRow="1">
                <a:tableStyleId>{5C22544A-7EE6-4342-B048-85BDC9FD1C3A}</a:tableStyleId>
              </a:tblPr>
              <a:tblGrid>
                <a:gridCol w="10894430">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¿Qué son la Gerontología y la Geriatría? Sitio de especialidades en INFOMED. Disponible en: </a:t>
                      </a:r>
                      <a:r>
                        <a:rPr lang="es-ES" sz="1200" b="0" dirty="0" smtClean="0">
                          <a:solidFill>
                            <a:schemeClr val="tx1"/>
                          </a:solidFill>
                          <a:latin typeface="Arial" panose="020B0604020202020204" pitchFamily="34" charset="0"/>
                          <a:cs typeface="Arial" panose="020B0604020202020204" pitchFamily="34" charset="0"/>
                          <a:hlinkClick r:id="rId3"/>
                        </a:rPr>
                        <a:t>https://especialidades.sld.cu/gerontogeriatria/acerca-de/que-son-la-gerontologia-y-la-geriatria/</a:t>
                      </a:r>
                      <a:r>
                        <a:rPr lang="es-ES" sz="1200" b="0" dirty="0" smtClean="0">
                          <a:solidFill>
                            <a:schemeClr val="tx1"/>
                          </a:solidFill>
                          <a:latin typeface="Arial" panose="020B0604020202020204" pitchFamily="34" charset="0"/>
                          <a:cs typeface="Arial" panose="020B0604020202020204" pitchFamily="34" charset="0"/>
                        </a:rPr>
                        <a:t> </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uadroTexto 4"/>
          <p:cNvSpPr txBox="1"/>
          <p:nvPr/>
        </p:nvSpPr>
        <p:spPr>
          <a:xfrm>
            <a:off x="887413" y="1166813"/>
            <a:ext cx="10404475" cy="764286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6900"/>
              </a:lnSpc>
            </a:pPr>
            <a:r>
              <a:rPr lang="es-ES" sz="2800" b="1" dirty="0">
                <a:latin typeface="Arial" panose="020B0604020202020204" pitchFamily="34" charset="0"/>
                <a:cs typeface="Arial" panose="020B0604020202020204" pitchFamily="34" charset="0"/>
              </a:rPr>
              <a:t>Objetivos de </a:t>
            </a:r>
            <a:r>
              <a:rPr lang="es-ES" sz="2800" b="1" dirty="0" smtClean="0">
                <a:latin typeface="Arial" panose="020B0604020202020204" pitchFamily="34" charset="0"/>
                <a:cs typeface="Arial" panose="020B0604020202020204" pitchFamily="34" charset="0"/>
              </a:rPr>
              <a:t>aprendizaje.</a:t>
            </a:r>
          </a:p>
          <a:p>
            <a:pPr marL="457200" indent="-457200" algn="just">
              <a:lnSpc>
                <a:spcPts val="6900"/>
              </a:lnSpc>
              <a:buClr>
                <a:schemeClr val="accent5">
                  <a:lumMod val="50000"/>
                </a:schemeClr>
              </a:buClr>
              <a:buFont typeface="Wingdings" panose="05000000000000000000" pitchFamily="2" charset="2"/>
              <a:buChar char="&amp;"/>
            </a:pPr>
            <a:r>
              <a:rPr lang="es-ES" sz="2800" dirty="0" smtClean="0">
                <a:latin typeface="Arial" panose="020B0604020202020204" pitchFamily="34" charset="0"/>
                <a:cs typeface="Arial" panose="020B0604020202020204" pitchFamily="34" charset="0"/>
              </a:rPr>
              <a:t>Caracterizar el envejecimiento de la población como escenario de la educación en el trabajo.</a:t>
            </a:r>
          </a:p>
          <a:p>
            <a:pPr marL="457200" indent="-457200" algn="just">
              <a:lnSpc>
                <a:spcPts val="6900"/>
              </a:lnSpc>
              <a:buClr>
                <a:schemeClr val="accent5">
                  <a:lumMod val="50000"/>
                </a:schemeClr>
              </a:buClr>
              <a:buFont typeface="Wingdings" panose="05000000000000000000" pitchFamily="2" charset="2"/>
              <a:buChar char="&amp;"/>
            </a:pPr>
            <a:r>
              <a:rPr lang="es-ES" sz="2800" dirty="0" smtClean="0">
                <a:latin typeface="Arial" panose="020B0604020202020204" pitchFamily="34" charset="0"/>
                <a:cs typeface="Arial" panose="020B0604020202020204" pitchFamily="34" charset="0"/>
              </a:rPr>
              <a:t>Conceptualizar a la Gerontología y a la Geriatría.</a:t>
            </a:r>
          </a:p>
          <a:p>
            <a:pPr marL="457200" indent="-457200" algn="just">
              <a:lnSpc>
                <a:spcPts val="6900"/>
              </a:lnSpc>
              <a:buClr>
                <a:schemeClr val="accent5">
                  <a:lumMod val="50000"/>
                </a:schemeClr>
              </a:buClr>
              <a:buFont typeface="Wingdings" panose="05000000000000000000" pitchFamily="2" charset="2"/>
              <a:buChar char="&amp;"/>
            </a:pPr>
            <a:r>
              <a:rPr lang="es-ES" sz="2800" dirty="0" smtClean="0">
                <a:latin typeface="Arial" panose="020B0604020202020204" pitchFamily="34" charset="0"/>
                <a:cs typeface="Arial" panose="020B0604020202020204" pitchFamily="34" charset="0"/>
              </a:rPr>
              <a:t>Relacionar los principales problemas gerontogeriátricos a abordar por los estudiantes.</a:t>
            </a:r>
            <a:endParaRPr lang="es-ES" sz="2800" dirty="0">
              <a:latin typeface="Arial" panose="020B0604020202020204" pitchFamily="34" charset="0"/>
              <a:cs typeface="Arial" panose="020B0604020202020204" pitchFamily="34" charset="0"/>
            </a:endParaRPr>
          </a:p>
        </p:txBody>
      </p:sp>
      <p:sp>
        <p:nvSpPr>
          <p:cNvPr id="4" name="CuadroTexto 3"/>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uadroTexto 7"/>
          <p:cNvSpPr txBox="1">
            <a:spLocks noChangeArrowheads="1"/>
          </p:cNvSpPr>
          <p:nvPr/>
        </p:nvSpPr>
        <p:spPr bwMode="auto">
          <a:xfrm>
            <a:off x="551211" y="1545536"/>
            <a:ext cx="11089577" cy="4939814"/>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4200"/>
              </a:lnSpc>
              <a:spcBef>
                <a:spcPct val="0"/>
              </a:spcBef>
              <a:buSzPct val="150000"/>
              <a:buNone/>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autor define operacionalmente a la </a:t>
            </a:r>
            <a:r>
              <a:rPr lang="es-ES" sz="2000" b="1" dirty="0">
                <a:latin typeface="Arial" panose="020B0604020202020204" pitchFamily="34" charset="0"/>
                <a:cs typeface="Arial" panose="020B0604020202020204" pitchFamily="34" charset="0"/>
              </a:rPr>
              <a:t>formación gerontogeriátrica </a:t>
            </a:r>
            <a:r>
              <a:rPr lang="es-ES" sz="2000" dirty="0">
                <a:latin typeface="Arial" panose="020B0604020202020204" pitchFamily="34" charset="0"/>
                <a:cs typeface="Arial" panose="020B0604020202020204" pitchFamily="34" charset="0"/>
              </a:rPr>
              <a:t>del estudiante de </a:t>
            </a:r>
            <a:r>
              <a:rPr lang="es-ES" sz="2000" dirty="0" smtClean="0">
                <a:latin typeface="Arial" panose="020B0604020202020204" pitchFamily="34" charset="0"/>
                <a:cs typeface="Arial" panose="020B0604020202020204" pitchFamily="34" charset="0"/>
              </a:rPr>
              <a:t>la carrera de Medicina </a:t>
            </a:r>
            <a:r>
              <a:rPr lang="es-ES" sz="2000" dirty="0">
                <a:latin typeface="Arial" panose="020B0604020202020204" pitchFamily="34" charset="0"/>
                <a:cs typeface="Arial" panose="020B0604020202020204" pitchFamily="34" charset="0"/>
              </a:rPr>
              <a:t>como el proceso y resultado de  apropiación y aplicación de conocimientos, habilidades y valores requeridos para resolver problemas de salud enfermedad del adulto mayor, basados en la integración de la Gerontología y la Geriatría, que ocurre  mediante la combinación de las actividades en el consultorio médico de la familia y la visita de terreno domiciliaria al adulto mayor y la investigación, en una comunicación e interacción entre los agentes (estudiante, profesor, tutor, adulto mayor y familia) y las agencias (universidad, instituciones de salud primarias y secundarias y sociales, Casas de Abuelos y Hogares de Ancianos) implicados, el cual se expresa en su desempeño profesional.</a:t>
            </a:r>
            <a:endParaRPr lang="es-ES" sz="2000" dirty="0">
              <a:latin typeface="Arial" panose="020B0604020202020204" pitchFamily="34" charset="0"/>
              <a:cs typeface="Arial" panose="020B0604020202020204" pitchFamily="34" charset="0"/>
            </a:endParaRPr>
          </a:p>
        </p:txBody>
      </p:sp>
      <p:sp>
        <p:nvSpPr>
          <p:cNvPr id="6" name="CuadroTexto 5"/>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67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Rectángulo 3"/>
          <p:cNvSpPr/>
          <p:nvPr/>
        </p:nvSpPr>
        <p:spPr>
          <a:xfrm>
            <a:off x="409575" y="1347182"/>
            <a:ext cx="4958080" cy="654049"/>
          </a:xfrm>
          <a:prstGeom prst="rect">
            <a:avLst/>
          </a:prstGeom>
          <a:noFill/>
        </p:spPr>
        <p:txBody>
          <a:bodyPr wrap="none">
            <a:spAutoFit/>
          </a:bodyPr>
          <a:lstStyle/>
          <a:p>
            <a:pPr algn="just"/>
            <a:r>
              <a:rPr lang="es-ES" sz="3200" b="1" dirty="0">
                <a:ln w="13462">
                  <a:solidFill>
                    <a:schemeClr val="bg1"/>
                  </a:solidFill>
                  <a:prstDash val="solid"/>
                </a:ln>
                <a:effectLst>
                  <a:outerShdw dist="38100" dir="2700000" algn="bl" rotWithShape="0">
                    <a:schemeClr val="accent5"/>
                  </a:outerShdw>
                </a:effectLst>
              </a:rPr>
              <a:t>Retos sociodemográficos.</a:t>
            </a:r>
          </a:p>
        </p:txBody>
      </p:sp>
      <p:sp>
        <p:nvSpPr>
          <p:cNvPr id="1048587" name="CuadroTexto 7"/>
          <p:cNvSpPr txBox="1">
            <a:spLocks noChangeArrowheads="1"/>
          </p:cNvSpPr>
          <p:nvPr/>
        </p:nvSpPr>
        <p:spPr bwMode="auto">
          <a:xfrm>
            <a:off x="409575" y="1822450"/>
            <a:ext cx="11463338" cy="7397115"/>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6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Más personas viviendo con sus características y demandas particulares más allá de los 60 años.</a:t>
            </a:r>
          </a:p>
          <a:p>
            <a:pPr algn="just">
              <a:lnSpc>
                <a:spcPts val="6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“Colonización” de los espacios públicos por personas mayores realizando diferentes tareas.</a:t>
            </a:r>
          </a:p>
          <a:p>
            <a:pPr algn="just">
              <a:lnSpc>
                <a:spcPts val="6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Cobertura por adultos mayores de funciones políticas, gubernamentales y de diversa índole en todo el tejido de dirección nacional, provincial, municipal y comunitario.</a:t>
            </a:r>
          </a:p>
          <a:p>
            <a:pPr algn="just">
              <a:lnSpc>
                <a:spcPts val="6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Elongación del ciclo educativo e implementación de la Universidad del Adulto Mayor.</a:t>
            </a:r>
          </a:p>
          <a:p>
            <a:pPr algn="just">
              <a:lnSpc>
                <a:spcPts val="6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Reconocimiento del aporte de los mayores en defensa de un envejecimiento activo.</a:t>
            </a: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CuadroTexto 7"/>
          <p:cNvSpPr txBox="1">
            <a:spLocks noChangeArrowheads="1"/>
          </p:cNvSpPr>
          <p:nvPr/>
        </p:nvSpPr>
        <p:spPr bwMode="auto">
          <a:xfrm>
            <a:off x="364331" y="1931957"/>
            <a:ext cx="11463338" cy="6343650"/>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Familias con uno o varios integrantes envejecidos, generando modificación de estructura, roles y crisis.</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Más personas en función de cuidadores de ancianos.</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Adecuación de la comunidad en función de las personas envejecidas a modo de “Ciudades Amigables con el Adulto Mayor”.</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Enfrentar la brecha digital por edad.</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Favorecer los esfuerzos para el logro de una “Década Saludable del Envejecimiento”, 2020 – 2030.</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Celebración de días internacionales para rememorar el aporte de los adultos mayores. </a:t>
            </a:r>
            <a:endParaRPr lang="es-MX" sz="2000" dirty="0">
              <a:latin typeface="Arial" panose="020B0604020202020204" pitchFamily="34" charset="0"/>
              <a:cs typeface="Arial" panose="020B0604020202020204" pitchFamily="34" charset="0"/>
            </a:endParaRPr>
          </a:p>
        </p:txBody>
      </p:sp>
      <p:sp>
        <p:nvSpPr>
          <p:cNvPr id="1048593" name="Rectángulo 7"/>
          <p:cNvSpPr/>
          <p:nvPr/>
        </p:nvSpPr>
        <p:spPr>
          <a:xfrm>
            <a:off x="364331" y="1347182"/>
            <a:ext cx="5567680" cy="654049"/>
          </a:xfrm>
          <a:prstGeom prst="rect">
            <a:avLst/>
          </a:prstGeom>
          <a:noFill/>
        </p:spPr>
        <p:txBody>
          <a:bodyPr wrap="none">
            <a:spAutoFit/>
          </a:bodyPr>
          <a:lstStyle/>
          <a:p>
            <a:pPr algn="just"/>
            <a:r>
              <a:rPr lang="es-ES" sz="3200" b="1" dirty="0">
                <a:ln w="13462">
                  <a:solidFill>
                    <a:schemeClr val="bg1"/>
                  </a:solidFill>
                  <a:prstDash val="solid"/>
                </a:ln>
                <a:effectLst>
                  <a:outerShdw dist="38100" dir="2700000" algn="bl" rotWithShape="0">
                    <a:schemeClr val="accent5"/>
                  </a:outerShdw>
                </a:effectLst>
              </a:rPr>
              <a:t>Retos </a:t>
            </a:r>
            <a:r>
              <a:rPr lang="es-ES" sz="3200" b="1" dirty="0" smtClean="0">
                <a:ln w="13462">
                  <a:solidFill>
                    <a:schemeClr val="bg1"/>
                  </a:solidFill>
                  <a:prstDash val="solid"/>
                </a:ln>
                <a:effectLst>
                  <a:outerShdw dist="38100" dir="2700000" algn="bl" rotWithShape="0">
                    <a:schemeClr val="accent5"/>
                  </a:outerShdw>
                </a:effectLst>
              </a:rPr>
              <a:t>sociodemográficos (2).</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6623685"/>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Incremento de la morbilidad y la mortalidad asociada a la edad.</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Uso y demanda incrementada de ayudas técnicas, insumos y medicamentos.</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Mayor demanda de asistencia sanitaria en los diferentes niveles de atención.</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Demandas de servicios verticales para gerontes, como Casas de abuelos, Hogares de ancianos, Servicios de geriatría, entre otros.</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Mayor dedicación de personal sanitarios para la atención gerontogeriátrica.</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Adecuación de los modelos de enseñanza basados en el organismo envejecido.</a:t>
            </a:r>
          </a:p>
          <a:p>
            <a:pPr algn="just">
              <a:lnSpc>
                <a:spcPts val="4000"/>
              </a:lnSpc>
              <a:spcBef>
                <a:spcPct val="0"/>
              </a:spcBef>
              <a:buSzPct val="150000"/>
              <a:buFontTx/>
              <a:buBlip>
                <a:blip r:embed="rId3"/>
              </a:buBlip>
            </a:pPr>
            <a:r>
              <a:rPr lang="es-ES" sz="2000" dirty="0">
                <a:latin typeface="Arial" panose="020B0604020202020204" pitchFamily="34" charset="0"/>
                <a:cs typeface="Arial" panose="020B0604020202020204" pitchFamily="34" charset="0"/>
              </a:rPr>
              <a:t>Necesidad de formación de recursos humanos, capacitados, gerontologizados, geriatrizados y especializados.</a:t>
            </a:r>
          </a:p>
        </p:txBody>
      </p:sp>
      <p:sp>
        <p:nvSpPr>
          <p:cNvPr id="1048605" name="Rectángulo 7"/>
          <p:cNvSpPr/>
          <p:nvPr/>
        </p:nvSpPr>
        <p:spPr>
          <a:xfrm>
            <a:off x="364331" y="1347182"/>
            <a:ext cx="3256280" cy="654049"/>
          </a:xfrm>
          <a:prstGeom prst="rect">
            <a:avLst/>
          </a:prstGeom>
          <a:noFill/>
        </p:spPr>
        <p:txBody>
          <a:bodyPr wrap="none">
            <a:spAutoFit/>
          </a:bodyPr>
          <a:lstStyle/>
          <a:p>
            <a:pPr algn="just"/>
            <a:r>
              <a:rPr lang="es-ES" sz="3200" b="1" dirty="0">
                <a:ln w="13462">
                  <a:solidFill>
                    <a:schemeClr val="bg1"/>
                  </a:solidFill>
                  <a:prstDash val="solid"/>
                </a:ln>
                <a:effectLst>
                  <a:outerShdw dist="38100" dir="2700000" algn="bl" rotWithShape="0">
                    <a:schemeClr val="accent5"/>
                  </a:outerShdw>
                </a:effectLst>
              </a:rPr>
              <a:t>Retos </a:t>
            </a:r>
            <a:r>
              <a:rPr lang="es-ES" sz="3200" b="1" dirty="0" smtClean="0">
                <a:ln w="13462">
                  <a:solidFill>
                    <a:schemeClr val="bg1"/>
                  </a:solidFill>
                  <a:prstDash val="solid"/>
                </a:ln>
                <a:effectLst>
                  <a:outerShdw dist="38100" dir="2700000" algn="bl" rotWithShape="0">
                    <a:schemeClr val="accent5"/>
                  </a:outerShdw>
                </a:effectLst>
              </a:rPr>
              <a:t>sanitarios.</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332398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3600"/>
              </a:lnSpc>
              <a:spcBef>
                <a:spcPct val="0"/>
              </a:spcBef>
              <a:buSzPct val="150000"/>
              <a:buNone/>
            </a:pPr>
            <a:r>
              <a:rPr lang="es-ES" sz="2000" dirty="0" smtClean="0">
                <a:latin typeface="Arial" panose="020B0604020202020204" pitchFamily="34" charset="0"/>
                <a:cs typeface="Arial" panose="020B0604020202020204" pitchFamily="34" charset="0"/>
              </a:rPr>
              <a:t>Para esta formación se asumen fundamentos:</a:t>
            </a:r>
          </a:p>
          <a:p>
            <a:pPr algn="just">
              <a:lnSpc>
                <a:spcPts val="3600"/>
              </a:lnSpc>
              <a:spcBef>
                <a:spcPct val="0"/>
              </a:spcBef>
              <a:buSzPct val="150000"/>
              <a:buFont typeface="Wingdings" panose="05000000000000000000" pitchFamily="2" charset="2"/>
              <a:buChar char="§"/>
            </a:pPr>
            <a:r>
              <a:rPr lang="es-ES" sz="2000" u="sng" dirty="0" smtClean="0">
                <a:solidFill>
                  <a:srgbClr val="002060"/>
                </a:solidFill>
                <a:latin typeface="Arial" panose="020B0604020202020204" pitchFamily="34" charset="0"/>
                <a:cs typeface="Arial" panose="020B0604020202020204" pitchFamily="34" charset="0"/>
              </a:rPr>
              <a:t>Filosóficos.</a:t>
            </a:r>
          </a:p>
          <a:p>
            <a:pPr algn="just">
              <a:lnSpc>
                <a:spcPts val="3600"/>
              </a:lnSpc>
              <a:spcBef>
                <a:spcPct val="0"/>
              </a:spcBef>
              <a:buSzPct val="150000"/>
              <a:buFont typeface="Wingdings" panose="05000000000000000000" pitchFamily="2" charset="2"/>
              <a:buChar char="§"/>
            </a:pPr>
            <a:r>
              <a:rPr lang="es-ES" sz="2000" dirty="0" smtClean="0">
                <a:solidFill>
                  <a:srgbClr val="002060"/>
                </a:solidFill>
                <a:latin typeface="Arial" panose="020B0604020202020204" pitchFamily="34" charset="0"/>
                <a:cs typeface="Arial" panose="020B0604020202020204" pitchFamily="34" charset="0"/>
              </a:rPr>
              <a:t>Sociológicos.</a:t>
            </a:r>
          </a:p>
          <a:p>
            <a:pPr algn="just">
              <a:lnSpc>
                <a:spcPts val="3600"/>
              </a:lnSpc>
              <a:spcBef>
                <a:spcPct val="0"/>
              </a:spcBef>
              <a:buSzPct val="150000"/>
              <a:buFont typeface="Wingdings" panose="05000000000000000000" pitchFamily="2" charset="2"/>
              <a:buChar char="§"/>
            </a:pPr>
            <a:r>
              <a:rPr lang="es-ES" sz="2000" dirty="0" smtClean="0">
                <a:solidFill>
                  <a:srgbClr val="002060"/>
                </a:solidFill>
                <a:latin typeface="Arial" panose="020B0604020202020204" pitchFamily="34" charset="0"/>
                <a:cs typeface="Arial" panose="020B0604020202020204" pitchFamily="34" charset="0"/>
              </a:rPr>
              <a:t>Psicológicos.</a:t>
            </a:r>
          </a:p>
          <a:p>
            <a:pPr algn="just">
              <a:lnSpc>
                <a:spcPts val="3600"/>
              </a:lnSpc>
              <a:spcBef>
                <a:spcPct val="0"/>
              </a:spcBef>
              <a:buSzPct val="150000"/>
              <a:buFont typeface="Wingdings" panose="05000000000000000000" pitchFamily="2" charset="2"/>
              <a:buChar char="§"/>
            </a:pPr>
            <a:r>
              <a:rPr lang="es-ES" sz="2000" dirty="0" smtClean="0">
                <a:solidFill>
                  <a:srgbClr val="002060"/>
                </a:solidFill>
                <a:latin typeface="Arial" panose="020B0604020202020204" pitchFamily="34" charset="0"/>
                <a:cs typeface="Arial" panose="020B0604020202020204" pitchFamily="34" charset="0"/>
              </a:rPr>
              <a:t>Pedagógicos.</a:t>
            </a:r>
          </a:p>
          <a:p>
            <a:pPr algn="just">
              <a:lnSpc>
                <a:spcPts val="3600"/>
              </a:lnSpc>
              <a:spcBef>
                <a:spcPct val="0"/>
              </a:spcBef>
              <a:buSzPct val="150000"/>
              <a:buFont typeface="Wingdings" panose="05000000000000000000" pitchFamily="2" charset="2"/>
              <a:buChar char="§"/>
            </a:pPr>
            <a:r>
              <a:rPr lang="es-ES" sz="2000" dirty="0" smtClean="0">
                <a:solidFill>
                  <a:srgbClr val="002060"/>
                </a:solidFill>
                <a:latin typeface="Arial" panose="020B0604020202020204" pitchFamily="34" charset="0"/>
                <a:cs typeface="Arial" panose="020B0604020202020204" pitchFamily="34" charset="0"/>
              </a:rPr>
              <a:t>Didácticos.</a:t>
            </a:r>
          </a:p>
          <a:p>
            <a:pPr marL="0" indent="0" algn="just">
              <a:lnSpc>
                <a:spcPts val="3600"/>
              </a:lnSpc>
              <a:spcBef>
                <a:spcPct val="0"/>
              </a:spcBef>
              <a:buSzPct val="150000"/>
              <a:buNone/>
            </a:pPr>
            <a:endParaRPr lang="es-ES" sz="2000" dirty="0">
              <a:latin typeface="Arial" panose="020B0604020202020204" pitchFamily="34" charset="0"/>
              <a:cs typeface="Arial" panose="020B0604020202020204" pitchFamily="34" charset="0"/>
            </a:endParaRPr>
          </a:p>
        </p:txBody>
      </p:sp>
      <p:sp>
        <p:nvSpPr>
          <p:cNvPr id="1048605" name="Rectángulo 7"/>
          <p:cNvSpPr/>
          <p:nvPr/>
        </p:nvSpPr>
        <p:spPr>
          <a:xfrm>
            <a:off x="364331" y="1347182"/>
            <a:ext cx="8494377" cy="584775"/>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Fundamentos desde las Ciencias de la Educación.</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2382111" y="2516732"/>
            <a:ext cx="9445558" cy="3785652"/>
          </a:xfrm>
          <a:prstGeom prst="rect">
            <a:avLst/>
          </a:prstGeom>
        </p:spPr>
        <p:txBody>
          <a:bodyPr wrap="square">
            <a:spAutoFit/>
          </a:bodyPr>
          <a:lstStyle/>
          <a:p>
            <a:pPr algn="just">
              <a:lnSpc>
                <a:spcPts val="1800"/>
              </a:lnSpc>
              <a:spcAft>
                <a:spcPts val="0"/>
              </a:spcAft>
            </a:pPr>
            <a:r>
              <a:rPr lang="es-ES_tradnl" dirty="0">
                <a:latin typeface="Arial" panose="020B0604020202020204" pitchFamily="34" charset="0"/>
                <a:ea typeface="Calibri" panose="020F0502020204030204" pitchFamily="34" charset="0"/>
                <a:cs typeface="Arial" panose="020B0604020202020204" pitchFamily="34" charset="0"/>
              </a:rPr>
              <a:t>Desde una </a:t>
            </a:r>
            <a:r>
              <a:rPr lang="es-ES_tradnl" b="1" dirty="0">
                <a:latin typeface="Arial" panose="020B0604020202020204" pitchFamily="34" charset="0"/>
                <a:ea typeface="Calibri" panose="020F0502020204030204" pitchFamily="34" charset="0"/>
                <a:cs typeface="Arial" panose="020B0604020202020204" pitchFamily="34" charset="0"/>
              </a:rPr>
              <a:t>perspectiva filosófica </a:t>
            </a:r>
            <a:r>
              <a:rPr lang="es-ES_tradnl" dirty="0">
                <a:latin typeface="Arial" panose="020B0604020202020204" pitchFamily="34" charset="0"/>
                <a:ea typeface="Calibri" panose="020F0502020204030204" pitchFamily="34" charset="0"/>
                <a:cs typeface="Arial" panose="020B0604020202020204" pitchFamily="34" charset="0"/>
              </a:rPr>
              <a:t>se reconoce que</a:t>
            </a:r>
            <a:r>
              <a:rPr lang="es-ES_tradnl" b="1" dirty="0">
                <a:latin typeface="Arial" panose="020B0604020202020204" pitchFamily="34" charset="0"/>
                <a:ea typeface="Calibri" panose="020F0502020204030204" pitchFamily="34" charset="0"/>
                <a:cs typeface="Arial" panose="020B0604020202020204" pitchFamily="34" charset="0"/>
              </a:rPr>
              <a:t> </a:t>
            </a:r>
            <a:r>
              <a:rPr lang="es-ES_tradnl" dirty="0">
                <a:latin typeface="Arial" panose="020B0604020202020204" pitchFamily="34" charset="0"/>
                <a:ea typeface="Calibri" panose="020F0502020204030204" pitchFamily="34" charset="0"/>
                <a:cs typeface="Arial" panose="020B0604020202020204" pitchFamily="34" charset="0"/>
              </a:rPr>
              <a:t>la actividad educacional será auténticamente humana más efectiva y responderá cada vez de manera más plena y multilateral a su encargo y deber ante la sociedad, en la medida en que asuma y emplee de modo consiente y consecuente los fundamentos filosóficos de la educación (</a:t>
            </a:r>
            <a:r>
              <a:rPr lang="es-ES_tradnl" dirty="0">
                <a:latin typeface="Arial" panose="020B0604020202020204" pitchFamily="34" charset="0"/>
                <a:ea typeface="Times New Roman" panose="02020603050405020304" pitchFamily="18" charset="0"/>
                <a:cs typeface="Arial" panose="020B0604020202020204" pitchFamily="34" charset="0"/>
              </a:rPr>
              <a:t>Ramos Serpa, </a:t>
            </a:r>
            <a:r>
              <a:rPr lang="es-ES_tradnl" kern="1800" dirty="0">
                <a:latin typeface="Arial" panose="020B0604020202020204" pitchFamily="34" charset="0"/>
                <a:ea typeface="Times New Roman" panose="02020603050405020304" pitchFamily="18" charset="0"/>
                <a:cs typeface="Arial" panose="020B0604020202020204" pitchFamily="34" charset="0"/>
              </a:rPr>
              <a:t>2005</a:t>
            </a:r>
            <a:r>
              <a:rPr lang="es-ES_tradnl" dirty="0">
                <a:latin typeface="Arial" panose="020B0604020202020204" pitchFamily="34" charset="0"/>
                <a:ea typeface="Calibri" panose="020F0502020204030204" pitchFamily="34" charset="0"/>
                <a:cs typeface="Arial" panose="020B0604020202020204" pitchFamily="34" charset="0"/>
              </a:rPr>
              <a:t>) y estos a su vez orientan a otros fundamentos.</a:t>
            </a:r>
            <a:endParaRPr lang="es-ES" dirty="0">
              <a:latin typeface="Arial" panose="020B0604020202020204" pitchFamily="34" charset="0"/>
              <a:ea typeface="Calibri" panose="020F0502020204030204" pitchFamily="34" charset="0"/>
              <a:cs typeface="Arial" panose="020B0604020202020204" pitchFamily="34" charset="0"/>
            </a:endParaRPr>
          </a:p>
          <a:p>
            <a:pPr algn="just">
              <a:lnSpc>
                <a:spcPts val="1800"/>
              </a:lnSpc>
              <a:spcAft>
                <a:spcPts val="0"/>
              </a:spcAft>
            </a:pPr>
            <a:r>
              <a:rPr lang="es-ES_tradnl" dirty="0">
                <a:latin typeface="Arial" panose="020B0604020202020204" pitchFamily="34" charset="0"/>
                <a:ea typeface="Times New Roman" panose="02020603050405020304" pitchFamily="18" charset="0"/>
                <a:cs typeface="Arial" panose="020B0604020202020204" pitchFamily="34" charset="0"/>
              </a:rPr>
              <a:t>La </a:t>
            </a:r>
            <a:r>
              <a:rPr lang="es-MX" dirty="0">
                <a:latin typeface="Arial" panose="020B0604020202020204" pitchFamily="34" charset="0"/>
                <a:ea typeface="Times New Roman" panose="02020603050405020304" pitchFamily="18" charset="0"/>
                <a:cs typeface="Arial" panose="020B0604020202020204" pitchFamily="34" charset="0"/>
              </a:rPr>
              <a:t>filosofía marxista leninista constituye base de las leyes, principios y enfoques que sustentan el proceso de formación gerontogeriátrica en el estudiante de la carrera de Medicina. </a:t>
            </a:r>
            <a:endParaRPr lang="es-ES" dirty="0">
              <a:latin typeface="Arial" panose="020B0604020202020204" pitchFamily="34" charset="0"/>
              <a:ea typeface="Calibri" panose="020F0502020204030204" pitchFamily="34" charset="0"/>
              <a:cs typeface="Arial" panose="020B0604020202020204" pitchFamily="34" charset="0"/>
            </a:endParaRPr>
          </a:p>
          <a:p>
            <a:pPr algn="just">
              <a:lnSpc>
                <a:spcPts val="1800"/>
              </a:lnSpc>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El estudiante que se forma debe ser integral con diferentes aristas a desarrollar, que piense, sienta, valore, cree, haga y sobre todo ame, se apropie de valores de respeto hacia el adulto mayor y su familia, y de defensa del hombre de su propio entorno, con equilibrio ecológico y desarrollo cultural, convertido en protagonista de su época con gran sentido de la solidaridad.</a:t>
            </a:r>
            <a:endParaRPr lang="es-ES" dirty="0">
              <a:latin typeface="Arial" panose="020B0604020202020204" pitchFamily="34" charset="0"/>
              <a:ea typeface="Calibri" panose="020F0502020204030204" pitchFamily="34" charset="0"/>
              <a:cs typeface="Arial" panose="020B0604020202020204" pitchFamily="34" charset="0"/>
            </a:endParaRPr>
          </a:p>
          <a:p>
            <a:pPr algn="just">
              <a:lnSpc>
                <a:spcPts val="1800"/>
              </a:lnSpc>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Así mismo, los vínculos entre la Filosofía y la Pedagogía se convierten en necesidad para el desarrollo del conocimiento teórico de este estudiante y en su educación en el trabajo de forma transformadora.</a:t>
            </a:r>
            <a:endParaRPr lang="es-E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5652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332398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3600"/>
              </a:lnSpc>
              <a:spcBef>
                <a:spcPct val="0"/>
              </a:spcBef>
              <a:buSzPct val="150000"/>
              <a:buNone/>
            </a:pPr>
            <a:r>
              <a:rPr lang="es-ES" sz="2000" dirty="0" smtClean="0">
                <a:latin typeface="Arial" panose="020B0604020202020204" pitchFamily="34" charset="0"/>
                <a:cs typeface="Arial" panose="020B0604020202020204" pitchFamily="34" charset="0"/>
              </a:rPr>
              <a:t>Para esta formación se asumen fundamentos: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Filosóficos</a:t>
            </a:r>
          </a:p>
          <a:p>
            <a:pPr algn="just">
              <a:lnSpc>
                <a:spcPts val="3600"/>
              </a:lnSpc>
              <a:spcBef>
                <a:spcPct val="0"/>
              </a:spcBef>
              <a:buSzPct val="150000"/>
              <a:buFont typeface="Wingdings" panose="05000000000000000000" pitchFamily="2" charset="2"/>
              <a:buChar char="§"/>
            </a:pPr>
            <a:r>
              <a:rPr lang="es-ES" sz="2000" u="sng" dirty="0" smtClean="0">
                <a:solidFill>
                  <a:schemeClr val="accent5">
                    <a:lumMod val="50000"/>
                  </a:schemeClr>
                </a:solidFill>
                <a:latin typeface="Arial" panose="020B0604020202020204" pitchFamily="34" charset="0"/>
                <a:cs typeface="Arial" panose="020B0604020202020204" pitchFamily="34" charset="0"/>
              </a:rPr>
              <a:t>Sociológicos.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Psicológicos.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Pedagógicos.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Didácticos.</a:t>
            </a:r>
          </a:p>
          <a:p>
            <a:pPr marL="0" indent="0" algn="just">
              <a:lnSpc>
                <a:spcPts val="3600"/>
              </a:lnSpc>
              <a:spcBef>
                <a:spcPct val="0"/>
              </a:spcBef>
              <a:buSzPct val="150000"/>
              <a:buNone/>
            </a:pPr>
            <a:endParaRPr lang="es-ES" sz="2000" dirty="0">
              <a:latin typeface="Arial" panose="020B0604020202020204" pitchFamily="34" charset="0"/>
              <a:cs typeface="Arial" panose="020B0604020202020204" pitchFamily="34" charset="0"/>
            </a:endParaRPr>
          </a:p>
        </p:txBody>
      </p:sp>
      <p:sp>
        <p:nvSpPr>
          <p:cNvPr id="1048605" name="Rectángulo 7"/>
          <p:cNvSpPr/>
          <p:nvPr/>
        </p:nvSpPr>
        <p:spPr>
          <a:xfrm>
            <a:off x="364331" y="1347182"/>
            <a:ext cx="8494377" cy="584775"/>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Fundamentos desde las Ciencias de la Educación.</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2382111" y="2516732"/>
            <a:ext cx="9445558" cy="3970318"/>
          </a:xfrm>
          <a:prstGeom prst="rect">
            <a:avLst/>
          </a:prstGeom>
        </p:spPr>
        <p:txBody>
          <a:bodyPr wrap="square">
            <a:spAutoFit/>
          </a:bodyPr>
          <a:lstStyle/>
          <a:p>
            <a:pPr algn="just"/>
            <a:r>
              <a:rPr lang="es-ES_tradnl" dirty="0">
                <a:latin typeface="Arial" panose="020B0604020202020204" pitchFamily="34" charset="0"/>
                <a:cs typeface="Arial" panose="020B0604020202020204" pitchFamily="34" charset="0"/>
              </a:rPr>
              <a:t>Desde el </a:t>
            </a:r>
            <a:r>
              <a:rPr lang="es-ES_tradnl" b="1" dirty="0">
                <a:latin typeface="Arial" panose="020B0604020202020204" pitchFamily="34" charset="0"/>
                <a:cs typeface="Arial" panose="020B0604020202020204" pitchFamily="34" charset="0"/>
              </a:rPr>
              <a:t>punto de vista sociológico </a:t>
            </a:r>
            <a:r>
              <a:rPr lang="es-ES_tradnl" dirty="0">
                <a:latin typeface="Arial" panose="020B0604020202020204" pitchFamily="34" charset="0"/>
                <a:cs typeface="Arial" panose="020B0604020202020204" pitchFamily="34" charset="0"/>
              </a:rPr>
              <a:t>la educación está condicionada</a:t>
            </a:r>
            <a:r>
              <a:rPr lang="es-ES_tradnl" b="1" dirty="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por esferas como la política, la economía, el derecho, el ambiente, la cultura, la comunicación social, entre otras, en una interrelación dialéctica y que a su vez es condicionante de su expresión futura. Se coincide en que la educación es fenómeno social determinado y determinante.</a:t>
            </a:r>
            <a:endParaRPr lang="es-ES" dirty="0">
              <a:latin typeface="Arial" panose="020B0604020202020204" pitchFamily="34" charset="0"/>
              <a:cs typeface="Arial" panose="020B0604020202020204" pitchFamily="34" charset="0"/>
            </a:endParaRPr>
          </a:p>
          <a:p>
            <a:pPr algn="just"/>
            <a:r>
              <a:rPr lang="es-ES_tradnl" dirty="0">
                <a:latin typeface="Arial" panose="020B0604020202020204" pitchFamily="34" charset="0"/>
                <a:cs typeface="Arial" panose="020B0604020202020204" pitchFamily="34" charset="0"/>
              </a:rPr>
              <a:t>La formación de la personalidad de un estudiante, y dentro de ella sus valores, es resultado de la influencia ejercida por la sociedad, la escuela y la familia. Hoy se agrega como observan Martínez López y López Rodríguez del Rey (2021) el influjo que ejercen las redes sociales virtuales, donde se descubren figuras, tendencias y símbolos que actúan como referentes a seguir, la presentación de los contenidos en distintos formatos, las comunicaciones e interacciones inmediatas, dejan su impronta en la formación y el proceder de los individuos ante la vida.</a:t>
            </a:r>
            <a:endParaRPr lang="es-ES" dirty="0">
              <a:latin typeface="Arial" panose="020B0604020202020204" pitchFamily="34" charset="0"/>
              <a:cs typeface="Arial" panose="020B0604020202020204" pitchFamily="34" charset="0"/>
            </a:endParaRPr>
          </a:p>
          <a:p>
            <a:pPr algn="just"/>
            <a:r>
              <a:rPr lang="es-ES_tradnl" dirty="0" smtClean="0">
                <a:latin typeface="Arial" panose="020B0604020202020204" pitchFamily="34" charset="0"/>
                <a:cs typeface="Arial" panose="020B0604020202020204" pitchFamily="34" charset="0"/>
              </a:rPr>
              <a:t>De </a:t>
            </a:r>
            <a:r>
              <a:rPr lang="es-ES_tradnl" dirty="0">
                <a:latin typeface="Arial" panose="020B0604020202020204" pitchFamily="34" charset="0"/>
                <a:cs typeface="Arial" panose="020B0604020202020204" pitchFamily="34" charset="0"/>
              </a:rPr>
              <a:t>forma particular plantean Salas Perea y Salas </a:t>
            </a:r>
            <a:r>
              <a:rPr lang="es-ES_tradnl" dirty="0" err="1">
                <a:latin typeface="Arial" panose="020B0604020202020204" pitchFamily="34" charset="0"/>
                <a:cs typeface="Arial" panose="020B0604020202020204" pitchFamily="34" charset="0"/>
              </a:rPr>
              <a:t>Mainegra</a:t>
            </a:r>
            <a:r>
              <a:rPr lang="es-ES_tradnl" dirty="0">
                <a:latin typeface="Arial" panose="020B0604020202020204" pitchFamily="34" charset="0"/>
                <a:cs typeface="Arial" panose="020B0604020202020204" pitchFamily="34" charset="0"/>
              </a:rPr>
              <a:t> (2017), que la UCM es una concepción y no una edificación, existe y se desarrolla en los lugares en que se produce el proceso docente </a:t>
            </a:r>
            <a:r>
              <a:rPr lang="es-ES_tradnl" dirty="0" smtClean="0">
                <a:latin typeface="Arial" panose="020B0604020202020204" pitchFamily="34" charset="0"/>
                <a:cs typeface="Arial" panose="020B0604020202020204" pitchFamily="34" charset="0"/>
              </a:rPr>
              <a:t>atencional.</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70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332398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3600"/>
              </a:lnSpc>
              <a:spcBef>
                <a:spcPct val="0"/>
              </a:spcBef>
              <a:buSzPct val="150000"/>
              <a:buNone/>
            </a:pPr>
            <a:r>
              <a:rPr lang="es-ES" sz="2000" dirty="0" smtClean="0">
                <a:latin typeface="Arial" panose="020B0604020202020204" pitchFamily="34" charset="0"/>
                <a:cs typeface="Arial" panose="020B0604020202020204" pitchFamily="34" charset="0"/>
              </a:rPr>
              <a:t>Para esta formación se asumen fundamentos: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Filosóficos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Sociológicos.</a:t>
            </a:r>
          </a:p>
          <a:p>
            <a:pPr algn="just">
              <a:lnSpc>
                <a:spcPts val="3600"/>
              </a:lnSpc>
              <a:spcBef>
                <a:spcPct val="0"/>
              </a:spcBef>
              <a:buSzPct val="150000"/>
              <a:buFont typeface="Wingdings" panose="05000000000000000000" pitchFamily="2" charset="2"/>
              <a:buChar char="§"/>
            </a:pPr>
            <a:r>
              <a:rPr lang="es-ES" sz="2000" u="sng" dirty="0" smtClean="0">
                <a:solidFill>
                  <a:schemeClr val="accent5">
                    <a:lumMod val="50000"/>
                  </a:schemeClr>
                </a:solidFill>
                <a:latin typeface="Arial" panose="020B0604020202020204" pitchFamily="34" charset="0"/>
                <a:cs typeface="Arial" panose="020B0604020202020204" pitchFamily="34" charset="0"/>
              </a:rPr>
              <a:t>Psicológicos.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Pedagógicos.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Didácticos.</a:t>
            </a:r>
          </a:p>
          <a:p>
            <a:pPr marL="0" indent="0" algn="just">
              <a:lnSpc>
                <a:spcPts val="3600"/>
              </a:lnSpc>
              <a:spcBef>
                <a:spcPct val="0"/>
              </a:spcBef>
              <a:buSzPct val="150000"/>
              <a:buNone/>
            </a:pPr>
            <a:endParaRPr lang="es-ES" sz="2000" dirty="0">
              <a:latin typeface="Arial" panose="020B0604020202020204" pitchFamily="34" charset="0"/>
              <a:cs typeface="Arial" panose="020B0604020202020204" pitchFamily="34" charset="0"/>
            </a:endParaRPr>
          </a:p>
        </p:txBody>
      </p:sp>
      <p:sp>
        <p:nvSpPr>
          <p:cNvPr id="1048605" name="Rectángulo 7"/>
          <p:cNvSpPr/>
          <p:nvPr/>
        </p:nvSpPr>
        <p:spPr>
          <a:xfrm>
            <a:off x="364331" y="1347182"/>
            <a:ext cx="8494377" cy="584775"/>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Fundamentos desde las Ciencias de la Educación.</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2382111" y="2516732"/>
            <a:ext cx="9445558" cy="3970318"/>
          </a:xfrm>
          <a:prstGeom prst="rect">
            <a:avLst/>
          </a:prstGeom>
        </p:spPr>
        <p:txBody>
          <a:bodyPr wrap="square">
            <a:spAutoFit/>
          </a:bodyPr>
          <a:lstStyle/>
          <a:p>
            <a:pPr algn="just"/>
            <a:r>
              <a:rPr lang="es-ES_tradnl" dirty="0">
                <a:latin typeface="Arial" panose="020B0604020202020204" pitchFamily="34" charset="0"/>
                <a:cs typeface="Arial" panose="020B0604020202020204" pitchFamily="34" charset="0"/>
              </a:rPr>
              <a:t>Desde</a:t>
            </a:r>
            <a:r>
              <a:rPr lang="es-ES_tradnl" b="1" dirty="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una</a:t>
            </a:r>
            <a:r>
              <a:rPr lang="es-ES_tradnl" b="1" dirty="0">
                <a:latin typeface="Arial" panose="020B0604020202020204" pitchFamily="34" charset="0"/>
                <a:cs typeface="Arial" panose="020B0604020202020204" pitchFamily="34" charset="0"/>
              </a:rPr>
              <a:t> perspectiva psicológica </a:t>
            </a:r>
            <a:r>
              <a:rPr lang="es-ES_tradnl" dirty="0">
                <a:latin typeface="Arial" panose="020B0604020202020204" pitchFamily="34" charset="0"/>
                <a:cs typeface="Arial" panose="020B0604020202020204" pitchFamily="34" charset="0"/>
              </a:rPr>
              <a:t>es importante considerar el desarrollo psicológico del estudiante de la carrera que se encuentra entre el final de la adolescencia y el principio de la juventud, frontera que desde lo biológico es indeterminada y que en una cohorte de individuos hay diferencias en su tránsito, por lo que su desarrollo intelectual debe ser observado, evaluado y favorecido por el profesor, la Universidad y la familia. El desarrollo de su personalidad dependerá, en gran medida, de las particularidades psicológicas estructuradas en las etapas escolares, y de las condiciones sociales, familiares y ambientales que se las condicionaron (Rodríguez Arce, 2015, citada por </a:t>
            </a:r>
            <a:r>
              <a:rPr lang="es-ES" dirty="0">
                <a:latin typeface="Arial" panose="020B0604020202020204" pitchFamily="34" charset="0"/>
                <a:cs typeface="Arial" panose="020B0604020202020204" pitchFamily="34" charset="0"/>
              </a:rPr>
              <a:t>Fernández Cabezas et al. (2020)</a:t>
            </a:r>
            <a:r>
              <a:rPr lang="es-ES_tradnl" dirty="0">
                <a:latin typeface="Arial" panose="020B0604020202020204" pitchFamily="34" charset="0"/>
                <a:cs typeface="Arial" panose="020B0604020202020204" pitchFamily="34" charset="0"/>
              </a:rPr>
              <a:t>. Al asumir la personalidad como punto de partida y el fin de la educación, la consideramos como plantea Ortíz Torres (2014) principio fundamental en la Psicología de la Educación, que a su vez como categoría junto a la actividad y la comunicación, exige una armónica unidad cuando el estudiante realiza actividades y se comunica con los demás en el marco de formación del aula y de la educación en el trabajo con el adulto mayor a atender y cuidar.</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332398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3600"/>
              </a:lnSpc>
              <a:spcBef>
                <a:spcPct val="0"/>
              </a:spcBef>
              <a:buSzPct val="150000"/>
              <a:buNone/>
            </a:pPr>
            <a:r>
              <a:rPr lang="es-ES" sz="2000" dirty="0" smtClean="0">
                <a:latin typeface="Arial" panose="020B0604020202020204" pitchFamily="34" charset="0"/>
                <a:cs typeface="Arial" panose="020B0604020202020204" pitchFamily="34" charset="0"/>
              </a:rPr>
              <a:t>Para esta formación se asumen fundamentos: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Filosóficos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Sociológicos.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Psicológicos.</a:t>
            </a:r>
          </a:p>
          <a:p>
            <a:pPr algn="just">
              <a:lnSpc>
                <a:spcPts val="3600"/>
              </a:lnSpc>
              <a:spcBef>
                <a:spcPct val="0"/>
              </a:spcBef>
              <a:buSzPct val="150000"/>
              <a:buFont typeface="Wingdings" panose="05000000000000000000" pitchFamily="2" charset="2"/>
              <a:buChar char="§"/>
            </a:pPr>
            <a:r>
              <a:rPr lang="es-ES" sz="2000" u="sng" dirty="0" smtClean="0">
                <a:solidFill>
                  <a:schemeClr val="accent5">
                    <a:lumMod val="50000"/>
                  </a:schemeClr>
                </a:solidFill>
                <a:latin typeface="Arial" panose="020B0604020202020204" pitchFamily="34" charset="0"/>
                <a:cs typeface="Arial" panose="020B0604020202020204" pitchFamily="34" charset="0"/>
              </a:rPr>
              <a:t>Pedagógicos.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Didácticos.</a:t>
            </a:r>
          </a:p>
          <a:p>
            <a:pPr marL="0" indent="0" algn="just">
              <a:lnSpc>
                <a:spcPts val="3600"/>
              </a:lnSpc>
              <a:spcBef>
                <a:spcPct val="0"/>
              </a:spcBef>
              <a:buSzPct val="150000"/>
              <a:buNone/>
            </a:pPr>
            <a:endParaRPr lang="es-ES" sz="2000" dirty="0">
              <a:latin typeface="Arial" panose="020B0604020202020204" pitchFamily="34" charset="0"/>
              <a:cs typeface="Arial" panose="020B0604020202020204" pitchFamily="34" charset="0"/>
            </a:endParaRPr>
          </a:p>
        </p:txBody>
      </p:sp>
      <p:sp>
        <p:nvSpPr>
          <p:cNvPr id="1048605" name="Rectángulo 7"/>
          <p:cNvSpPr/>
          <p:nvPr/>
        </p:nvSpPr>
        <p:spPr>
          <a:xfrm>
            <a:off x="364331" y="1347182"/>
            <a:ext cx="8494377" cy="584775"/>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Fundamentos desde las Ciencias de la Educación.</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2382111" y="2516732"/>
            <a:ext cx="9445558" cy="3139321"/>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Desde el </a:t>
            </a:r>
            <a:r>
              <a:rPr lang="es-ES" b="1" dirty="0">
                <a:latin typeface="Arial" panose="020B0604020202020204" pitchFamily="34" charset="0"/>
                <a:cs typeface="Arial" panose="020B0604020202020204" pitchFamily="34" charset="0"/>
              </a:rPr>
              <a:t>punto de vista pedagógico </a:t>
            </a:r>
            <a:r>
              <a:rPr lang="es-ES" dirty="0">
                <a:latin typeface="Arial" panose="020B0604020202020204" pitchFamily="34" charset="0"/>
                <a:cs typeface="Arial" panose="020B0604020202020204" pitchFamily="34" charset="0"/>
              </a:rPr>
              <a:t>Conde Pérez (2019) cita a Conde Fernández (2012) y Serra Valdés (2013) cuando comparte y se asume que la formación inicial gerontogeriátrica en la carrera de Medicina se sustenta en una concepción pedagógica que reconoce como fundamento filosófico al materialismo dialéctico e histórico, como se expresó, en íntima vinculación con lo más avanzado del pensamiento cubano representado por el ideario martiano y fidelista.</a:t>
            </a:r>
          </a:p>
          <a:p>
            <a:pPr algn="just"/>
            <a:r>
              <a:rPr lang="es-ES" dirty="0">
                <a:latin typeface="Arial" panose="020B0604020202020204" pitchFamily="34" charset="0"/>
                <a:cs typeface="Arial" panose="020B0604020202020204" pitchFamily="34" charset="0"/>
              </a:rPr>
              <a:t>Desde el Informe </a:t>
            </a:r>
            <a:r>
              <a:rPr lang="es-ES" dirty="0" err="1">
                <a:latin typeface="Arial" panose="020B0604020202020204" pitchFamily="34" charset="0"/>
                <a:cs typeface="Arial" panose="020B0604020202020204" pitchFamily="34" charset="0"/>
              </a:rPr>
              <a:t>Flexner</a:t>
            </a:r>
            <a:r>
              <a:rPr lang="es-ES" dirty="0">
                <a:latin typeface="Arial" panose="020B0604020202020204" pitchFamily="34" charset="0"/>
                <a:cs typeface="Arial" panose="020B0604020202020204" pitchFamily="34" charset="0"/>
              </a:rPr>
              <a:t>, se reconoce que desde la perspectiva pedagógica, la medicina moderna, como toda enseñanza científica, que se caracteriza por la actividad. El estudiante no solamente mira, oye y memoriza; él hace. Su propia actividad en el laboratorio y en la educación en el trabajo son los factores principales en su instrucción y formación </a:t>
            </a:r>
            <a:r>
              <a:rPr lang="es-ES" dirty="0" err="1">
                <a:latin typeface="Arial" panose="020B0604020202020204" pitchFamily="34" charset="0"/>
                <a:cs typeface="Arial" panose="020B0604020202020204" pitchFamily="34" charset="0"/>
              </a:rPr>
              <a:t>intra</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trans</a:t>
            </a:r>
            <a:r>
              <a:rPr lang="es-ES" dirty="0">
                <a:latin typeface="Arial" panose="020B0604020202020204" pitchFamily="34" charset="0"/>
                <a:cs typeface="Arial" panose="020B0604020202020204" pitchFamily="34" charset="0"/>
              </a:rPr>
              <a:t> e inter disciplinaria.</a:t>
            </a:r>
          </a:p>
        </p:txBody>
      </p:sp>
    </p:spTree>
    <p:extLst>
      <p:ext uri="{BB962C8B-B14F-4D97-AF65-F5344CB8AC3E}">
        <p14:creationId xmlns:p14="http://schemas.microsoft.com/office/powerpoint/2010/main" val="396630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uadroTexto 7"/>
          <p:cNvSpPr txBox="1">
            <a:spLocks noChangeArrowheads="1"/>
          </p:cNvSpPr>
          <p:nvPr/>
        </p:nvSpPr>
        <p:spPr bwMode="auto">
          <a:xfrm>
            <a:off x="364331" y="1931957"/>
            <a:ext cx="11463338" cy="332398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ts val="3600"/>
              </a:lnSpc>
              <a:spcBef>
                <a:spcPct val="0"/>
              </a:spcBef>
              <a:buSzPct val="150000"/>
              <a:buNone/>
            </a:pPr>
            <a:r>
              <a:rPr lang="es-ES" sz="2000" dirty="0" smtClean="0">
                <a:latin typeface="Arial" panose="020B0604020202020204" pitchFamily="34" charset="0"/>
                <a:cs typeface="Arial" panose="020B0604020202020204" pitchFamily="34" charset="0"/>
              </a:rPr>
              <a:t>Para esta formación se asumen fundamentos: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Filosóficos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Sociológicos.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Psicológicos.</a:t>
            </a:r>
          </a:p>
          <a:p>
            <a:pPr algn="just">
              <a:lnSpc>
                <a:spcPts val="3600"/>
              </a:lnSpc>
              <a:spcBef>
                <a:spcPct val="0"/>
              </a:spcBef>
              <a:buSzPct val="150000"/>
              <a:buFont typeface="Wingdings" panose="05000000000000000000" pitchFamily="2" charset="2"/>
              <a:buChar char="§"/>
            </a:pPr>
            <a:r>
              <a:rPr lang="es-ES" sz="2000" dirty="0" smtClean="0">
                <a:solidFill>
                  <a:schemeClr val="accent5">
                    <a:lumMod val="50000"/>
                  </a:schemeClr>
                </a:solidFill>
                <a:latin typeface="Arial" panose="020B0604020202020204" pitchFamily="34" charset="0"/>
                <a:cs typeface="Arial" panose="020B0604020202020204" pitchFamily="34" charset="0"/>
              </a:rPr>
              <a:t>Pedagógicos.</a:t>
            </a:r>
          </a:p>
          <a:p>
            <a:pPr algn="just">
              <a:lnSpc>
                <a:spcPts val="3600"/>
              </a:lnSpc>
              <a:spcBef>
                <a:spcPct val="0"/>
              </a:spcBef>
              <a:buSzPct val="150000"/>
              <a:buFont typeface="Wingdings" panose="05000000000000000000" pitchFamily="2" charset="2"/>
              <a:buChar char="§"/>
            </a:pPr>
            <a:r>
              <a:rPr lang="es-ES" sz="2000" u="sng" dirty="0" smtClean="0">
                <a:solidFill>
                  <a:schemeClr val="accent5">
                    <a:lumMod val="50000"/>
                  </a:schemeClr>
                </a:solidFill>
                <a:latin typeface="Arial" panose="020B0604020202020204" pitchFamily="34" charset="0"/>
                <a:cs typeface="Arial" panose="020B0604020202020204" pitchFamily="34" charset="0"/>
              </a:rPr>
              <a:t>Didácticos.</a:t>
            </a:r>
          </a:p>
          <a:p>
            <a:pPr marL="0" indent="0" algn="just">
              <a:lnSpc>
                <a:spcPts val="3600"/>
              </a:lnSpc>
              <a:spcBef>
                <a:spcPct val="0"/>
              </a:spcBef>
              <a:buSzPct val="150000"/>
              <a:buNone/>
            </a:pPr>
            <a:endParaRPr lang="es-ES" sz="2000" dirty="0">
              <a:latin typeface="Arial" panose="020B0604020202020204" pitchFamily="34" charset="0"/>
              <a:cs typeface="Arial" panose="020B0604020202020204" pitchFamily="34" charset="0"/>
            </a:endParaRPr>
          </a:p>
        </p:txBody>
      </p:sp>
      <p:sp>
        <p:nvSpPr>
          <p:cNvPr id="1048605" name="Rectángulo 7"/>
          <p:cNvSpPr/>
          <p:nvPr/>
        </p:nvSpPr>
        <p:spPr>
          <a:xfrm>
            <a:off x="364331" y="1347182"/>
            <a:ext cx="8494377" cy="584775"/>
          </a:xfrm>
          <a:prstGeom prst="rect">
            <a:avLst/>
          </a:prstGeom>
          <a:noFill/>
        </p:spPr>
        <p:txBody>
          <a:bodyPr wrap="none">
            <a:spAutoFit/>
          </a:bodyPr>
          <a:lstStyle/>
          <a:p>
            <a:pPr algn="just"/>
            <a:r>
              <a:rPr lang="es-ES" sz="3200" b="1" dirty="0" smtClean="0">
                <a:ln w="13462">
                  <a:solidFill>
                    <a:schemeClr val="bg1"/>
                  </a:solidFill>
                  <a:prstDash val="solid"/>
                </a:ln>
                <a:effectLst>
                  <a:outerShdw dist="38100" dir="2700000" algn="bl" rotWithShape="0">
                    <a:schemeClr val="accent5"/>
                  </a:outerShdw>
                </a:effectLst>
              </a:rPr>
              <a:t>Fundamentos desde las Ciencias de la Educación.</a:t>
            </a:r>
            <a:endParaRPr lang="es-ES" sz="3200" b="1" dirty="0">
              <a:ln w="13462">
                <a:solidFill>
                  <a:schemeClr val="bg1"/>
                </a:solidFill>
                <a:prstDash val="solid"/>
              </a:ln>
              <a:effectLst>
                <a:outerShdw dist="38100" dir="2700000" algn="bl" rotWithShape="0">
                  <a:schemeClr val="accent5"/>
                </a:outerShdw>
              </a:effectLst>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2382111" y="2516732"/>
            <a:ext cx="9445558" cy="3693319"/>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Desde una </a:t>
            </a:r>
            <a:r>
              <a:rPr lang="es-ES" b="1" dirty="0">
                <a:latin typeface="Arial" panose="020B0604020202020204" pitchFamily="34" charset="0"/>
                <a:cs typeface="Arial" panose="020B0604020202020204" pitchFamily="34" charset="0"/>
              </a:rPr>
              <a:t>perspectiva didáctica </a:t>
            </a:r>
            <a:r>
              <a:rPr lang="es-ES" dirty="0">
                <a:latin typeface="Arial" panose="020B0604020202020204" pitchFamily="34" charset="0"/>
                <a:cs typeface="Arial" panose="020B0604020202020204" pitchFamily="34" charset="0"/>
              </a:rPr>
              <a:t>para una óptima planificación, organización y ejecución del proceso de formación gerontogeriátrica del estudiante de la carrera de Medicina se asume la ley de Álvarez de Zayas (1999), La escuela en la vida, máxima del proceso docente educativo para preparar al estudiante para su futuro escenario atencional. Como expresan Alonso Betancourt et al. (2022) la relación entre el proceso y el medio social se concreta en la relación entre el problema y el objeto, y ellos con el objetivo que el sujeto concibe, en forma de espiral ascendente, en la que el objeto alcanza sucesivamente estadios superiores de desarrollo.</a:t>
            </a:r>
          </a:p>
          <a:p>
            <a:pPr algn="just"/>
            <a:r>
              <a:rPr lang="es-ES" dirty="0">
                <a:latin typeface="Arial" panose="020B0604020202020204" pitchFamily="34" charset="0"/>
                <a:cs typeface="Arial" panose="020B0604020202020204" pitchFamily="34" charset="0"/>
              </a:rPr>
              <a:t>La formación del estudiante de medicina en gerontogeriatría, se sustenta en un desempeño científico mediante la aplicación método clínico epidemiológico con enfoque social, para el tratamiento integrado de los problemas del adulto mayor y las colectividades en interacción con el ambiente y el entorno social, propio de la Gerontología y la Geriatría como especialidad médica efectora. </a:t>
            </a:r>
          </a:p>
        </p:txBody>
      </p:sp>
    </p:spTree>
    <p:extLst>
      <p:ext uri="{BB962C8B-B14F-4D97-AF65-F5344CB8AC3E}">
        <p14:creationId xmlns:p14="http://schemas.microsoft.com/office/powerpoint/2010/main" val="153004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Rectángulo 4"/>
          <p:cNvSpPr>
            <a:spLocks noChangeArrowheads="1"/>
          </p:cNvSpPr>
          <p:nvPr/>
        </p:nvSpPr>
        <p:spPr bwMode="auto">
          <a:xfrm>
            <a:off x="446088" y="486410"/>
            <a:ext cx="11299825" cy="469709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ts val="4100"/>
              </a:lnSpc>
              <a:spcBef>
                <a:spcPct val="0"/>
              </a:spcBef>
              <a:buFontTx/>
              <a:buNone/>
            </a:pPr>
            <a:r>
              <a:rPr lang="es-ES" sz="3200" i="1" dirty="0">
                <a:latin typeface="Georgia" panose="02040502050405020303" pitchFamily="18" charset="0"/>
              </a:rPr>
              <a:t>Si bien el comportamiento de las tendencias demográficas</a:t>
            </a:r>
          </a:p>
          <a:p>
            <a:pPr algn="ctr">
              <a:lnSpc>
                <a:spcPts val="4100"/>
              </a:lnSpc>
              <a:spcBef>
                <a:spcPct val="0"/>
              </a:spcBef>
              <a:buFontTx/>
              <a:buNone/>
            </a:pPr>
            <a:r>
              <a:rPr lang="es-ES" sz="3200" i="1" dirty="0">
                <a:latin typeface="Georgia" panose="02040502050405020303" pitchFamily="18" charset="0"/>
              </a:rPr>
              <a:t>es un proceso difícil de revertir, cuyos resultados solo se</a:t>
            </a:r>
          </a:p>
          <a:p>
            <a:pPr algn="ctr">
              <a:lnSpc>
                <a:spcPts val="4100"/>
              </a:lnSpc>
              <a:spcBef>
                <a:spcPct val="0"/>
              </a:spcBef>
              <a:buFontTx/>
              <a:buNone/>
            </a:pPr>
            <a:r>
              <a:rPr lang="es-ES" sz="3200" i="1" dirty="0">
                <a:latin typeface="Georgia" panose="02040502050405020303" pitchFamily="18" charset="0"/>
              </a:rPr>
              <a:t>alcanzan a mediano y largo plazo, la labor realizada hasta el momento no logra los objetivos propuestos. Por su importancia, es un tema que continúa siendo prioridad de trabajo, incluido su comportamiento en cada territorio, con el propósito de que sea tomado en consideración en los planes y programas que se realizan a todos los niveles.</a:t>
            </a:r>
            <a:endParaRPr lang="es-MX" sz="3200" i="1" dirty="0">
              <a:latin typeface="Georgia" panose="02040502050405020303" pitchFamily="18" charset="0"/>
            </a:endParaRPr>
          </a:p>
        </p:txBody>
      </p:sp>
      <p:sp>
        <p:nvSpPr>
          <p:cNvPr id="1048617" name="Rectángulo 6"/>
          <p:cNvSpPr>
            <a:spLocks noChangeArrowheads="1"/>
          </p:cNvSpPr>
          <p:nvPr/>
        </p:nvSpPr>
        <p:spPr bwMode="auto">
          <a:xfrm>
            <a:off x="5649913" y="5284788"/>
            <a:ext cx="6096000" cy="136904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s-ES" sz="2400" b="1" dirty="0">
                <a:latin typeface="Arial" panose="020B0604020202020204" pitchFamily="34" charset="0"/>
                <a:cs typeface="Arial" panose="020B0604020202020204" pitchFamily="34" charset="0"/>
              </a:rPr>
              <a:t>Manuel Marrero Cruz</a:t>
            </a:r>
          </a:p>
          <a:p>
            <a:pPr algn="r">
              <a:lnSpc>
                <a:spcPct val="100000"/>
              </a:lnSpc>
              <a:spcBef>
                <a:spcPct val="0"/>
              </a:spcBef>
              <a:buFontTx/>
              <a:buNone/>
            </a:pPr>
            <a:r>
              <a:rPr lang="es-ES" sz="1800" dirty="0">
                <a:latin typeface="Arial" panose="020B0604020202020204" pitchFamily="34" charset="0"/>
                <a:cs typeface="Arial" panose="020B0604020202020204" pitchFamily="34" charset="0"/>
              </a:rPr>
              <a:t>Primer Ministro de la República de Cuba</a:t>
            </a:r>
          </a:p>
          <a:p>
            <a:pPr algn="r">
              <a:lnSpc>
                <a:spcPct val="100000"/>
              </a:lnSpc>
              <a:spcBef>
                <a:spcPct val="0"/>
              </a:spcBef>
              <a:buFontTx/>
              <a:buNone/>
            </a:pPr>
            <a:r>
              <a:rPr lang="es-ES" sz="1800" dirty="0">
                <a:latin typeface="Arial" panose="020B0604020202020204" pitchFamily="34" charset="0"/>
                <a:cs typeface="Arial" panose="020B0604020202020204" pitchFamily="34" charset="0"/>
              </a:rPr>
              <a:t>Informe de rendición de cuenta</a:t>
            </a:r>
          </a:p>
          <a:p>
            <a:pPr algn="r">
              <a:lnSpc>
                <a:spcPct val="100000"/>
              </a:lnSpc>
              <a:spcBef>
                <a:spcPct val="0"/>
              </a:spcBef>
              <a:buFontTx/>
              <a:buNone/>
            </a:pPr>
            <a:r>
              <a:rPr lang="es-ES" sz="1800" dirty="0">
                <a:latin typeface="Arial" panose="020B0604020202020204" pitchFamily="34" charset="0"/>
                <a:cs typeface="Arial" panose="020B0604020202020204" pitchFamily="34" charset="0"/>
              </a:rPr>
              <a:t>22 diciembre 2021</a:t>
            </a:r>
            <a:endParaRPr lang="es-MX" sz="1800" dirty="0">
              <a:latin typeface="Arial" panose="020B0604020202020204" pitchFamily="34" charset="0"/>
              <a:cs typeface="Arial" panose="020B0604020202020204" pitchFamily="34" charset="0"/>
            </a:endParaRPr>
          </a:p>
        </p:txBody>
      </p:sp>
      <p:pic>
        <p:nvPicPr>
          <p:cNvPr id="2097152" name="Imagen 7"/>
          <p:cNvPicPr>
            <a:picLocks noChangeAspect="1"/>
          </p:cNvPicPr>
          <p:nvPr/>
        </p:nvPicPr>
        <p:blipFill>
          <a:blip r:embed="rId2"/>
          <a:srcRect/>
          <a:stretch>
            <a:fillRect/>
          </a:stretch>
        </p:blipFill>
        <p:spPr bwMode="auto">
          <a:xfrm>
            <a:off x="792163" y="4810125"/>
            <a:ext cx="2073275" cy="167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CuadroTexto 3"/>
          <p:cNvSpPr txBox="1"/>
          <p:nvPr/>
        </p:nvSpPr>
        <p:spPr>
          <a:xfrm>
            <a:off x="887413" y="1290003"/>
            <a:ext cx="10404475" cy="6953251"/>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6800"/>
              </a:lnSpc>
            </a:pPr>
            <a:r>
              <a:rPr lang="es-ES" sz="2800" b="1" dirty="0" smtClean="0">
                <a:latin typeface="Arial" panose="020B0604020202020204" pitchFamily="34" charset="0"/>
                <a:cs typeface="Arial" panose="020B0604020202020204" pitchFamily="34" charset="0"/>
              </a:rPr>
              <a:t>Sumario.</a:t>
            </a:r>
            <a:endParaRPr lang="es-ES" sz="2800" b="1" dirty="0">
              <a:latin typeface="Arial" panose="020B0604020202020204" pitchFamily="34" charset="0"/>
              <a:cs typeface="Arial" panose="020B0604020202020204" pitchFamily="34" charset="0"/>
            </a:endParaRPr>
          </a:p>
          <a:p>
            <a:pPr marL="442913" indent="-442913" algn="just">
              <a:lnSpc>
                <a:spcPts val="6800"/>
              </a:lnSpc>
              <a:buClr>
                <a:schemeClr val="accent5">
                  <a:lumMod val="50000"/>
                </a:schemeClr>
              </a:buClr>
              <a:buFont typeface="Wingdings" panose="05000000000000000000" pitchFamily="2" charset="2"/>
              <a:buChar char="&amp;"/>
            </a:pPr>
            <a:r>
              <a:rPr lang="es-ES" sz="2800" dirty="0" smtClean="0">
                <a:latin typeface="Arial" panose="020B0604020202020204" pitchFamily="34" charset="0"/>
                <a:cs typeface="Arial" panose="020B0604020202020204" pitchFamily="34" charset="0"/>
              </a:rPr>
              <a:t>Envejecimiento de la población. Situación actual. Causas. Principales consecuencias.</a:t>
            </a:r>
          </a:p>
          <a:p>
            <a:pPr marL="442913" indent="-442913" algn="just">
              <a:lnSpc>
                <a:spcPts val="6800"/>
              </a:lnSpc>
              <a:buClr>
                <a:schemeClr val="accent5">
                  <a:lumMod val="50000"/>
                </a:schemeClr>
              </a:buClr>
              <a:buFont typeface="Wingdings" panose="05000000000000000000" pitchFamily="2" charset="2"/>
              <a:buChar char="&amp;"/>
            </a:pPr>
            <a:r>
              <a:rPr lang="es-ES" sz="2800" dirty="0" smtClean="0">
                <a:latin typeface="Arial" panose="020B0604020202020204" pitchFamily="34" charset="0"/>
                <a:cs typeface="Arial" panose="020B0604020202020204" pitchFamily="34" charset="0"/>
              </a:rPr>
              <a:t>Gerontología y Geriatría. Conceptos. Importancia de su reconocimiento desde las Ciencias Médicas. Necesidad de geriatrizar.</a:t>
            </a:r>
          </a:p>
        </p:txBody>
      </p:sp>
      <p:sp>
        <p:nvSpPr>
          <p:cNvPr id="4" name="CuadroTexto 3"/>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uadroTexto 2"/>
          <p:cNvSpPr txBox="1"/>
          <p:nvPr/>
        </p:nvSpPr>
        <p:spPr>
          <a:xfrm>
            <a:off x="886693" y="1427018"/>
            <a:ext cx="10404764" cy="5554980"/>
          </a:xfrm>
          <a:prstGeom prst="rect">
            <a:avLst/>
          </a:prstGeom>
          <a:noFill/>
        </p:spPr>
        <p:txBody>
          <a:bodyPr wrap="square" rtlCol="0">
            <a:spAutoFit/>
          </a:bodyPr>
          <a:lstStyle/>
          <a:p>
            <a:pPr algn="just">
              <a:lnSpc>
                <a:spcPts val="4800"/>
              </a:lnSpc>
            </a:pPr>
            <a:r>
              <a:rPr lang="es-ES" sz="2800" b="1" dirty="0" smtClean="0">
                <a:latin typeface="Arial" panose="020B0604020202020204" pitchFamily="34" charset="0"/>
                <a:cs typeface="Arial" panose="020B0604020202020204" pitchFamily="34" charset="0"/>
              </a:rPr>
              <a:t>Conclusiones.</a:t>
            </a:r>
          </a:p>
          <a:p>
            <a:pPr algn="just">
              <a:lnSpc>
                <a:spcPts val="4800"/>
              </a:lnSpc>
            </a:pPr>
            <a:r>
              <a:rPr lang="es-ES" sz="2800" dirty="0" smtClean="0">
                <a:latin typeface="Arial" panose="020B0604020202020204" pitchFamily="34" charset="0"/>
                <a:ea typeface="Times New Roman" panose="02020603050405020304" pitchFamily="18" charset="0"/>
              </a:rPr>
              <a:t>El marcado envejecimiento demográfico cubano, es un importante reto a abordar desde las Ciencias Médicas</a:t>
            </a:r>
            <a:r>
              <a:rPr lang="es-ES" sz="2800" dirty="0">
                <a:latin typeface="Arial" panose="020B0604020202020204" pitchFamily="34" charset="0"/>
                <a:ea typeface="Times New Roman" panose="02020603050405020304" pitchFamily="18" charset="0"/>
              </a:rPr>
              <a:t>. La Universidad </a:t>
            </a:r>
            <a:r>
              <a:rPr lang="es-ES" sz="2800" dirty="0" smtClean="0">
                <a:latin typeface="Arial" panose="020B0604020202020204" pitchFamily="34" charset="0"/>
                <a:ea typeface="Times New Roman" panose="02020603050405020304" pitchFamily="18" charset="0"/>
              </a:rPr>
              <a:t>como parte del sistema sanitario está sensibilizada con  el comportamiento poblacional, </a:t>
            </a:r>
            <a:r>
              <a:rPr lang="es-ES" sz="2800" dirty="0">
                <a:latin typeface="Arial" panose="020B0604020202020204" pitchFamily="34" charset="0"/>
                <a:ea typeface="Times New Roman" panose="02020603050405020304" pitchFamily="18" charset="0"/>
              </a:rPr>
              <a:t>como encargo </a:t>
            </a:r>
            <a:r>
              <a:rPr lang="es-ES" sz="2800" dirty="0" smtClean="0">
                <a:latin typeface="Arial" panose="020B0604020202020204" pitchFamily="34" charset="0"/>
                <a:ea typeface="Times New Roman" panose="02020603050405020304" pitchFamily="18" charset="0"/>
              </a:rPr>
              <a:t>social</a:t>
            </a:r>
            <a:r>
              <a:rPr lang="es-ES" sz="2800" dirty="0">
                <a:latin typeface="Arial" panose="020B0604020202020204" pitchFamily="34" charset="0"/>
                <a:ea typeface="Times New Roman" panose="02020603050405020304" pitchFamily="18" charset="0"/>
              </a:rPr>
              <a:t> </a:t>
            </a:r>
            <a:r>
              <a:rPr lang="es-ES" sz="2800" dirty="0" smtClean="0">
                <a:latin typeface="Arial" panose="020B0604020202020204" pitchFamily="34" charset="0"/>
                <a:ea typeface="Times New Roman" panose="02020603050405020304" pitchFamily="18" charset="0"/>
              </a:rPr>
              <a:t>a abordar, con </a:t>
            </a:r>
            <a:r>
              <a:rPr lang="es-ES" sz="2800" dirty="0">
                <a:latin typeface="Arial" panose="020B0604020202020204" pitchFamily="34" charset="0"/>
                <a:ea typeface="Times New Roman" panose="02020603050405020304" pitchFamily="18" charset="0"/>
              </a:rPr>
              <a:t>una formación integral desde el pregrado de la carrera de </a:t>
            </a:r>
            <a:r>
              <a:rPr lang="es-ES" sz="2800" dirty="0" smtClean="0">
                <a:latin typeface="Arial" panose="020B0604020202020204" pitchFamily="34" charset="0"/>
                <a:ea typeface="Times New Roman" panose="02020603050405020304" pitchFamily="18" charset="0"/>
              </a:rPr>
              <a:t>Medicina ante la complejidad de los problemas gerontogeriátricos.</a:t>
            </a:r>
            <a:endParaRPr lang="es-ES" sz="2800" b="1" dirty="0" smtClean="0">
              <a:latin typeface="Arial" panose="020B0604020202020204" pitchFamily="34" charset="0"/>
              <a:cs typeface="Arial" panose="020B0604020202020204" pitchFamily="34" charset="0"/>
            </a:endParaRPr>
          </a:p>
        </p:txBody>
      </p:sp>
      <p:sp>
        <p:nvSpPr>
          <p:cNvPr id="4" name="CuadroTexto 3"/>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Rectángulo 1"/>
          <p:cNvSpPr/>
          <p:nvPr/>
        </p:nvSpPr>
        <p:spPr>
          <a:xfrm>
            <a:off x="545207" y="1166152"/>
            <a:ext cx="2113280" cy="5313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0"/>
              </a:spcAft>
            </a:pPr>
            <a:r>
              <a:rPr lang="es-ES" sz="28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Bibliografía.</a:t>
            </a:r>
            <a:endParaRPr lang="es-ES_tradn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48691" name="Rectángulo 6"/>
          <p:cNvSpPr/>
          <p:nvPr/>
        </p:nvSpPr>
        <p:spPr>
          <a:xfrm>
            <a:off x="545207" y="1880823"/>
            <a:ext cx="11293502" cy="6029959"/>
          </a:xfrm>
          <a:prstGeom prst="rect">
            <a:avLst/>
          </a:prstGeom>
        </p:spPr>
        <p:txBody>
          <a:bodyPr wrap="square">
            <a:spAutoFit/>
          </a:bodyPr>
          <a:lstStyle/>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Baster Moro J C. Glosario de términos y definiciones. Geriatría y Gerontología.  La Habana: Editorial Ciencias Médicas; 2010.</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Cuba. Asamblea Nacional del Poder Popular. Informe de rendición de cuenta del Primer Ministro de la República Manuel Marrero Cruz. 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Cuba. Constitución de la República de Cuba 2019. La Habana; 2019.</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Cuba. Ministerio de Salud Pública. Anuario Estadístico de Salud 2020. 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Cuba. Proyecto de Código de las Familias. Versión </a:t>
            </a:r>
            <a:r>
              <a:rPr lang="es-ES" sz="2000" dirty="0" smtClean="0">
                <a:latin typeface="Arial" panose="020B0604020202020204" pitchFamily="34" charset="0"/>
                <a:ea typeface="Calibri" panose="020F0502020204030204" pitchFamily="34" charset="0"/>
              </a:rPr>
              <a:t>24. </a:t>
            </a:r>
            <a:r>
              <a:rPr lang="es-ES" sz="2000" dirty="0">
                <a:latin typeface="Arial" panose="020B0604020202020204" pitchFamily="34" charset="0"/>
                <a:ea typeface="Calibri" panose="020F0502020204030204" pitchFamily="34" charset="0"/>
              </a:rPr>
              <a:t>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err="1">
                <a:latin typeface="Arial" panose="020B0604020202020204" pitchFamily="34" charset="0"/>
                <a:ea typeface="Calibri" panose="020F0502020204030204" pitchFamily="34" charset="0"/>
              </a:rPr>
              <a:t>Llanes</a:t>
            </a:r>
            <a:r>
              <a:rPr lang="es-ES" sz="2000" dirty="0">
                <a:latin typeface="Arial" panose="020B0604020202020204" pitchFamily="34" charset="0"/>
                <a:ea typeface="Calibri" panose="020F0502020204030204" pitchFamily="34" charset="0"/>
              </a:rPr>
              <a:t> Betancourt C. Geriatría. Temas para enfermería. La Habana: Editorial Ciencias Médicas; 2017.</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ONEI/CEPDE. Anuario demográfico de Cuba 2020. La Habana; </a:t>
            </a:r>
            <a:r>
              <a:rPr lang="es-ES" sz="2000" dirty="0" smtClean="0">
                <a:latin typeface="Arial" panose="020B0604020202020204" pitchFamily="34" charset="0"/>
                <a:ea typeface="Calibri" panose="020F0502020204030204" pitchFamily="34" charset="0"/>
              </a:rPr>
              <a:t>2021.</a:t>
            </a:r>
            <a:endParaRPr lang="es-ES" sz="2000" dirty="0">
              <a:latin typeface="Arial" panose="020B0604020202020204" pitchFamily="34" charset="0"/>
              <a:ea typeface="Calibri" panose="020F0502020204030204" pitchFamily="34" charset="0"/>
            </a:endParaRP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Rectángulo 1"/>
          <p:cNvSpPr/>
          <p:nvPr/>
        </p:nvSpPr>
        <p:spPr>
          <a:xfrm>
            <a:off x="545207" y="1166152"/>
            <a:ext cx="2113280" cy="5313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0"/>
              </a:spcAft>
            </a:pPr>
            <a:r>
              <a:rPr lang="es-ES" sz="28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Bibliografía.</a:t>
            </a:r>
            <a:endParaRPr lang="es-ES_tradn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48697" name="Rectángulo 6"/>
          <p:cNvSpPr/>
          <p:nvPr/>
        </p:nvSpPr>
        <p:spPr>
          <a:xfrm>
            <a:off x="545207" y="1880823"/>
            <a:ext cx="11293502" cy="5372099"/>
          </a:xfrm>
          <a:prstGeom prst="rect">
            <a:avLst/>
          </a:prstGeom>
        </p:spPr>
        <p:txBody>
          <a:bodyPr wrap="square">
            <a:spAutoFit/>
          </a:bodyPr>
          <a:lstStyle/>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ONEI/CEPDE. El envejecimiento de la población. Cuba y sus territorios 2020. 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ONEI/CEPDE. Estudios y datos sobre la población cubana 2020. 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ONEI/CEPDE. Indicadores demográficos por provincias y municipios 2020. La Habana; 2021.</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Organización Panamericana de la Salud. Aspectos clínicos en la atención del envejecimiento. Washington, D.C.: Fundación </a:t>
            </a:r>
            <a:r>
              <a:rPr lang="es-ES" sz="2000" dirty="0" err="1">
                <a:latin typeface="Arial" panose="020B0604020202020204" pitchFamily="34" charset="0"/>
                <a:ea typeface="Calibri" panose="020F0502020204030204" pitchFamily="34" charset="0"/>
              </a:rPr>
              <a:t>Novartis</a:t>
            </a:r>
            <a:r>
              <a:rPr lang="es-ES" sz="2000" dirty="0">
                <a:latin typeface="Arial" panose="020B0604020202020204" pitchFamily="34" charset="0"/>
                <a:ea typeface="Calibri" panose="020F0502020204030204" pitchFamily="34" charset="0"/>
              </a:rPr>
              <a:t>; 2004.</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err="1">
                <a:latin typeface="Arial" panose="020B0604020202020204" pitchFamily="34" charset="0"/>
                <a:ea typeface="Calibri" panose="020F0502020204030204" pitchFamily="34" charset="0"/>
              </a:rPr>
              <a:t>Orosa</a:t>
            </a:r>
            <a:r>
              <a:rPr lang="es-ES" sz="2000" dirty="0">
                <a:latin typeface="Arial" panose="020B0604020202020204" pitchFamily="34" charset="0"/>
                <a:ea typeface="Calibri" panose="020F0502020204030204" pitchFamily="34" charset="0"/>
              </a:rPr>
              <a:t> </a:t>
            </a:r>
            <a:r>
              <a:rPr lang="es-ES" sz="2000" dirty="0" err="1">
                <a:latin typeface="Arial" panose="020B0604020202020204" pitchFamily="34" charset="0"/>
                <a:ea typeface="Calibri" panose="020F0502020204030204" pitchFamily="34" charset="0"/>
              </a:rPr>
              <a:t>Fraiz</a:t>
            </a:r>
            <a:r>
              <a:rPr lang="es-ES" sz="2000" dirty="0">
                <a:latin typeface="Arial" panose="020B0604020202020204" pitchFamily="34" charset="0"/>
                <a:ea typeface="Calibri" panose="020F0502020204030204" pitchFamily="34" charset="0"/>
              </a:rPr>
              <a:t> T. Temas de </a:t>
            </a:r>
            <a:r>
              <a:rPr lang="es-ES" sz="2000" dirty="0" err="1">
                <a:latin typeface="Arial" panose="020B0604020202020204" pitchFamily="34" charset="0"/>
                <a:ea typeface="Calibri" panose="020F0502020204030204" pitchFamily="34" charset="0"/>
              </a:rPr>
              <a:t>Psicogerontología</a:t>
            </a:r>
            <a:r>
              <a:rPr lang="es-ES" sz="2000" dirty="0">
                <a:latin typeface="Arial" panose="020B0604020202020204" pitchFamily="34" charset="0"/>
                <a:ea typeface="Calibri" panose="020F0502020204030204" pitchFamily="34" charset="0"/>
              </a:rPr>
              <a:t>. La Habana: Editorial Universitaria Félix Varela; 2014.</a:t>
            </a:r>
          </a:p>
          <a:p>
            <a:pPr marL="342900" indent="-342900" algn="just">
              <a:lnSpc>
                <a:spcPts val="35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Pedro </a:t>
            </a:r>
            <a:r>
              <a:rPr lang="es-ES" sz="2000" dirty="0" err="1">
                <a:latin typeface="Arial" panose="020B0604020202020204" pitchFamily="34" charset="0"/>
                <a:ea typeface="Calibri" panose="020F0502020204030204" pitchFamily="34" charset="0"/>
              </a:rPr>
              <a:t>Abizanda</a:t>
            </a:r>
            <a:r>
              <a:rPr lang="es-ES" sz="2000" dirty="0">
                <a:latin typeface="Arial" panose="020B0604020202020204" pitchFamily="34" charset="0"/>
                <a:ea typeface="Calibri" panose="020F0502020204030204" pitchFamily="34" charset="0"/>
              </a:rPr>
              <a:t> Soler P, Rodríguez Mañas L. Tratado de medicina geriátrica. España: </a:t>
            </a:r>
            <a:r>
              <a:rPr lang="es-ES" sz="2000" dirty="0" err="1">
                <a:latin typeface="Arial" panose="020B0604020202020204" pitchFamily="34" charset="0"/>
                <a:ea typeface="Calibri" panose="020F0502020204030204" pitchFamily="34" charset="0"/>
              </a:rPr>
              <a:t>Elsevier</a:t>
            </a:r>
            <a:r>
              <a:rPr lang="es-ES" sz="2000" dirty="0">
                <a:latin typeface="Arial" panose="020B0604020202020204" pitchFamily="34" charset="0"/>
                <a:ea typeface="Calibri" panose="020F0502020204030204" pitchFamily="34" charset="0"/>
              </a:rPr>
              <a:t>; 2015. p. 383 - 91. </a:t>
            </a: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Rectángulo 1"/>
          <p:cNvSpPr/>
          <p:nvPr/>
        </p:nvSpPr>
        <p:spPr>
          <a:xfrm>
            <a:off x="545207" y="1166152"/>
            <a:ext cx="2113280" cy="5313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0"/>
              </a:spcAft>
            </a:pPr>
            <a:r>
              <a:rPr lang="es-ES" sz="28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Bibliografía.</a:t>
            </a:r>
            <a:endParaRPr lang="es-ES_tradn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48703" name="Rectángulo 6"/>
          <p:cNvSpPr/>
          <p:nvPr/>
        </p:nvSpPr>
        <p:spPr>
          <a:xfrm>
            <a:off x="545207" y="1880823"/>
            <a:ext cx="11293502" cy="5428615"/>
          </a:xfrm>
          <a:prstGeom prst="rect">
            <a:avLst/>
          </a:prstGeom>
        </p:spPr>
        <p:txBody>
          <a:bodyPr wrap="square">
            <a:spAutoFit/>
          </a:bodyPr>
          <a:lstStyle/>
          <a:p>
            <a:pPr marL="342900" indent="-342900" algn="just">
              <a:lnSpc>
                <a:spcPts val="32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Pérez Contreras H. Rehabilitación en salud en geriatría. La Habana: Editorial Ciencias Médicas; 2017.</a:t>
            </a:r>
          </a:p>
          <a:p>
            <a:pPr marL="342900" indent="-342900" algn="just">
              <a:lnSpc>
                <a:spcPts val="32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Prieto Ramos O. Gerontología y Geriatría. Breve resumen histórico. RESUMED 1999; 12(2):51-4. Disponible: </a:t>
            </a:r>
            <a:r>
              <a:rPr lang="es-ES" sz="2000" dirty="0">
                <a:latin typeface="Arial" panose="020B0604020202020204" pitchFamily="34" charset="0"/>
                <a:ea typeface="Calibri" panose="020F0502020204030204" pitchFamily="34" charset="0"/>
                <a:hlinkClick r:id="rId3"/>
              </a:rPr>
              <a:t>http://</a:t>
            </a:r>
            <a:r>
              <a:rPr lang="es-ES" sz="2000" dirty="0" smtClean="0">
                <a:latin typeface="Arial" panose="020B0604020202020204" pitchFamily="34" charset="0"/>
                <a:ea typeface="Calibri" panose="020F0502020204030204" pitchFamily="34" charset="0"/>
                <a:hlinkClick r:id="rId3"/>
              </a:rPr>
              <a:t>www.bvs.sld.cu/revistas/res/vol12_2_99/res01299.htm</a:t>
            </a:r>
            <a:r>
              <a:rPr lang="es-ES" sz="2000" dirty="0" smtClean="0">
                <a:latin typeface="Arial" panose="020B0604020202020204" pitchFamily="34" charset="0"/>
                <a:ea typeface="Calibri" panose="020F0502020204030204" pitchFamily="34" charset="0"/>
              </a:rPr>
              <a:t> </a:t>
            </a:r>
            <a:endParaRPr lang="es-ES" sz="2000" dirty="0">
              <a:latin typeface="Arial" panose="020B0604020202020204" pitchFamily="34" charset="0"/>
              <a:ea typeface="Calibri" panose="020F0502020204030204" pitchFamily="34" charset="0"/>
            </a:endParaRPr>
          </a:p>
          <a:p>
            <a:pPr marL="342900" indent="-342900" algn="just">
              <a:lnSpc>
                <a:spcPts val="32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Prieto Ramos O. Prólogo. En: Prieto Ramos O, Vega García E. Temas de Gerontología. La Habana: Editorial Científico Técnica; 1996.</a:t>
            </a:r>
          </a:p>
          <a:p>
            <a:pPr marL="342900" indent="-342900" algn="just">
              <a:lnSpc>
                <a:spcPts val="32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Roca </a:t>
            </a:r>
            <a:r>
              <a:rPr lang="es-ES" sz="2000" dirty="0" err="1">
                <a:latin typeface="Arial" panose="020B0604020202020204" pitchFamily="34" charset="0"/>
                <a:ea typeface="Calibri" panose="020F0502020204030204" pitchFamily="34" charset="0"/>
              </a:rPr>
              <a:t>Goderich</a:t>
            </a:r>
            <a:r>
              <a:rPr lang="es-ES" sz="2000" dirty="0">
                <a:latin typeface="Arial" panose="020B0604020202020204" pitchFamily="34" charset="0"/>
                <a:ea typeface="Calibri" panose="020F0502020204030204" pitchFamily="34" charset="0"/>
              </a:rPr>
              <a:t> R, Smith </a:t>
            </a:r>
            <a:r>
              <a:rPr lang="es-ES" sz="2000" dirty="0" err="1">
                <a:latin typeface="Arial" panose="020B0604020202020204" pitchFamily="34" charset="0"/>
                <a:ea typeface="Calibri" panose="020F0502020204030204" pitchFamily="34" charset="0"/>
              </a:rPr>
              <a:t>Smith</a:t>
            </a:r>
            <a:r>
              <a:rPr lang="es-ES" sz="2000" dirty="0">
                <a:latin typeface="Arial" panose="020B0604020202020204" pitchFamily="34" charset="0"/>
                <a:ea typeface="Calibri" panose="020F0502020204030204" pitchFamily="34" charset="0"/>
              </a:rPr>
              <a:t> V </a:t>
            </a:r>
            <a:r>
              <a:rPr lang="es-ES" sz="2000" dirty="0" err="1">
                <a:latin typeface="Arial" panose="020B0604020202020204" pitchFamily="34" charset="0"/>
                <a:ea typeface="Calibri" panose="020F0502020204030204" pitchFamily="34" charset="0"/>
              </a:rPr>
              <a:t>V</a:t>
            </a:r>
            <a:r>
              <a:rPr lang="es-ES" sz="2000" dirty="0">
                <a:latin typeface="Arial" panose="020B0604020202020204" pitchFamily="34" charset="0"/>
                <a:ea typeface="Calibri" panose="020F0502020204030204" pitchFamily="34" charset="0"/>
              </a:rPr>
              <a:t>, Paz Presilla E, Losada Gómez J, </a:t>
            </a:r>
            <a:r>
              <a:rPr lang="es-ES" sz="2000" dirty="0" err="1">
                <a:latin typeface="Arial" panose="020B0604020202020204" pitchFamily="34" charset="0"/>
                <a:ea typeface="Calibri" panose="020F0502020204030204" pitchFamily="34" charset="0"/>
              </a:rPr>
              <a:t>Serret</a:t>
            </a:r>
            <a:r>
              <a:rPr lang="es-ES" sz="2000" dirty="0">
                <a:latin typeface="Arial" panose="020B0604020202020204" pitchFamily="34" charset="0"/>
                <a:ea typeface="Calibri" panose="020F0502020204030204" pitchFamily="34" charset="0"/>
              </a:rPr>
              <a:t> Rodríguez B, </a:t>
            </a:r>
            <a:r>
              <a:rPr lang="es-ES" sz="2000" dirty="0" err="1">
                <a:latin typeface="Arial" panose="020B0604020202020204" pitchFamily="34" charset="0"/>
                <a:ea typeface="Calibri" panose="020F0502020204030204" pitchFamily="34" charset="0"/>
              </a:rPr>
              <a:t>Llamos</a:t>
            </a:r>
            <a:r>
              <a:rPr lang="es-ES" sz="2000" dirty="0">
                <a:latin typeface="Arial" panose="020B0604020202020204" pitchFamily="34" charset="0"/>
                <a:ea typeface="Calibri" panose="020F0502020204030204" pitchFamily="34" charset="0"/>
              </a:rPr>
              <a:t> Sierra N, et al. Geriatría y Gerontología. En: Temas de Medicina Interna. T. I. 4ta ed. La Habana: Editorial Ciencias Médicas; 2002. p. 533 - 58.</a:t>
            </a:r>
          </a:p>
          <a:p>
            <a:pPr marL="342900" indent="-342900" algn="just">
              <a:lnSpc>
                <a:spcPts val="32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Romero Cabrera Á J. Asistencia clínica al adulto mayor. 2da. ed. La Habana: Editorial Ciencias Médicas; 2012.</a:t>
            </a:r>
          </a:p>
        </p:txBody>
      </p:sp>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Rectángulo 1"/>
          <p:cNvSpPr/>
          <p:nvPr/>
        </p:nvSpPr>
        <p:spPr>
          <a:xfrm>
            <a:off x="545207" y="1166152"/>
            <a:ext cx="2113280" cy="53134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0"/>
              </a:spcAft>
            </a:pPr>
            <a:r>
              <a:rPr lang="es-ES" sz="28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Bibliografía.</a:t>
            </a:r>
            <a:endParaRPr lang="es-ES_tradn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048709" name="Rectángulo 6"/>
          <p:cNvSpPr/>
          <p:nvPr/>
        </p:nvSpPr>
        <p:spPr>
          <a:xfrm>
            <a:off x="545207" y="1880823"/>
            <a:ext cx="11293502" cy="4757420"/>
          </a:xfrm>
          <a:prstGeom prst="rect">
            <a:avLst/>
          </a:prstGeom>
        </p:spPr>
        <p:txBody>
          <a:bodyPr wrap="square">
            <a:spAutoFit/>
          </a:bodyPr>
          <a:lstStyle/>
          <a:p>
            <a:pPr marL="342900" indent="-342900" algn="just">
              <a:lnSpc>
                <a:spcPts val="26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Sociedad Española de Geriatría y Gerontología. Tratado de Geriatría por residentes. Madrid: International Marketing &amp; </a:t>
            </a:r>
            <a:r>
              <a:rPr lang="es-ES" sz="2000" dirty="0" err="1">
                <a:latin typeface="Arial" panose="020B0604020202020204" pitchFamily="34" charset="0"/>
                <a:ea typeface="Calibri" panose="020F0502020204030204" pitchFamily="34" charset="0"/>
              </a:rPr>
              <a:t>Communication</a:t>
            </a:r>
            <a:r>
              <a:rPr lang="es-ES" sz="2000" dirty="0">
                <a:latin typeface="Arial" panose="020B0604020202020204" pitchFamily="34" charset="0"/>
                <a:ea typeface="Calibri" panose="020F0502020204030204" pitchFamily="34" charset="0"/>
              </a:rPr>
              <a:t>; 2006. p. 59 - 68.</a:t>
            </a:r>
          </a:p>
          <a:p>
            <a:pPr marL="342900" indent="-342900" algn="just">
              <a:lnSpc>
                <a:spcPts val="26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Vega García E, Menéndez Jiménez J, Rodríguez Rivera L, Ojeda Hernández M, Norma Cardoso Lunar, Cascudo Barral N, González Moro A, Heredia Guerra L F, Leyva Salerno B, Prieto Ramos O. Atención al adulto mayor. En: Álvarez Sintes R, Hernández Cabrera G, Baster Moro J C, García Núñez R D. Medicina General Integral. Vol. II. 3ra ed. La Habana: Editorial Ciencias Médicas; 2014. p. 489 - 517.</a:t>
            </a:r>
          </a:p>
          <a:p>
            <a:pPr marL="342900" indent="-342900" algn="just">
              <a:lnSpc>
                <a:spcPts val="26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W </a:t>
            </a:r>
            <a:r>
              <a:rPr lang="es-ES" sz="2000" dirty="0" err="1">
                <a:latin typeface="Arial" panose="020B0604020202020204" pitchFamily="34" charset="0"/>
                <a:ea typeface="Calibri" panose="020F0502020204030204" pitchFamily="34" charset="0"/>
              </a:rPr>
              <a:t>Seeley</a:t>
            </a:r>
            <a:r>
              <a:rPr lang="es-ES" sz="2000" dirty="0">
                <a:latin typeface="Arial" panose="020B0604020202020204" pitchFamily="34" charset="0"/>
                <a:ea typeface="Calibri" panose="020F0502020204030204" pitchFamily="34" charset="0"/>
              </a:rPr>
              <a:t> W, Miller B L. Manifestaciones cardinales y presentación de enfermedades. En: </a:t>
            </a:r>
            <a:r>
              <a:rPr lang="es-ES" sz="2000" dirty="0" err="1">
                <a:latin typeface="Arial" panose="020B0604020202020204" pitchFamily="34" charset="0"/>
                <a:ea typeface="Calibri" panose="020F0502020204030204" pitchFamily="34" charset="0"/>
              </a:rPr>
              <a:t>Kasper</a:t>
            </a:r>
            <a:r>
              <a:rPr lang="es-ES" sz="2000" dirty="0">
                <a:latin typeface="Arial" panose="020B0604020202020204" pitchFamily="34" charset="0"/>
                <a:ea typeface="Calibri" panose="020F0502020204030204" pitchFamily="34" charset="0"/>
              </a:rPr>
              <a:t> D, </a:t>
            </a:r>
            <a:r>
              <a:rPr lang="es-ES" sz="2000" dirty="0" err="1">
                <a:latin typeface="Arial" panose="020B0604020202020204" pitchFamily="34" charset="0"/>
                <a:ea typeface="Calibri" panose="020F0502020204030204" pitchFamily="34" charset="0"/>
              </a:rPr>
              <a:t>Fauci</a:t>
            </a:r>
            <a:r>
              <a:rPr lang="es-ES" sz="2000" dirty="0">
                <a:latin typeface="Arial" panose="020B0604020202020204" pitchFamily="34" charset="0"/>
                <a:ea typeface="Calibri" panose="020F0502020204030204" pitchFamily="34" charset="0"/>
              </a:rPr>
              <a:t> A, </a:t>
            </a:r>
            <a:r>
              <a:rPr lang="es-ES" sz="2000" dirty="0" err="1">
                <a:latin typeface="Arial" panose="020B0604020202020204" pitchFamily="34" charset="0"/>
                <a:ea typeface="Calibri" panose="020F0502020204030204" pitchFamily="34" charset="0"/>
              </a:rPr>
              <a:t>Hauser</a:t>
            </a:r>
            <a:r>
              <a:rPr lang="es-ES" sz="2000" dirty="0">
                <a:latin typeface="Arial" panose="020B0604020202020204" pitchFamily="34" charset="0"/>
                <a:ea typeface="Calibri" panose="020F0502020204030204" pitchFamily="34" charset="0"/>
              </a:rPr>
              <a:t> S, Longo D, Larry </a:t>
            </a:r>
            <a:r>
              <a:rPr lang="es-ES" sz="2000" dirty="0" err="1">
                <a:latin typeface="Arial" panose="020B0604020202020204" pitchFamily="34" charset="0"/>
                <a:ea typeface="Calibri" panose="020F0502020204030204" pitchFamily="34" charset="0"/>
              </a:rPr>
              <a:t>Jameson</a:t>
            </a:r>
            <a:r>
              <a:rPr lang="es-ES" sz="2000" dirty="0">
                <a:latin typeface="Arial" panose="020B0604020202020204" pitchFamily="34" charset="0"/>
                <a:ea typeface="Calibri" panose="020F0502020204030204" pitchFamily="34" charset="0"/>
              </a:rPr>
              <a:t> J, </a:t>
            </a:r>
            <a:r>
              <a:rPr lang="es-ES" sz="2000" dirty="0" err="1">
                <a:latin typeface="Arial" panose="020B0604020202020204" pitchFamily="34" charset="0"/>
                <a:ea typeface="Calibri" panose="020F0502020204030204" pitchFamily="34" charset="0"/>
              </a:rPr>
              <a:t>Loscalzo</a:t>
            </a:r>
            <a:r>
              <a:rPr lang="es-ES" sz="2000" dirty="0">
                <a:latin typeface="Arial" panose="020B0604020202020204" pitchFamily="34" charset="0"/>
                <a:ea typeface="Calibri" panose="020F0502020204030204" pitchFamily="34" charset="0"/>
              </a:rPr>
              <a:t> J. Harrison. Principios de Medicina Interna. 19na ed. Madrid: </a:t>
            </a:r>
            <a:r>
              <a:rPr lang="es-ES" sz="2000" dirty="0" err="1">
                <a:latin typeface="Arial" panose="020B0604020202020204" pitchFamily="34" charset="0"/>
                <a:ea typeface="Calibri" panose="020F0502020204030204" pitchFamily="34" charset="0"/>
              </a:rPr>
              <a:t>McGRAW-HILL</a:t>
            </a:r>
            <a:r>
              <a:rPr lang="es-ES" sz="2000" dirty="0">
                <a:latin typeface="Arial" panose="020B0604020202020204" pitchFamily="34" charset="0"/>
                <a:ea typeface="Calibri" panose="020F0502020204030204" pitchFamily="34" charset="0"/>
              </a:rPr>
              <a:t> INTERAMERICANA EDITORES; 2016. p. 7 - 97.</a:t>
            </a:r>
          </a:p>
          <a:p>
            <a:pPr marL="342900" indent="-342900" algn="just">
              <a:lnSpc>
                <a:spcPts val="2600"/>
              </a:lnSpc>
              <a:spcAft>
                <a:spcPts val="0"/>
              </a:spcAft>
              <a:buClr>
                <a:schemeClr val="accent5">
                  <a:lumMod val="50000"/>
                </a:schemeClr>
              </a:buClr>
              <a:buFont typeface="Wingdings" panose="05000000000000000000" pitchFamily="2" charset="2"/>
              <a:buChar char="§"/>
            </a:pPr>
            <a:r>
              <a:rPr lang="es-ES" sz="2000" dirty="0">
                <a:latin typeface="Arial" panose="020B0604020202020204" pitchFamily="34" charset="0"/>
                <a:ea typeface="Calibri" panose="020F0502020204030204" pitchFamily="34" charset="0"/>
              </a:rPr>
              <a:t>W. </a:t>
            </a:r>
            <a:r>
              <a:rPr lang="es-ES" sz="2000" dirty="0" err="1">
                <a:latin typeface="Arial" panose="020B0604020202020204" pitchFamily="34" charset="0"/>
                <a:ea typeface="Calibri" panose="020F0502020204030204" pitchFamily="34" charset="0"/>
              </a:rPr>
              <a:t>Besdine</a:t>
            </a:r>
            <a:r>
              <a:rPr lang="es-ES" sz="2000" dirty="0">
                <a:latin typeface="Arial" panose="020B0604020202020204" pitchFamily="34" charset="0"/>
                <a:ea typeface="Calibri" panose="020F0502020204030204" pitchFamily="34" charset="0"/>
              </a:rPr>
              <a:t> R. Abordaje del paciente anciano. En: S. </a:t>
            </a:r>
            <a:r>
              <a:rPr lang="es-ES" sz="2000" dirty="0" err="1">
                <a:latin typeface="Arial" panose="020B0604020202020204" pitchFamily="34" charset="0"/>
                <a:ea typeface="Calibri" panose="020F0502020204030204" pitchFamily="34" charset="0"/>
              </a:rPr>
              <a:t>Porter</a:t>
            </a:r>
            <a:r>
              <a:rPr lang="es-ES" sz="2000" dirty="0">
                <a:latin typeface="Arial" panose="020B0604020202020204" pitchFamily="34" charset="0"/>
                <a:ea typeface="Calibri" panose="020F0502020204030204" pitchFamily="34" charset="0"/>
              </a:rPr>
              <a:t> R. Manual Merck de Geriatría. </a:t>
            </a:r>
            <a:r>
              <a:rPr lang="es-ES" sz="2000" dirty="0" err="1">
                <a:latin typeface="Arial" panose="020B0604020202020204" pitchFamily="34" charset="0"/>
                <a:ea typeface="Calibri" panose="020F0502020204030204" pitchFamily="34" charset="0"/>
              </a:rPr>
              <a:t>Kenilworth</a:t>
            </a:r>
            <a:r>
              <a:rPr lang="es-ES" sz="2000" dirty="0">
                <a:latin typeface="Arial" panose="020B0604020202020204" pitchFamily="34" charset="0"/>
                <a:ea typeface="Calibri" panose="020F0502020204030204" pitchFamily="34" charset="0"/>
              </a:rPr>
              <a:t>, NJ: Merck Sharp &amp; </a:t>
            </a:r>
            <a:r>
              <a:rPr lang="es-ES" sz="2000" dirty="0" err="1">
                <a:latin typeface="Arial" panose="020B0604020202020204" pitchFamily="34" charset="0"/>
                <a:ea typeface="Calibri" panose="020F0502020204030204" pitchFamily="34" charset="0"/>
              </a:rPr>
              <a:t>Dohme</a:t>
            </a:r>
            <a:r>
              <a:rPr lang="es-ES" sz="2000" dirty="0">
                <a:latin typeface="Arial" panose="020B0604020202020204" pitchFamily="34" charset="0"/>
                <a:ea typeface="Calibri" panose="020F0502020204030204" pitchFamily="34" charset="0"/>
              </a:rPr>
              <a:t>; 2016. p. 5 - 30.</a:t>
            </a:r>
          </a:p>
        </p:txBody>
      </p:sp>
      <p:sp>
        <p:nvSpPr>
          <p:cNvPr id="1048710" name="CuadroTexto 4"/>
          <p:cNvSpPr txBox="1"/>
          <p:nvPr/>
        </p:nvSpPr>
        <p:spPr>
          <a:xfrm>
            <a:off x="748930" y="367145"/>
            <a:ext cx="10654144" cy="871042"/>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FORMACIÓN </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GERONTOGERIATRÍA EN </a:t>
            </a:r>
            <a:r>
              <a:rPr lang="en-US" alt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a:t>
            </a: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CARRERA DE MEDICINA</a:t>
            </a:r>
            <a:endParaRPr lang="es-ES_tradn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Rectángulo 1"/>
          <p:cNvSpPr/>
          <p:nvPr/>
        </p:nvSpPr>
        <p:spPr>
          <a:xfrm>
            <a:off x="554182" y="326303"/>
            <a:ext cx="11083636" cy="5202555"/>
          </a:xfrm>
          <a:prstGeom prst="rect">
            <a:avLst/>
          </a:prstGeom>
        </p:spPr>
        <p:txBody>
          <a:bodyPr wrap="square">
            <a:spAutoFit/>
          </a:bodyPr>
          <a:lstStyle/>
          <a:p>
            <a:pPr algn="ctr">
              <a:lnSpc>
                <a:spcPts val="6200"/>
              </a:lnSpc>
              <a:spcAft>
                <a:spcPts val="0"/>
              </a:spcAft>
            </a:pPr>
            <a:r>
              <a:rPr lang="es-ES" sz="3600" i="1" dirty="0">
                <a:latin typeface="Georgia" panose="02040502050405020303" pitchFamily="18" charset="0"/>
              </a:rPr>
              <a:t>… siempre se encontrarán las vías… para contribuir a la educación en momentos donde la necesidad de educar en toda la dimensión de la palabra cobra vigencia: educar para la vida, para la adaptación, para transformar, para el cuidado de nuestro mayor tesoro que son </a:t>
            </a:r>
            <a:r>
              <a:rPr lang="es-ES" sz="3600" i="1" dirty="0" smtClean="0">
                <a:latin typeface="Georgia" panose="02040502050405020303" pitchFamily="18" charset="0"/>
              </a:rPr>
              <a:t>los </a:t>
            </a:r>
            <a:r>
              <a:rPr lang="es-ES" sz="3600" i="1" dirty="0">
                <a:latin typeface="Georgia" panose="02040502050405020303" pitchFamily="18" charset="0"/>
              </a:rPr>
              <a:t>seres humanos. </a:t>
            </a:r>
            <a:endParaRPr lang="es-ES_tradnl" sz="3600" i="1" dirty="0">
              <a:latin typeface="Georgia" panose="02040502050405020303" pitchFamily="18" charset="0"/>
            </a:endParaRPr>
          </a:p>
        </p:txBody>
      </p:sp>
      <p:sp>
        <p:nvSpPr>
          <p:cNvPr id="1048643" name="Rectángulo 3"/>
          <p:cNvSpPr/>
          <p:nvPr/>
        </p:nvSpPr>
        <p:spPr>
          <a:xfrm>
            <a:off x="5541818" y="5527582"/>
            <a:ext cx="6096000" cy="1022045"/>
          </a:xfrm>
          <a:prstGeom prst="rect">
            <a:avLst/>
          </a:prstGeom>
        </p:spPr>
        <p:txBody>
          <a:bodyPr>
            <a:spAutoFit/>
          </a:bodyPr>
          <a:lstStyle/>
          <a:p>
            <a:pPr algn="r"/>
            <a:r>
              <a:rPr lang="es-ES" sz="2000" b="1" dirty="0" smtClean="0">
                <a:latin typeface="Arial" panose="020B0604020202020204" pitchFamily="34" charset="0"/>
                <a:cs typeface="Arial" panose="020B0604020202020204" pitchFamily="34" charset="0"/>
              </a:rPr>
              <a:t>Dra. C. </a:t>
            </a:r>
            <a:r>
              <a:rPr lang="es-ES" sz="2000" b="1" dirty="0">
                <a:latin typeface="Arial" panose="020B0604020202020204" pitchFamily="34" charset="0"/>
                <a:cs typeface="Arial" panose="020B0604020202020204" pitchFamily="34" charset="0"/>
              </a:rPr>
              <a:t>A</a:t>
            </a:r>
            <a:r>
              <a:rPr lang="es-ES" sz="2000" b="1" dirty="0" smtClean="0">
                <a:latin typeface="Arial" panose="020B0604020202020204" pitchFamily="34" charset="0"/>
                <a:cs typeface="Arial" panose="020B0604020202020204" pitchFamily="34" charset="0"/>
              </a:rPr>
              <a:t>na Elsa Velázquez Cobiella </a:t>
            </a:r>
            <a:endParaRPr lang="es-ES" sz="2000" b="1" dirty="0">
              <a:latin typeface="Arial" panose="020B0604020202020204" pitchFamily="34" charset="0"/>
              <a:cs typeface="Arial" panose="020B0604020202020204" pitchFamily="34" charset="0"/>
            </a:endParaRPr>
          </a:p>
          <a:p>
            <a:pPr algn="r"/>
            <a:r>
              <a:rPr lang="es-ES" sz="1200" dirty="0" smtClean="0">
                <a:latin typeface="Arial" panose="020B0604020202020204" pitchFamily="34" charset="0"/>
                <a:cs typeface="Arial" panose="020B0604020202020204" pitchFamily="34" charset="0"/>
              </a:rPr>
              <a:t>Ministra de Educación</a:t>
            </a:r>
            <a:endParaRPr lang="es-ES" sz="1200" dirty="0">
              <a:latin typeface="Arial" panose="020B0604020202020204" pitchFamily="34" charset="0"/>
              <a:cs typeface="Arial" panose="020B0604020202020204" pitchFamily="34" charset="0"/>
            </a:endParaRPr>
          </a:p>
          <a:p>
            <a:pPr algn="r"/>
            <a:r>
              <a:rPr lang="es-ES" sz="1200" dirty="0" smtClean="0">
                <a:latin typeface="Arial" panose="020B0604020202020204" pitchFamily="34" charset="0"/>
                <a:cs typeface="Arial" panose="020B0604020202020204" pitchFamily="34" charset="0"/>
              </a:rPr>
              <a:t>Conferencia inaugural</a:t>
            </a:r>
          </a:p>
          <a:p>
            <a:pPr algn="r"/>
            <a:r>
              <a:rPr lang="es-ES" sz="1200" dirty="0" smtClean="0">
                <a:latin typeface="Arial" panose="020B0604020202020204" pitchFamily="34" charset="0"/>
                <a:cs typeface="Arial" panose="020B0604020202020204" pitchFamily="34" charset="0"/>
              </a:rPr>
              <a:t>Congreso PEDAGOGÍA` 2021</a:t>
            </a:r>
            <a:endParaRPr lang="es-ES" sz="9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CuadroTexto 4"/>
          <p:cNvSpPr txBox="1"/>
          <p:nvPr/>
        </p:nvSpPr>
        <p:spPr>
          <a:xfrm>
            <a:off x="887412" y="1382286"/>
            <a:ext cx="10404475" cy="4400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5200"/>
              </a:lnSpc>
            </a:pPr>
            <a:r>
              <a:rPr lang="es-ES" sz="2800" dirty="0">
                <a:latin typeface="Arial" panose="020B0604020202020204" pitchFamily="34" charset="0"/>
                <a:cs typeface="Arial" panose="020B0604020202020204" pitchFamily="34" charset="0"/>
              </a:rPr>
              <a:t>El envejecimiento demográfico o poblacional constituye uno de los temas que acapara la atención de </a:t>
            </a:r>
            <a:r>
              <a:rPr lang="es-ES" sz="2800" dirty="0" smtClean="0">
                <a:latin typeface="Arial" panose="020B0604020202020204" pitchFamily="34" charset="0"/>
                <a:cs typeface="Arial" panose="020B0604020202020204" pitchFamily="34" charset="0"/>
              </a:rPr>
              <a:t>la sociedad </a:t>
            </a:r>
            <a:r>
              <a:rPr lang="es-ES" sz="2800" dirty="0">
                <a:latin typeface="Arial" panose="020B0604020202020204" pitchFamily="34" charset="0"/>
                <a:cs typeface="Arial" panose="020B0604020202020204" pitchFamily="34" charset="0"/>
              </a:rPr>
              <a:t>cubana en la actualidad y se ha convertido en el principal desafío demográfico de Cuba</a:t>
            </a:r>
            <a:r>
              <a:rPr lang="es-ES" sz="2800" dirty="0" smtClean="0">
                <a:latin typeface="Arial" panose="020B0604020202020204" pitchFamily="34" charset="0"/>
                <a:cs typeface="Arial" panose="020B0604020202020204" pitchFamily="34" charset="0"/>
              </a:rPr>
              <a:t>, porque </a:t>
            </a:r>
            <a:r>
              <a:rPr lang="es-ES" sz="2800" dirty="0">
                <a:latin typeface="Arial" panose="020B0604020202020204" pitchFamily="34" charset="0"/>
                <a:cs typeface="Arial" panose="020B0604020202020204" pitchFamily="34" charset="0"/>
              </a:rPr>
              <a:t>incide en la economía, la familia, los servicios, el reemplazo del capital humano, la </a:t>
            </a:r>
            <a:r>
              <a:rPr lang="es-ES" sz="2800" dirty="0" smtClean="0">
                <a:latin typeface="Arial" panose="020B0604020202020204" pitchFamily="34" charset="0"/>
                <a:cs typeface="Arial" panose="020B0604020202020204" pitchFamily="34" charset="0"/>
              </a:rPr>
              <a:t>seguridad social </a:t>
            </a:r>
            <a:r>
              <a:rPr lang="es-ES" sz="2800" dirty="0">
                <a:latin typeface="Arial" panose="020B0604020202020204" pitchFamily="34" charset="0"/>
                <a:cs typeface="Arial" panose="020B0604020202020204" pitchFamily="34" charset="0"/>
              </a:rPr>
              <a:t>y eleva los costos de atención médico/epidemiológico.</a:t>
            </a:r>
            <a:endParaRPr lang="es-ES" sz="2800" dirty="0" smtClean="0">
              <a:latin typeface="Arial" panose="020B0604020202020204" pitchFamily="34" charset="0"/>
              <a:cs typeface="Arial" panose="020B0604020202020204" pitchFamily="34" charset="0"/>
            </a:endParaRPr>
          </a:p>
        </p:txBody>
      </p:sp>
      <p:graphicFrame>
        <p:nvGraphicFramePr>
          <p:cNvPr id="4194307" name="Tabla 5"/>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uadroTexto 4"/>
          <p:cNvSpPr txBox="1"/>
          <p:nvPr/>
        </p:nvSpPr>
        <p:spPr>
          <a:xfrm>
            <a:off x="887412" y="1382286"/>
            <a:ext cx="10404475" cy="4400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5200"/>
              </a:lnSpc>
            </a:pPr>
            <a:r>
              <a:rPr lang="es-ES" sz="2800" dirty="0">
                <a:latin typeface="Arial" panose="020B0604020202020204" pitchFamily="34" charset="0"/>
                <a:cs typeface="Arial" panose="020B0604020202020204" pitchFamily="34" charset="0"/>
              </a:rPr>
              <a:t>El proceso de envejecimiento de la población se produce de forma paulatina y en él intervienen: </a:t>
            </a:r>
            <a:r>
              <a:rPr lang="es-ES" sz="2800" dirty="0" smtClean="0">
                <a:latin typeface="Arial" panose="020B0604020202020204" pitchFamily="34" charset="0"/>
                <a:cs typeface="Arial" panose="020B0604020202020204" pitchFamily="34" charset="0"/>
              </a:rPr>
              <a:t>la fecundidad</a:t>
            </a:r>
            <a:r>
              <a:rPr lang="es-ES" sz="2800" dirty="0">
                <a:latin typeface="Arial" panose="020B0604020202020204" pitchFamily="34" charset="0"/>
                <a:cs typeface="Arial" panose="020B0604020202020204" pitchFamily="34" charset="0"/>
              </a:rPr>
              <a:t>, la mortalidad y las migraciones, variables que en acción combinada en el tiempo </a:t>
            </a:r>
            <a:r>
              <a:rPr lang="es-ES" sz="2800" dirty="0" smtClean="0">
                <a:latin typeface="Arial" panose="020B0604020202020204" pitchFamily="34" charset="0"/>
                <a:cs typeface="Arial" panose="020B0604020202020204" pitchFamily="34" charset="0"/>
              </a:rPr>
              <a:t>determinan el </a:t>
            </a:r>
            <a:r>
              <a:rPr lang="es-ES" sz="2800" dirty="0">
                <a:latin typeface="Arial" panose="020B0604020202020204" pitchFamily="34" charset="0"/>
                <a:cs typeface="Arial" panose="020B0604020202020204" pitchFamily="34" charset="0"/>
              </a:rPr>
              <a:t>crecimiento y la estructura por edades de la población, de suma importancia para la </a:t>
            </a:r>
            <a:r>
              <a:rPr lang="es-ES" sz="2800" dirty="0" smtClean="0">
                <a:latin typeface="Arial" panose="020B0604020202020204" pitchFamily="34" charset="0"/>
                <a:cs typeface="Arial" panose="020B0604020202020204" pitchFamily="34" charset="0"/>
              </a:rPr>
              <a:t>planificación económica </a:t>
            </a:r>
            <a:r>
              <a:rPr lang="es-ES" sz="2800" dirty="0">
                <a:latin typeface="Arial" panose="020B0604020202020204" pitchFamily="34" charset="0"/>
                <a:cs typeface="Arial" panose="020B0604020202020204" pitchFamily="34" charset="0"/>
              </a:rPr>
              <a:t>y social de cualquier país.</a:t>
            </a:r>
            <a:endParaRPr lang="es-ES" sz="2800" dirty="0" smtClean="0">
              <a:latin typeface="Arial" panose="020B0604020202020204" pitchFamily="34" charset="0"/>
              <a:cs typeface="Arial" panose="020B0604020202020204" pitchFamily="34" charset="0"/>
            </a:endParaRPr>
          </a:p>
        </p:txBody>
      </p:sp>
      <p:graphicFrame>
        <p:nvGraphicFramePr>
          <p:cNvPr id="4194308" name="Tabla 5"/>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CuadroTexto 4"/>
          <p:cNvSpPr txBox="1"/>
          <p:nvPr/>
        </p:nvSpPr>
        <p:spPr>
          <a:xfrm>
            <a:off x="887412" y="1382286"/>
            <a:ext cx="10404475" cy="4398644"/>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4500"/>
              </a:lnSpc>
            </a:pPr>
            <a:r>
              <a:rPr lang="es-ES" sz="2400" dirty="0">
                <a:latin typeface="Arial" panose="020B0604020202020204" pitchFamily="34" charset="0"/>
                <a:cs typeface="Arial" panose="020B0604020202020204" pitchFamily="34" charset="0"/>
              </a:rPr>
              <a:t>La definición de envejecimiento desde el punto de vista demográfico está relacionada con el aumento </a:t>
            </a:r>
            <a:r>
              <a:rPr lang="es-ES" sz="2400" dirty="0" smtClean="0">
                <a:latin typeface="Arial" panose="020B0604020202020204" pitchFamily="34" charset="0"/>
                <a:cs typeface="Arial" panose="020B0604020202020204" pitchFamily="34" charset="0"/>
              </a:rPr>
              <a:t>en la </a:t>
            </a:r>
            <a:r>
              <a:rPr lang="es-ES" sz="2400" dirty="0">
                <a:latin typeface="Arial" panose="020B0604020202020204" pitchFamily="34" charset="0"/>
                <a:cs typeface="Arial" panose="020B0604020202020204" pitchFamily="34" charset="0"/>
              </a:rPr>
              <a:t>proporción de personas de edad avanzada con relación al resto de la población, sin embargo, se </a:t>
            </a:r>
            <a:r>
              <a:rPr lang="es-ES" sz="2400" dirty="0" smtClean="0">
                <a:latin typeface="Arial" panose="020B0604020202020204" pitchFamily="34" charset="0"/>
                <a:cs typeface="Arial" panose="020B0604020202020204" pitchFamily="34" charset="0"/>
              </a:rPr>
              <a:t>ha considerado </a:t>
            </a:r>
            <a:r>
              <a:rPr lang="es-ES" sz="2400" dirty="0">
                <a:latin typeface="Arial" panose="020B0604020202020204" pitchFamily="34" charset="0"/>
                <a:cs typeface="Arial" panose="020B0604020202020204" pitchFamily="34" charset="0"/>
              </a:rPr>
              <a:t>la importancia de definirla también como la inversión de la pirámide de edades, debido </a:t>
            </a:r>
            <a:r>
              <a:rPr lang="es-ES" sz="2400" dirty="0" smtClean="0">
                <a:latin typeface="Arial" panose="020B0604020202020204" pitchFamily="34" charset="0"/>
                <a:cs typeface="Arial" panose="020B0604020202020204" pitchFamily="34" charset="0"/>
              </a:rPr>
              <a:t>a que </a:t>
            </a:r>
            <a:r>
              <a:rPr lang="es-ES" sz="2400" dirty="0">
                <a:latin typeface="Arial" panose="020B0604020202020204" pitchFamily="34" charset="0"/>
                <a:cs typeface="Arial" panose="020B0604020202020204" pitchFamily="34" charset="0"/>
              </a:rPr>
              <a:t>el fenómeno, no es solamente un aumento de la proporción de ancianos, sino también </a:t>
            </a:r>
            <a:r>
              <a:rPr lang="es-ES" sz="2400" dirty="0" smtClean="0">
                <a:latin typeface="Arial" panose="020B0604020202020204" pitchFamily="34" charset="0"/>
                <a:cs typeface="Arial" panose="020B0604020202020204" pitchFamily="34" charset="0"/>
              </a:rPr>
              <a:t>una disminución </a:t>
            </a:r>
            <a:r>
              <a:rPr lang="es-ES" sz="2400" dirty="0">
                <a:latin typeface="Arial" panose="020B0604020202020204" pitchFamily="34" charset="0"/>
                <a:cs typeface="Arial" panose="020B0604020202020204" pitchFamily="34" charset="0"/>
              </a:rPr>
              <a:t>de la proporción de niños y jóvenes entre 0 y 14 años.</a:t>
            </a:r>
            <a:endParaRPr lang="es-ES" sz="2400" dirty="0" smtClean="0">
              <a:latin typeface="Arial" panose="020B0604020202020204" pitchFamily="34" charset="0"/>
              <a:cs typeface="Arial" panose="020B0604020202020204" pitchFamily="34" charset="0"/>
            </a:endParaRPr>
          </a:p>
        </p:txBody>
      </p:sp>
      <p:graphicFrame>
        <p:nvGraphicFramePr>
          <p:cNvPr id="4194309" name="Tabla 5"/>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Imagen 1"/>
          <p:cNvPicPr>
            <a:picLocks noChangeAspect="1"/>
          </p:cNvPicPr>
          <p:nvPr/>
        </p:nvPicPr>
        <p:blipFill>
          <a:blip r:embed="rId2"/>
          <a:srcRect/>
          <a:stretch>
            <a:fillRect/>
          </a:stretch>
        </p:blipFill>
        <p:spPr bwMode="auto">
          <a:xfrm>
            <a:off x="619352" y="1386863"/>
            <a:ext cx="10953296" cy="4635817"/>
          </a:xfrm>
          <a:prstGeom prst="rect">
            <a:avLst/>
          </a:prstGeom>
          <a:noFill/>
          <a:ln>
            <a:noFill/>
          </a:ln>
        </p:spPr>
      </p:pic>
      <p:graphicFrame>
        <p:nvGraphicFramePr>
          <p:cNvPr id="4194310" name="Tabla 3"/>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Anuario estadístico de Cuba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5" name="CuadroTexto 4"/>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Rectángulo 3"/>
          <p:cNvSpPr>
            <a:spLocks noChangeArrowheads="1"/>
          </p:cNvSpPr>
          <p:nvPr/>
        </p:nvSpPr>
        <p:spPr bwMode="auto">
          <a:xfrm>
            <a:off x="317897" y="2097088"/>
            <a:ext cx="3130153" cy="8894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b="1" dirty="0">
                <a:solidFill>
                  <a:srgbClr val="000000"/>
                </a:solidFill>
                <a:latin typeface="Arial" panose="020B0604020202020204" pitchFamily="34" charset="0"/>
                <a:cs typeface="Arial" panose="020B0604020202020204" pitchFamily="34" charset="0"/>
              </a:rPr>
              <a:t>CUBA</a:t>
            </a:r>
            <a:endParaRPr lang="es-MX" b="1" dirty="0">
              <a:solidFill>
                <a:srgbClr val="000000"/>
              </a:solidFill>
              <a:latin typeface="Arial" panose="020B0604020202020204" pitchFamily="34" charset="0"/>
              <a:cs typeface="Arial" panose="020B0604020202020204" pitchFamily="34" charset="0"/>
            </a:endParaRPr>
          </a:p>
          <a:p>
            <a:pPr algn="ctr">
              <a:lnSpc>
                <a:spcPct val="100000"/>
              </a:lnSpc>
              <a:spcBef>
                <a:spcPct val="0"/>
              </a:spcBef>
              <a:buFontTx/>
              <a:buNone/>
            </a:pPr>
            <a:r>
              <a:rPr lang="es-MX" sz="2000" b="1" dirty="0">
                <a:solidFill>
                  <a:srgbClr val="000000"/>
                </a:solidFill>
                <a:latin typeface="Arial" panose="020B0604020202020204" pitchFamily="34" charset="0"/>
                <a:cs typeface="Arial" panose="020B0604020202020204" pitchFamily="34" charset="0"/>
              </a:rPr>
              <a:t>PIRÁMIDE DE EDADES</a:t>
            </a:r>
            <a:endParaRPr lang="es-MX" sz="2000" dirty="0">
              <a:latin typeface="Arial" panose="020B0604020202020204" pitchFamily="34" charset="0"/>
              <a:cs typeface="Arial" panose="020B0604020202020204" pitchFamily="34" charset="0"/>
            </a:endParaRPr>
          </a:p>
        </p:txBody>
      </p:sp>
      <p:pic>
        <p:nvPicPr>
          <p:cNvPr id="2097159" name="Imagen 1"/>
          <p:cNvPicPr>
            <a:picLocks noChangeAspect="1"/>
          </p:cNvPicPr>
          <p:nvPr/>
        </p:nvPicPr>
        <p:blipFill>
          <a:blip r:embed="rId2"/>
          <a:srcRect/>
          <a:stretch>
            <a:fillRect/>
          </a:stretch>
        </p:blipFill>
        <p:spPr bwMode="auto">
          <a:xfrm>
            <a:off x="3619500" y="1035050"/>
            <a:ext cx="8063706" cy="4924425"/>
          </a:xfrm>
          <a:prstGeom prst="rect">
            <a:avLst/>
          </a:prstGeom>
          <a:noFill/>
          <a:ln>
            <a:noFill/>
          </a:ln>
        </p:spPr>
      </p:pic>
      <p:sp>
        <p:nvSpPr>
          <p:cNvPr id="1048664" name="Rectángulo 5"/>
          <p:cNvSpPr>
            <a:spLocks noChangeArrowheads="1"/>
          </p:cNvSpPr>
          <p:nvPr/>
        </p:nvSpPr>
        <p:spPr bwMode="auto">
          <a:xfrm>
            <a:off x="586581" y="4819650"/>
            <a:ext cx="3528220" cy="92333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sz="1800" b="1" dirty="0">
                <a:latin typeface="Arial" panose="020B0604020202020204" pitchFamily="34" charset="0"/>
                <a:cs typeface="Arial" panose="020B0604020202020204" pitchFamily="34" charset="0"/>
              </a:rPr>
              <a:t>Fuente: </a:t>
            </a:r>
            <a:r>
              <a:rPr lang="es-ES" sz="1800" dirty="0">
                <a:latin typeface="Arial" panose="020B0604020202020204" pitchFamily="34" charset="0"/>
                <a:cs typeface="Arial" panose="020B0604020202020204" pitchFamily="34" charset="0"/>
              </a:rPr>
              <a:t>Censo de Población y Viviendas 1970, Base de Datos    SIDEMO 2020, CEPDE/ONEI</a:t>
            </a:r>
            <a:endParaRPr lang="es-MX" sz="1800" dirty="0">
              <a:latin typeface="Arial" panose="020B0604020202020204" pitchFamily="34" charset="0"/>
              <a:cs typeface="Arial" panose="020B0604020202020204" pitchFamily="34" charset="0"/>
            </a:endParaRPr>
          </a:p>
        </p:txBody>
      </p:sp>
      <p:graphicFrame>
        <p:nvGraphicFramePr>
          <p:cNvPr id="4194311" name="Tabla 6"/>
          <p:cNvGraphicFramePr>
            <a:graphicFrameLocks noGrp="1"/>
          </p:cNvGraphicFramePr>
          <p:nvPr/>
        </p:nvGraphicFramePr>
        <p:xfrm>
          <a:off x="887411" y="6107113"/>
          <a:ext cx="10404475" cy="639762"/>
        </p:xfrm>
        <a:graphic>
          <a:graphicData uri="http://schemas.openxmlformats.org/drawingml/2006/table">
            <a:tbl>
              <a:tblPr firstRow="1" bandRow="1">
                <a:tableStyleId>{5C22544A-7EE6-4342-B048-85BDC9FD1C3A}</a:tableStyleId>
              </a:tblPr>
              <a:tblGrid>
                <a:gridCol w="10404475">
                  <a:extLst>
                    <a:ext uri="{9D8B030D-6E8A-4147-A177-3AD203B41FA5}">
                      <a16:colId xmlns:a16="http://schemas.microsoft.com/office/drawing/2014/main" val="20000"/>
                    </a:ext>
                  </a:extLst>
                </a:gridCol>
              </a:tblGrid>
              <a:tr h="639762">
                <a:tc>
                  <a:txBody>
                    <a:bodyPr/>
                    <a:lstStyle/>
                    <a:p>
                      <a:pPr algn="just"/>
                      <a:r>
                        <a:rPr lang="es-ES" sz="1200" b="0" dirty="0" smtClean="0">
                          <a:solidFill>
                            <a:schemeClr val="tx1"/>
                          </a:solidFill>
                          <a:latin typeface="Arial" panose="020B0604020202020204" pitchFamily="34" charset="0"/>
                          <a:cs typeface="Arial" panose="020B0604020202020204" pitchFamily="34" charset="0"/>
                        </a:rPr>
                        <a:t>ONEI/CEPDE. El envejecimiento de la población. Cuba y sus territorios 2020. Oficina Nacional de Estadística</a:t>
                      </a:r>
                      <a:r>
                        <a:rPr lang="es-ES" sz="1200" b="0" baseline="0" dirty="0" smtClean="0">
                          <a:solidFill>
                            <a:schemeClr val="tx1"/>
                          </a:solidFill>
                          <a:latin typeface="Arial" panose="020B0604020202020204" pitchFamily="34" charset="0"/>
                          <a:cs typeface="Arial" panose="020B0604020202020204" pitchFamily="34" charset="0"/>
                        </a:rPr>
                        <a:t> e Información. La Habana; 2021</a:t>
                      </a:r>
                      <a:endParaRPr lang="es-MX" sz="1200" b="0" dirty="0">
                        <a:solidFill>
                          <a:schemeClr val="tx1"/>
                        </a:solidFill>
                        <a:latin typeface="Arial" panose="020B0604020202020204" pitchFamily="34" charset="0"/>
                        <a:cs typeface="Arial" panose="020B0604020202020204" pitchFamily="34" charset="0"/>
                      </a:endParaRPr>
                    </a:p>
                  </a:txBody>
                  <a:tcPr marT="45647" marB="4564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7" name="CuadroTexto 6"/>
          <p:cNvSpPr txBox="1"/>
          <p:nvPr/>
        </p:nvSpPr>
        <p:spPr>
          <a:xfrm>
            <a:off x="748930" y="367145"/>
            <a:ext cx="10654144" cy="810478"/>
          </a:xfrm>
          <a:prstGeom prst="rect">
            <a:avLst/>
          </a:prstGeom>
          <a:noFill/>
        </p:spPr>
        <p:txBody>
          <a:bodyPr wrap="square" rtlCol="0">
            <a:spAutoFit/>
          </a:bodyPr>
          <a:lstStyle/>
          <a:p>
            <a:pPr algn="ctr">
              <a:lnSpc>
                <a:spcPts val="2800"/>
              </a:lnSpc>
            </a:pP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 </a:t>
            </a: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GERONTOGERIÁTRICA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n-US" alt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es-E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MEDICINA</a:t>
            </a:r>
            <a:endParaRPr lang="es-ES_tradn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4161</Words>
  <Application>Microsoft Office PowerPoint</Application>
  <PresentationFormat>Panorámica</PresentationFormat>
  <Paragraphs>228</Paragraphs>
  <Slides>34</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Georgia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 Juan Carlos Baster Moro</dc:creator>
  <cp:lastModifiedBy>Juan Carlos Baster</cp:lastModifiedBy>
  <cp:revision>7</cp:revision>
  <dcterms:created xsi:type="dcterms:W3CDTF">2018-03-17T15:23:38Z</dcterms:created>
  <dcterms:modified xsi:type="dcterms:W3CDTF">2023-03-08T13:15:57Z</dcterms:modified>
</cp:coreProperties>
</file>