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3.xml" ContentType="application/vnd.openxmlformats-officedocument.theme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firstSlideNum="1" rtl="0" saveSubsetFonts="0" serverZoom="0" showSpecialPlsOnTitleSld="1">
  <p:sldMasterIdLst>
    <p:sldMasterId id="2147483674" r:id="rId1"/>
  </p:sldMasterIdLst>
  <p:notesMasterIdLst>
    <p:notesMasterId r:id="rId2"/>
  </p:notesMasterIdLst>
  <p:sldIdLst>
    <p:sldId id="363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391" r:id="rId31"/>
    <p:sldId id="392" r:id="rId32"/>
    <p:sldId id="393" r:id="rId33"/>
    <p:sldId id="394" r:id="rId34"/>
    <p:sldId id="395" r:id="rId35"/>
    <p:sldId id="396" r:id="rId36"/>
    <p:sldId id="397" r:id="rId37"/>
    <p:sldId id="398" r:id="rId38"/>
    <p:sldId id="399" r:id="rId39"/>
    <p:sldId id="400" r:id="rId40"/>
    <p:sldId id="401" r:id="rId41"/>
    <p:sldId id="402" r:id="rId42"/>
    <p:sldId id="403" r:id="rId43"/>
    <p:sldId id="404" r:id="rId44"/>
    <p:sldId id="405" r:id="rId45"/>
    <p:sldId id="406" r:id="rId46"/>
    <p:sldId id="407" r:id="rId47"/>
    <p:sldId id="408" r:id="rId48"/>
    <p:sldId id="409" r:id="rId49"/>
    <p:sldId id="410" r:id="rId50"/>
    <p:sldId id="411" r:id="rId51"/>
    <p:sldId id="412" r:id="rId52"/>
    <p:sldId id="413" r:id="rId53"/>
    <p:sldId id="414" r:id="rId54"/>
    <p:sldId id="415" r:id="rId55"/>
  </p:sldIdLst>
  <p:sldSz type="screen4x3" cy="6858000" cx="9144000"/>
  <p:notesSz cx="6858000" cy="9144000"/>
  <p:defaultTextStyle>
    <a:lvl1pPr algn="l" fontAlgn="base" indent="0" latinLnBrk="1" marL="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Arial Narrow" pitchFamily="34" charset="0"/>
        <a:ea typeface="Arial" pitchFamily="34" charset="0"/>
        <a:sym typeface="Arial Narrow" pitchFamily="34" charset="0"/>
      </a:defRPr>
    </a:lvl1pPr>
    <a:lvl2pPr algn="l" fontAlgn="base" indent="0" latinLnBrk="1" marL="4572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Arial Narrow" pitchFamily="34" charset="0"/>
        <a:ea typeface="Arial" pitchFamily="34" charset="0"/>
        <a:sym typeface="Arial Narrow" pitchFamily="34" charset="0"/>
      </a:defRPr>
    </a:lvl2pPr>
    <a:lvl3pPr algn="l" fontAlgn="base" indent="0" latinLnBrk="1" marL="9144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Arial Narrow" pitchFamily="34" charset="0"/>
        <a:ea typeface="Arial" pitchFamily="34" charset="0"/>
        <a:sym typeface="Arial Narrow" pitchFamily="34" charset="0"/>
      </a:defRPr>
    </a:lvl3pPr>
    <a:lvl4pPr algn="l" fontAlgn="base" indent="0" latinLnBrk="1" marL="13716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Arial Narrow" pitchFamily="34" charset="0"/>
        <a:ea typeface="Arial" pitchFamily="34" charset="0"/>
        <a:sym typeface="Arial Narrow" pitchFamily="34" charset="0"/>
      </a:defRPr>
    </a:lvl4pPr>
    <a:lvl5pPr algn="l" fontAlgn="base" indent="0" latinLnBrk="1" marL="18288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Arial Narrow" pitchFamily="34" charset="0"/>
        <a:ea typeface="Arial" pitchFamily="34" charset="0"/>
        <a:sym typeface="Arial Narrow" pitchFamily="34" charset="0"/>
      </a:defRPr>
    </a:lvl5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View">
  <p:normalViewPr showOutlineIcons="1" snapVertSplitter="0" vertBarState="restored" horzBarState="restored" preferSingleView="0">
    <p:restoredLeft sz="15620"/>
    <p:restoredTop sz="92885" autoAdjust="0"/>
  </p:normalViewPr>
  <p:slideViewPr>
    <p:cSldViewPr showGuides="0" snapToGrid="1" snapToObjects="0">
      <p:cViewPr varScale="1">
        <p:scale>
          <a:sx n="50" d="100"/>
          <a:sy n="50" d="100"/>
        </p:scale>
        <p:origin x="1267" y="38"/>
      </p:cViewPr>
      <p:guideLst>
        <p:guide orient="horz" pos="2160"/>
        <p:guide orient="vert" pos="2880"/>
      </p:guideLst>
    </p:cSldViewPr>
  </p:slideViewPr>
  <p:gridSpacing cx="0" cy="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tableStyles" Target="tableStyles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3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830" name="1 Marcador de encabezado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eaLnBrk="1" hangingPunct="1" latinLnBrk="1" lvl="0"/>
            <a:endParaRPr altLang="en-US" sz="1200" lang="en-US">
              <a:latin typeface="Calibri" pitchFamily="34" charset="0"/>
            </a:endParaRPr>
          </a:p>
        </p:txBody>
      </p:sp>
      <p:sp>
        <p:nvSpPr>
          <p:cNvPr id="1048831" name="2 Marcador de fecha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algn="r" eaLnBrk="1" hangingPunct="1" latinLnBrk="1" lvl="0"/>
            <a:fld id="{566ABCEB-ACFC-4714-9973-3DA970169C29}" type="datetime1">
              <a:rPr altLang="en-US" sz="1200" lang="en-US">
                <a:latin typeface="Calibri" pitchFamily="34" charset="0"/>
              </a:rPr>
              <a:pPr algn="r" eaLnBrk="1" hangingPunct="1" latinLnBrk="1" lvl="0"/>
            </a:fld>
            <a:endParaRPr altLang="en-US" sz="1200" lang="en-US">
              <a:latin typeface="Calibri" pitchFamily="34" charset="0"/>
            </a:endParaRPr>
          </a:p>
        </p:txBody>
      </p:sp>
      <p:sp>
        <p:nvSpPr>
          <p:cNvPr id="1048832" name="3 Marcador de imagen de diapositiva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p/>
        </p:txBody>
      </p:sp>
      <p:sp>
        <p:nvSpPr>
          <p:cNvPr id="1048833" name="4 Marcador de notas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es-ES"/>
              <a:t>Haga clic para modificar el estilo de texto del patrón</a:t>
            </a:r>
          </a:p>
          <a:p>
            <a:pPr lvl="1"/>
            <a:r>
              <a:rPr altLang="en-US" lang="es-ES"/>
              <a:t>Segundo nivel</a:t>
            </a:r>
          </a:p>
          <a:p>
            <a:pPr lvl="2"/>
            <a:r>
              <a:rPr altLang="en-US" lang="es-ES"/>
              <a:t>Tercer nivel</a:t>
            </a:r>
          </a:p>
          <a:p>
            <a:pPr lvl="3"/>
            <a:r>
              <a:rPr altLang="en-US" lang="es-ES"/>
              <a:t>Cuarto nivel</a:t>
            </a:r>
          </a:p>
          <a:p>
            <a:pPr lvl="4"/>
            <a:r>
              <a:rPr altLang="en-US" lang="es-ES"/>
              <a:t>Quinto nivel</a:t>
            </a:r>
          </a:p>
        </p:txBody>
      </p:sp>
      <p:sp>
        <p:nvSpPr>
          <p:cNvPr id="1048834" name="5 Marcador de pie de página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eaLnBrk="1" hangingPunct="1" latinLnBrk="1" lvl="0"/>
            <a:endParaRPr altLang="en-US" sz="1200" lang="en-US">
              <a:latin typeface="Calibri" pitchFamily="34" charset="0"/>
            </a:endParaRPr>
          </a:p>
        </p:txBody>
      </p:sp>
      <p:sp>
        <p:nvSpPr>
          <p:cNvPr id="1048835" name="6 Marcador de número de diapositiva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/>
            <a:fld id="{566ABCEB-ACFC-4714-9973-3DA970169C29}" type="slidenum">
              <a:rPr altLang="en-US" sz="1200" lang="es-ES">
                <a:latin typeface="Calibri" pitchFamily="34" charset="0"/>
              </a:rPr>
              <a:pPr algn="r" eaLnBrk="1" hangingPunct="1" latinLnBrk="1" lvl="0"/>
            </a:fld>
            <a:endParaRPr altLang="en-US" sz="1200" lang="es-ES">
              <a:latin typeface="Calibri" pitchFamily="34" charset="0"/>
            </a:endParaRPr>
          </a:p>
        </p:txBody>
      </p:sp>
    </p:spTree>
  </p:cSld>
  <p:clrMap accent1="dk1" accent2="dk1" accent3="dk1" accent4="dk1" accent5="dk1" accent6="dk1" bg1="dk1" bg2="dk1" tx1="dk1" tx2="dk1" hlink="dk1" folHlink="dk1"/>
  <p:notesStyle>
    <a:lvl1pPr algn="l" fontAlgn="base" indent="0" latinLnBrk="1" marL="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Calibri" pitchFamily="34" charset="0"/>
        <a:sym typeface="Arial Narrow" pitchFamily="34" charset="0"/>
      </a:defRPr>
    </a:lvl1pPr>
    <a:lvl2pPr algn="l" fontAlgn="base" indent="0" latinLnBrk="1" marL="4572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Calibri" pitchFamily="34" charset="0"/>
        <a:sym typeface="Arial Narrow" pitchFamily="34" charset="0"/>
      </a:defRPr>
    </a:lvl2pPr>
    <a:lvl3pPr algn="l" fontAlgn="base" indent="0" latinLnBrk="1" marL="9144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Calibri" pitchFamily="34" charset="0"/>
        <a:sym typeface="Arial Narrow" pitchFamily="34" charset="0"/>
      </a:defRPr>
    </a:lvl3pPr>
    <a:lvl4pPr algn="l" fontAlgn="base" indent="0" latinLnBrk="1" marL="13716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Calibri" pitchFamily="34" charset="0"/>
        <a:sym typeface="Arial Narrow" pitchFamily="34" charset="0"/>
      </a:defRPr>
    </a:lvl4pPr>
    <a:lvl5pPr algn="l" fontAlgn="base" indent="0" latinLnBrk="1" marL="18288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Calibri" pitchFamily="34" charset="0"/>
        <a:sym typeface="Arial Narrow" pitchFamily="34" charset="0"/>
      </a:defRPr>
    </a:lvl5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44" name="Rectangle 2"/>
          <p:cNvSpPr/>
          <p:nvPr>
            <p:ph type="sldImg" sz="full" idx="0"/>
          </p:nvPr>
        </p:nvSpPr>
        <p:spPr bwMode="auto">
          <a:xfrm rot="0">
            <a:off x="1143000" y="685800"/>
            <a:ext cx="4572000" cy="3429000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5720" lIns="91440" rIns="91440" tIns="45720" vert="horz"/>
          <a:p/>
        </p:txBody>
      </p:sp>
      <p:sp>
        <p:nvSpPr>
          <p:cNvPr id="1048745" name="Rectangle 3"/>
          <p:cNvSpPr/>
          <p:nvPr>
            <p:ph type="body" sz="full" idx="1"/>
          </p:nvPr>
        </p:nvSpPr>
        <p:spPr bwMode="auto"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eaLnBrk="1" hangingPunct="1" latinLnBrk="1" lvl="0"/>
            <a:r>
              <a:rPr altLang="en-US" lang="es-CO"/>
              <a:t>Por debajo del percentil 3 cuando es peso para la talla es desnutrido, entre el 3 y el 10 está en riesgo de desnutrición, entre el 90 y menos del 97 sobrepeso e igual o superior al 97 obeso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7" name="1 Marcador de imagen de diapositiva"/>
          <p:cNvSpPr/>
          <p:nvPr>
            <p:ph type="sldImg" sz="full" idx="0"/>
          </p:nvPr>
        </p:nvSpPr>
        <p:spPr bwMode="auto">
          <a:xfrm rot="0">
            <a:off x="1143000" y="685800"/>
            <a:ext cx="4572000" cy="3429000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5720" lIns="91440" rIns="91440" tIns="45720" vert="horz"/>
          <a:p/>
        </p:txBody>
      </p:sp>
      <p:sp>
        <p:nvSpPr>
          <p:cNvPr id="1048638" name="2 Marcador de notas"/>
          <p:cNvSpPr/>
          <p:nvPr>
            <p:ph type="body" sz="full" idx="1"/>
          </p:nvPr>
        </p:nvSpPr>
        <p:spPr bwMode="auto"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eaLnBrk="1" hangingPunct="1" latinLnBrk="1" lvl="0">
              <a:spcBef>
                <a:spcPct val="0"/>
              </a:spcBef>
            </a:pPr>
            <a:endParaRPr altLang="en-US" lang="en-US"/>
          </a:p>
        </p:txBody>
      </p:sp>
      <p:sp>
        <p:nvSpPr>
          <p:cNvPr id="1048639" name="3 Marcador de número de diapositiva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>
              <a:spcBef>
                <a:spcPct val="0"/>
              </a:spcBef>
            </a:pPr>
            <a:fld id="{566ABCEB-ACFC-4714-9973-3DA970169C29}" type="slidenum">
              <a:rPr altLang="en-US" lang="es-ES">
                <a:ea typeface="Arial" pitchFamily="34" charset="0"/>
              </a:rPr>
              <a:pPr algn="r" eaLnBrk="1" hangingPunct="1" latinLnBrk="1" lvl="0">
                <a:spcBef>
                  <a:spcPct val="0"/>
                </a:spcBef>
              </a:pPr>
            </a:fld>
            <a:endParaRPr altLang="en-US" lang="es-ES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0" name="1 Marcador de imagen de diapositiva"/>
          <p:cNvSpPr/>
          <p:nvPr>
            <p:ph type="sldImg" sz="full" idx="0"/>
          </p:nvPr>
        </p:nvSpPr>
        <p:spPr bwMode="auto">
          <a:xfrm rot="0">
            <a:off x="1143000" y="685800"/>
            <a:ext cx="4572000" cy="3429000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5720" lIns="91440" rIns="91440" tIns="45720" vert="horz"/>
          <a:p/>
        </p:txBody>
      </p:sp>
      <p:sp>
        <p:nvSpPr>
          <p:cNvPr id="1048621" name="2 Marcador de notas"/>
          <p:cNvSpPr/>
          <p:nvPr>
            <p:ph type="body" sz="full" idx="1"/>
          </p:nvPr>
        </p:nvSpPr>
        <p:spPr bwMode="auto"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eaLnBrk="1" hangingPunct="1" latinLnBrk="1" lvl="0">
              <a:spcBef>
                <a:spcPct val="0"/>
              </a:spcBef>
            </a:pPr>
            <a:endParaRPr altLang="en-US" lang="en-US"/>
          </a:p>
        </p:txBody>
      </p:sp>
      <p:sp>
        <p:nvSpPr>
          <p:cNvPr id="1048622" name="3 Marcador de número de diapositiva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>
              <a:spcBef>
                <a:spcPct val="0"/>
              </a:spcBef>
            </a:pPr>
            <a:fld id="{566ABCEB-ACFC-4714-9973-3DA970169C29}" type="slidenum">
              <a:rPr altLang="en-US" lang="es-ES">
                <a:ea typeface="Arial" pitchFamily="34" charset="0"/>
              </a:rPr>
              <a:pPr algn="r" eaLnBrk="1" hangingPunct="1" latinLnBrk="1" lvl="0">
                <a:spcBef>
                  <a:spcPct val="0"/>
                </a:spcBef>
              </a:pPr>
            </a:fld>
            <a:endParaRPr altLang="en-US" lang="es-ES">
              <a:ea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solidFill>
          <a:srgbClr val="002060"/>
        </a:solidFill>
      </p:bgPr>
    </p:bg>
    <p:spTree>
      <p:nvGrpSpPr>
        <p:cNvPr id="7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3" name="Picture 6" descr="horizon.pn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9144000" cy="6858000"/>
          </a:xfrm>
          <a:prstGeom prst="rect"/>
          <a:noFill/>
          <a:ln>
            <a:noFill/>
          </a:ln>
        </p:spPr>
      </p:pic>
      <p:pic>
        <p:nvPicPr>
          <p:cNvPr id="2097154" name="Picture 6" descr="horizon.pn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33333" r="0" b="0"/>
          <a:stretch>
            <a:fillRect/>
          </a:stretch>
        </p:blipFill>
        <p:spPr>
          <a:xfrm rot="0">
            <a:off x="0" y="0"/>
            <a:ext cx="9144000" cy="4572000"/>
          </a:xfrm>
          <a:prstGeom prst="rect"/>
          <a:noFill/>
          <a:ln>
            <a:noFill/>
          </a:ln>
        </p:spPr>
      </p:pic>
      <p:sp>
        <p:nvSpPr>
          <p:cNvPr id="1048593" name="Date Placeholder 3"/>
          <p:cNvSpPr/>
          <p:nvPr>
            <p:ph type="dt" sz="half" idx="2"/>
          </p:nvPr>
        </p:nvSpPr>
        <p:spPr>
          <a:xfrm rot="0">
            <a:off x="5715000" y="6356350"/>
            <a:ext cx="15240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algn="r" eaLnBrk="1" hangingPunct="1" latinLnBrk="1" lvl="0"/>
            <a:fld id="{566ABCEB-ACFC-4714-9973-3DA970169C29}" type="datetime1">
              <a:rPr altLang="en-US" sz="1000" lang="es-ES"/>
              <a:pPr algn="r" eaLnBrk="1" hangingPunct="1" latinLnBrk="1" lvl="0"/>
            </a:fld>
            <a:endParaRPr altLang="en-US" sz="1000" lang="es-ES"/>
          </a:p>
        </p:txBody>
      </p:sp>
      <p:sp>
        <p:nvSpPr>
          <p:cNvPr id="1048594" name="Footer Placeholder 4"/>
          <p:cNvSpPr/>
          <p:nvPr>
            <p:ph type="ftr" sz="quarter" idx="3"/>
          </p:nvPr>
        </p:nvSpPr>
        <p:spPr>
          <a:xfrm rot="0">
            <a:off x="6096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eaLnBrk="1" hangingPunct="1" latinLnBrk="1" lvl="0"/>
            <a:endParaRPr altLang="en-US" sz="1000" lang="es-ES"/>
          </a:p>
        </p:txBody>
      </p:sp>
      <p:sp>
        <p:nvSpPr>
          <p:cNvPr id="1048595" name="Slide Number Placeholder 5"/>
          <p:cNvSpPr/>
          <p:nvPr>
            <p:ph type="sldNum" sz="quarter" idx="4"/>
          </p:nvPr>
        </p:nvSpPr>
        <p:spPr>
          <a:xfrm rot="0">
            <a:off x="7543800" y="6356350"/>
            <a:ext cx="990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100" lang="es-ES"/>
              <a:pPr algn="r" eaLnBrk="1" hangingPunct="1" latinLnBrk="1" lvl="0"/>
            </a:fld>
            <a:endParaRPr altLang="en-US" sz="1100" lang="es-ES"/>
          </a:p>
        </p:txBody>
      </p:sp>
      <p:sp>
        <p:nvSpPr>
          <p:cNvPr id="1048597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dirty="0" lang="en-US"/>
          </a:p>
        </p:txBody>
      </p:sp>
      <p:sp>
        <p:nvSpPr>
          <p:cNvPr id="1048596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algn="ctr" indent="0" marL="0">
              <a:buNone/>
              <a:defRPr baseline="0" sz="1700">
                <a:solidFill>
                  <a:schemeClr val="tx2"/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dirty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ítulo y texto vertical">
    <p:spTree>
      <p:nvGrpSpPr>
        <p:cNvPr id="1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" smtClean="0"/>
              <a:t>Haga clic para modificar el estilo de título del patrón</a:t>
            </a:r>
            <a:endParaRPr dirty="0" lang="en-US"/>
          </a:p>
        </p:txBody>
      </p:sp>
      <p:sp>
        <p:nvSpPr>
          <p:cNvPr id="104882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48578" name="Date Placeholder 3"/>
          <p:cNvSpPr/>
          <p:nvPr>
            <p:ph type="dt" sz="half" idx="2"/>
          </p:nvPr>
        </p:nvSpPr>
        <p:spPr>
          <a:xfrm rot="0">
            <a:off x="5715000" y="6356350"/>
            <a:ext cx="15240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algn="r" eaLnBrk="1" hangingPunct="1" latinLnBrk="1" lvl="0"/>
            <a:fld id="{566ABCEB-ACFC-4714-9973-3DA970169C29}" type="datetime1">
              <a:rPr altLang="en-US" sz="1000" lang="es-ES"/>
              <a:pPr algn="r" eaLnBrk="1" hangingPunct="1" latinLnBrk="1" lvl="0"/>
            </a:fld>
            <a:endParaRPr altLang="en-US" sz="1000" lang="es-ES"/>
          </a:p>
        </p:txBody>
      </p:sp>
      <p:sp>
        <p:nvSpPr>
          <p:cNvPr id="1048580" name="Slide Number Placeholder 5"/>
          <p:cNvSpPr/>
          <p:nvPr>
            <p:ph type="sldNum" sz="quarter" idx="4"/>
          </p:nvPr>
        </p:nvSpPr>
        <p:spPr>
          <a:xfrm rot="0">
            <a:off x="7543800" y="6356350"/>
            <a:ext cx="990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100" lang="es-ES"/>
              <a:pPr algn="r" eaLnBrk="1" hangingPunct="1" latinLnBrk="1" lvl="0"/>
            </a:fld>
            <a:endParaRPr altLang="en-US" sz="1100" lang="es-ES"/>
          </a:p>
        </p:txBody>
      </p:sp>
      <p:sp>
        <p:nvSpPr>
          <p:cNvPr id="1048579" name="Footer Placeholder 4"/>
          <p:cNvSpPr/>
          <p:nvPr>
            <p:ph type="ftr" sz="quarter" idx="3"/>
          </p:nvPr>
        </p:nvSpPr>
        <p:spPr>
          <a:xfrm rot="0">
            <a:off x="6096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eaLnBrk="1" hangingPunct="1" latinLnBrk="1" lvl="0"/>
            <a:endParaRPr altLang="en-US" sz="1000"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Título vertical y texto">
    <p:spTree>
      <p:nvGrpSpPr>
        <p:cNvPr id="1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s-ES" smtClean="0"/>
              <a:t>Haga clic para modificar el estilo de título del patrón</a:t>
            </a:r>
            <a:endParaRPr dirty="0" lang="en-US"/>
          </a:p>
        </p:txBody>
      </p:sp>
      <p:sp>
        <p:nvSpPr>
          <p:cNvPr id="104882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48578" name="Date Placeholder 3"/>
          <p:cNvSpPr/>
          <p:nvPr>
            <p:ph type="dt" sz="half" idx="2"/>
          </p:nvPr>
        </p:nvSpPr>
        <p:spPr>
          <a:xfrm rot="0">
            <a:off x="5715000" y="6356350"/>
            <a:ext cx="15240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algn="r" eaLnBrk="1" hangingPunct="1" latinLnBrk="1" lvl="0"/>
            <a:fld id="{566ABCEB-ACFC-4714-9973-3DA970169C29}" type="datetime1">
              <a:rPr altLang="en-US" sz="1000" lang="es-ES"/>
              <a:pPr algn="r" eaLnBrk="1" hangingPunct="1" latinLnBrk="1" lvl="0"/>
            </a:fld>
            <a:endParaRPr altLang="en-US" sz="1000" lang="es-ES"/>
          </a:p>
        </p:txBody>
      </p:sp>
      <p:sp>
        <p:nvSpPr>
          <p:cNvPr id="1048580" name="Slide Number Placeholder 5"/>
          <p:cNvSpPr/>
          <p:nvPr>
            <p:ph type="sldNum" sz="quarter" idx="4"/>
          </p:nvPr>
        </p:nvSpPr>
        <p:spPr>
          <a:xfrm rot="0">
            <a:off x="7543800" y="6356350"/>
            <a:ext cx="990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100" lang="es-ES"/>
              <a:pPr algn="r" eaLnBrk="1" hangingPunct="1" latinLnBrk="1" lvl="0"/>
            </a:fld>
            <a:endParaRPr altLang="en-US" sz="1100" lang="es-ES"/>
          </a:p>
        </p:txBody>
      </p:sp>
      <p:sp>
        <p:nvSpPr>
          <p:cNvPr id="1048579" name="Footer Placeholder 4"/>
          <p:cNvSpPr/>
          <p:nvPr>
            <p:ph type="ftr" sz="quarter" idx="3"/>
          </p:nvPr>
        </p:nvSpPr>
        <p:spPr>
          <a:xfrm rot="0">
            <a:off x="6096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eaLnBrk="1" hangingPunct="1" latinLnBrk="1" lvl="0"/>
            <a:endParaRPr altLang="en-US" sz="1000"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ítulo y objetos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p>
            <a:r>
              <a:rPr lang="es-ES" smtClean="0"/>
              <a:t>Haga clic para modificar el estilo de título del patrón</a:t>
            </a:r>
            <a:endParaRPr dirty="0" lang="en-US"/>
          </a:p>
        </p:txBody>
      </p:sp>
      <p:sp>
        <p:nvSpPr>
          <p:cNvPr id="1048584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 lang="en-US"/>
          </a:p>
        </p:txBody>
      </p:sp>
      <p:sp>
        <p:nvSpPr>
          <p:cNvPr id="1048578" name="Date Placeholder 3"/>
          <p:cNvSpPr/>
          <p:nvPr>
            <p:ph type="dt" sz="half" idx="2"/>
          </p:nvPr>
        </p:nvSpPr>
        <p:spPr>
          <a:xfrm rot="0">
            <a:off x="5715000" y="6356350"/>
            <a:ext cx="15240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algn="r" eaLnBrk="1" hangingPunct="1" latinLnBrk="1" lvl="0"/>
            <a:fld id="{566ABCEB-ACFC-4714-9973-3DA970169C29}" type="datetime1">
              <a:rPr altLang="en-US" sz="1000" lang="es-ES"/>
              <a:pPr algn="r" eaLnBrk="1" hangingPunct="1" latinLnBrk="1" lvl="0"/>
            </a:fld>
            <a:endParaRPr altLang="en-US" sz="1000" lang="es-ES"/>
          </a:p>
        </p:txBody>
      </p:sp>
      <p:sp>
        <p:nvSpPr>
          <p:cNvPr id="1048580" name="Slide Number Placeholder 5"/>
          <p:cNvSpPr/>
          <p:nvPr>
            <p:ph type="sldNum" sz="quarter" idx="4"/>
          </p:nvPr>
        </p:nvSpPr>
        <p:spPr>
          <a:xfrm rot="0">
            <a:off x="7543800" y="6356350"/>
            <a:ext cx="990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100" lang="es-ES"/>
              <a:pPr algn="r" eaLnBrk="1" hangingPunct="1" latinLnBrk="1" lvl="0"/>
            </a:fld>
            <a:endParaRPr altLang="en-US" sz="1100" lang="es-ES"/>
          </a:p>
        </p:txBody>
      </p:sp>
      <p:sp>
        <p:nvSpPr>
          <p:cNvPr id="1048579" name="Footer Placeholder 4"/>
          <p:cNvSpPr/>
          <p:nvPr>
            <p:ph type="ftr" sz="quarter" idx="3"/>
          </p:nvPr>
        </p:nvSpPr>
        <p:spPr>
          <a:xfrm rot="0">
            <a:off x="6096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eaLnBrk="1" hangingPunct="1" latinLnBrk="1" lvl="0"/>
            <a:endParaRPr altLang="en-US" sz="1000"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Encabezado de sección"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3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baseline="0" b="0" cap="all" sz="3200" i="0"/>
            </a:lvl1pPr>
          </a:lstStyle>
          <a:p>
            <a:r>
              <a:rPr lang="es-ES" smtClean="0"/>
              <a:t>Haga clic para modificar el estilo de título del patrón</a:t>
            </a:r>
            <a:endParaRPr dirty="0" lang="en-US"/>
          </a:p>
        </p:txBody>
      </p:sp>
      <p:sp>
        <p:nvSpPr>
          <p:cNvPr id="1048824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indent="0" marL="0">
              <a:buNone/>
              <a:defRPr baseline="0" sz="1700">
                <a:solidFill>
                  <a:schemeClr val="tx2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48578" name="Date Placeholder 3"/>
          <p:cNvSpPr/>
          <p:nvPr>
            <p:ph type="dt" sz="half" idx="2"/>
          </p:nvPr>
        </p:nvSpPr>
        <p:spPr>
          <a:xfrm rot="0">
            <a:off x="5715000" y="6356350"/>
            <a:ext cx="15240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algn="r" eaLnBrk="1" hangingPunct="1" latinLnBrk="1" lvl="0"/>
            <a:fld id="{566ABCEB-ACFC-4714-9973-3DA970169C29}" type="datetime1">
              <a:rPr altLang="en-US" sz="1000" lang="es-ES"/>
              <a:pPr algn="r" eaLnBrk="1" hangingPunct="1" latinLnBrk="1" lvl="0"/>
            </a:fld>
            <a:endParaRPr altLang="en-US" sz="1000" lang="es-ES"/>
          </a:p>
        </p:txBody>
      </p:sp>
      <p:sp>
        <p:nvSpPr>
          <p:cNvPr id="1048580" name="Slide Number Placeholder 5"/>
          <p:cNvSpPr/>
          <p:nvPr>
            <p:ph type="sldNum" sz="quarter" idx="4"/>
          </p:nvPr>
        </p:nvSpPr>
        <p:spPr>
          <a:xfrm rot="0">
            <a:off x="7543800" y="6356350"/>
            <a:ext cx="990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100" lang="es-ES"/>
              <a:pPr algn="r" eaLnBrk="1" hangingPunct="1" latinLnBrk="1" lvl="0"/>
            </a:fld>
            <a:endParaRPr altLang="en-US" sz="1100" lang="es-ES"/>
          </a:p>
        </p:txBody>
      </p:sp>
      <p:sp>
        <p:nvSpPr>
          <p:cNvPr id="1048579" name="Footer Placeholder 4"/>
          <p:cNvSpPr/>
          <p:nvPr>
            <p:ph type="ftr" sz="quarter" idx="3"/>
          </p:nvPr>
        </p:nvSpPr>
        <p:spPr>
          <a:xfrm rot="0">
            <a:off x="6096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eaLnBrk="1" hangingPunct="1" latinLnBrk="1" lvl="0"/>
            <a:endParaRPr altLang="en-US" sz="1000"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Dos objetos"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buFont typeface="Arial" pitchFamily="34" charset="0"/>
              <a:buChar char="•"/>
            </a:lvl6pPr>
            <a:lvl7pPr>
              <a:buClr>
                <a:schemeClr val="tx2"/>
              </a:buClr>
              <a:buFont typeface="Arial" pitchFamily="34" charset="0"/>
              <a:buChar char="•"/>
            </a:lvl7pPr>
            <a:lvl8pPr>
              <a:buClr>
                <a:schemeClr val="tx2"/>
              </a:buClr>
              <a:buFont typeface="Arial" pitchFamily="34" charset="0"/>
              <a:buChar char="•"/>
            </a:lvl8pPr>
            <a:lvl9pPr>
              <a:buClr>
                <a:schemeClr val="tx2"/>
              </a:buClr>
              <a:buFont typeface="Arial" pitchFamily="34" charset="0"/>
              <a:buChar char="•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 lang="en-US" smtClean="0"/>
          </a:p>
        </p:txBody>
      </p:sp>
      <p:sp>
        <p:nvSpPr>
          <p:cNvPr id="1048644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</a:lvl6pPr>
            <a:lvl7pPr>
              <a:buClr>
                <a:schemeClr val="tx2"/>
              </a:buClr>
            </a:lvl7pPr>
            <a:lvl8pPr>
              <a:buClr>
                <a:schemeClr val="tx2"/>
              </a:buClr>
            </a:lvl8pPr>
            <a:lvl9pPr>
              <a:buClr>
                <a:schemeClr val="tx2"/>
              </a:buCl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 lang="en-US" smtClean="0"/>
          </a:p>
        </p:txBody>
      </p:sp>
      <p:sp>
        <p:nvSpPr>
          <p:cNvPr id="104864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p>
            <a:r>
              <a:rPr lang="es-ES" smtClean="0"/>
              <a:t>Haga clic para modificar el estilo de título del patrón</a:t>
            </a:r>
            <a:endParaRPr dirty="0" lang="en-US"/>
          </a:p>
        </p:txBody>
      </p:sp>
      <p:sp>
        <p:nvSpPr>
          <p:cNvPr id="1048578" name="Date Placeholder 3"/>
          <p:cNvSpPr/>
          <p:nvPr>
            <p:ph type="dt" sz="half" idx="2"/>
          </p:nvPr>
        </p:nvSpPr>
        <p:spPr>
          <a:xfrm rot="0">
            <a:off x="5715000" y="6356350"/>
            <a:ext cx="15240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algn="r" eaLnBrk="1" hangingPunct="1" latinLnBrk="1" lvl="0"/>
            <a:fld id="{566ABCEB-ACFC-4714-9973-3DA970169C29}" type="datetime1">
              <a:rPr altLang="en-US" sz="1000" lang="es-ES"/>
              <a:pPr algn="r" eaLnBrk="1" hangingPunct="1" latinLnBrk="1" lvl="0"/>
            </a:fld>
            <a:endParaRPr altLang="en-US" sz="1000" lang="es-ES"/>
          </a:p>
        </p:txBody>
      </p:sp>
      <p:sp>
        <p:nvSpPr>
          <p:cNvPr id="1048580" name="Slide Number Placeholder 5"/>
          <p:cNvSpPr/>
          <p:nvPr>
            <p:ph type="sldNum" sz="quarter" idx="4"/>
          </p:nvPr>
        </p:nvSpPr>
        <p:spPr>
          <a:xfrm rot="0">
            <a:off x="7543800" y="6356350"/>
            <a:ext cx="990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100" lang="es-ES"/>
              <a:pPr algn="r" eaLnBrk="1" hangingPunct="1" latinLnBrk="1" lvl="0"/>
            </a:fld>
            <a:endParaRPr altLang="en-US" sz="1100" lang="es-ES"/>
          </a:p>
        </p:txBody>
      </p:sp>
      <p:sp>
        <p:nvSpPr>
          <p:cNvPr id="1048579" name="Footer Placeholder 4"/>
          <p:cNvSpPr/>
          <p:nvPr>
            <p:ph type="ftr" sz="quarter" idx="3"/>
          </p:nvPr>
        </p:nvSpPr>
        <p:spPr>
          <a:xfrm rot="0">
            <a:off x="6096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eaLnBrk="1" hangingPunct="1" latinLnBrk="1" lvl="0"/>
            <a:endParaRPr altLang="en-US" sz="1000"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ación"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</a:lvl6pPr>
            <a:lvl7pPr>
              <a:buClr>
                <a:schemeClr val="tx2"/>
              </a:buClr>
            </a:lvl7pPr>
            <a:lvl8pPr>
              <a:buClr>
                <a:schemeClr val="tx2"/>
              </a:buClr>
            </a:lvl8pPr>
            <a:lvl9pPr>
              <a:buClr>
                <a:schemeClr val="tx2"/>
              </a:buCl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 lang="en-US" smtClean="0"/>
          </a:p>
        </p:txBody>
      </p:sp>
      <p:sp>
        <p:nvSpPr>
          <p:cNvPr id="1048616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</a:lvl6pPr>
            <a:lvl7pPr>
              <a:buClr>
                <a:schemeClr val="tx2"/>
              </a:buClr>
            </a:lvl7pPr>
            <a:lvl8pPr>
              <a:buClr>
                <a:schemeClr val="tx2"/>
              </a:buClr>
            </a:lvl8pPr>
            <a:lvl9pPr>
              <a:buClr>
                <a:schemeClr val="tx2"/>
              </a:buCl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 lang="en-US" smtClean="0"/>
          </a:p>
        </p:txBody>
      </p:sp>
      <p:sp>
        <p:nvSpPr>
          <p:cNvPr id="104861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p>
            <a:r>
              <a:rPr lang="es-ES" smtClean="0"/>
              <a:t>Haga clic para modificar el estilo de título del patrón</a:t>
            </a:r>
            <a:endParaRPr dirty="0" lang="en-US"/>
          </a:p>
        </p:txBody>
      </p:sp>
      <p:sp>
        <p:nvSpPr>
          <p:cNvPr id="1048618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indent="0" marL="0">
              <a:buNone/>
              <a:defRPr baseline="0" b="0" sz="1700" i="0">
                <a:solidFill>
                  <a:schemeClr val="tx2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486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indent="0" marL="0">
              <a:buNone/>
              <a:defRPr baseline="0" b="0" sz="1700" i="0">
                <a:solidFill>
                  <a:schemeClr val="tx2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48578" name="Date Placeholder 3"/>
          <p:cNvSpPr/>
          <p:nvPr>
            <p:ph type="dt" sz="half" idx="2"/>
          </p:nvPr>
        </p:nvSpPr>
        <p:spPr>
          <a:xfrm rot="0">
            <a:off x="5715000" y="6356350"/>
            <a:ext cx="15240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algn="r" eaLnBrk="1" hangingPunct="1" latinLnBrk="1" lvl="0"/>
            <a:fld id="{566ABCEB-ACFC-4714-9973-3DA970169C29}" type="datetime1">
              <a:rPr altLang="en-US" sz="1000" lang="es-ES"/>
              <a:pPr algn="r" eaLnBrk="1" hangingPunct="1" latinLnBrk="1" lvl="0"/>
            </a:fld>
            <a:endParaRPr altLang="en-US" sz="1000" lang="es-ES"/>
          </a:p>
        </p:txBody>
      </p:sp>
      <p:sp>
        <p:nvSpPr>
          <p:cNvPr id="1048580" name="Slide Number Placeholder 5"/>
          <p:cNvSpPr/>
          <p:nvPr>
            <p:ph type="sldNum" sz="quarter" idx="4"/>
          </p:nvPr>
        </p:nvSpPr>
        <p:spPr>
          <a:xfrm rot="0">
            <a:off x="7543800" y="6356350"/>
            <a:ext cx="990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100" lang="es-ES"/>
              <a:pPr algn="r" eaLnBrk="1" hangingPunct="1" latinLnBrk="1" lvl="0"/>
            </a:fld>
            <a:endParaRPr altLang="en-US" sz="1100" lang="es-ES"/>
          </a:p>
        </p:txBody>
      </p:sp>
      <p:sp>
        <p:nvSpPr>
          <p:cNvPr id="1048579" name="Footer Placeholder 4"/>
          <p:cNvSpPr/>
          <p:nvPr>
            <p:ph type="ftr" sz="quarter" idx="3"/>
          </p:nvPr>
        </p:nvSpPr>
        <p:spPr>
          <a:xfrm rot="0">
            <a:off x="6096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eaLnBrk="1" hangingPunct="1" latinLnBrk="1" lvl="0"/>
            <a:endParaRPr altLang="en-US" sz="1000"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Sólo el título"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p>
            <a:r>
              <a:rPr lang="es-ES" smtClean="0"/>
              <a:t>Haga clic para modificar el estilo de título del patrón</a:t>
            </a:r>
            <a:endParaRPr dirty="0" lang="en-US"/>
          </a:p>
        </p:txBody>
      </p:sp>
      <p:sp>
        <p:nvSpPr>
          <p:cNvPr id="1048578" name="Date Placeholder 3"/>
          <p:cNvSpPr/>
          <p:nvPr>
            <p:ph type="dt" sz="half" idx="2"/>
          </p:nvPr>
        </p:nvSpPr>
        <p:spPr>
          <a:xfrm rot="0">
            <a:off x="5715000" y="6356350"/>
            <a:ext cx="15240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algn="r" eaLnBrk="1" hangingPunct="1" latinLnBrk="1" lvl="0"/>
            <a:fld id="{566ABCEB-ACFC-4714-9973-3DA970169C29}" type="datetime1">
              <a:rPr altLang="en-US" sz="1000" lang="es-ES"/>
              <a:pPr algn="r" eaLnBrk="1" hangingPunct="1" latinLnBrk="1" lvl="0"/>
            </a:fld>
            <a:endParaRPr altLang="en-US" sz="1000" lang="es-ES"/>
          </a:p>
        </p:txBody>
      </p:sp>
      <p:sp>
        <p:nvSpPr>
          <p:cNvPr id="1048580" name="Slide Number Placeholder 5"/>
          <p:cNvSpPr/>
          <p:nvPr>
            <p:ph type="sldNum" sz="quarter" idx="4"/>
          </p:nvPr>
        </p:nvSpPr>
        <p:spPr>
          <a:xfrm rot="0">
            <a:off x="7543800" y="6356350"/>
            <a:ext cx="990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100" lang="es-ES"/>
              <a:pPr algn="r" eaLnBrk="1" hangingPunct="1" latinLnBrk="1" lvl="0"/>
            </a:fld>
            <a:endParaRPr altLang="en-US" sz="1100" lang="es-ES"/>
          </a:p>
        </p:txBody>
      </p:sp>
      <p:sp>
        <p:nvSpPr>
          <p:cNvPr id="1048579" name="Footer Placeholder 4"/>
          <p:cNvSpPr/>
          <p:nvPr>
            <p:ph type="ftr" sz="quarter" idx="3"/>
          </p:nvPr>
        </p:nvSpPr>
        <p:spPr>
          <a:xfrm rot="0">
            <a:off x="6096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eaLnBrk="1" hangingPunct="1" latinLnBrk="1" lvl="0"/>
            <a:endParaRPr altLang="en-US" sz="1000"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En blanco"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Date Placeholder 3"/>
          <p:cNvSpPr/>
          <p:nvPr>
            <p:ph type="dt" sz="half" idx="2"/>
          </p:nvPr>
        </p:nvSpPr>
        <p:spPr>
          <a:xfrm rot="0">
            <a:off x="5715000" y="6356350"/>
            <a:ext cx="15240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algn="r" eaLnBrk="1" hangingPunct="1" latinLnBrk="1" lvl="0"/>
            <a:fld id="{566ABCEB-ACFC-4714-9973-3DA970169C29}" type="datetime1">
              <a:rPr altLang="en-US" sz="1000" lang="es-ES"/>
              <a:pPr algn="r" eaLnBrk="1" hangingPunct="1" latinLnBrk="1" lvl="0"/>
            </a:fld>
            <a:endParaRPr altLang="en-US" sz="1000" lang="es-ES"/>
          </a:p>
        </p:txBody>
      </p:sp>
      <p:sp>
        <p:nvSpPr>
          <p:cNvPr id="1048580" name="Slide Number Placeholder 5"/>
          <p:cNvSpPr/>
          <p:nvPr>
            <p:ph type="sldNum" sz="quarter" idx="4"/>
          </p:nvPr>
        </p:nvSpPr>
        <p:spPr>
          <a:xfrm rot="0">
            <a:off x="7543800" y="6356350"/>
            <a:ext cx="990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100" lang="es-ES"/>
              <a:pPr algn="r" eaLnBrk="1" hangingPunct="1" latinLnBrk="1" lvl="0"/>
            </a:fld>
            <a:endParaRPr altLang="en-US" sz="1100" lang="es-ES"/>
          </a:p>
        </p:txBody>
      </p:sp>
      <p:sp>
        <p:nvSpPr>
          <p:cNvPr id="1048579" name="Footer Placeholder 4"/>
          <p:cNvSpPr/>
          <p:nvPr>
            <p:ph type="ftr" sz="quarter" idx="3"/>
          </p:nvPr>
        </p:nvSpPr>
        <p:spPr>
          <a:xfrm rot="0">
            <a:off x="6096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eaLnBrk="1" hangingPunct="1" latinLnBrk="1" lvl="0"/>
            <a:endParaRPr altLang="en-US" sz="1000"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ido con título"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 lang="en-US"/>
          </a:p>
        </p:txBody>
      </p:sp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baseline="0" b="0" cap="none" sz="1800" i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dirty="0" lang="en-US"/>
          </a:p>
        </p:txBody>
      </p:sp>
      <p:sp>
        <p:nvSpPr>
          <p:cNvPr id="1048636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48578" name="Date Placeholder 3"/>
          <p:cNvSpPr/>
          <p:nvPr>
            <p:ph type="dt" sz="half" idx="2"/>
          </p:nvPr>
        </p:nvSpPr>
        <p:spPr>
          <a:xfrm rot="0">
            <a:off x="5715000" y="6356350"/>
            <a:ext cx="15240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algn="r" eaLnBrk="1" hangingPunct="1" latinLnBrk="1" lvl="0"/>
            <a:fld id="{566ABCEB-ACFC-4714-9973-3DA970169C29}" type="datetime1">
              <a:rPr altLang="en-US" sz="1000" lang="es-ES"/>
              <a:pPr algn="r" eaLnBrk="1" hangingPunct="1" latinLnBrk="1" lvl="0"/>
            </a:fld>
            <a:endParaRPr altLang="en-US" sz="1000" lang="es-ES"/>
          </a:p>
        </p:txBody>
      </p:sp>
      <p:sp>
        <p:nvSpPr>
          <p:cNvPr id="1048580" name="Slide Number Placeholder 5"/>
          <p:cNvSpPr/>
          <p:nvPr>
            <p:ph type="sldNum" sz="quarter" idx="4"/>
          </p:nvPr>
        </p:nvSpPr>
        <p:spPr>
          <a:xfrm rot="0">
            <a:off x="7543800" y="6356350"/>
            <a:ext cx="990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100" lang="es-ES"/>
              <a:pPr algn="r" eaLnBrk="1" hangingPunct="1" latinLnBrk="1" lvl="0"/>
            </a:fld>
            <a:endParaRPr altLang="en-US" sz="1100" lang="es-ES"/>
          </a:p>
        </p:txBody>
      </p:sp>
      <p:sp>
        <p:nvSpPr>
          <p:cNvPr id="1048579" name="Footer Placeholder 4"/>
          <p:cNvSpPr/>
          <p:nvPr>
            <p:ph type="ftr" sz="quarter" idx="3"/>
          </p:nvPr>
        </p:nvSpPr>
        <p:spPr>
          <a:xfrm rot="0">
            <a:off x="6096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eaLnBrk="1" hangingPunct="1" latinLnBrk="1" lvl="0"/>
            <a:endParaRPr altLang="en-US" sz="1000"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solidFill>
          <a:srgbClr val="002060"/>
        </a:solidFill>
      </p:bgPr>
    </p:bg>
    <p:spTree>
      <p:nvGrpSpPr>
        <p:cNvPr id="13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77" name="Picture 6" descr="horizon.pn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9144000" cy="6858000"/>
          </a:xfrm>
          <a:prstGeom prst="rect"/>
          <a:noFill/>
          <a:ln>
            <a:noFill/>
          </a:ln>
        </p:spPr>
      </p:pic>
      <p:pic>
        <p:nvPicPr>
          <p:cNvPr id="2097178" name="Picture 10" descr="horizon.png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0" y="0"/>
            <a:ext cx="9144000" cy="6858000"/>
          </a:xfrm>
          <a:prstGeom prst="rect"/>
          <a:noFill/>
          <a:ln>
            <a:noFill/>
          </a:ln>
        </p:spPr>
      </p:pic>
      <p:sp>
        <p:nvSpPr>
          <p:cNvPr id="1048817" name="Date Placeholder 4"/>
          <p:cNvSpPr/>
          <p:nvPr>
            <p:ph type="dt" sz="half" idx="2"/>
          </p:nvPr>
        </p:nvSpPr>
        <p:spPr>
          <a:xfrm rot="0">
            <a:off x="5715000" y="6356350"/>
            <a:ext cx="15240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algn="r" eaLnBrk="1" hangingPunct="1" latinLnBrk="1" lvl="0"/>
            <a:fld id="{566ABCEB-ACFC-4714-9973-3DA970169C29}" type="datetime1">
              <a:rPr altLang="en-US" sz="1000" lang="es-ES"/>
              <a:pPr algn="r" eaLnBrk="1" hangingPunct="1" latinLnBrk="1" lvl="0"/>
            </a:fld>
            <a:endParaRPr altLang="en-US" sz="1000" lang="es-ES"/>
          </a:p>
        </p:txBody>
      </p:sp>
      <p:sp>
        <p:nvSpPr>
          <p:cNvPr id="1048818" name="Footer Placeholder 5"/>
          <p:cNvSpPr/>
          <p:nvPr>
            <p:ph type="ftr" sz="quarter" idx="3"/>
          </p:nvPr>
        </p:nvSpPr>
        <p:spPr>
          <a:xfrm rot="0">
            <a:off x="6096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eaLnBrk="1" hangingPunct="1" latinLnBrk="1" lvl="0"/>
            <a:endParaRPr altLang="en-US" sz="1000" lang="es-ES"/>
          </a:p>
        </p:txBody>
      </p:sp>
      <p:sp>
        <p:nvSpPr>
          <p:cNvPr id="1048819" name="Slide Number Placeholder 6"/>
          <p:cNvSpPr/>
          <p:nvPr>
            <p:ph type="sldNum" sz="quarter" idx="4"/>
          </p:nvPr>
        </p:nvSpPr>
        <p:spPr>
          <a:xfrm rot="0">
            <a:off x="7543800" y="6356350"/>
            <a:ext cx="990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100" lang="es-ES"/>
              <a:pPr algn="r" eaLnBrk="1" hangingPunct="1" latinLnBrk="1" lvl="0"/>
            </a:fld>
            <a:endParaRPr altLang="en-US" sz="1100" lang="es-ES"/>
          </a:p>
        </p:txBody>
      </p:sp>
      <p:sp>
        <p:nvSpPr>
          <p:cNvPr id="1048822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48821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 bIns="45720" lIns="91440" rIns="91440" rtlCol="0" tIns="45720" vert="horz">
            <a:normAutofit/>
          </a:bodyPr>
          <a:lstStyle>
            <a:lvl1pPr algn="ctr" indent="0" marL="0">
              <a:buNone/>
              <a:defRPr baseline="0" sz="2000">
                <a:solidFill>
                  <a:schemeClr val="tx1">
                    <a:lumMod val="65000"/>
                  </a:schemeClr>
                </a:solidFill>
              </a:defRPr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algn="ctr" defTabSz="914400" eaLnBrk="0" fontAlgn="base" hangingPunct="0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</a:pPr>
            <a:r>
              <a:rPr baseline="0" b="0" cap="none" sz="2000" i="0" kern="1200" kumimoji="0" lang="es-ES" noProof="0" normalizeH="0" spc="30" strike="noStrike" u="none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Haga clic en el icono para agregar una imagen</a:t>
            </a:r>
            <a:endParaRPr baseline="0" b="0" cap="none" dirty="0" sz="2000" i="0" kern="1200" kumimoji="0" lang="en-US" noProof="0" normalizeH="0" spc="30" strike="noStrike" u="none">
              <a:ln>
                <a:noFill/>
              </a:ln>
              <a:solidFill>
                <a:schemeClr val="tx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820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baseline="0" b="0" cap="none" sz="1800" i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dirty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rgbClr val="002060"/>
        </a:solidFill>
      </p:bgPr>
    </p:bg>
    <p:spTree>
      <p:nvGrpSpPr>
        <p:cNvPr id="6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2" name="Picture 6" descr="horizon.png"/>
          <p:cNvPicPr>
            <a:picLocks/>
          </p:cNvPicPr>
          <p:nvPr/>
        </p:nvPicPr>
        <p:blipFill>
          <a:blip xmlns:r="http://schemas.openxmlformats.org/officeDocument/2006/relationships" r:embed="rId12"/>
          <a:srcRect l="0" t="0" r="0" b="0"/>
          <a:stretch>
            <a:fillRect/>
          </a:stretch>
        </p:blipFill>
        <p:spPr>
          <a:xfrm rot="0">
            <a:off x="0" y="0"/>
            <a:ext cx="9144000" cy="6858000"/>
          </a:xfrm>
          <a:prstGeom prst="rect"/>
          <a:noFill/>
          <a:ln>
            <a:noFill/>
          </a:ln>
        </p:spPr>
      </p:pic>
      <p:sp>
        <p:nvSpPr>
          <p:cNvPr id="1048576" name="Title Placeholder 1"/>
          <p:cNvSpPr/>
          <p:nvPr>
            <p:ph type="title" sz="full" idx="0"/>
          </p:nvPr>
        </p:nvSpPr>
        <p:spPr>
          <a:xfrm rot="0">
            <a:off x="609600" y="274637"/>
            <a:ext cx="7924800" cy="1143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lvl="0"/>
            <a:r>
              <a:rPr altLang="en-US" lang="es-ES"/>
              <a:t>Haga clic para modificar el estilo de título del patrón</a:t>
            </a:r>
          </a:p>
        </p:txBody>
      </p:sp>
      <p:sp>
        <p:nvSpPr>
          <p:cNvPr id="1048577" name="Text Placeholder 2"/>
          <p:cNvSpPr/>
          <p:nvPr>
            <p:ph type="body" sz="full" idx="1"/>
          </p:nvPr>
        </p:nvSpPr>
        <p:spPr>
          <a:xfrm rot="0">
            <a:off x="609600" y="1600200"/>
            <a:ext cx="7924800" cy="45259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es-ES"/>
              <a:t>Haga clic para modificar el estilo de texto del patrón</a:t>
            </a:r>
          </a:p>
          <a:p>
            <a:pPr lvl="1"/>
            <a:r>
              <a:rPr altLang="en-US" lang="es-ES"/>
              <a:t>Segundo nivel</a:t>
            </a:r>
          </a:p>
          <a:p>
            <a:pPr lvl="2"/>
            <a:r>
              <a:rPr altLang="en-US" lang="es-ES"/>
              <a:t>Tercer nivel</a:t>
            </a:r>
          </a:p>
          <a:p>
            <a:pPr lvl="3"/>
            <a:r>
              <a:rPr altLang="en-US" lang="es-ES"/>
              <a:t>Cuarto nivel</a:t>
            </a:r>
          </a:p>
          <a:p>
            <a:pPr lvl="4"/>
            <a:r>
              <a:rPr altLang="en-US" lang="es-ES"/>
              <a:t>Quinto nivel</a:t>
            </a:r>
          </a:p>
        </p:txBody>
      </p:sp>
      <p:sp>
        <p:nvSpPr>
          <p:cNvPr id="1048578" name="Date Placeholder 3"/>
          <p:cNvSpPr/>
          <p:nvPr>
            <p:ph type="dt" sz="half" idx="2"/>
          </p:nvPr>
        </p:nvSpPr>
        <p:spPr>
          <a:xfrm rot="0">
            <a:off x="5715000" y="6356350"/>
            <a:ext cx="15240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algn="r" eaLnBrk="1" hangingPunct="1" latinLnBrk="1" lvl="0"/>
            <a:fld id="{566ABCEB-ACFC-4714-9973-3DA970169C29}" type="datetime1">
              <a:rPr altLang="en-US" sz="1000" lang="es-ES"/>
              <a:pPr algn="r" eaLnBrk="1" hangingPunct="1" latinLnBrk="1" lvl="0"/>
            </a:fld>
            <a:endParaRPr altLang="en-US" sz="1000" lang="es-ES"/>
          </a:p>
        </p:txBody>
      </p:sp>
      <p:sp>
        <p:nvSpPr>
          <p:cNvPr id="1048579" name="Footer Placeholder 4"/>
          <p:cNvSpPr/>
          <p:nvPr>
            <p:ph type="ftr" sz="quarter" idx="3"/>
          </p:nvPr>
        </p:nvSpPr>
        <p:spPr>
          <a:xfrm rot="0">
            <a:off x="6096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eaLnBrk="1" hangingPunct="1" latinLnBrk="1" lvl="0"/>
            <a:endParaRPr altLang="en-US" sz="1000" lang="es-ES"/>
          </a:p>
        </p:txBody>
      </p:sp>
      <p:sp>
        <p:nvSpPr>
          <p:cNvPr id="1048580" name="Slide Number Placeholder 5"/>
          <p:cNvSpPr/>
          <p:nvPr>
            <p:ph type="sldNum" sz="quarter" idx="4"/>
          </p:nvPr>
        </p:nvSpPr>
        <p:spPr>
          <a:xfrm rot="0">
            <a:off x="7543800" y="6356350"/>
            <a:ext cx="990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100" lang="es-ES"/>
              <a:pPr algn="r" eaLnBrk="1" hangingPunct="1" latinLnBrk="1" lvl="0"/>
            </a:fld>
            <a:endParaRPr altLang="en-US" sz="1100" lang="es-ES"/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dt="0" ftr="0" sldNum="0"/>
  <p:txStyles>
    <p:titleStyle>
      <a:lvl1pPr algn="l" eaLnBrk="0" fontAlgn="base" hangingPunct="0" rtl="0">
        <a:spcBef>
          <a:spcPct val="0"/>
        </a:spcBef>
        <a:spcAft>
          <a:spcPct val="0"/>
        </a:spcAft>
        <a:defRPr cap="all" sz="3000" kern="1200" spc="50">
          <a:solidFill>
            <a:schemeClr val="tx1"/>
          </a:solidFill>
          <a:latin typeface="+mj-lt"/>
          <a:ea typeface="+mj-ea"/>
          <a:cs typeface="+mj-cs"/>
        </a:defRPr>
      </a:lvl1pPr>
      <a:lvl2pPr algn="l" eaLnBrk="0" fontAlgn="base" hangingPunct="0" rtl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eaLnBrk="0" fontAlgn="base" hangingPunct="0" rtl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eaLnBrk="0" fontAlgn="base" hangingPunct="0" rtl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eaLnBrk="0" fontAlgn="base" hangingPunct="0" rtl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eaLnBrk="0" fontAlgn="base" hangingPunct="0" indent="-342900" marL="342900" rtl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algn="l" eaLnBrk="0" fontAlgn="base" hangingPunct="0" indent="-285750" marL="742950" rtl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algn="l" eaLnBrk="0" fontAlgn="base" hangingPunct="0" indent="-228600" marL="1143000" rtl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algn="l" eaLnBrk="0" fontAlgn="base" hangingPunct="0" indent="-228600" marL="1600200" rtl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algn="l" eaLnBrk="0" fontAlgn="base" hangingPunct="0" indent="-228600" marL="2057400" rtl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4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4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4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4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4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4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slideLayout" Target="../slideLayouts/slideLayout7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4.xml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2.xml"/></Relationships>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5.xml"/></Relationships>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.xml"/></Relationships>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7.xml"/></Relationships>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7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8" name="2 Subtítulo"/>
          <p:cNvSpPr/>
          <p:nvPr>
            <p:ph type="subTitle" sz="full" idx="1"/>
          </p:nvPr>
        </p:nvSpPr>
        <p:spPr>
          <a:xfrm rot="0">
            <a:off x="0" y="2349500"/>
            <a:ext cx="9144000" cy="45085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ctr" marL="0">
              <a:buNone/>
              <a:defRPr sz="1700">
                <a:solidFill>
                  <a:schemeClr val="dk1"/>
                </a:solidFill>
              </a:defRPr>
            </a:lvl1pPr>
            <a:lvl2pPr algn="ctr" marL="457200">
              <a:buNone/>
            </a:lvl2pPr>
            <a:lvl3pPr algn="ctr" marL="914400">
              <a:buNone/>
            </a:lvl3pPr>
            <a:lvl4pPr algn="ctr" marL="1371600">
              <a:buNone/>
            </a:lvl4pPr>
            <a:lvl5pPr algn="ctr" marL="1828800">
              <a:buNone/>
            </a:lvl5pPr>
          </a:lstStyle>
          <a:p>
            <a:pPr eaLnBrk="1" hangingPunct="1" latinLnBrk="1" lvl="0"/>
            <a:endParaRPr altLang="en-US" lang="es-ES">
              <a:solidFill>
                <a:schemeClr val="lt2"/>
              </a:solidFill>
            </a:endParaRPr>
          </a:p>
        </p:txBody>
      </p:sp>
      <p:sp>
        <p:nvSpPr>
          <p:cNvPr id="1048599" name="1 Título"/>
          <p:cNvSpPr/>
          <p:nvPr>
            <p:ph type="ctrTitle" sz="full" idx="0"/>
          </p:nvPr>
        </p:nvSpPr>
        <p:spPr>
          <a:xfrm rot="0">
            <a:off x="685800" y="115887"/>
            <a:ext cx="7772400" cy="2017712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>
              <a:defRPr sz="3000"/>
            </a:lvl1pPr>
          </a:lstStyle>
          <a:p>
            <a:pPr algn="l" eaLnBrk="1" hangingPunct="1" latinLnBrk="1" lvl="0"/>
            <a:r>
              <a:rPr altLang="en-US" sz="2800" lang="es-ES"/>
              <a:t>TEMA:CRECIMIENTO Y DESARROLLO  EN EL NIÑO Y ADOLESCENTE</a:t>
            </a:r>
            <a:br/>
            <a:r>
              <a:rPr altLang="en-US" sz="2400" lang="es-ES"/>
              <a:t>DRA.YAQUELINE DIFOUR MILANÉS</a:t>
            </a:r>
            <a:br>
              <a:rPr altLang="es-ES" sz="2400" lang="en-US"/>
            </a:br>
            <a:r>
              <a:rPr altLang="es-ES" sz="2400" lang="en-US"/>
              <a:t>D</a:t>
            </a:r>
            <a:r>
              <a:rPr altLang="es-ES" sz="2400" lang="en-US"/>
              <a:t>r</a:t>
            </a:r>
            <a:r>
              <a:rPr altLang="es-ES" sz="2400" lang="en-US"/>
              <a:t>a</a:t>
            </a:r>
            <a:r>
              <a:rPr altLang="es-ES" sz="2400" lang="en-US"/>
              <a:t>.</a:t>
            </a:r>
            <a:r>
              <a:rPr altLang="es-ES" sz="2400" lang="en-US"/>
              <a:t> </a:t>
            </a:r>
            <a:r>
              <a:rPr altLang="es-ES" sz="2400" lang="en-US"/>
              <a:t>Y</a:t>
            </a:r>
            <a:r>
              <a:rPr altLang="es-ES" sz="2400" lang="en-US"/>
              <a:t>u</a:t>
            </a:r>
            <a:r>
              <a:rPr altLang="es-ES" sz="2400" lang="en-US"/>
              <a:t>c</a:t>
            </a:r>
            <a:r>
              <a:rPr altLang="es-ES" sz="2400" lang="en-US"/>
              <a:t>e</a:t>
            </a:r>
            <a:r>
              <a:rPr altLang="es-ES" sz="2400" lang="en-US"/>
              <a:t>l</a:t>
            </a:r>
            <a:r>
              <a:rPr altLang="es-ES" sz="2400" lang="en-US"/>
              <a:t>y</a:t>
            </a:r>
            <a:r>
              <a:rPr altLang="es-ES" sz="2400" lang="en-US"/>
              <a:t> </a:t>
            </a:r>
            <a:r>
              <a:rPr altLang="es-ES" sz="2400" lang="en-US"/>
              <a:t>Hernández</a:t>
            </a:r>
            <a:r>
              <a:rPr altLang="es-ES" sz="2400" lang="en-US"/>
              <a:t> </a:t>
            </a:r>
            <a:r>
              <a:rPr altLang="es-ES" sz="2400" lang="en-US"/>
              <a:t>González</a:t>
            </a:r>
            <a:r>
              <a:rPr altLang="es-ES" sz="2400" lang="en-US"/>
              <a:t> </a:t>
            </a:r>
            <a:endParaRPr altLang="en-US" lang="zh-CN"/>
          </a:p>
        </p:txBody>
      </p:sp>
      <p:pic>
        <p:nvPicPr>
          <p:cNvPr id="2097155" name="Picture 2" descr="D:\cosas de trabajo de yaqueline\fotos pp\250px-Baby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2368550"/>
            <a:ext cx="9144000" cy="4489450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 advClick="1">
    <p:fade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10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57" name="1 Marcador de contenido"/>
          <p:cNvSpPr/>
          <p:nvPr>
            <p:ph sz="quarter" idx="4294967295"/>
          </p:nvPr>
        </p:nvSpPr>
        <p:spPr>
          <a:xfrm rot="0">
            <a:off x="250825" y="1600200"/>
            <a:ext cx="4033837" cy="4852987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eaLnBrk="1" hangingPunct="1" indent="-228600" latinLnBrk="1" lvl="2" marL="581025"/>
            <a:r>
              <a:rPr altLang="en-US" b="1" sz="1600" lang="en-US">
                <a:latin typeface="Arial" pitchFamily="34" charset="0"/>
                <a:ea typeface="Arial" pitchFamily="34" charset="0"/>
              </a:rPr>
              <a:t>*Etapa que comprende hasta los 28 días de </a:t>
            </a:r>
            <a:r>
              <a:rPr altLang="en-US" b="1" sz="1600" lang="en-US">
                <a:latin typeface="Arial" pitchFamily="34" charset="0"/>
                <a:ea typeface="Arial" pitchFamily="34" charset="0"/>
              </a:rPr>
              <a:t>nacido</a:t>
            </a:r>
          </a:p>
          <a:p>
            <a:pPr eaLnBrk="1" hangingPunct="1" indent="-228600" latinLnBrk="1" lvl="2" marL="581025"/>
            <a:endParaRPr altLang="en-US" b="1" sz="1600" lang="en-US">
              <a:latin typeface="Arial" pitchFamily="34" charset="0"/>
              <a:ea typeface="Arial" pitchFamily="34" charset="0"/>
            </a:endParaRPr>
          </a:p>
          <a:p>
            <a:pPr eaLnBrk="1" hangingPunct="1" indent="-228600" latinLnBrk="1" lvl="2" marL="581025"/>
            <a:r>
              <a:rPr altLang="en-US" b="1" sz="1600" lang="en-US">
                <a:latin typeface="Arial" pitchFamily="34" charset="0"/>
                <a:ea typeface="Arial" pitchFamily="34" charset="0"/>
              </a:rPr>
              <a:t>*El </a:t>
            </a:r>
            <a:r>
              <a:rPr altLang="en-US" b="1" sz="1600" lang="en-US">
                <a:latin typeface="Arial" pitchFamily="34" charset="0"/>
                <a:ea typeface="Arial" pitchFamily="34" charset="0"/>
              </a:rPr>
              <a:t>peso promedio es de 3.3 kg a 3.4 kg. </a:t>
            </a:r>
          </a:p>
          <a:p>
            <a:pPr eaLnBrk="1" hangingPunct="1" indent="-228600" latinLnBrk="1" lvl="2" marL="581025"/>
            <a:endParaRPr altLang="en-US" b="1" sz="1600" lang="en-US">
              <a:latin typeface="Arial" pitchFamily="34" charset="0"/>
              <a:ea typeface="Arial" pitchFamily="34" charset="0"/>
            </a:endParaRPr>
          </a:p>
          <a:p>
            <a:pPr eaLnBrk="1" hangingPunct="1" indent="-228600" latinLnBrk="1" lvl="2" marL="581025"/>
            <a:r>
              <a:rPr altLang="en-US" b="1" sz="1600" lang="en-US">
                <a:latin typeface="Arial" pitchFamily="34" charset="0"/>
                <a:ea typeface="Arial" pitchFamily="34" charset="0"/>
              </a:rPr>
              <a:t>*Longitud entre 46.5 cm a 52.5 cm.</a:t>
            </a:r>
          </a:p>
          <a:p>
            <a:pPr eaLnBrk="1" hangingPunct="1" indent="-228600" latinLnBrk="1" lvl="2" marL="581025"/>
            <a:endParaRPr altLang="en-US" b="1" sz="1600" lang="en-US">
              <a:latin typeface="Arial" pitchFamily="34" charset="0"/>
              <a:ea typeface="Arial" pitchFamily="34" charset="0"/>
            </a:endParaRPr>
          </a:p>
          <a:p>
            <a:pPr eaLnBrk="1" hangingPunct="1" indent="-228600" latinLnBrk="1" lvl="2" marL="581025"/>
            <a:r>
              <a:rPr altLang="en-US" b="1" sz="1600" lang="en-US">
                <a:latin typeface="Arial" pitchFamily="34" charset="0"/>
                <a:ea typeface="Arial" pitchFamily="34" charset="0"/>
              </a:rPr>
              <a:t>*Circunferencia cefálica alrededor de 34.4cm.</a:t>
            </a:r>
          </a:p>
          <a:p>
            <a:pPr eaLnBrk="1" hangingPunct="1" latinLnBrk="1" lvl="0"/>
            <a:endParaRPr altLang="en-US" sz="1700" lang="es-ES"/>
          </a:p>
        </p:txBody>
      </p:sp>
      <p:sp>
        <p:nvSpPr>
          <p:cNvPr id="1048658" name="2 Marcador de contenido"/>
          <p:cNvSpPr/>
          <p:nvPr>
            <p:ph sz="quarter" idx="4294967295"/>
          </p:nvPr>
        </p:nvSpPr>
        <p:spPr>
          <a:xfrm rot="0">
            <a:off x="4800600" y="1600200"/>
            <a:ext cx="37338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eaLnBrk="1" hangingPunct="1" latinLnBrk="1" lvl="0"/>
            <a:endParaRPr altLang="en-US" sz="1700" lang="es-ES"/>
          </a:p>
        </p:txBody>
      </p:sp>
      <p:sp>
        <p:nvSpPr>
          <p:cNvPr id="1048659" name="6 Título"/>
          <p:cNvSpPr/>
          <p:nvPr>
            <p:ph type="title" sz="full" idx="0"/>
          </p:nvPr>
        </p:nvSpPr>
        <p:spPr>
          <a:xfrm rot="0">
            <a:off x="609600" y="274637"/>
            <a:ext cx="7924800" cy="1143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0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</a:lstStyle>
          <a:p>
            <a:pPr algn="ctr" eaLnBrk="1" hangingPunct="1" latinLnBrk="1" lvl="0"/>
            <a:r>
              <a:rPr altLang="en-US" sz="4000" lang="en-US">
                <a:latin typeface="Arial" pitchFamily="34" charset="0"/>
                <a:ea typeface="Arial" pitchFamily="34" charset="0"/>
              </a:rPr>
              <a:t>NEONATO</a:t>
            </a:r>
          </a:p>
        </p:txBody>
      </p:sp>
      <p:pic>
        <p:nvPicPr>
          <p:cNvPr id="2097164" name="Picture 2" descr="D:\cosas de trabajo de yaqueline\fotos pp\180px-Lactancia_recien_nacido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4859337" y="1412875"/>
            <a:ext cx="4033837" cy="5256212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 advClick="1">
    <p:fade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12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60" name="4 Marcador de contenido"/>
          <p:cNvSpPr/>
          <p:nvPr>
            <p:ph sz="quarter" idx="4294967295"/>
          </p:nvPr>
        </p:nvSpPr>
        <p:spPr>
          <a:xfrm rot="0">
            <a:off x="3995737" y="1600200"/>
            <a:ext cx="5148262" cy="5257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eaLnBrk="1" hangingPunct="1" indent="0" latinLnBrk="1" lvl="0" marL="0">
              <a:lnSpc>
                <a:spcPct val="90000"/>
              </a:lnSpc>
              <a:buNone/>
            </a:pPr>
            <a:r>
              <a:rPr altLang="en-US" b="1" sz="1800" lang="en-US" u="sng">
                <a:latin typeface="Arial" pitchFamily="34" charset="0"/>
                <a:ea typeface="Arial" pitchFamily="34" charset="0"/>
              </a:rPr>
              <a:t>Evolucion del peso </a:t>
            </a:r>
          </a:p>
          <a:p>
            <a:pPr eaLnBrk="1" hangingPunct="1" indent="0" latinLnBrk="1" lvl="0" marL="0">
              <a:lnSpc>
                <a:spcPct val="90000"/>
              </a:lnSpc>
              <a:buNone/>
            </a:pPr>
            <a:r>
              <a:rPr altLang="en-US" b="1" sz="1600" lang="en-US" u="sng">
                <a:latin typeface="Arial" pitchFamily="34" charset="0"/>
                <a:ea typeface="Arial" pitchFamily="34" charset="0"/>
              </a:rPr>
              <a:t>1er </a:t>
            </a:r>
            <a:r>
              <a:rPr altLang="en-US" b="1" sz="1600" lang="en-US" u="sng">
                <a:latin typeface="Arial" pitchFamily="34" charset="0"/>
                <a:ea typeface="Arial" pitchFamily="34" charset="0"/>
              </a:rPr>
              <a:t>semestre</a:t>
            </a:r>
          </a:p>
          <a:p>
            <a:pPr eaLnBrk="1" hangingPunct="1" indent="0" latinLnBrk="1" lvl="0" marL="0">
              <a:lnSpc>
                <a:spcPct val="90000"/>
              </a:lnSpc>
              <a:buNone/>
            </a:pPr>
            <a:r>
              <a:rPr altLang="en-US" b="1" sz="1600" lang="en-US">
                <a:latin typeface="Arial" pitchFamily="34" charset="0"/>
                <a:ea typeface="Arial" pitchFamily="34" charset="0"/>
              </a:rPr>
              <a:t>30 g </a:t>
            </a:r>
            <a:r>
              <a:rPr altLang="en-US" b="1" sz="1600" lang="en-US">
                <a:latin typeface="Arial" pitchFamily="34" charset="0"/>
                <a:ea typeface="Arial" pitchFamily="34" charset="0"/>
              </a:rPr>
              <a:t>diarios/d,200 </a:t>
            </a:r>
            <a:r>
              <a:rPr altLang="en-US" b="1" sz="1600" lang="en-US">
                <a:latin typeface="Arial" pitchFamily="34" charset="0"/>
                <a:ea typeface="Arial" pitchFamily="34" charset="0"/>
              </a:rPr>
              <a:t>g </a:t>
            </a:r>
            <a:r>
              <a:rPr altLang="en-US" b="1" sz="1600" lang="en-US">
                <a:latin typeface="Arial" pitchFamily="34" charset="0"/>
                <a:ea typeface="Arial" pitchFamily="34" charset="0"/>
              </a:rPr>
              <a:t>semanal, 460g quincenal </a:t>
            </a:r>
            <a:r>
              <a:rPr altLang="en-US" b="1" sz="1600" lang="en-US">
                <a:latin typeface="Arial" pitchFamily="34" charset="0"/>
                <a:ea typeface="Arial" pitchFamily="34" charset="0"/>
              </a:rPr>
              <a:t>y 920-1 </a:t>
            </a:r>
            <a:r>
              <a:rPr altLang="en-US" b="1" sz="1600" lang="en-US">
                <a:latin typeface="Arial" pitchFamily="34" charset="0"/>
                <a:ea typeface="Arial" pitchFamily="34" charset="0"/>
              </a:rPr>
              <a:t>kg mensual. </a:t>
            </a:r>
          </a:p>
          <a:p>
            <a:pPr eaLnBrk="1" hangingPunct="1" indent="0" latinLnBrk="1" lvl="0" marL="0">
              <a:lnSpc>
                <a:spcPct val="90000"/>
              </a:lnSpc>
              <a:buNone/>
            </a:pPr>
            <a:r>
              <a:rPr altLang="en-US" b="1" sz="1600" lang="en-US" u="sng">
                <a:latin typeface="Arial" pitchFamily="34" charset="0"/>
                <a:ea typeface="Arial" pitchFamily="34" charset="0"/>
              </a:rPr>
              <a:t>2do </a:t>
            </a:r>
            <a:r>
              <a:rPr altLang="en-US" b="1" sz="1600" lang="en-US" u="sng">
                <a:latin typeface="Arial" pitchFamily="34" charset="0"/>
                <a:ea typeface="Arial" pitchFamily="34" charset="0"/>
              </a:rPr>
              <a:t>semestre</a:t>
            </a:r>
          </a:p>
          <a:p>
            <a:pPr eaLnBrk="1" hangingPunct="1" indent="0" latinLnBrk="1" lvl="0" marL="0">
              <a:lnSpc>
                <a:spcPct val="90000"/>
              </a:lnSpc>
              <a:buNone/>
            </a:pPr>
            <a:r>
              <a:rPr altLang="en-US" b="1" sz="1600" lang="en-US">
                <a:latin typeface="Arial" pitchFamily="34" charset="0"/>
                <a:ea typeface="Arial" pitchFamily="34" charset="0"/>
              </a:rPr>
              <a:t>15 </a:t>
            </a:r>
            <a:r>
              <a:rPr altLang="en-US" b="1" sz="1600" lang="en-US">
                <a:latin typeface="Arial" pitchFamily="34" charset="0"/>
                <a:ea typeface="Arial" pitchFamily="34" charset="0"/>
              </a:rPr>
              <a:t>gr/d,100 g/semanal,200 g/ </a:t>
            </a:r>
            <a:r>
              <a:rPr altLang="en-US" b="1" sz="1600" lang="en-US">
                <a:latin typeface="Arial" pitchFamily="34" charset="0"/>
                <a:ea typeface="Arial" pitchFamily="34" charset="0"/>
              </a:rPr>
              <a:t>quincenal,400 </a:t>
            </a:r>
            <a:r>
              <a:rPr altLang="en-US" b="1" sz="1600" lang="en-US">
                <a:latin typeface="Arial" pitchFamily="34" charset="0"/>
                <a:ea typeface="Arial" pitchFamily="34" charset="0"/>
              </a:rPr>
              <a:t>g/mes</a:t>
            </a:r>
          </a:p>
          <a:p>
            <a:pPr eaLnBrk="1" hangingPunct="1" indent="0" latinLnBrk="1" lvl="0" marL="0">
              <a:lnSpc>
                <a:spcPct val="90000"/>
              </a:lnSpc>
              <a:buNone/>
            </a:pPr>
            <a:endParaRPr altLang="en-US" sz="1600" lang="en-US" u="sng">
              <a:latin typeface="Arial" pitchFamily="34" charset="0"/>
              <a:ea typeface="Arial" pitchFamily="34" charset="0"/>
            </a:endParaRPr>
          </a:p>
          <a:p>
            <a:pPr eaLnBrk="1" hangingPunct="1" indent="0" latinLnBrk="1" lvl="0" marL="0">
              <a:lnSpc>
                <a:spcPct val="90000"/>
              </a:lnSpc>
              <a:buNone/>
            </a:pPr>
            <a:r>
              <a:rPr altLang="en-US" b="1" sz="1800" lang="en-US" u="sng">
                <a:latin typeface="Arial" pitchFamily="34" charset="0"/>
                <a:ea typeface="Arial" pitchFamily="34" charset="0"/>
              </a:rPr>
              <a:t>Evolucion de la talla</a:t>
            </a:r>
          </a:p>
          <a:p>
            <a:pPr eaLnBrk="1" hangingPunct="1" indent="0" latinLnBrk="1" lvl="0" marL="0">
              <a:lnSpc>
                <a:spcPct val="90000"/>
              </a:lnSpc>
              <a:buNone/>
            </a:pPr>
            <a:endParaRPr altLang="en-US" b="1" sz="1600" lang="en-US" u="sng">
              <a:latin typeface="Arial" pitchFamily="34" charset="0"/>
              <a:ea typeface="Arial" pitchFamily="34" charset="0"/>
            </a:endParaRPr>
          </a:p>
          <a:p>
            <a:pPr eaLnBrk="1" hangingPunct="1" indent="0" latinLnBrk="1" lvl="0" marL="0">
              <a:lnSpc>
                <a:spcPct val="90000"/>
              </a:lnSpc>
              <a:buNone/>
            </a:pPr>
            <a:r>
              <a:rPr altLang="en-US" b="1" sz="1600" lang="en-US" u="sng">
                <a:latin typeface="Arial" pitchFamily="34" charset="0"/>
                <a:ea typeface="Arial" pitchFamily="34" charset="0"/>
              </a:rPr>
              <a:t>       Crecimiento </a:t>
            </a:r>
            <a:r>
              <a:rPr altLang="en-US" b="1" sz="1600" lang="en-US" u="sng">
                <a:latin typeface="Arial" pitchFamily="34" charset="0"/>
                <a:ea typeface="Arial" pitchFamily="34" charset="0"/>
              </a:rPr>
              <a:t>trimestral </a:t>
            </a:r>
            <a:r>
              <a:rPr altLang="en-US" b="1" sz="1600" lang="en-US">
                <a:latin typeface="Arial" pitchFamily="34" charset="0"/>
                <a:ea typeface="Arial" pitchFamily="34" charset="0"/>
              </a:rPr>
              <a:t>       </a:t>
            </a:r>
            <a:r>
              <a:rPr altLang="en-US" b="1" sz="1600" lang="en-US" u="sng">
                <a:latin typeface="Arial" pitchFamily="34" charset="0"/>
                <a:ea typeface="Arial" pitchFamily="34" charset="0"/>
              </a:rPr>
              <a:t>       </a:t>
            </a:r>
          </a:p>
          <a:p>
            <a:pPr eaLnBrk="1" hangingPunct="1" indent="0" latinLnBrk="1" lvl="0" marL="0">
              <a:lnSpc>
                <a:spcPct val="90000"/>
              </a:lnSpc>
              <a:buNone/>
            </a:pPr>
            <a:r>
              <a:rPr altLang="en-US" b="1" sz="1600" lang="en-US" u="sng">
                <a:latin typeface="Arial" pitchFamily="34" charset="0"/>
                <a:ea typeface="Arial" pitchFamily="34" charset="0"/>
              </a:rPr>
              <a:t>          1er </a:t>
            </a:r>
            <a:r>
              <a:rPr altLang="en-US" b="1" sz="1600" lang="en-US" u="sng">
                <a:latin typeface="Arial" pitchFamily="34" charset="0"/>
                <a:ea typeface="Arial" pitchFamily="34" charset="0"/>
              </a:rPr>
              <a:t>trimestre</a:t>
            </a:r>
            <a:r>
              <a:rPr altLang="en-US" b="1" sz="1600" lang="en-US">
                <a:latin typeface="Arial" pitchFamily="34" charset="0"/>
                <a:ea typeface="Arial" pitchFamily="34" charset="0"/>
              </a:rPr>
              <a:t>:  9 cm               </a:t>
            </a:r>
            <a:r>
              <a:rPr altLang="en-US" b="1" sz="1600" lang="en-US">
                <a:latin typeface="Arial" pitchFamily="34" charset="0"/>
                <a:ea typeface="Arial" pitchFamily="34" charset="0"/>
              </a:rPr>
              <a:t>   </a:t>
            </a:r>
          </a:p>
          <a:p>
            <a:pPr eaLnBrk="1" hangingPunct="1" indent="0" latinLnBrk="1" lvl="0" marL="0">
              <a:lnSpc>
                <a:spcPct val="90000"/>
              </a:lnSpc>
              <a:buNone/>
            </a:pPr>
            <a:r>
              <a:rPr altLang="en-US" b="1" sz="1600" lang="en-US" u="sng">
                <a:latin typeface="Arial" pitchFamily="34" charset="0"/>
                <a:ea typeface="Arial" pitchFamily="34" charset="0"/>
              </a:rPr>
              <a:t>          2do </a:t>
            </a:r>
            <a:r>
              <a:rPr altLang="en-US" b="1" sz="1600" lang="en-US" u="sng">
                <a:latin typeface="Arial" pitchFamily="34" charset="0"/>
                <a:ea typeface="Arial" pitchFamily="34" charset="0"/>
              </a:rPr>
              <a:t>trimestre</a:t>
            </a:r>
            <a:r>
              <a:rPr altLang="en-US" b="1" sz="1600" lang="en-US">
                <a:latin typeface="Arial" pitchFamily="34" charset="0"/>
                <a:ea typeface="Arial" pitchFamily="34" charset="0"/>
              </a:rPr>
              <a:t>: 7cm                </a:t>
            </a:r>
          </a:p>
          <a:p>
            <a:pPr eaLnBrk="1" hangingPunct="1" indent="0" latinLnBrk="1" lvl="0" marL="0">
              <a:lnSpc>
                <a:spcPct val="90000"/>
              </a:lnSpc>
              <a:buNone/>
            </a:pPr>
            <a:r>
              <a:rPr altLang="en-US" b="1" sz="1600" lang="en-US" u="sng">
                <a:latin typeface="Arial" pitchFamily="34" charset="0"/>
                <a:ea typeface="Arial" pitchFamily="34" charset="0"/>
              </a:rPr>
              <a:t>          3er </a:t>
            </a:r>
            <a:r>
              <a:rPr altLang="en-US" b="1" sz="1600" lang="en-US" u="sng">
                <a:latin typeface="Arial" pitchFamily="34" charset="0"/>
                <a:ea typeface="Arial" pitchFamily="34" charset="0"/>
              </a:rPr>
              <a:t>trimestre</a:t>
            </a:r>
            <a:r>
              <a:rPr altLang="en-US" b="1" sz="1600" lang="en-US">
                <a:latin typeface="Arial" pitchFamily="34" charset="0"/>
                <a:ea typeface="Arial" pitchFamily="34" charset="0"/>
              </a:rPr>
              <a:t>:  5 cm                </a:t>
            </a:r>
          </a:p>
          <a:p>
            <a:pPr eaLnBrk="1" hangingPunct="1" indent="0" latinLnBrk="1" lvl="0" marL="0">
              <a:lnSpc>
                <a:spcPct val="90000"/>
              </a:lnSpc>
              <a:buNone/>
            </a:pPr>
            <a:r>
              <a:rPr altLang="en-US" b="1" sz="1600" lang="en-US" u="sng">
                <a:latin typeface="Arial" pitchFamily="34" charset="0"/>
                <a:ea typeface="Arial" pitchFamily="34" charset="0"/>
              </a:rPr>
              <a:t>          4to </a:t>
            </a:r>
            <a:r>
              <a:rPr altLang="en-US" b="1" sz="1600" lang="en-US" u="sng">
                <a:latin typeface="Arial" pitchFamily="34" charset="0"/>
                <a:ea typeface="Arial" pitchFamily="34" charset="0"/>
              </a:rPr>
              <a:t>trimestre</a:t>
            </a:r>
            <a:r>
              <a:rPr altLang="en-US" b="1" sz="1600" lang="en-US">
                <a:latin typeface="Arial" pitchFamily="34" charset="0"/>
                <a:ea typeface="Arial" pitchFamily="34" charset="0"/>
              </a:rPr>
              <a:t>:  3 cm                 </a:t>
            </a:r>
          </a:p>
          <a:p>
            <a:pPr eaLnBrk="1" hangingPunct="1" indent="0" latinLnBrk="1" lvl="0" marL="0">
              <a:lnSpc>
                <a:spcPct val="90000"/>
              </a:lnSpc>
            </a:pPr>
            <a:endParaRPr altLang="en-US" sz="1700" lang="es-ES"/>
          </a:p>
        </p:txBody>
      </p:sp>
      <p:sp>
        <p:nvSpPr>
          <p:cNvPr id="1048761" name="1 Título"/>
          <p:cNvSpPr/>
          <p:nvPr>
            <p:ph type="title" sz="full" idx="0"/>
          </p:nvPr>
        </p:nvSpPr>
        <p:spPr>
          <a:xfrm rot="0">
            <a:off x="609600" y="274637"/>
            <a:ext cx="7924800" cy="1143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0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</a:lstStyle>
          <a:p>
            <a:pPr algn="ctr" eaLnBrk="1" hangingPunct="1" latinLnBrk="1" lvl="0"/>
            <a:r>
              <a:rPr altLang="en-US" sz="4000" lang="es-ES"/>
              <a:t>LACTANTE</a:t>
            </a:r>
          </a:p>
        </p:txBody>
      </p:sp>
      <p:pic>
        <p:nvPicPr>
          <p:cNvPr id="2097174" name="Picture 5" descr="D:\fotos de la familia\nuevas fotos\S5300002.JPG"/>
          <p:cNvPicPr>
            <a:picLocks/>
          </p:cNvPicPr>
          <p:nvPr>
            <p:ph sz="quarter" idx="4294967295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 bwMode="auto">
          <a:xfrm rot="0">
            <a:off x="34925" y="2708275"/>
            <a:ext cx="3168650" cy="3673475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 advClick="1">
    <p:fade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12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64" name="1 Título"/>
          <p:cNvSpPr/>
          <p:nvPr>
            <p:ph type="title" sz="full" idx="0"/>
          </p:nvPr>
        </p:nvSpPr>
        <p:spPr>
          <a:xfrm rot="0">
            <a:off x="609600" y="274637"/>
            <a:ext cx="7924800" cy="1143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0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</a:lstStyle>
          <a:p>
            <a:pPr eaLnBrk="1" hangingPunct="1" latinLnBrk="1" lvl="0"/>
            <a:r>
              <a:rPr altLang="en-US" sz="4000" lang="es-ES"/>
              <a:t>DESARROLLO NEUROPSICOMOTOR</a:t>
            </a:r>
          </a:p>
        </p:txBody>
      </p:sp>
      <p:sp>
        <p:nvSpPr>
          <p:cNvPr id="1048765" name="2 Marcador de contenido"/>
          <p:cNvSpPr/>
          <p:nvPr>
            <p:ph sz="quarter" idx="6"/>
          </p:nvPr>
        </p:nvSpPr>
        <p:spPr>
          <a:xfrm rot="0">
            <a:off x="0" y="1600200"/>
            <a:ext cx="9144000" cy="5257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eaLnBrk="1" hangingPunct="1" indent="0" latinLnBrk="1" lvl="0" marL="0">
              <a:buNone/>
            </a:pPr>
            <a:r>
              <a:rPr altLang="en-US" sz="1800" lang="en-US">
                <a:latin typeface="Arial" pitchFamily="34" charset="0"/>
                <a:ea typeface="Arial" pitchFamily="34" charset="0"/>
              </a:rPr>
              <a:t> </a:t>
            </a:r>
            <a:r>
              <a:rPr altLang="en-US" sz="1800" lang="en-US">
                <a:latin typeface="Arial" pitchFamily="34" charset="0"/>
                <a:ea typeface="Arial" pitchFamily="34" charset="0"/>
              </a:rPr>
              <a:t>                                                         Reflejos</a:t>
            </a:r>
          </a:p>
          <a:p>
            <a:pPr eaLnBrk="1" hangingPunct="1" indent="0" latinLnBrk="1" lvl="0" marL="0">
              <a:buNone/>
            </a:pPr>
            <a:endParaRPr altLang="en-US" sz="1400" lang="en-US">
              <a:latin typeface="Arial" pitchFamily="34" charset="0"/>
              <a:ea typeface="Arial" pitchFamily="34" charset="0"/>
            </a:endParaRPr>
          </a:p>
          <a:p>
            <a:pPr eaLnBrk="1" hangingPunct="1" indent="0" latinLnBrk="1" lvl="0" marL="0">
              <a:buNone/>
            </a:pPr>
            <a:r>
              <a:rPr altLang="en-US" sz="1400" lang="en-US">
                <a:latin typeface="Arial" pitchFamily="34" charset="0"/>
                <a:ea typeface="Arial" pitchFamily="34" charset="0"/>
              </a:rPr>
              <a:t>BASICOS ----RESPIRACION</a:t>
            </a:r>
            <a:br/>
            <a:r>
              <a:rPr altLang="en-US" sz="1400" lang="en-US">
                <a:latin typeface="Arial" pitchFamily="34" charset="0"/>
                <a:ea typeface="Arial" pitchFamily="34" charset="0"/>
              </a:rPr>
              <a:t>                       SUCCION</a:t>
            </a:r>
            <a:br/>
            <a:r>
              <a:rPr altLang="en-US" sz="1400" lang="en-US">
                <a:latin typeface="Arial" pitchFamily="34" charset="0"/>
                <a:ea typeface="Arial" pitchFamily="34" charset="0"/>
              </a:rPr>
              <a:t>                        DEGLUCION</a:t>
            </a:r>
            <a:br/>
            <a:endParaRPr altLang="en-US" sz="1400" lang="en-US">
              <a:latin typeface="Arial" pitchFamily="34" charset="0"/>
              <a:ea typeface="Arial" pitchFamily="34" charset="0"/>
            </a:endParaRPr>
          </a:p>
          <a:p>
            <a:pPr eaLnBrk="1" hangingPunct="1" indent="0" latinLnBrk="1" lvl="0" marL="0">
              <a:buNone/>
            </a:pPr>
            <a:br/>
            <a:r>
              <a:rPr altLang="en-US" sz="1400" lang="en-US">
                <a:latin typeface="Arial" pitchFamily="34" charset="0"/>
                <a:ea typeface="Arial" pitchFamily="34" charset="0"/>
              </a:rPr>
              <a:t>REFLEJOS</a:t>
            </a:r>
            <a:br/>
            <a:r>
              <a:rPr altLang="en-US" sz="1400" lang="en-US">
                <a:latin typeface="Arial" pitchFamily="34" charset="0"/>
                <a:ea typeface="Arial" pitchFamily="34" charset="0"/>
              </a:rPr>
              <a:t>DESAPARECEN A LOS 2 MESES----INCURBACION DEL TRONCO</a:t>
            </a:r>
            <a:br/>
            <a:r>
              <a:rPr altLang="en-US" sz="1400" lang="en-US">
                <a:latin typeface="Arial" pitchFamily="34" charset="0"/>
                <a:ea typeface="Arial" pitchFamily="34" charset="0"/>
              </a:rPr>
              <a:t>                                                            EXTENSION CRUZADA</a:t>
            </a:r>
            <a:br/>
            <a:r>
              <a:rPr altLang="en-US" sz="1400" lang="en-US">
                <a:latin typeface="Arial" pitchFamily="34" charset="0"/>
                <a:ea typeface="Arial" pitchFamily="34" charset="0"/>
              </a:rPr>
              <a:t>                                                            NATATORIO</a:t>
            </a:r>
            <a:br/>
            <a:br/>
            <a:r>
              <a:rPr altLang="en-US" sz="1400" lang="en-US">
                <a:latin typeface="Arial" pitchFamily="34" charset="0"/>
                <a:ea typeface="Arial" pitchFamily="34" charset="0"/>
              </a:rPr>
              <a:t>DESAPARECEN 4-5 MESES----------MORO</a:t>
            </a:r>
            <a:br/>
            <a:r>
              <a:rPr altLang="en-US" sz="1400" lang="en-US">
                <a:latin typeface="Arial" pitchFamily="34" charset="0"/>
                <a:ea typeface="Arial" pitchFamily="34" charset="0"/>
              </a:rPr>
              <a:t>                                                            MARCHA</a:t>
            </a:r>
            <a:br/>
            <a:r>
              <a:rPr altLang="en-US" sz="1400" lang="en-US">
                <a:latin typeface="Arial" pitchFamily="34" charset="0"/>
                <a:ea typeface="Arial" pitchFamily="34" charset="0"/>
              </a:rPr>
              <a:t>                                                            MAGNUS O TONICO DEL CUELLO</a:t>
            </a:r>
            <a:br/>
            <a:br/>
            <a:r>
              <a:rPr altLang="en-US" sz="1400" lang="en-US">
                <a:latin typeface="Arial" pitchFamily="34" charset="0"/>
                <a:ea typeface="Arial" pitchFamily="34" charset="0"/>
              </a:rPr>
              <a:t>DURACION MAS TARDIA------------PRENSION PALMO PLANTAR—6m</a:t>
            </a:r>
            <a:br/>
            <a:r>
              <a:rPr altLang="en-US" sz="1400" lang="en-US">
                <a:latin typeface="Arial" pitchFamily="34" charset="0"/>
                <a:ea typeface="Arial" pitchFamily="34" charset="0"/>
              </a:rPr>
              <a:t>                                                             CARDINAL O BUSQUEDA-----1a                                                                                                                            </a:t>
            </a:r>
            <a:br/>
            <a:endParaRPr altLang="en-US" sz="1400" lang="en-US">
              <a:latin typeface="Arial" pitchFamily="34" charset="0"/>
              <a:ea typeface="Arial" pitchFamily="34" charset="0"/>
            </a:endParaRPr>
          </a:p>
          <a:p>
            <a:pPr eaLnBrk="1" hangingPunct="1" indent="0" latinLnBrk="1" lvl="0" marL="0">
              <a:buNone/>
            </a:pPr>
            <a:r>
              <a:rPr altLang="en-US" sz="1400" lang="en-US">
                <a:latin typeface="Arial" pitchFamily="34" charset="0"/>
                <a:ea typeface="Arial" pitchFamily="34" charset="0"/>
              </a:rPr>
              <a:t> BABINSKI------------------2 AÑOS</a:t>
            </a:r>
          </a:p>
        </p:txBody>
      </p:sp>
    </p:spTree>
  </p:cSld>
  <p:clrMapOvr>
    <a:masterClrMapping/>
  </p:clrMapOvr>
  <p:transition spd="slow" advClick="1">
    <p:fade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12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66" name="18 Marcador de contenido"/>
          <p:cNvSpPr/>
          <p:nvPr>
            <p:ph sz="quarter" idx="4294967295"/>
          </p:nvPr>
        </p:nvSpPr>
        <p:spPr>
          <a:xfrm rot="0">
            <a:off x="609600" y="1412875"/>
            <a:ext cx="2017712" cy="5445125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eaLnBrk="1" hangingPunct="1" indent="0" latinLnBrk="1" lvl="0" marL="0">
              <a:buNone/>
            </a:pPr>
            <a:r>
              <a:rPr altLang="en-US" sz="1200" lang="es-ES"/>
              <a:t> </a:t>
            </a:r>
            <a:r>
              <a:rPr altLang="en-US" sz="1200" lang="es-ES"/>
              <a:t>                      Recién </a:t>
            </a:r>
            <a:r>
              <a:rPr altLang="en-US" sz="1200" lang="es-ES"/>
              <a:t>nacido</a:t>
            </a:r>
          </a:p>
          <a:p>
            <a:pPr eaLnBrk="1" hangingPunct="1" indent="0" latinLnBrk="1" lvl="0" marL="0">
              <a:buNone/>
            </a:pPr>
            <a:r>
              <a:rPr altLang="en-US" sz="1200" lang="es-ES"/>
              <a:t>                                1 mes</a:t>
            </a:r>
          </a:p>
          <a:p>
            <a:pPr eaLnBrk="1" hangingPunct="1" indent="0" latinLnBrk="1" lvl="0" marL="0">
              <a:buNone/>
            </a:pPr>
            <a:r>
              <a:rPr altLang="en-US" sz="1200" lang="es-ES"/>
              <a:t>                            2 meses</a:t>
            </a:r>
          </a:p>
          <a:p>
            <a:pPr eaLnBrk="1" hangingPunct="1" indent="0" latinLnBrk="1" lvl="0" marL="0">
              <a:buNone/>
            </a:pPr>
            <a:r>
              <a:rPr altLang="en-US" sz="1200" lang="es-ES"/>
              <a:t>                             3 meses</a:t>
            </a:r>
          </a:p>
          <a:p>
            <a:pPr eaLnBrk="1" hangingPunct="1" indent="0" latinLnBrk="1" lvl="0" marL="0"/>
            <a:endParaRPr altLang="en-US" sz="1200" lang="es-ES"/>
          </a:p>
          <a:p>
            <a:pPr eaLnBrk="1" hangingPunct="1" indent="0" latinLnBrk="1" lvl="0" marL="0"/>
            <a:endParaRPr altLang="en-US" sz="1200" lang="es-ES"/>
          </a:p>
          <a:p>
            <a:pPr eaLnBrk="1" hangingPunct="1" indent="0" latinLnBrk="1" lvl="0" marL="0">
              <a:buNone/>
            </a:pPr>
            <a:r>
              <a:rPr altLang="en-US" sz="1200" lang="es-ES"/>
              <a:t>                              </a:t>
            </a:r>
            <a:r>
              <a:rPr altLang="en-US" sz="1200" lang="es-ES"/>
              <a:t>4 meses</a:t>
            </a:r>
          </a:p>
          <a:p>
            <a:pPr eaLnBrk="1" hangingPunct="1" indent="0" latinLnBrk="1" lvl="0" marL="0">
              <a:buNone/>
            </a:pPr>
            <a:r>
              <a:rPr altLang="en-US" sz="1200" lang="es-ES"/>
              <a:t>                              5 meses</a:t>
            </a:r>
          </a:p>
          <a:p>
            <a:pPr eaLnBrk="1" hangingPunct="1" indent="0" latinLnBrk="1" lvl="0" marL="0">
              <a:buNone/>
            </a:pPr>
            <a:r>
              <a:rPr altLang="en-US" sz="1200" lang="es-ES"/>
              <a:t>                               6 meses</a:t>
            </a:r>
          </a:p>
          <a:p>
            <a:pPr eaLnBrk="1" hangingPunct="1" indent="0" latinLnBrk="1" lvl="0" marL="0">
              <a:buNone/>
            </a:pPr>
            <a:r>
              <a:rPr altLang="en-US" sz="1200" lang="es-ES"/>
              <a:t>                               7 meses</a:t>
            </a:r>
          </a:p>
          <a:p>
            <a:pPr eaLnBrk="1" hangingPunct="1" indent="0" latinLnBrk="1" lvl="0" marL="0">
              <a:buNone/>
            </a:pPr>
            <a:r>
              <a:rPr altLang="en-US" sz="1200" lang="es-ES"/>
              <a:t>                                8meses</a:t>
            </a:r>
          </a:p>
          <a:p>
            <a:pPr eaLnBrk="1" hangingPunct="1" indent="0" latinLnBrk="1" lvl="0" marL="0">
              <a:buNone/>
            </a:pPr>
            <a:endParaRPr altLang="en-US" sz="1200" lang="es-ES"/>
          </a:p>
          <a:p>
            <a:pPr eaLnBrk="1" hangingPunct="1" indent="0" latinLnBrk="1" lvl="0" marL="0">
              <a:buNone/>
            </a:pPr>
            <a:r>
              <a:rPr altLang="en-US" sz="1200" lang="es-ES"/>
              <a:t>                               9 meses</a:t>
            </a:r>
          </a:p>
          <a:p>
            <a:pPr eaLnBrk="1" hangingPunct="1" indent="0" latinLnBrk="1" lvl="0" marL="0">
              <a:buNone/>
            </a:pPr>
            <a:r>
              <a:rPr altLang="en-US" sz="1200" lang="es-ES"/>
              <a:t>                             10 </a:t>
            </a:r>
            <a:r>
              <a:rPr altLang="en-US" sz="1200" lang="es-ES"/>
              <a:t>meses</a:t>
            </a:r>
          </a:p>
          <a:p>
            <a:pPr eaLnBrk="1" hangingPunct="1" indent="0" latinLnBrk="1" lvl="0" marL="0">
              <a:buNone/>
            </a:pPr>
            <a:endParaRPr altLang="en-US" sz="1200" lang="es-ES"/>
          </a:p>
          <a:p>
            <a:pPr eaLnBrk="1" hangingPunct="1" indent="0" latinLnBrk="1" lvl="0" marL="0">
              <a:buNone/>
            </a:pPr>
            <a:r>
              <a:rPr altLang="en-US" sz="1200" lang="es-ES"/>
              <a:t> </a:t>
            </a:r>
            <a:r>
              <a:rPr altLang="en-US" sz="1200" lang="es-ES"/>
              <a:t>                          </a:t>
            </a:r>
          </a:p>
          <a:p>
            <a:pPr eaLnBrk="1" hangingPunct="1" indent="0" latinLnBrk="1" lvl="0" marL="0">
              <a:buNone/>
            </a:pPr>
            <a:r>
              <a:rPr altLang="en-US" sz="1200" lang="es-ES"/>
              <a:t> </a:t>
            </a:r>
            <a:r>
              <a:rPr altLang="en-US" sz="1200" lang="es-ES"/>
              <a:t>                            11 meses</a:t>
            </a:r>
          </a:p>
          <a:p>
            <a:pPr eaLnBrk="1" hangingPunct="1" indent="0" latinLnBrk="1" lvl="0" marL="0">
              <a:buNone/>
            </a:pPr>
            <a:r>
              <a:rPr altLang="en-US" sz="1200" lang="es-ES"/>
              <a:t>                          </a:t>
            </a:r>
            <a:r>
              <a:rPr altLang="en-US" sz="1200" lang="es-ES"/>
              <a:t>12 meses</a:t>
            </a:r>
          </a:p>
        </p:txBody>
      </p:sp>
      <p:sp>
        <p:nvSpPr>
          <p:cNvPr id="1048767" name="19 Marcador de contenido"/>
          <p:cNvSpPr/>
          <p:nvPr>
            <p:ph sz="quarter" idx="4294967295"/>
          </p:nvPr>
        </p:nvSpPr>
        <p:spPr>
          <a:xfrm rot="0">
            <a:off x="6051550" y="1412875"/>
            <a:ext cx="2482850" cy="5329237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eaLnBrk="1" hangingPunct="1" indent="0" latinLnBrk="1" lvl="0" marL="0">
              <a:buNone/>
            </a:pPr>
            <a:r>
              <a:rPr altLang="en-US" sz="1200" lang="en-US">
                <a:latin typeface="Arial" pitchFamily="34" charset="0"/>
                <a:ea typeface="Arial" pitchFamily="34" charset="0"/>
              </a:rPr>
              <a:t>Ser subcortical</a:t>
            </a:r>
          </a:p>
          <a:p>
            <a:pPr eaLnBrk="1" hangingPunct="1" indent="0" latinLnBrk="1" lvl="0" marL="0">
              <a:buNone/>
            </a:pPr>
            <a:r>
              <a:rPr altLang="en-US" sz="1200" lang="en-US">
                <a:latin typeface="Arial" pitchFamily="34" charset="0"/>
                <a:ea typeface="Arial" pitchFamily="34" charset="0"/>
              </a:rPr>
              <a:t>Sigue la luz </a:t>
            </a:r>
          </a:p>
          <a:p>
            <a:pPr eaLnBrk="1" hangingPunct="1" indent="0" latinLnBrk="1" lvl="0" marL="0">
              <a:buNone/>
            </a:pPr>
            <a:r>
              <a:rPr altLang="en-US" sz="1200" lang="en-US">
                <a:latin typeface="Arial" pitchFamily="34" charset="0"/>
                <a:ea typeface="Arial" pitchFamily="34" charset="0"/>
              </a:rPr>
              <a:t>Somrie,gorjea</a:t>
            </a:r>
          </a:p>
          <a:p>
            <a:pPr eaLnBrk="1" hangingPunct="1" indent="0" latinLnBrk="1" lvl="0" marL="0">
              <a:buNone/>
            </a:pPr>
            <a:endParaRPr altLang="en-US" sz="1200" lang="en-US">
              <a:latin typeface="Arial" pitchFamily="34" charset="0"/>
              <a:ea typeface="Arial" pitchFamily="34" charset="0"/>
            </a:endParaRPr>
          </a:p>
          <a:p>
            <a:pPr eaLnBrk="1" hangingPunct="1" indent="0" latinLnBrk="1" lvl="0" marL="0">
              <a:buNone/>
            </a:pPr>
            <a:r>
              <a:rPr altLang="en-US" sz="1200" lang="en-US">
                <a:latin typeface="Arial" pitchFamily="34" charset="0"/>
                <a:ea typeface="Arial" pitchFamily="34" charset="0"/>
              </a:rPr>
              <a:t>Sostiene la cabeza</a:t>
            </a:r>
          </a:p>
          <a:p>
            <a:pPr eaLnBrk="1" hangingPunct="1" indent="0" latinLnBrk="1" lvl="0" marL="0">
              <a:buNone/>
            </a:pPr>
            <a:endParaRPr altLang="en-US" sz="1200" lang="en-US">
              <a:latin typeface="Arial" pitchFamily="34" charset="0"/>
              <a:ea typeface="Arial" pitchFamily="34" charset="0"/>
            </a:endParaRPr>
          </a:p>
          <a:p>
            <a:pPr eaLnBrk="1" hangingPunct="1" indent="0" latinLnBrk="1" lvl="0" marL="0">
              <a:buNone/>
            </a:pPr>
            <a:r>
              <a:rPr altLang="en-US" sz="1200" lang="en-US">
                <a:latin typeface="Arial" pitchFamily="34" charset="0"/>
                <a:ea typeface="Arial" pitchFamily="34" charset="0"/>
              </a:rPr>
              <a:t>Agarra </a:t>
            </a:r>
            <a:r>
              <a:rPr altLang="en-US" sz="1200" lang="en-US">
                <a:latin typeface="Arial" pitchFamily="34" charset="0"/>
                <a:ea typeface="Arial" pitchFamily="34" charset="0"/>
              </a:rPr>
              <a:t>objetos</a:t>
            </a:r>
          </a:p>
          <a:p>
            <a:pPr eaLnBrk="1" hangingPunct="1" indent="0" latinLnBrk="1" lvl="0" marL="0">
              <a:buNone/>
            </a:pPr>
            <a:endParaRPr altLang="en-US" sz="1200" lang="en-US">
              <a:latin typeface="Arial" pitchFamily="34" charset="0"/>
              <a:ea typeface="Arial" pitchFamily="34" charset="0"/>
            </a:endParaRPr>
          </a:p>
          <a:p>
            <a:pPr eaLnBrk="1" hangingPunct="1" indent="0" latinLnBrk="1" lvl="0" marL="0">
              <a:buNone/>
            </a:pPr>
            <a:r>
              <a:rPr altLang="en-US" sz="1200" lang="en-US">
                <a:latin typeface="Arial" pitchFamily="34" charset="0"/>
                <a:ea typeface="Arial" pitchFamily="34" charset="0"/>
              </a:rPr>
              <a:t>Gira sobre su abdomen</a:t>
            </a:r>
          </a:p>
          <a:p>
            <a:pPr eaLnBrk="1" hangingPunct="1" indent="0" latinLnBrk="1" lvl="0" marL="0">
              <a:buNone/>
            </a:pPr>
            <a:r>
              <a:rPr altLang="en-US" sz="1200" lang="en-US">
                <a:latin typeface="Arial" pitchFamily="34" charset="0"/>
                <a:ea typeface="Arial" pitchFamily="34" charset="0"/>
              </a:rPr>
              <a:t>Se sostiene </a:t>
            </a:r>
            <a:r>
              <a:rPr altLang="en-US" sz="1200" lang="en-US">
                <a:latin typeface="Arial" pitchFamily="34" charset="0"/>
                <a:ea typeface="Arial" pitchFamily="34" charset="0"/>
              </a:rPr>
              <a:t>sentado</a:t>
            </a:r>
          </a:p>
          <a:p>
            <a:pPr eaLnBrk="1" hangingPunct="1" indent="0" latinLnBrk="1" lvl="0" marL="0">
              <a:buNone/>
            </a:pPr>
            <a:r>
              <a:rPr altLang="en-US" sz="1200" lang="en-US">
                <a:latin typeface="Arial" pitchFamily="34" charset="0"/>
                <a:ea typeface="Arial" pitchFamily="34" charset="0"/>
              </a:rPr>
              <a:t>Prehension </a:t>
            </a:r>
            <a:r>
              <a:rPr altLang="en-US" sz="1200" lang="en-US">
                <a:latin typeface="Arial" pitchFamily="34" charset="0"/>
                <a:ea typeface="Arial" pitchFamily="34" charset="0"/>
              </a:rPr>
              <a:t>palmo pulgar</a:t>
            </a:r>
          </a:p>
          <a:p>
            <a:pPr eaLnBrk="1" hangingPunct="1" indent="0" latinLnBrk="1" lvl="0" marL="0">
              <a:buNone/>
            </a:pPr>
            <a:r>
              <a:rPr altLang="en-US" sz="1200" lang="en-US">
                <a:latin typeface="Arial" pitchFamily="34" charset="0"/>
                <a:ea typeface="Arial" pitchFamily="34" charset="0"/>
              </a:rPr>
              <a:t>Pinza digital</a:t>
            </a:r>
          </a:p>
          <a:p>
            <a:pPr eaLnBrk="1" hangingPunct="1" indent="0" latinLnBrk="1" lvl="0" marL="0">
              <a:buNone/>
            </a:pPr>
            <a:r>
              <a:rPr altLang="en-US" sz="1200" lang="en-US">
                <a:latin typeface="Arial" pitchFamily="34" charset="0"/>
                <a:ea typeface="Arial" pitchFamily="34" charset="0"/>
              </a:rPr>
              <a:t>Se </a:t>
            </a:r>
            <a:r>
              <a:rPr altLang="en-US" sz="1200" lang="en-US">
                <a:latin typeface="Arial" pitchFamily="34" charset="0"/>
                <a:ea typeface="Arial" pitchFamily="34" charset="0"/>
              </a:rPr>
              <a:t>sienta solo</a:t>
            </a:r>
          </a:p>
          <a:p>
            <a:pPr eaLnBrk="1" hangingPunct="1" indent="0" latinLnBrk="1" lvl="0" marL="0">
              <a:buNone/>
            </a:pPr>
            <a:r>
              <a:rPr altLang="en-US" sz="1200" lang="en-US">
                <a:latin typeface="Arial" pitchFamily="34" charset="0"/>
                <a:ea typeface="Arial" pitchFamily="34" charset="0"/>
              </a:rPr>
              <a:t>Gatea</a:t>
            </a:r>
          </a:p>
          <a:p>
            <a:pPr eaLnBrk="1" hangingPunct="1" indent="0" latinLnBrk="1" lvl="0" marL="0">
              <a:buNone/>
            </a:pPr>
            <a:endParaRPr altLang="en-US" sz="1200" lang="en-US">
              <a:latin typeface="Arial" pitchFamily="34" charset="0"/>
              <a:ea typeface="Arial" pitchFamily="34" charset="0"/>
            </a:endParaRPr>
          </a:p>
          <a:p>
            <a:pPr eaLnBrk="1" hangingPunct="1" indent="0" latinLnBrk="1" lvl="0" marL="0">
              <a:buNone/>
            </a:pPr>
            <a:endParaRPr altLang="en-US" sz="1200" lang="en-US">
              <a:latin typeface="Arial" pitchFamily="34" charset="0"/>
              <a:ea typeface="Arial" pitchFamily="34" charset="0"/>
            </a:endParaRPr>
          </a:p>
          <a:p>
            <a:pPr eaLnBrk="1" hangingPunct="1" indent="0" latinLnBrk="1" lvl="0" marL="0">
              <a:buNone/>
            </a:pPr>
            <a:r>
              <a:rPr altLang="en-US" sz="1200" lang="en-US">
                <a:latin typeface="Arial" pitchFamily="34" charset="0"/>
                <a:ea typeface="Arial" pitchFamily="34" charset="0"/>
              </a:rPr>
              <a:t>De </a:t>
            </a:r>
            <a:r>
              <a:rPr altLang="en-US" sz="1200" lang="en-US">
                <a:latin typeface="Arial" pitchFamily="34" charset="0"/>
                <a:ea typeface="Arial" pitchFamily="34" charset="0"/>
              </a:rPr>
              <a:t>pie ,da pasos con apoyo</a:t>
            </a:r>
          </a:p>
          <a:p>
            <a:pPr eaLnBrk="1" hangingPunct="1" indent="0" latinLnBrk="1" lvl="0" marL="0">
              <a:buNone/>
            </a:pPr>
            <a:r>
              <a:rPr altLang="en-US" sz="1200" lang="en-US">
                <a:latin typeface="Arial" pitchFamily="34" charset="0"/>
                <a:ea typeface="Arial" pitchFamily="34" charset="0"/>
              </a:rPr>
              <a:t>Camina solo</a:t>
            </a:r>
          </a:p>
          <a:p>
            <a:pPr eaLnBrk="1" hangingPunct="1" indent="0" latinLnBrk="1" lvl="0" marL="0"/>
            <a:endParaRPr altLang="en-US" sz="1200" lang="es-ES"/>
          </a:p>
        </p:txBody>
      </p:sp>
      <p:sp>
        <p:nvSpPr>
          <p:cNvPr id="1048768" name="17 Título"/>
          <p:cNvSpPr/>
          <p:nvPr>
            <p:ph type="title" sz="full" idx="0"/>
          </p:nvPr>
        </p:nvSpPr>
        <p:spPr>
          <a:xfrm rot="0">
            <a:off x="609600" y="274637"/>
            <a:ext cx="7924800" cy="922337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0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</a:lstStyle>
          <a:p>
            <a:pPr eaLnBrk="1" hangingPunct="1" latinLnBrk="1" lvl="0"/>
            <a:r>
              <a:rPr altLang="en-US" sz="4000" lang="es-ES"/>
              <a:t>DESARROLLO PSICOMOTOR</a:t>
            </a:r>
          </a:p>
        </p:txBody>
      </p:sp>
      <p:pic>
        <p:nvPicPr>
          <p:cNvPr id="2097175" name="Picture 3" descr="alexander2"/>
          <p:cNvPicPr>
            <a:picLocks/>
          </p:cNvPicPr>
          <p:nvPr/>
        </p:nvPicPr>
        <p:blipFill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2740025" y="1196975"/>
            <a:ext cx="3311525" cy="5545137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 advClick="1">
    <p:fade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13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78" name="7 Marcador de contenido"/>
          <p:cNvSpPr/>
          <p:nvPr>
            <p:ph sz="quarter" idx="4294967295"/>
          </p:nvPr>
        </p:nvSpPr>
        <p:spPr>
          <a:xfrm rot="0">
            <a:off x="4800600" y="2209800"/>
            <a:ext cx="3733800" cy="3505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eaLnBrk="1" hangingPunct="1" latinLnBrk="1" lvl="0">
              <a:buFont typeface="Wingdings" pitchFamily="2" charset="2"/>
              <a:buChar char="q"/>
            </a:pPr>
            <a:r>
              <a:rPr altLang="en-US" sz="1700" lang="es-ES"/>
              <a:t>2do año de vida: 12 cm(aprox. 86 cm)</a:t>
            </a:r>
          </a:p>
          <a:p>
            <a:pPr eaLnBrk="1" hangingPunct="1" latinLnBrk="1" lvl="0">
              <a:buFont typeface="Wingdings" pitchFamily="2" charset="2"/>
              <a:buChar char="q"/>
            </a:pPr>
            <a:r>
              <a:rPr altLang="en-US" sz="1700" lang="es-ES"/>
              <a:t>3er año de vida: 8 cm(aprox.94 cm)</a:t>
            </a:r>
          </a:p>
          <a:p>
            <a:pPr eaLnBrk="1" hangingPunct="1" latinLnBrk="1" lvl="0">
              <a:buFont typeface="Wingdings" pitchFamily="2" charset="2"/>
              <a:buChar char="q"/>
            </a:pPr>
            <a:r>
              <a:rPr altLang="en-US" sz="1700" lang="es-ES"/>
              <a:t>4to año de vida: 8 cm (aprox. 102 cm)</a:t>
            </a:r>
          </a:p>
          <a:p>
            <a:pPr eaLnBrk="1" hangingPunct="1" latinLnBrk="1" lvl="0">
              <a:buFont typeface="Wingdings" pitchFamily="2" charset="2"/>
              <a:buChar char="q"/>
            </a:pPr>
            <a:r>
              <a:rPr altLang="en-US" sz="1700" lang="es-ES"/>
              <a:t>De los 4 a los 6 años : de 5-6 cm por año</a:t>
            </a:r>
          </a:p>
          <a:p>
            <a:pPr eaLnBrk="1" hangingPunct="1" latinLnBrk="1" lvl="0">
              <a:buFont typeface="Wingdings" pitchFamily="2" charset="2"/>
              <a:buChar char="q"/>
            </a:pPr>
            <a:r>
              <a:rPr altLang="en-US" sz="1700" lang="es-ES"/>
              <a:t>A los 4 años alcanza el metro de estatura</a:t>
            </a:r>
          </a:p>
        </p:txBody>
      </p:sp>
      <p:sp>
        <p:nvSpPr>
          <p:cNvPr id="1048779" name="6 Marcador de contenido"/>
          <p:cNvSpPr/>
          <p:nvPr>
            <p:ph sz="quarter" idx="4294967295"/>
          </p:nvPr>
        </p:nvSpPr>
        <p:spPr>
          <a:xfrm rot="0">
            <a:off x="609600" y="2209800"/>
            <a:ext cx="3733800" cy="3505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eaLnBrk="1" hangingPunct="1" latinLnBrk="1" lvl="0">
              <a:buFont typeface="Wingdings" pitchFamily="2" charset="2"/>
              <a:buChar char="q"/>
            </a:pPr>
            <a:r>
              <a:rPr altLang="en-US" b="1" sz="1700" lang="es-ES"/>
              <a:t>En el 2do año- ganan 2.5 kg</a:t>
            </a:r>
          </a:p>
          <a:p>
            <a:pPr eaLnBrk="1" hangingPunct="1" latinLnBrk="1" lvl="0">
              <a:buFont typeface="Wingdings" pitchFamily="2" charset="2"/>
              <a:buChar char="q"/>
            </a:pPr>
            <a:endParaRPr altLang="en-US" b="1" sz="1700" lang="es-ES"/>
          </a:p>
          <a:p>
            <a:pPr eaLnBrk="1" hangingPunct="1" latinLnBrk="1" lvl="0">
              <a:buFont typeface="Wingdings" pitchFamily="2" charset="2"/>
              <a:buChar char="q"/>
            </a:pPr>
            <a:r>
              <a:rPr altLang="en-US" b="1" sz="1700" lang="es-ES"/>
              <a:t>En el 3er,4to,5to año-2 kgs </a:t>
            </a:r>
            <a:r>
              <a:rPr altLang="en-US" b="1" sz="1700" lang="es-ES"/>
              <a:t>/anuales</a:t>
            </a:r>
          </a:p>
          <a:p>
            <a:pPr eaLnBrk="1" hangingPunct="1" latinLnBrk="1" lvl="0">
              <a:buFont typeface="Wingdings" pitchFamily="2" charset="2"/>
              <a:buChar char="q"/>
            </a:pPr>
            <a:endParaRPr altLang="en-US" b="1" sz="1700" lang="es-ES"/>
          </a:p>
          <a:p>
            <a:pPr eaLnBrk="1" hangingPunct="1" latinLnBrk="1" lvl="0">
              <a:buFont typeface="Wingdings" pitchFamily="2" charset="2"/>
              <a:buChar char="q"/>
            </a:pPr>
            <a:r>
              <a:rPr altLang="en-US" b="1" sz="1700" lang="es-ES"/>
              <a:t>A partir de los 6 años ---ganancia de 3-3.5 kg por año</a:t>
            </a:r>
          </a:p>
          <a:p>
            <a:pPr eaLnBrk="1" hangingPunct="1" latinLnBrk="1" lvl="0"/>
            <a:endParaRPr altLang="en-US" sz="1700" lang="es-ES"/>
          </a:p>
        </p:txBody>
      </p:sp>
      <p:sp>
        <p:nvSpPr>
          <p:cNvPr id="1048780" name="1 Título"/>
          <p:cNvSpPr/>
          <p:nvPr>
            <p:ph type="title" sz="full" idx="0"/>
          </p:nvPr>
        </p:nvSpPr>
        <p:spPr>
          <a:xfrm rot="0">
            <a:off x="609600" y="274637"/>
            <a:ext cx="7924800" cy="706437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0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</a:lstStyle>
          <a:p>
            <a:pPr eaLnBrk="1" hangingPunct="1" latinLnBrk="1" lvl="0"/>
            <a:r>
              <a:rPr altLang="en-US" sz="3600" lang="es-ES"/>
              <a:t>EDAD PREESCOLAR Y ESCOLAR</a:t>
            </a:r>
          </a:p>
        </p:txBody>
      </p:sp>
      <p:sp>
        <p:nvSpPr>
          <p:cNvPr id="1048781" name="3 Marcador de texto"/>
          <p:cNvSpPr/>
          <p:nvPr>
            <p:ph type="body" sz="full" idx="1"/>
          </p:nvPr>
        </p:nvSpPr>
        <p:spPr>
          <a:xfrm rot="0">
            <a:off x="609600" y="1341437"/>
            <a:ext cx="3733800" cy="833437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 pitchFamily="34" charset="0"/>
              <a:buChar char="•"/>
              <a:defRPr baseline="0" b="0" sz="17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 pitchFamily="34" charset="0"/>
              <a:buChar char="•"/>
              <a:defRPr baseline="0" b="0" sz="17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 pitchFamily="34" charset="0"/>
              <a:buChar char="•"/>
              <a:defRPr baseline="0" b="0" sz="17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 pitchFamily="34" charset="0"/>
              <a:buChar char="•"/>
              <a:defRPr baseline="0" b="0" sz="17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 pitchFamily="34" charset="0"/>
              <a:buChar char="•"/>
              <a:defRPr baseline="0" b="0" sz="17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eaLnBrk="1" hangingPunct="1" indent="0" latinLnBrk="1" lvl="0" marL="0">
              <a:buNone/>
            </a:pPr>
            <a:r>
              <a:rPr altLang="en-US" sz="2400" lang="es-ES"/>
              <a:t>Evolución del peso</a:t>
            </a:r>
          </a:p>
          <a:p>
            <a:pPr eaLnBrk="1" hangingPunct="1" indent="0" latinLnBrk="1" lvl="0" marL="0">
              <a:buNone/>
            </a:pPr>
            <a:endParaRPr altLang="en-US" lang="es-ES">
              <a:solidFill>
                <a:schemeClr val="lt2"/>
              </a:solidFill>
            </a:endParaRPr>
          </a:p>
        </p:txBody>
      </p:sp>
      <p:sp>
        <p:nvSpPr>
          <p:cNvPr id="1048782" name="4 Marcador de texto"/>
          <p:cNvSpPr/>
          <p:nvPr>
            <p:ph type="body" sz="quarter" idx="3"/>
          </p:nvPr>
        </p:nvSpPr>
        <p:spPr>
          <a:xfrm rot="0">
            <a:off x="4800600" y="1341437"/>
            <a:ext cx="3733800" cy="833437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eaLnBrk="1" hangingPunct="1" indent="0" latinLnBrk="1" lvl="0" marL="0">
              <a:buNone/>
            </a:pPr>
            <a:r>
              <a:rPr altLang="en-US" sz="2400" lang="es-ES"/>
              <a:t>Evolución de la talla </a:t>
            </a:r>
          </a:p>
          <a:p>
            <a:pPr eaLnBrk="1" hangingPunct="1" indent="0" latinLnBrk="1" lvl="0" marL="0">
              <a:buNone/>
            </a:pPr>
            <a:endParaRPr altLang="en-US" sz="1700" lang="es-ES">
              <a:solidFill>
                <a:schemeClr val="lt2"/>
              </a:solidFill>
            </a:endParaRPr>
          </a:p>
        </p:txBody>
      </p:sp>
    </p:spTree>
  </p:cSld>
  <p:clrMapOvr>
    <a:masterClrMapping/>
  </p:clrMapOvr>
  <p:transition spd="slow" advClick="1">
    <p:fade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13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83" name="5 Marcador de contenido"/>
          <p:cNvSpPr/>
          <p:nvPr>
            <p:ph sz="quarter" idx="4294967295"/>
          </p:nvPr>
        </p:nvSpPr>
        <p:spPr>
          <a:xfrm rot="0">
            <a:off x="4800600" y="1600200"/>
            <a:ext cx="4343400" cy="5257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eaLnBrk="1" hangingPunct="1" latinLnBrk="1" lvl="0"/>
            <a:r>
              <a:rPr altLang="en-US" b="1" sz="2800" lang="es-ES"/>
              <a:t>ADOLESCENCIA</a:t>
            </a:r>
          </a:p>
          <a:p>
            <a:pPr eaLnBrk="1" hangingPunct="1" latinLnBrk="1" lvl="0">
              <a:buNone/>
            </a:pPr>
            <a:r>
              <a:rPr altLang="en-US" b="1" sz="2400" lang="es-ES"/>
              <a:t> </a:t>
            </a:r>
            <a:r>
              <a:rPr altLang="en-US" b="1" sz="2400" lang="es-ES"/>
              <a:t>   </a:t>
            </a:r>
            <a:r>
              <a:rPr altLang="en-US" b="1" sz="2000" lang="en-US">
                <a:latin typeface="Arial" pitchFamily="34" charset="0"/>
                <a:ea typeface="Arial" pitchFamily="34" charset="0"/>
              </a:rPr>
              <a:t>Abarca </a:t>
            </a:r>
            <a:r>
              <a:rPr altLang="en-US" b="1" sz="2000" lang="en-US">
                <a:latin typeface="Arial" pitchFamily="34" charset="0"/>
                <a:ea typeface="Arial" pitchFamily="34" charset="0"/>
              </a:rPr>
              <a:t>los </a:t>
            </a:r>
            <a:r>
              <a:rPr altLang="en-US" b="1" sz="2000" lang="en-US">
                <a:latin typeface="Arial" pitchFamily="34" charset="0"/>
                <a:ea typeface="Arial" pitchFamily="34" charset="0"/>
              </a:rPr>
              <a:t>cambios somáticos </a:t>
            </a:r>
            <a:r>
              <a:rPr altLang="en-US" b="1" sz="2000" lang="en-US">
                <a:latin typeface="Arial" pitchFamily="34" charset="0"/>
                <a:ea typeface="Arial" pitchFamily="34" charset="0"/>
              </a:rPr>
              <a:t>y psicológicos que ocurren en el ser humano mientras se transforma en un individuo adulto, apto para la </a:t>
            </a:r>
            <a:r>
              <a:rPr altLang="en-US" b="1" sz="2000" lang="en-US">
                <a:latin typeface="Arial" pitchFamily="34" charset="0"/>
                <a:ea typeface="Arial" pitchFamily="34" charset="0"/>
              </a:rPr>
              <a:t>reproducción.</a:t>
            </a:r>
          </a:p>
          <a:p>
            <a:pPr eaLnBrk="1" hangingPunct="1" latinLnBrk="1" lvl="0">
              <a:buNone/>
            </a:pPr>
            <a:r>
              <a:rPr altLang="en-US" b="1" sz="2000" lang="en-US">
                <a:latin typeface="Arial" pitchFamily="34" charset="0"/>
                <a:ea typeface="Arial" pitchFamily="34" charset="0"/>
              </a:rPr>
              <a:t>Fases :</a:t>
            </a:r>
          </a:p>
          <a:p>
            <a:pPr eaLnBrk="1" hangingPunct="1" latinLnBrk="1" lvl="0">
              <a:buNone/>
            </a:pPr>
            <a:r>
              <a:rPr altLang="en-US" b="1" sz="2000" lang="en-US">
                <a:latin typeface="Arial" pitchFamily="34" charset="0"/>
                <a:ea typeface="Arial" pitchFamily="34" charset="0"/>
              </a:rPr>
              <a:t>A. Temprana: 10-14 años</a:t>
            </a:r>
          </a:p>
          <a:p>
            <a:pPr eaLnBrk="1" hangingPunct="1" latinLnBrk="1" lvl="0">
              <a:buNone/>
            </a:pPr>
            <a:r>
              <a:rPr altLang="en-US" b="1" sz="2000" lang="en-US">
                <a:latin typeface="Arial" pitchFamily="34" charset="0"/>
                <a:ea typeface="Arial" pitchFamily="34" charset="0"/>
              </a:rPr>
              <a:t>A. Tardía: 15-19 años  </a:t>
            </a:r>
          </a:p>
        </p:txBody>
      </p:sp>
      <p:sp>
        <p:nvSpPr>
          <p:cNvPr id="1048784" name="3 Título"/>
          <p:cNvSpPr/>
          <p:nvPr>
            <p:ph type="title" sz="full" idx="0"/>
          </p:nvPr>
        </p:nvSpPr>
        <p:spPr>
          <a:xfrm rot="0">
            <a:off x="609600" y="274637"/>
            <a:ext cx="7924800" cy="1143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0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</a:lstStyle>
          <a:p>
            <a:pPr algn="ctr" eaLnBrk="1" hangingPunct="1" latinLnBrk="1" lvl="0"/>
            <a:r>
              <a:rPr altLang="en-US" sz="4000" lang="es-ES"/>
              <a:t>EDAD PUBERAL</a:t>
            </a:r>
          </a:p>
        </p:txBody>
      </p:sp>
      <p:pic>
        <p:nvPicPr>
          <p:cNvPr id="2097176" name="Picture 2" descr="D:\cosas de trabajo de yaqueline\fotos pp\341px-Diversity_of_youth_in_Oslo_Norway.jpg"/>
          <p:cNvPicPr>
            <a:picLocks/>
          </p:cNvPicPr>
          <p:nvPr>
            <p:ph sz="quarter" idx="4294967295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 bwMode="auto">
          <a:xfrm rot="0">
            <a:off x="0" y="1557337"/>
            <a:ext cx="4356100" cy="5040312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 advClick="1">
    <p:fade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13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76" name="1 Título"/>
          <p:cNvSpPr/>
          <p:nvPr>
            <p:ph type="title" sz="full" idx="0"/>
          </p:nvPr>
        </p:nvSpPr>
        <p:spPr>
          <a:xfrm rot="0">
            <a:off x="609600" y="274637"/>
            <a:ext cx="7924800" cy="1143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0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</a:lstStyle>
          <a:p>
            <a:pPr algn="ctr" eaLnBrk="1" hangingPunct="1" latinLnBrk="1" lvl="0"/>
            <a:r>
              <a:rPr altLang="en-US" sz="4000" lang="es-ES"/>
              <a:t>PUBERTAD</a:t>
            </a:r>
          </a:p>
        </p:txBody>
      </p:sp>
      <p:sp>
        <p:nvSpPr>
          <p:cNvPr id="1048777" name="2 Marcador de contenido"/>
          <p:cNvSpPr/>
          <p:nvPr>
            <p:ph sz="quarter" idx="6"/>
          </p:nvPr>
        </p:nvSpPr>
        <p:spPr>
          <a:xfrm rot="0">
            <a:off x="609600" y="1600200"/>
            <a:ext cx="79248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eaLnBrk="1" hangingPunct="1" indent="0" latinLnBrk="1" lvl="0" marL="0">
              <a:lnSpc>
                <a:spcPct val="80000"/>
              </a:lnSpc>
              <a:buNone/>
            </a:pPr>
            <a:r>
              <a:rPr altLang="en-US" b="1" sz="2400" lang="es-ES" u="sng"/>
              <a:t>PUBERTAD</a:t>
            </a:r>
          </a:p>
          <a:p>
            <a:pPr eaLnBrk="1" hangingPunct="1" indent="0" latinLnBrk="1" lvl="0" marL="0">
              <a:lnSpc>
                <a:spcPct val="80000"/>
              </a:lnSpc>
              <a:buNone/>
            </a:pPr>
            <a:r>
              <a:rPr altLang="en-US" b="1" sz="2400" lang="es-ES"/>
              <a:t>  </a:t>
            </a:r>
          </a:p>
          <a:p>
            <a:pPr eaLnBrk="1" hangingPunct="1" indent="0" latinLnBrk="1" lvl="0" marL="0">
              <a:lnSpc>
                <a:spcPct val="80000"/>
              </a:lnSpc>
              <a:buNone/>
            </a:pPr>
            <a:endParaRPr altLang="en-US" b="1" sz="2400" lang="en-US">
              <a:latin typeface="Arial" pitchFamily="34" charset="0"/>
              <a:ea typeface="Arial" pitchFamily="34" charset="0"/>
            </a:endParaRPr>
          </a:p>
          <a:p>
            <a:pPr eaLnBrk="1" hangingPunct="1" indent="0" latinLnBrk="1" lvl="0" marL="0">
              <a:lnSpc>
                <a:spcPct val="80000"/>
              </a:lnSpc>
              <a:buNone/>
            </a:pPr>
            <a:r>
              <a:rPr altLang="en-US" b="1" sz="2400" lang="en-US">
                <a:latin typeface="Arial" pitchFamily="34" charset="0"/>
                <a:ea typeface="Arial" pitchFamily="34" charset="0"/>
              </a:rPr>
              <a:t>La </a:t>
            </a:r>
            <a:r>
              <a:rPr altLang="en-US" b="1" sz="2400" lang="en-US">
                <a:latin typeface="Arial" pitchFamily="34" charset="0"/>
                <a:ea typeface="Arial" pitchFamily="34" charset="0"/>
              </a:rPr>
              <a:t>época de la vida en que aparecen los caracteres sexuales secundarios y los órganos genitales externos se desarrollan hasta adquirir su tamaño final </a:t>
            </a:r>
            <a:r>
              <a:rPr altLang="en-US" b="1" sz="2400" lang="en-US">
                <a:latin typeface="Arial" pitchFamily="34" charset="0"/>
                <a:ea typeface="Arial" pitchFamily="34" charset="0"/>
              </a:rPr>
              <a:t>adulto.</a:t>
            </a:r>
          </a:p>
          <a:p>
            <a:pPr eaLnBrk="1" hangingPunct="1" indent="0" latinLnBrk="1" lvl="0" marL="0">
              <a:lnSpc>
                <a:spcPct val="80000"/>
              </a:lnSpc>
              <a:buNone/>
            </a:pPr>
            <a:r>
              <a:rPr altLang="en-US" b="1" sz="2400" lang="en-US">
                <a:latin typeface="Arial" pitchFamily="34" charset="0"/>
                <a:ea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1">
    <p:fade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13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71" name="8 Marcador de contenido"/>
          <p:cNvSpPr/>
          <p:nvPr>
            <p:ph sz="quarter" idx="4294967295"/>
          </p:nvPr>
        </p:nvSpPr>
        <p:spPr>
          <a:xfrm rot="0">
            <a:off x="4800600" y="2060575"/>
            <a:ext cx="3733800" cy="42481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eaLnBrk="1" hangingPunct="1" indent="0" latinLnBrk="1" lvl="0" marL="0">
              <a:buNone/>
            </a:pPr>
            <a:r>
              <a:rPr altLang="en-US" sz="1800" lang="en-US">
                <a:latin typeface="Arial" pitchFamily="34" charset="0"/>
                <a:ea typeface="Arial" pitchFamily="34" charset="0"/>
              </a:rPr>
              <a:t>*Aumento de la sensibilidad y crec de los testículos y el escroto</a:t>
            </a:r>
          </a:p>
          <a:p>
            <a:pPr eaLnBrk="1" hangingPunct="1" indent="0" latinLnBrk="1" lvl="0" marL="0">
              <a:buNone/>
            </a:pPr>
            <a:r>
              <a:rPr altLang="en-US" sz="1800" lang="en-US">
                <a:latin typeface="Arial" pitchFamily="34" charset="0"/>
                <a:ea typeface="Arial" pitchFamily="34" charset="0"/>
              </a:rPr>
              <a:t>*Enrojecimiento y oscurecimiento de la piel del escroto</a:t>
            </a:r>
          </a:p>
          <a:p>
            <a:pPr eaLnBrk="1" hangingPunct="1" indent="0" latinLnBrk="1" lvl="0" marL="0">
              <a:buNone/>
            </a:pPr>
            <a:r>
              <a:rPr altLang="en-US" sz="1800" lang="en-US">
                <a:latin typeface="Arial" pitchFamily="34" charset="0"/>
                <a:ea typeface="Arial" pitchFamily="34" charset="0"/>
              </a:rPr>
              <a:t>*Crecimiento del pene</a:t>
            </a:r>
          </a:p>
          <a:p>
            <a:pPr eaLnBrk="1" hangingPunct="1" indent="0" latinLnBrk="1" lvl="0" marL="0">
              <a:buNone/>
            </a:pPr>
            <a:r>
              <a:rPr altLang="en-US" sz="1800" lang="en-US">
                <a:latin typeface="Arial" pitchFamily="34" charset="0"/>
                <a:ea typeface="Arial" pitchFamily="34" charset="0"/>
              </a:rPr>
              <a:t>*Estirón de la </a:t>
            </a:r>
            <a:r>
              <a:rPr altLang="en-US" sz="1800" lang="en-US">
                <a:latin typeface="Arial" pitchFamily="34" charset="0"/>
                <a:ea typeface="Arial" pitchFamily="34" charset="0"/>
              </a:rPr>
              <a:t>talla(10 cm). </a:t>
            </a:r>
          </a:p>
          <a:p>
            <a:pPr eaLnBrk="1" hangingPunct="1" indent="0" latinLnBrk="1" lvl="0" marL="0">
              <a:buNone/>
            </a:pPr>
            <a:r>
              <a:rPr altLang="en-US" sz="1800" lang="en-US">
                <a:latin typeface="Arial" pitchFamily="34" charset="0"/>
                <a:ea typeface="Arial" pitchFamily="34" charset="0"/>
              </a:rPr>
              <a:t>*Aparece el vello pubiano y mas tarde el vello axilar.</a:t>
            </a:r>
          </a:p>
          <a:p>
            <a:pPr eaLnBrk="1" hangingPunct="1" indent="0" latinLnBrk="1" lvl="0" marL="0">
              <a:buNone/>
            </a:pPr>
            <a:r>
              <a:rPr altLang="en-US" sz="1800" lang="en-US">
                <a:latin typeface="Arial" pitchFamily="34" charset="0"/>
                <a:ea typeface="Arial" pitchFamily="34" charset="0"/>
              </a:rPr>
              <a:t>*El cambio de voz es gradual.</a:t>
            </a:r>
          </a:p>
          <a:p>
            <a:pPr eaLnBrk="1" hangingPunct="1" indent="0" latinLnBrk="1" lvl="0" marL="0">
              <a:buNone/>
            </a:pPr>
            <a:r>
              <a:rPr altLang="en-US" sz="1800" lang="en-US">
                <a:latin typeface="Arial" pitchFamily="34" charset="0"/>
                <a:ea typeface="Arial" pitchFamily="34" charset="0"/>
              </a:rPr>
              <a:t>*Presentan hombros mas anchos ,cuellos musculosos y aumento de la masa muscular </a:t>
            </a:r>
          </a:p>
          <a:p>
            <a:pPr eaLnBrk="1" hangingPunct="1" indent="0" latinLnBrk="1" lvl="0" marL="0"/>
            <a:endParaRPr altLang="en-US" sz="1700" lang="es-ES"/>
          </a:p>
        </p:txBody>
      </p:sp>
      <p:sp>
        <p:nvSpPr>
          <p:cNvPr id="1048772" name="7 Marcador de contenido"/>
          <p:cNvSpPr/>
          <p:nvPr>
            <p:ph sz="quarter" idx="4294967295"/>
          </p:nvPr>
        </p:nvSpPr>
        <p:spPr>
          <a:xfrm rot="0">
            <a:off x="107950" y="2133600"/>
            <a:ext cx="4235450" cy="42481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eaLnBrk="1" hangingPunct="1" indent="0" latinLnBrk="1" lvl="0" marL="0">
              <a:buNone/>
            </a:pPr>
            <a:r>
              <a:rPr altLang="en-US" sz="1800" lang="es-ES"/>
              <a:t>*</a:t>
            </a:r>
            <a:r>
              <a:rPr altLang="en-US" sz="1800" lang="en-US">
                <a:latin typeface="Arial" pitchFamily="34" charset="0"/>
                <a:ea typeface="Arial" pitchFamily="34" charset="0"/>
              </a:rPr>
              <a:t>Aparición del botón mamario(telarquia)</a:t>
            </a:r>
          </a:p>
          <a:p>
            <a:pPr eaLnBrk="1" hangingPunct="1" indent="0" latinLnBrk="1" lvl="0" marL="0">
              <a:buNone/>
            </a:pPr>
            <a:r>
              <a:rPr altLang="en-US" sz="1800" lang="en-US">
                <a:latin typeface="Arial" pitchFamily="34" charset="0"/>
                <a:ea typeface="Arial" pitchFamily="34" charset="0"/>
              </a:rPr>
              <a:t>*Surge el vello pubiano y axilar</a:t>
            </a:r>
          </a:p>
          <a:p>
            <a:pPr eaLnBrk="1" hangingPunct="1" indent="0" latinLnBrk="1" lvl="0" marL="0">
              <a:buNone/>
            </a:pPr>
            <a:r>
              <a:rPr altLang="en-US" sz="1800" lang="en-US">
                <a:latin typeface="Arial" pitchFamily="34" charset="0"/>
                <a:ea typeface="Arial" pitchFamily="34" charset="0"/>
              </a:rPr>
              <a:t>*Pico de crecimiento en </a:t>
            </a:r>
            <a:r>
              <a:rPr altLang="en-US" sz="1800" lang="en-US">
                <a:latin typeface="Arial" pitchFamily="34" charset="0"/>
                <a:ea typeface="Arial" pitchFamily="34" charset="0"/>
              </a:rPr>
              <a:t>talla(9 cm)</a:t>
            </a:r>
          </a:p>
          <a:p>
            <a:pPr eaLnBrk="1" hangingPunct="1" indent="0" latinLnBrk="1" lvl="0" marL="0">
              <a:buNone/>
            </a:pPr>
            <a:r>
              <a:rPr altLang="en-US" sz="1800" lang="en-US">
                <a:latin typeface="Arial" pitchFamily="34" charset="0"/>
                <a:ea typeface="Arial" pitchFamily="34" charset="0"/>
              </a:rPr>
              <a:t>*Aparece la menarquia alrededor de los 13 años </a:t>
            </a:r>
          </a:p>
          <a:p>
            <a:pPr eaLnBrk="1" hangingPunct="1" indent="0" latinLnBrk="1" lvl="0" marL="0">
              <a:buNone/>
            </a:pPr>
            <a:r>
              <a:rPr altLang="en-US" sz="1800" lang="en-US">
                <a:latin typeface="Arial" pitchFamily="34" charset="0"/>
                <a:ea typeface="Arial" pitchFamily="34" charset="0"/>
              </a:rPr>
              <a:t>*Caderas mas anchas y aumento de la grasa corporal.</a:t>
            </a:r>
          </a:p>
          <a:p>
            <a:pPr eaLnBrk="1" hangingPunct="1" indent="0" latinLnBrk="1" lvl="0" marL="0">
              <a:buNone/>
            </a:pPr>
            <a:r>
              <a:rPr altLang="en-US" sz="1800" lang="en-US">
                <a:latin typeface="Arial" pitchFamily="34" charset="0"/>
                <a:ea typeface="Arial" pitchFamily="34" charset="0"/>
              </a:rPr>
              <a:t>*Desarrollo de los genitales externos </a:t>
            </a:r>
          </a:p>
          <a:p>
            <a:pPr eaLnBrk="1" hangingPunct="1" indent="0" latinLnBrk="1" lvl="0" marL="0">
              <a:buNone/>
            </a:pPr>
            <a:endParaRPr altLang="en-US" sz="1600" lang="en-US">
              <a:solidFill>
                <a:schemeClr val="lt1"/>
              </a:solidFill>
              <a:latin typeface="Arial" pitchFamily="34" charset="0"/>
              <a:ea typeface="Arial" pitchFamily="34" charset="0"/>
            </a:endParaRPr>
          </a:p>
          <a:p>
            <a:pPr eaLnBrk="1" hangingPunct="1" indent="0" latinLnBrk="1" lvl="0" marL="0"/>
            <a:endParaRPr altLang="en-US" sz="1700" lang="es-ES"/>
          </a:p>
        </p:txBody>
      </p:sp>
      <p:sp>
        <p:nvSpPr>
          <p:cNvPr id="1048773" name="1 Título"/>
          <p:cNvSpPr/>
          <p:nvPr>
            <p:ph type="title" sz="full" idx="0"/>
          </p:nvPr>
        </p:nvSpPr>
        <p:spPr>
          <a:xfrm rot="0">
            <a:off x="609600" y="274637"/>
            <a:ext cx="7924800" cy="1143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0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</a:lstStyle>
          <a:p>
            <a:pPr algn="ctr" eaLnBrk="1" hangingPunct="1" latinLnBrk="1" lvl="0"/>
            <a:r>
              <a:rPr altLang="en-US" sz="4000" lang="en-US">
                <a:latin typeface="Arial" pitchFamily="34" charset="0"/>
                <a:ea typeface="Arial" pitchFamily="34" charset="0"/>
              </a:rPr>
              <a:t>CAMBIOS PUBERALES</a:t>
            </a:r>
          </a:p>
        </p:txBody>
      </p:sp>
      <p:sp>
        <p:nvSpPr>
          <p:cNvPr id="1048774" name="5 Marcador de texto"/>
          <p:cNvSpPr/>
          <p:nvPr>
            <p:ph type="body" sz="full" idx="1"/>
          </p:nvPr>
        </p:nvSpPr>
        <p:spPr>
          <a:xfrm rot="0">
            <a:off x="609600" y="1268412"/>
            <a:ext cx="3733800" cy="906462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 pitchFamily="34" charset="0"/>
              <a:buChar char="•"/>
              <a:defRPr baseline="0" b="0" sz="17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 pitchFamily="34" charset="0"/>
              <a:buChar char="•"/>
              <a:defRPr baseline="0" b="0" sz="17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 pitchFamily="34" charset="0"/>
              <a:buChar char="•"/>
              <a:defRPr baseline="0" b="0" sz="17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 pitchFamily="34" charset="0"/>
              <a:buChar char="•"/>
              <a:defRPr baseline="0" b="0" sz="17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 pitchFamily="34" charset="0"/>
              <a:buChar char="•"/>
              <a:defRPr baseline="0" b="0" sz="17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algn="ctr" eaLnBrk="1" hangingPunct="1" indent="0" latinLnBrk="1" lvl="0" marL="0">
              <a:buNone/>
            </a:pPr>
            <a:r>
              <a:rPr altLang="en-US" sz="2400" lang="es-ES"/>
              <a:t>Sexo femenino</a:t>
            </a:r>
          </a:p>
        </p:txBody>
      </p:sp>
      <p:sp>
        <p:nvSpPr>
          <p:cNvPr id="1048775" name="6 Marcador de texto"/>
          <p:cNvSpPr/>
          <p:nvPr>
            <p:ph type="body" sz="quarter" idx="3"/>
          </p:nvPr>
        </p:nvSpPr>
        <p:spPr>
          <a:xfrm rot="0">
            <a:off x="4800600" y="1341437"/>
            <a:ext cx="3733800" cy="833437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algn="ctr" eaLnBrk="1" hangingPunct="1" indent="0" latinLnBrk="1" lvl="0" marL="0">
              <a:lnSpc>
                <a:spcPct val="80000"/>
              </a:lnSpc>
              <a:buNone/>
            </a:pPr>
            <a:endParaRPr altLang="en-US" sz="600" lang="es-ES"/>
          </a:p>
          <a:p>
            <a:pPr algn="ctr" eaLnBrk="1" hangingPunct="1" indent="0" latinLnBrk="1" lvl="0" marL="0">
              <a:lnSpc>
                <a:spcPct val="80000"/>
              </a:lnSpc>
              <a:buNone/>
            </a:pPr>
            <a:endParaRPr altLang="en-US" sz="600" lang="es-ES"/>
          </a:p>
          <a:p>
            <a:pPr algn="ctr" eaLnBrk="1" hangingPunct="1" indent="0" latinLnBrk="1" lvl="0" marL="0">
              <a:lnSpc>
                <a:spcPct val="80000"/>
              </a:lnSpc>
              <a:buNone/>
            </a:pPr>
            <a:endParaRPr altLang="en-US" sz="600" lang="es-ES"/>
          </a:p>
          <a:p>
            <a:pPr algn="ctr" eaLnBrk="1" hangingPunct="1" indent="0" latinLnBrk="1" lvl="0" marL="0">
              <a:lnSpc>
                <a:spcPct val="80000"/>
              </a:lnSpc>
              <a:buNone/>
            </a:pPr>
            <a:r>
              <a:rPr altLang="en-US" sz="2400" lang="es-ES"/>
              <a:t>Sexo </a:t>
            </a:r>
            <a:r>
              <a:rPr altLang="en-US" sz="2400" lang="es-ES"/>
              <a:t>masculino</a:t>
            </a:r>
          </a:p>
          <a:p>
            <a:pPr eaLnBrk="1" hangingPunct="1" indent="0" latinLnBrk="1" lvl="0" marL="0">
              <a:lnSpc>
                <a:spcPct val="80000"/>
              </a:lnSpc>
              <a:buNone/>
            </a:pPr>
            <a:endParaRPr altLang="en-US" sz="400" lang="es-ES">
              <a:solidFill>
                <a:schemeClr val="lt2"/>
              </a:solidFill>
            </a:endParaRPr>
          </a:p>
        </p:txBody>
      </p:sp>
    </p:spTree>
  </p:cSld>
  <p:clrMapOvr>
    <a:masterClrMapping/>
  </p:clrMapOvr>
  <p:transition spd="slow" advClick="1">
    <p:fade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12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69" name="1 Título"/>
          <p:cNvSpPr/>
          <p:nvPr>
            <p:ph type="title" sz="full" idx="0"/>
          </p:nvPr>
        </p:nvSpPr>
        <p:spPr>
          <a:xfrm rot="0">
            <a:off x="179387" y="274637"/>
            <a:ext cx="8964612" cy="1143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0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</a:lstStyle>
          <a:p>
            <a:pPr eaLnBrk="1" hangingPunct="1" latinLnBrk="1" lvl="0"/>
            <a:r>
              <a:rPr altLang="en-US" b="1" sz="3200" lang="es-ES"/>
              <a:t>PROCEDIMIENTOS PARA VIGILAR EL  CRECIMIENTO</a:t>
            </a:r>
            <a:br/>
            <a:r>
              <a:rPr altLang="en-US" b="1" sz="3200" lang="es-ES"/>
              <a:t>Y DESARROLLO EN NIÑOS Y ADOLESCENTES </a:t>
            </a:r>
          </a:p>
        </p:txBody>
      </p:sp>
      <p:sp>
        <p:nvSpPr>
          <p:cNvPr id="1048770" name="2 Marcador de contenido"/>
          <p:cNvSpPr/>
          <p:nvPr>
            <p:ph sz="quarter" idx="6"/>
          </p:nvPr>
        </p:nvSpPr>
        <p:spPr>
          <a:xfrm rot="0">
            <a:off x="179387" y="1773237"/>
            <a:ext cx="8713788" cy="39417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eaLnBrk="1" hangingPunct="1" latinLnBrk="1" lvl="0">
              <a:buFont typeface="Wingdings" pitchFamily="2" charset="2"/>
              <a:buChar char="Ø"/>
            </a:pPr>
            <a:r>
              <a:rPr altLang="en-US" sz="2000" lang="es-ES"/>
              <a:t>CÁLCULO EXACTO DE LA EDAD DEL NIÑO O ADOLESCENTE</a:t>
            </a:r>
          </a:p>
          <a:p>
            <a:pPr eaLnBrk="1" hangingPunct="1" latinLnBrk="1" lvl="0">
              <a:buFont typeface="Wingdings" pitchFamily="2" charset="2"/>
              <a:buChar char="Ø"/>
            </a:pPr>
            <a:r>
              <a:rPr altLang="en-US" sz="2000" lang="es-ES"/>
              <a:t>OBTENCIÓN DE LA INFORMACIÓN NECESARIA PARA LA </a:t>
            </a:r>
            <a:r>
              <a:rPr altLang="en-US" sz="2000" lang="es-ES"/>
              <a:t>VIGILANCIA</a:t>
            </a:r>
          </a:p>
          <a:p>
            <a:pPr eaLnBrk="1" hangingPunct="1" latinLnBrk="1" lvl="0">
              <a:buFont typeface="Wingdings" pitchFamily="2" charset="2"/>
              <a:buChar char="Ø"/>
            </a:pPr>
            <a:r>
              <a:rPr altLang="en-US" sz="2000" lang="es-ES"/>
              <a:t>SELECCIÓN DE LOS INDICES A EVALUAR</a:t>
            </a:r>
          </a:p>
          <a:p>
            <a:pPr eaLnBrk="1" hangingPunct="1" latinLnBrk="1" lvl="0">
              <a:buFont typeface="Wingdings" pitchFamily="2" charset="2"/>
              <a:buChar char="Ø"/>
            </a:pPr>
            <a:r>
              <a:rPr altLang="en-US" sz="2000" lang="es-ES"/>
              <a:t>INTERPRETACIÓN DE LOS INDICES SELECCIONADOS  </a:t>
            </a:r>
          </a:p>
        </p:txBody>
      </p:sp>
    </p:spTree>
  </p:cSld>
  <p:clrMapOvr>
    <a:masterClrMapping/>
  </p:clrMapOvr>
  <p:transition spd="slow" advClick="1">
    <p:blinds dir="vert"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2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62" name="Título 1"/>
          <p:cNvSpPr/>
          <p:nvPr>
            <p:ph type="title" sz="full" idx="0"/>
          </p:nvPr>
        </p:nvSpPr>
        <p:spPr>
          <a:xfrm rot="0">
            <a:off x="107950" y="28575"/>
            <a:ext cx="8928100" cy="1143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0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</a:lstStyle>
          <a:p>
            <a:pPr algn="ctr" lvl="0"/>
            <a:r>
              <a:rPr altLang="en-US" b="1" lang="es-ES"/>
              <a:t>CÁLCULO EXACTO DE LA EDAD DEL NIÑO O ADOLESCENTE</a:t>
            </a:r>
          </a:p>
        </p:txBody>
      </p:sp>
      <p:sp>
        <p:nvSpPr>
          <p:cNvPr id="1048763" name="Marcador de contenido 2"/>
          <p:cNvSpPr/>
          <p:nvPr>
            <p:ph sz="quarter" idx="6"/>
          </p:nvPr>
        </p:nvSpPr>
        <p:spPr>
          <a:xfrm rot="0">
            <a:off x="107950" y="1600200"/>
            <a:ext cx="8928100" cy="4924425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1"/>
            <a:r>
              <a:rPr altLang="en-US" sz="2400" lang="es-MX"/>
              <a:t>Es necesario tener información precisa sobre la edad del niño; no basta con conocer los años cumplidos. </a:t>
            </a:r>
          </a:p>
          <a:p>
            <a:pPr lvl="1"/>
            <a:r>
              <a:rPr altLang="en-US" sz="2400" lang="es-MX"/>
              <a:t>Se debe graficar el valor de la dimensión a analizar en la edad exacta; </a:t>
            </a:r>
            <a:r>
              <a:rPr altLang="en-US" sz="2400" lang="es-MX" u="sng"/>
              <a:t>no se recomienda el uso de tablas</a:t>
            </a:r>
            <a:r>
              <a:rPr altLang="en-US" sz="2400" lang="en-US"/>
              <a:t> que solo muestran el valor de los diferentes índices a edades centradas. </a:t>
            </a:r>
          </a:p>
          <a:p>
            <a:pPr lvl="1"/>
            <a:r>
              <a:rPr altLang="en-US" sz="2400" lang="es-MX"/>
              <a:t>Idealmente se debe calcular la </a:t>
            </a:r>
            <a:r>
              <a:rPr altLang="en-US" sz="2400" lang="es-MX" u="sng"/>
              <a:t>edad decimal</a:t>
            </a:r>
            <a:r>
              <a:rPr altLang="en-US" sz="2400" lang="en-US"/>
              <a:t>, que es la forma más precisa de evaluar la edad del individuo ya que permite ubicarlo exactamente en las gráficas al transformar los doce meses del año en milésimas. </a:t>
            </a:r>
          </a:p>
          <a:p>
            <a:pPr lvl="0"/>
            <a:endParaRPr altLang="en-US" sz="1700"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7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0" name="1 Título"/>
          <p:cNvSpPr/>
          <p:nvPr>
            <p:ph type="title" sz="full" idx="0"/>
          </p:nvPr>
        </p:nvSpPr>
        <p:spPr>
          <a:xfrm rot="0">
            <a:off x="609600" y="274637"/>
            <a:ext cx="7924800" cy="1143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0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</a:lstStyle>
          <a:p>
            <a:pPr algn="ctr" eaLnBrk="1" hangingPunct="1" latinLnBrk="1" lvl="0"/>
            <a:r>
              <a:rPr altLang="en-US" sz="4000" lang="es-ES"/>
              <a:t>OBJETIVOS</a:t>
            </a:r>
          </a:p>
        </p:txBody>
      </p:sp>
      <p:sp>
        <p:nvSpPr>
          <p:cNvPr id="1048601" name="2 Marcador de contenido"/>
          <p:cNvSpPr/>
          <p:nvPr>
            <p:ph sz="quarter" idx="6"/>
          </p:nvPr>
        </p:nvSpPr>
        <p:spPr>
          <a:xfrm rot="0">
            <a:off x="609600" y="1600200"/>
            <a:ext cx="79248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eaLnBrk="1" hangingPunct="1" indent="0" latinLnBrk="1" lvl="0" marL="0">
              <a:buNone/>
            </a:pPr>
            <a:r>
              <a:rPr altLang="en-US" sz="2400" lang="es-ES"/>
              <a:t> </a:t>
            </a:r>
          </a:p>
          <a:p>
            <a:pPr eaLnBrk="1" hangingPunct="1" indent="0" latinLnBrk="1" lvl="0" marL="0">
              <a:buFont typeface="Wingdings" pitchFamily="2" charset="2"/>
              <a:buChar char="v"/>
            </a:pPr>
            <a:r>
              <a:rPr altLang="en-US" sz="2400" lang="es-ES"/>
              <a:t> Describir la evolución del crecimiento y desarrollo de acuerdo a sus características generales y factores que influyen .</a:t>
            </a:r>
          </a:p>
          <a:p>
            <a:pPr eaLnBrk="1" hangingPunct="1" indent="0" latinLnBrk="1" lvl="0" marL="0">
              <a:buNone/>
            </a:pPr>
            <a:endParaRPr altLang="en-US" sz="2400" lang="es-ES"/>
          </a:p>
        </p:txBody>
      </p:sp>
    </p:spTree>
  </p:cSld>
  <p:clrMapOvr>
    <a:masterClrMapping/>
  </p:clrMapOvr>
  <p:transition spd="slow" advClick="1">
    <p:fade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2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58" name="Título 1"/>
          <p:cNvSpPr/>
          <p:nvPr>
            <p:ph type="title" sz="full" idx="0"/>
          </p:nvPr>
        </p:nvSpPr>
        <p:spPr>
          <a:xfrm rot="0">
            <a:off x="592137" y="115887"/>
            <a:ext cx="7924800" cy="635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0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</a:lstStyle>
          <a:p>
            <a:pPr lvl="0"/>
            <a:r>
              <a:rPr altLang="en-US" b="1" lang="es-ES"/>
              <a:t>MODO DE CÁLCULO DE LA EDAD DECIMAL</a:t>
            </a:r>
          </a:p>
        </p:txBody>
      </p:sp>
      <p:sp>
        <p:nvSpPr>
          <p:cNvPr id="1048759" name="Marcador de contenido 2"/>
          <p:cNvSpPr/>
          <p:nvPr>
            <p:ph sz="quarter" idx="6"/>
          </p:nvPr>
        </p:nvSpPr>
        <p:spPr>
          <a:xfrm rot="0">
            <a:off x="250825" y="1052512"/>
            <a:ext cx="8713788" cy="525621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>
              <a:lnSpc>
                <a:spcPct val="80000"/>
              </a:lnSpc>
            </a:pPr>
            <a:r>
              <a:rPr altLang="en-US" sz="1900" lang="es-MX"/>
              <a:t>Se necesita la fecha de nacimiento, la fecha de examen y realizar una simple operación de resta. </a:t>
            </a:r>
          </a:p>
          <a:p>
            <a:pPr lvl="0">
              <a:lnSpc>
                <a:spcPct val="80000"/>
              </a:lnSpc>
            </a:pPr>
            <a:r>
              <a:rPr altLang="en-US" sz="1900" lang="es-MX"/>
              <a:t>El </a:t>
            </a:r>
            <a:r>
              <a:rPr altLang="en-US" sz="1900" lang="es-MX"/>
              <a:t>entero lo proporcionan los dígitos del </a:t>
            </a:r>
            <a:r>
              <a:rPr altLang="en-US" sz="1900" lang="es-MX"/>
              <a:t>año. </a:t>
            </a:r>
          </a:p>
          <a:p>
            <a:pPr lvl="0">
              <a:lnSpc>
                <a:spcPct val="80000"/>
              </a:lnSpc>
            </a:pPr>
            <a:r>
              <a:rPr altLang="en-US" sz="1900" lang="es-MX"/>
              <a:t>La fracción decimal se busca en la tabla de edad decimal. </a:t>
            </a:r>
          </a:p>
          <a:p>
            <a:pPr lvl="0">
              <a:lnSpc>
                <a:spcPct val="80000"/>
              </a:lnSpc>
              <a:buNone/>
            </a:pPr>
            <a:r>
              <a:rPr altLang="en-US" sz="1900" lang="es-MX"/>
              <a:t>Ejemplo: Supongamos que hoy es 18 de febrero del 2010. El entero es 2010. Busquemos en la tabla, en la columna del mes 2, el día 18. Leemos: 132. La fecha decimal de hoy es 2010.132. Supongamos que en esta fecha examinamos una niña que nació el 24 de septiembre de 2007. El entero es 2007 y el decimal que encontramos en la intersección del mes 9, con el día 24, es 729. La fecha decimal del nacimiento será: 2007. 729. Hagamos ahora la  resta: </a:t>
            </a:r>
          </a:p>
          <a:p>
            <a:pPr lvl="0">
              <a:lnSpc>
                <a:spcPct val="80000"/>
              </a:lnSpc>
              <a:buNone/>
            </a:pPr>
            <a:r>
              <a:rPr altLang="en-US" sz="1900" i="1" lang="es-MX"/>
              <a:t> </a:t>
            </a:r>
          </a:p>
          <a:p>
            <a:pPr lvl="0">
              <a:lnSpc>
                <a:spcPct val="80000"/>
              </a:lnSpc>
              <a:buNone/>
            </a:pPr>
            <a:r>
              <a:rPr altLang="en-US" sz="1900" i="1" lang="es-MX"/>
              <a:t>  2010.132 </a:t>
            </a:r>
            <a:r>
              <a:rPr altLang="en-US" sz="1900" i="1" lang="es-MX"/>
              <a:t>(Fecha de examen) – 2007.729 (Fecha de nacimiento) = 2.403.</a:t>
            </a:r>
            <a:r>
              <a:rPr altLang="en-US" sz="1900" lang="en-US"/>
              <a:t> </a:t>
            </a:r>
          </a:p>
          <a:p>
            <a:pPr lvl="0">
              <a:lnSpc>
                <a:spcPct val="80000"/>
              </a:lnSpc>
              <a:buNone/>
            </a:pPr>
            <a:r>
              <a:rPr altLang="en-US" sz="1900" lang="es-MX"/>
              <a:t> </a:t>
            </a:r>
          </a:p>
          <a:p>
            <a:pPr lvl="0">
              <a:lnSpc>
                <a:spcPct val="80000"/>
              </a:lnSpc>
              <a:buNone/>
            </a:pPr>
            <a:r>
              <a:rPr altLang="en-US" sz="1900" lang="es-MX"/>
              <a:t>  Es </a:t>
            </a:r>
            <a:r>
              <a:rPr altLang="en-US" sz="1900" lang="es-MX"/>
              <a:t>decir,  la edad decimal de la niña que hemos tomado como ejemplo es de 2,403 años, o sea, 2,4 años.</a:t>
            </a:r>
          </a:p>
          <a:p>
            <a:pPr lvl="0">
              <a:lnSpc>
                <a:spcPct val="80000"/>
              </a:lnSpc>
              <a:buNone/>
            </a:pPr>
            <a:r>
              <a:rPr altLang="en-US" sz="1600" lang="es-MX"/>
              <a:t> </a:t>
            </a:r>
          </a:p>
          <a:p>
            <a:pPr lvl="0">
              <a:lnSpc>
                <a:spcPct val="80000"/>
              </a:lnSpc>
              <a:buNone/>
            </a:pPr>
            <a:r>
              <a:rPr altLang="en-US" sz="1600" lang="es-MX"/>
              <a:t> </a:t>
            </a:r>
          </a:p>
          <a:p>
            <a:pPr lvl="0">
              <a:lnSpc>
                <a:spcPct val="80000"/>
              </a:lnSpc>
            </a:pPr>
            <a:endParaRPr altLang="en-US" sz="1600"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2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57" name="Marcador de contenido 4"/>
          <p:cNvSpPr/>
          <p:nvPr>
            <p:ph sz="quarter" idx="4294967295"/>
          </p:nvPr>
        </p:nvSpPr>
        <p:spPr>
          <a:xfrm rot="0">
            <a:off x="250825" y="188912"/>
            <a:ext cx="3708400" cy="6192837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indent="0" lvl="0" marL="0">
              <a:buNone/>
            </a:pPr>
            <a:endParaRPr altLang="en-US" sz="1800" lang="es-MX"/>
          </a:p>
          <a:p>
            <a:pPr indent="0" lvl="0" marL="0">
              <a:buNone/>
            </a:pPr>
            <a:endParaRPr altLang="en-US" sz="1800" lang="es-MX"/>
          </a:p>
          <a:p>
            <a:pPr indent="0" lvl="0" marL="0">
              <a:buNone/>
            </a:pPr>
            <a:endParaRPr altLang="en-US" sz="1800" lang="es-MX"/>
          </a:p>
          <a:p>
            <a:pPr indent="0" lvl="0" marL="0">
              <a:buNone/>
            </a:pPr>
            <a:endParaRPr altLang="en-US" sz="1800" lang="es-MX"/>
          </a:p>
          <a:p>
            <a:pPr indent="0" lvl="0" marL="0">
              <a:buNone/>
            </a:pPr>
            <a:endParaRPr altLang="en-US" sz="1800" lang="es-MX"/>
          </a:p>
          <a:p>
            <a:pPr indent="0" lvl="0" marL="0">
              <a:buNone/>
            </a:pPr>
            <a:r>
              <a:rPr altLang="en-US" sz="1800" lang="es-MX"/>
              <a:t>Supongamos que hoy es 18 de febrero del 2010. El entero es 2010. Busquemos en la tabla, en la columna del mes 2, el día 18. Leemos: 132. </a:t>
            </a:r>
          </a:p>
          <a:p>
            <a:pPr indent="0" lvl="0" marL="0">
              <a:buNone/>
            </a:pPr>
            <a:r>
              <a:rPr altLang="en-US" sz="1800" lang="es-MX"/>
              <a:t>La fecha decimal de hoy es </a:t>
            </a:r>
            <a:r>
              <a:rPr altLang="en-US" b="1" sz="1800" lang="es-MX" u="sng"/>
              <a:t>2010.132.</a:t>
            </a:r>
          </a:p>
        </p:txBody>
      </p:sp>
      <p:pic>
        <p:nvPicPr>
          <p:cNvPr id="2097173" name="Marcador de contenido 6"/>
          <p:cNvPicPr>
            <a:picLocks/>
          </p:cNvPicPr>
          <p:nvPr>
            <p:ph sz="quarter" idx="4294967295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4284662" y="188912"/>
            <a:ext cx="4751387" cy="6192837"/>
          </a:xfrm>
          <a:prstGeom prst="rect"/>
          <a:noFill/>
          <a:ln w="9525" cap="flat" cmpd="sng">
            <a:solidFill>
              <a:srgbClr val="FFFFFF">
                <a:alpha val="100000"/>
              </a:srgbClr>
            </a:solidFill>
            <a:prstDash val="solid"/>
            <a:round/>
          </a:ln>
        </p:spPr>
      </p:pic>
      <p:cxnSp>
        <p:nvCxnSpPr>
          <p:cNvPr id="3145730" name="Conector recto de flecha 8"/>
          <p:cNvCxnSpPr>
            <a:cxnSpLocks/>
          </p:cNvCxnSpPr>
          <p:nvPr/>
        </p:nvCxnSpPr>
        <p:spPr>
          <a:xfrm rot="0">
            <a:off x="5076825" y="404812"/>
            <a:ext cx="0" cy="360362"/>
          </a:xfrm>
          <a:prstGeom prst="straightConnector1"/>
          <a:noFill/>
          <a:ln w="57150" cap="flat" cmpd="sng">
            <a:solidFill>
              <a:srgbClr val="FF0000">
                <a:alpha val="100000"/>
              </a:srgbClr>
            </a:solidFill>
            <a:prstDash val="solid"/>
            <a:round/>
            <a:tailEnd type="triangle" w="med" len="med"/>
          </a:ln>
        </p:spPr>
      </p:cxnSp>
      <p:cxnSp>
        <p:nvCxnSpPr>
          <p:cNvPr id="3145731" name="Conector recto de flecha 17"/>
          <p:cNvCxnSpPr>
            <a:cxnSpLocks/>
          </p:cNvCxnSpPr>
          <p:nvPr/>
        </p:nvCxnSpPr>
        <p:spPr>
          <a:xfrm rot="0">
            <a:off x="4464050" y="4005262"/>
            <a:ext cx="612775" cy="0"/>
          </a:xfrm>
          <a:prstGeom prst="straightConnector1"/>
          <a:noFill/>
          <a:ln w="9525" cap="flat" cmpd="sng">
            <a:solidFill>
              <a:srgbClr val="FF0000">
                <a:alpha val="100000"/>
              </a:srgbClr>
            </a:solidFill>
            <a:prstDash val="solid"/>
            <a:round/>
            <a:tailEnd type="triangl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2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56" name="Marcador de contenido 4"/>
          <p:cNvSpPr/>
          <p:nvPr>
            <p:ph sz="quarter" idx="4294967295"/>
          </p:nvPr>
        </p:nvSpPr>
        <p:spPr>
          <a:xfrm rot="0">
            <a:off x="250825" y="188912"/>
            <a:ext cx="3708400" cy="6192837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indent="0" lvl="0" marL="0">
              <a:lnSpc>
                <a:spcPct val="90000"/>
              </a:lnSpc>
              <a:buNone/>
            </a:pPr>
            <a:endParaRPr altLang="en-US" sz="1800" lang="es-MX"/>
          </a:p>
          <a:p>
            <a:pPr indent="0" lvl="0" marL="0">
              <a:lnSpc>
                <a:spcPct val="90000"/>
              </a:lnSpc>
              <a:buNone/>
            </a:pPr>
            <a:endParaRPr altLang="en-US" sz="1800" lang="es-MX"/>
          </a:p>
          <a:p>
            <a:pPr indent="0" lvl="0" marL="0">
              <a:lnSpc>
                <a:spcPct val="90000"/>
              </a:lnSpc>
              <a:buNone/>
            </a:pPr>
            <a:endParaRPr altLang="en-US" sz="1800" lang="es-MX"/>
          </a:p>
          <a:p>
            <a:pPr indent="0" lvl="0" marL="0">
              <a:lnSpc>
                <a:spcPct val="90000"/>
              </a:lnSpc>
              <a:buNone/>
            </a:pPr>
            <a:r>
              <a:rPr altLang="en-US" sz="1800" lang="es-MX"/>
              <a:t>Supongamos que en esta fecha examinamos una niña que nació el 24 de septiembre de 2007. El entero es 2007 y el decimal que encontramos en la intersección del mes 9, con el día 24, es 729. La fecha decimal del nacimiento será: 2007. 729. </a:t>
            </a:r>
          </a:p>
          <a:p>
            <a:pPr indent="0" lvl="0" marL="0">
              <a:lnSpc>
                <a:spcPct val="90000"/>
              </a:lnSpc>
              <a:buNone/>
            </a:pPr>
            <a:r>
              <a:rPr altLang="en-US" sz="1800" lang="es-MX"/>
              <a:t>Hagamos ahora la  resta: </a:t>
            </a:r>
          </a:p>
          <a:p>
            <a:pPr indent="0" lvl="0" marL="0">
              <a:lnSpc>
                <a:spcPct val="90000"/>
              </a:lnSpc>
              <a:buNone/>
            </a:pPr>
            <a:r>
              <a:rPr altLang="en-US" sz="1800" i="1" lang="es-MX"/>
              <a:t> </a:t>
            </a:r>
          </a:p>
          <a:p>
            <a:pPr indent="0" lvl="0" marL="0">
              <a:lnSpc>
                <a:spcPct val="90000"/>
              </a:lnSpc>
              <a:buNone/>
            </a:pPr>
            <a:r>
              <a:rPr altLang="en-US" sz="1800" i="1" lang="es-MX"/>
              <a:t>  2010.132 (Fecha de examen) – 2007.729 (Fecha de nacimiento) = 2.403.</a:t>
            </a:r>
            <a:r>
              <a:rPr altLang="en-US" sz="1800" lang="en-US"/>
              <a:t> </a:t>
            </a:r>
          </a:p>
          <a:p>
            <a:pPr indent="0" lvl="0" marL="0">
              <a:lnSpc>
                <a:spcPct val="90000"/>
              </a:lnSpc>
              <a:buNone/>
            </a:pPr>
            <a:r>
              <a:rPr altLang="en-US" sz="1800" lang="es-MX"/>
              <a:t> </a:t>
            </a:r>
          </a:p>
          <a:p>
            <a:pPr indent="0" lvl="0" marL="0">
              <a:lnSpc>
                <a:spcPct val="90000"/>
              </a:lnSpc>
              <a:buNone/>
            </a:pPr>
            <a:r>
              <a:rPr altLang="en-US" sz="1800" lang="es-MX"/>
              <a:t>  Es decir,  la edad decimal de la niña que hemos tomado como ejemplo es de 2,403 años, o sea, 2,4 años.</a:t>
            </a:r>
          </a:p>
          <a:p>
            <a:pPr indent="0" lvl="0" marL="0">
              <a:lnSpc>
                <a:spcPct val="90000"/>
              </a:lnSpc>
              <a:buNone/>
            </a:pPr>
            <a:endParaRPr altLang="en-US" b="1" sz="1700" lang="en-US" u="sng"/>
          </a:p>
        </p:txBody>
      </p:sp>
      <p:pic>
        <p:nvPicPr>
          <p:cNvPr id="2097172" name="Marcador de contenido 6"/>
          <p:cNvPicPr>
            <a:picLocks/>
          </p:cNvPicPr>
          <p:nvPr>
            <p:ph sz="quarter" idx="4294967295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4284662" y="188912"/>
            <a:ext cx="4751387" cy="6192837"/>
          </a:xfrm>
          <a:prstGeom prst="rect"/>
          <a:noFill/>
          <a:ln w="9525" cap="flat" cmpd="sng">
            <a:solidFill>
              <a:srgbClr val="FFFFFF">
                <a:alpha val="100000"/>
              </a:srgbClr>
            </a:solidFill>
            <a:prstDash val="solid"/>
            <a:round/>
          </a:ln>
        </p:spPr>
      </p:pic>
      <p:cxnSp>
        <p:nvCxnSpPr>
          <p:cNvPr id="3145728" name="Conector recto de flecha 8"/>
          <p:cNvCxnSpPr>
            <a:cxnSpLocks/>
          </p:cNvCxnSpPr>
          <p:nvPr/>
        </p:nvCxnSpPr>
        <p:spPr>
          <a:xfrm rot="0">
            <a:off x="7720012" y="620712"/>
            <a:ext cx="0" cy="4321175"/>
          </a:xfrm>
          <a:prstGeom prst="straightConnector1"/>
          <a:noFill/>
          <a:ln w="57150" cap="flat" cmpd="sng">
            <a:solidFill>
              <a:srgbClr val="FF0000">
                <a:alpha val="100000"/>
              </a:srgbClr>
            </a:solidFill>
            <a:prstDash val="solid"/>
            <a:round/>
            <a:tailEnd type="triangle" w="med" len="med"/>
          </a:ln>
        </p:spPr>
      </p:cxnSp>
      <p:cxnSp>
        <p:nvCxnSpPr>
          <p:cNvPr id="3145729" name="Conector recto de flecha 17"/>
          <p:cNvCxnSpPr>
            <a:cxnSpLocks/>
          </p:cNvCxnSpPr>
          <p:nvPr/>
        </p:nvCxnSpPr>
        <p:spPr>
          <a:xfrm rot="0">
            <a:off x="4500562" y="4941887"/>
            <a:ext cx="3167062" cy="0"/>
          </a:xfrm>
          <a:prstGeom prst="straightConnector1"/>
          <a:noFill/>
          <a:ln w="9525" cap="flat" cmpd="sng">
            <a:solidFill>
              <a:srgbClr val="FF0000">
                <a:alpha val="100000"/>
              </a:srgbClr>
            </a:solidFill>
            <a:prstDash val="solid"/>
            <a:round/>
            <a:tailEnd type="triangl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12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54" name="1 Título"/>
          <p:cNvSpPr/>
          <p:nvPr>
            <p:ph type="title" sz="full" idx="0"/>
          </p:nvPr>
        </p:nvSpPr>
        <p:spPr>
          <a:xfrm rot="0">
            <a:off x="0" y="125412"/>
            <a:ext cx="9036050" cy="1143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0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</a:lstStyle>
          <a:p>
            <a:pPr algn="ctr" eaLnBrk="1" hangingPunct="1" latinLnBrk="1" lvl="0"/>
            <a:br/>
            <a:br/>
            <a:br/>
            <a:br/>
            <a:br/>
            <a:br/>
            <a:br/>
            <a:br/>
            <a:br/>
            <a:br/>
            <a:br/>
            <a:r>
              <a:rPr altLang="en-US" b="1" sz="3200" lang="es-ES"/>
              <a:t>OBTENCIÓN DE LA INFORMACIÓN NECESARIA PARA LA VIGILANCIA </a:t>
            </a:r>
          </a:p>
        </p:txBody>
      </p:sp>
      <p:sp>
        <p:nvSpPr>
          <p:cNvPr id="1048755" name="2 Marcador de contenido"/>
          <p:cNvSpPr/>
          <p:nvPr>
            <p:ph sz="quarter" idx="6"/>
          </p:nvPr>
        </p:nvSpPr>
        <p:spPr>
          <a:xfrm rot="0">
            <a:off x="609600" y="1600200"/>
            <a:ext cx="79248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eaLnBrk="1" hangingPunct="1" latinLnBrk="1" lvl="0"/>
            <a:endParaRPr altLang="en-US" sz="2400" lang="es-ES"/>
          </a:p>
          <a:p>
            <a:pPr eaLnBrk="1" hangingPunct="1" latinLnBrk="1" lvl="0"/>
            <a:endParaRPr altLang="en-US" sz="2400" lang="es-ES"/>
          </a:p>
          <a:p>
            <a:pPr eaLnBrk="1" hangingPunct="1" latinLnBrk="1" lvl="0"/>
            <a:r>
              <a:rPr altLang="en-US" sz="2800" lang="es-ES"/>
              <a:t>A-</a:t>
            </a:r>
            <a:r>
              <a:rPr altLang="en-US" b="1" sz="2800" lang="es-ES"/>
              <a:t>Estudio </a:t>
            </a:r>
            <a:r>
              <a:rPr altLang="en-US" b="1" sz="2800" lang="es-ES"/>
              <a:t>antropométrico</a:t>
            </a:r>
          </a:p>
          <a:p>
            <a:pPr eaLnBrk="1" hangingPunct="1" latinLnBrk="1" lvl="0"/>
            <a:r>
              <a:rPr altLang="en-US" b="1" sz="2800" lang="es-ES"/>
              <a:t>B-Medidas de maduración </a:t>
            </a:r>
          </a:p>
          <a:p>
            <a:pPr eaLnBrk="1" hangingPunct="1" latinLnBrk="1" lvl="0"/>
            <a:r>
              <a:rPr altLang="en-US" b="1" sz="2800" lang="es-ES"/>
              <a:t>C- Desarrollo del lenguaje</a:t>
            </a:r>
          </a:p>
          <a:p>
            <a:pPr eaLnBrk="1" hangingPunct="1" latinLnBrk="1" lvl="0"/>
            <a:r>
              <a:rPr altLang="en-US" b="1" sz="2800" lang="es-ES"/>
              <a:t>D-Control de los esfínteres </a:t>
            </a:r>
          </a:p>
          <a:p>
            <a:pPr eaLnBrk="1" hangingPunct="1" latinLnBrk="1" lvl="0"/>
            <a:endParaRPr altLang="en-US" sz="1700" lang="es-ES"/>
          </a:p>
        </p:txBody>
      </p:sp>
    </p:spTree>
  </p:cSld>
  <p:clrMapOvr>
    <a:masterClrMapping/>
  </p:clrMapOvr>
  <p:transition spd="slow" advClick="1">
    <p:wheel spokes="1"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12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53" name="1 Título"/>
          <p:cNvSpPr/>
          <p:nvPr>
            <p:ph type="title" sz="full" idx="4294967295"/>
          </p:nvPr>
        </p:nvSpPr>
        <p:spPr>
          <a:xfrm rot="0">
            <a:off x="1219200" y="333375"/>
            <a:ext cx="7924800" cy="1143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0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</a:lstStyle>
          <a:p>
            <a:pPr eaLnBrk="1" hangingPunct="1" latinLnBrk="1" lvl="0"/>
            <a:r>
              <a:rPr altLang="en-US" b="1" sz="4000" lang="es-ES"/>
              <a:t>ESTUDIO ANTROPOMÉTRICO</a:t>
            </a:r>
          </a:p>
        </p:txBody>
      </p:sp>
      <p:pic>
        <p:nvPicPr>
          <p:cNvPr id="2097168" name="Picture 2" descr="D:\cosas de trabajo de yaqueline\fotos de la clase\Foto-0004.jpg"/>
          <p:cNvPicPr>
            <a:picLocks/>
          </p:cNvPicPr>
          <p:nvPr>
            <p:ph sz="quarter" idx="4294967295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 bwMode="auto">
          <a:xfrm rot="0">
            <a:off x="9525" y="2349500"/>
            <a:ext cx="3241675" cy="2951162"/>
          </a:xfrm>
          <a:prstGeom prst="rect"/>
          <a:noFill/>
          <a:ln>
            <a:noFill/>
          </a:ln>
        </p:spPr>
      </p:pic>
      <p:pic>
        <p:nvPicPr>
          <p:cNvPr id="2097169" name="Picture 3" descr="D:\cosas de trabajo de yaqueline\fotos de la clase\Foto-0006.jpg"/>
          <p:cNvPicPr>
            <a:picLocks/>
          </p:cNvPicPr>
          <p:nvPr>
            <p:ph sz="quarter" idx="4294967295"/>
          </p:nvPr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 bwMode="auto">
          <a:xfrm rot="0">
            <a:off x="5761037" y="1628775"/>
            <a:ext cx="3203575" cy="2305050"/>
          </a:xfrm>
          <a:prstGeom prst="rect"/>
          <a:noFill/>
          <a:ln>
            <a:noFill/>
          </a:ln>
        </p:spPr>
      </p:pic>
      <p:pic>
        <p:nvPicPr>
          <p:cNvPr id="2097170" name="Picture 5" descr="D:\cosas de trabajo de yaqueline\fotos de la clase\Foto-0007.jpg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5795962" y="4149725"/>
            <a:ext cx="3203575" cy="2303462"/>
          </a:xfrm>
          <a:prstGeom prst="rect"/>
          <a:noFill/>
          <a:ln>
            <a:noFill/>
          </a:ln>
        </p:spPr>
      </p:pic>
      <p:pic>
        <p:nvPicPr>
          <p:cNvPr id="2097171" name="Picture 6" descr="D:\cosas de trabajo de yaqueline\fotos de la clase\Foto-0005.jpg"/>
          <p:cNvPicPr>
            <a:picLocks/>
          </p:cNvPicPr>
          <p:nvPr/>
        </p:nvPicPr>
        <p:blipFill>
          <a:blip xmlns:r="http://schemas.openxmlformats.org/officeDocument/2006/relationships" r:embed="rId4"/>
          <a:srcRect l="0" t="0" r="0" b="0"/>
          <a:stretch>
            <a:fillRect/>
          </a:stretch>
        </p:blipFill>
        <p:spPr>
          <a:xfrm rot="0">
            <a:off x="3438525" y="2492375"/>
            <a:ext cx="2266950" cy="3673475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 advClick="1">
    <p:fade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11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51" name="Text Box 2"/>
          <p:cNvSpPr txBox="1"/>
          <p:nvPr/>
        </p:nvSpPr>
        <p:spPr>
          <a:xfrm rot="0">
            <a:off x="714375" y="142875"/>
            <a:ext cx="7786687" cy="8661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5pPr>
          </a:lstStyle>
          <a:p>
            <a:pPr algn="ctr" eaLnBrk="1" hangingPunct="1" latinLnBrk="1" lvl="0"/>
            <a:r>
              <a:rPr altLang="en-US" b="1" sz="2400" lang="es-ES"/>
              <a:t>MEDICIONES ANTROPOMÉTRICAS</a:t>
            </a:r>
          </a:p>
          <a:p>
            <a:pPr algn="ctr" eaLnBrk="1" hangingPunct="1" latinLnBrk="1" lvl="0"/>
            <a:r>
              <a:rPr altLang="en-US" b="1" sz="2400" lang="es-ES"/>
              <a:t>(</a:t>
            </a:r>
            <a:r>
              <a:rPr altLang="en-US" b="1" sz="2800" lang="es-ES"/>
              <a:t>ventajas</a:t>
            </a:r>
            <a:r>
              <a:rPr altLang="en-US" b="1" sz="2400" lang="es-ES"/>
              <a:t>)</a:t>
            </a:r>
          </a:p>
        </p:txBody>
      </p:sp>
      <p:sp>
        <p:nvSpPr>
          <p:cNvPr id="1048752" name="Text Box 3"/>
          <p:cNvSpPr txBox="1"/>
          <p:nvPr/>
        </p:nvSpPr>
        <p:spPr>
          <a:xfrm rot="0">
            <a:off x="250825" y="1412875"/>
            <a:ext cx="9144000" cy="45110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5pPr>
          </a:lstStyle>
          <a:p>
            <a:pPr eaLnBrk="1" hangingPunct="1" latinLnBrk="1" lvl="0">
              <a:buFont typeface="Wingdings" pitchFamily="2" charset="2"/>
              <a:buChar char="ü"/>
            </a:pPr>
            <a:r>
              <a:rPr altLang="en-US" sz="2800" lang="es-ES"/>
              <a:t>La antropometría: un método incruento y poco costoso.</a:t>
            </a:r>
          </a:p>
          <a:p>
            <a:pPr eaLnBrk="1" hangingPunct="1" latinLnBrk="1" lvl="0">
              <a:buFont typeface="Wingdings" pitchFamily="2" charset="2"/>
              <a:buChar char="ü"/>
            </a:pPr>
            <a:endParaRPr altLang="en-US" sz="2800" lang="es-ES"/>
          </a:p>
          <a:p>
            <a:pPr eaLnBrk="1" hangingPunct="1" latinLnBrk="1" lvl="0">
              <a:buFont typeface="Wingdings" pitchFamily="2" charset="2"/>
              <a:buChar char="ü"/>
            </a:pPr>
            <a:r>
              <a:rPr altLang="en-US" sz="2800" lang="es-ES"/>
              <a:t>Establecen  tamaño y  composición del cuerpo y reflejando  ingesta insuficiente o excesiva.</a:t>
            </a:r>
          </a:p>
          <a:p>
            <a:pPr eaLnBrk="1" hangingPunct="1" latinLnBrk="1" lvl="0">
              <a:buFont typeface="Wingdings" pitchFamily="2" charset="2"/>
              <a:buChar char="ü"/>
            </a:pPr>
            <a:endParaRPr altLang="en-US" sz="2800" lang="es-ES"/>
          </a:p>
          <a:p>
            <a:pPr eaLnBrk="1" hangingPunct="1" latinLnBrk="1" lvl="0">
              <a:buFont typeface="Wingdings" pitchFamily="2" charset="2"/>
              <a:buChar char="ü"/>
            </a:pPr>
            <a:r>
              <a:rPr altLang="en-US" sz="2800" lang="es-ES"/>
              <a:t> Permiten seleccionar a individuos, familias y comunidades para intervenciones orientadas a mejorar  la nutrición, la salud y la supervivencia.</a:t>
            </a:r>
          </a:p>
          <a:p>
            <a:pPr eaLnBrk="1" hangingPunct="1" latinLnBrk="1" lvl="0">
              <a:buFont typeface="Wingdings" pitchFamily="2" charset="2"/>
              <a:buChar char="ü"/>
            </a:pPr>
            <a:endParaRPr altLang="en-US" sz="2400" lang="es-ES">
              <a:solidFill>
                <a:srgbClr val="0070C0"/>
              </a:solidFill>
            </a:endParaRPr>
          </a:p>
          <a:p>
            <a:pPr eaLnBrk="1" hangingPunct="1" latinLnBrk="1" lvl="0"/>
            <a:endParaRPr altLang="en-US" sz="2400" lang="es-ES">
              <a:solidFill>
                <a:srgbClr val="0070C0"/>
              </a:solidFill>
            </a:endParaRPr>
          </a:p>
          <a:p>
            <a:pPr algn="ctr" eaLnBrk="1" hangingPunct="1" latinLnBrk="1" lvl="0"/>
            <a:endParaRPr altLang="en-US" sz="2400" lang="es-ES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fast" advClick="1"/>
  <p:timing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1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50" name="1 Rectángulo"/>
          <p:cNvSpPr/>
          <p:nvPr/>
        </p:nvSpPr>
        <p:spPr>
          <a:xfrm rot="0">
            <a:off x="2947987" y="188912"/>
            <a:ext cx="3248025" cy="58420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b="1" sz="3200" lang="es-ES"/>
              <a:t>Plano de Frankfort </a:t>
            </a:r>
          </a:p>
        </p:txBody>
      </p:sp>
      <p:pic>
        <p:nvPicPr>
          <p:cNvPr id="2097167" name="Picture 2" descr="Imagen"/>
          <p:cNvPicPr>
            <a:picLocks/>
          </p:cNvPicPr>
          <p:nvPr/>
        </p:nvPicPr>
        <p:blipFill>
          <a:blip xmlns:r="http://schemas.openxmlformats.org/officeDocument/2006/relationships" r:embed="rId1"/>
          <a:srcRect l="3857" t="9016" r="2882" b="1962"/>
          <a:stretch>
            <a:fillRect/>
          </a:stretch>
        </p:blipFill>
        <p:spPr>
          <a:xfrm rot="0">
            <a:off x="1079500" y="1341437"/>
            <a:ext cx="6985000" cy="4968875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1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49" name="1 Rectángulo"/>
          <p:cNvSpPr/>
          <p:nvPr/>
        </p:nvSpPr>
        <p:spPr>
          <a:xfrm rot="0">
            <a:off x="0" y="214312"/>
            <a:ext cx="8858250" cy="8026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5pPr>
          </a:lstStyle>
          <a:p>
            <a:pPr algn="ctr" eaLnBrk="1" hangingPunct="1" latinLnBrk="1" lvl="0"/>
            <a:r>
              <a:rPr altLang="en-US" b="1" sz="2400" lang="es-CO"/>
              <a:t>Posición correcta para medir la longitud en niños pequeños(0 a 2 años)</a:t>
            </a:r>
          </a:p>
        </p:txBody>
      </p:sp>
      <p:pic>
        <p:nvPicPr>
          <p:cNvPr id="2097166" name="Picture 2" descr="Imagen 001"/>
          <p:cNvPicPr>
            <a:picLocks/>
          </p:cNvPicPr>
          <p:nvPr/>
        </p:nvPicPr>
        <p:blipFill>
          <a:blip xmlns:r="http://schemas.openxmlformats.org/officeDocument/2006/relationships" r:embed="rId1"/>
          <a:srcRect l="4883" t="12859" r="3865" b="16585"/>
          <a:stretch>
            <a:fillRect/>
          </a:stretch>
        </p:blipFill>
        <p:spPr>
          <a:xfrm rot="0">
            <a:off x="285750" y="1571625"/>
            <a:ext cx="8286750" cy="3833812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1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46" name="1 Rectángulo"/>
          <p:cNvSpPr/>
          <p:nvPr/>
        </p:nvSpPr>
        <p:spPr>
          <a:xfrm rot="0">
            <a:off x="214312" y="214312"/>
            <a:ext cx="8715375" cy="9296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en-US" b="1" sz="2800" lang="es-CO"/>
              <a:t>Posición para medir  la Talla niños de 2años y más(de pie)</a:t>
            </a:r>
          </a:p>
        </p:txBody>
      </p:sp>
      <p:pic>
        <p:nvPicPr>
          <p:cNvPr id="2097165" name="Picture 2" descr="Imagen 002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10037"/>
          <a:stretch>
            <a:fillRect/>
          </a:stretch>
        </p:blipFill>
        <p:spPr>
          <a:xfrm rot="0">
            <a:off x="642937" y="1214437"/>
            <a:ext cx="7486650" cy="5072062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1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47" name="3 Título"/>
          <p:cNvSpPr/>
          <p:nvPr>
            <p:ph type="title" sz="full" idx="0"/>
          </p:nvPr>
        </p:nvSpPr>
        <p:spPr>
          <a:xfrm rot="0">
            <a:off x="609600" y="274637"/>
            <a:ext cx="7924800" cy="777875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0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</a:lstStyle>
          <a:p>
            <a:pPr algn="ctr" eaLnBrk="1" hangingPunct="1" latinLnBrk="1" lvl="0"/>
            <a:r>
              <a:rPr altLang="en-US" b="1" sz="3200" lang="es-ES"/>
              <a:t>ESTUDIO ANTROPOMÉTRICO</a:t>
            </a:r>
          </a:p>
        </p:txBody>
      </p:sp>
      <p:sp>
        <p:nvSpPr>
          <p:cNvPr id="1048748" name="1 Marcador de contenido"/>
          <p:cNvSpPr/>
          <p:nvPr>
            <p:ph sz="quarter" idx="6"/>
          </p:nvPr>
        </p:nvSpPr>
        <p:spPr>
          <a:xfrm rot="0">
            <a:off x="179387" y="1600200"/>
            <a:ext cx="8713788" cy="4852987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eaLnBrk="1" hangingPunct="1" latinLnBrk="1" lvl="0"/>
            <a:r>
              <a:rPr altLang="en-US" b="1" sz="2000" lang="es-ES"/>
              <a:t>Peso</a:t>
            </a:r>
          </a:p>
          <a:p>
            <a:pPr eaLnBrk="1" hangingPunct="1" latinLnBrk="1" lvl="0"/>
            <a:r>
              <a:rPr altLang="en-US" b="1" sz="2000" lang="es-ES"/>
              <a:t>Talla</a:t>
            </a:r>
          </a:p>
          <a:p>
            <a:pPr eaLnBrk="1" hangingPunct="1" latinLnBrk="1" lvl="0"/>
            <a:r>
              <a:rPr altLang="en-US" b="1" sz="2000" lang="es-ES"/>
              <a:t>Circunferencia cefálica</a:t>
            </a:r>
          </a:p>
          <a:p>
            <a:pPr eaLnBrk="1" hangingPunct="1" latinLnBrk="1" lvl="0"/>
            <a:r>
              <a:rPr altLang="en-US" b="1" sz="2000" lang="es-ES"/>
              <a:t>Circunferencia torácica</a:t>
            </a:r>
          </a:p>
          <a:p>
            <a:pPr eaLnBrk="1" hangingPunct="1" latinLnBrk="1" lvl="0"/>
            <a:r>
              <a:rPr altLang="en-US" b="1" sz="2000" lang="es-ES"/>
              <a:t>Circunferencia abdominal</a:t>
            </a:r>
          </a:p>
          <a:p>
            <a:pPr eaLnBrk="1" hangingPunct="1" latinLnBrk="1" lvl="0"/>
            <a:r>
              <a:rPr altLang="en-US" b="1" sz="2000" lang="es-ES"/>
              <a:t>Relación segmento superior /segmento inferior- índice de wilkins</a:t>
            </a:r>
          </a:p>
          <a:p>
            <a:pPr eaLnBrk="1" hangingPunct="1" latinLnBrk="1" lvl="0"/>
            <a:r>
              <a:rPr altLang="en-US" b="1" sz="2000" lang="es-ES"/>
              <a:t> Talla sentada</a:t>
            </a:r>
          </a:p>
          <a:p>
            <a:pPr eaLnBrk="1" hangingPunct="1" latinLnBrk="1" lvl="0"/>
            <a:r>
              <a:rPr altLang="en-US" b="1" sz="2000" lang="es-ES"/>
              <a:t>Pliegue cutáneo</a:t>
            </a:r>
          </a:p>
          <a:p>
            <a:pPr eaLnBrk="1" hangingPunct="1" latinLnBrk="1" lvl="0"/>
            <a:r>
              <a:rPr altLang="en-US" b="1" sz="2000" lang="es-ES"/>
              <a:t>Diámetros</a:t>
            </a:r>
          </a:p>
          <a:p>
            <a:pPr eaLnBrk="1" hangingPunct="1" latinLnBrk="1" lvl="0"/>
            <a:r>
              <a:rPr altLang="en-US" b="1" sz="2000" lang="es-ES"/>
              <a:t>Índice de circunferencia media del brazo/ circunferencia cefálica (CMB/CC</a:t>
            </a:r>
          </a:p>
          <a:p>
            <a:pPr eaLnBrk="1" hangingPunct="1" latinLnBrk="1" lvl="0"/>
            <a:endParaRPr altLang="en-US" sz="1700" lang="es-ES"/>
          </a:p>
          <a:p>
            <a:pPr eaLnBrk="1" hangingPunct="1" latinLnBrk="1" lvl="0"/>
            <a:endParaRPr altLang="en-US" sz="1700" lang="es-ES"/>
          </a:p>
        </p:txBody>
      </p:sp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7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2" name="1 Título"/>
          <p:cNvSpPr/>
          <p:nvPr>
            <p:ph type="title" sz="full" idx="0"/>
          </p:nvPr>
        </p:nvSpPr>
        <p:spPr>
          <a:xfrm rot="0">
            <a:off x="609600" y="274637"/>
            <a:ext cx="7924800" cy="1143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0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</a:lstStyle>
          <a:p>
            <a:pPr algn="ctr" eaLnBrk="1" hangingPunct="1" latinLnBrk="1" lvl="0"/>
            <a:r>
              <a:rPr altLang="en-US" sz="4000" lang="es-ES"/>
              <a:t>SUMARIO</a:t>
            </a:r>
          </a:p>
        </p:txBody>
      </p:sp>
      <p:sp>
        <p:nvSpPr>
          <p:cNvPr id="1048603" name="2 Marcador de contenido"/>
          <p:cNvSpPr/>
          <p:nvPr>
            <p:ph sz="quarter" idx="6"/>
          </p:nvPr>
        </p:nvSpPr>
        <p:spPr>
          <a:xfrm rot="0">
            <a:off x="609600" y="1600200"/>
            <a:ext cx="79248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eaLnBrk="1" hangingPunct="1" indent="0" latinLnBrk="1" lvl="0" marL="0">
              <a:buNone/>
            </a:pPr>
            <a:r>
              <a:rPr altLang="en-US" sz="2400" lang="en-US">
                <a:latin typeface="Arial" pitchFamily="34" charset="0"/>
                <a:ea typeface="Arial" pitchFamily="34" charset="0"/>
              </a:rPr>
              <a:t>*Crecimiento </a:t>
            </a:r>
            <a:r>
              <a:rPr altLang="en-US" sz="2400" lang="en-US">
                <a:latin typeface="Arial" pitchFamily="34" charset="0"/>
                <a:ea typeface="Arial" pitchFamily="34" charset="0"/>
              </a:rPr>
              <a:t>y desarrollo. Concepto. </a:t>
            </a:r>
          </a:p>
          <a:p>
            <a:pPr eaLnBrk="1" hangingPunct="1" indent="0" latinLnBrk="1" lvl="0" marL="0">
              <a:buNone/>
            </a:pPr>
            <a:r>
              <a:rPr altLang="en-US" sz="2400" lang="en-US">
                <a:latin typeface="Arial" pitchFamily="34" charset="0"/>
                <a:ea typeface="Arial" pitchFamily="34" charset="0"/>
              </a:rPr>
              <a:t>*Periodos </a:t>
            </a:r>
            <a:r>
              <a:rPr altLang="en-US" sz="2400" lang="en-US">
                <a:latin typeface="Arial" pitchFamily="34" charset="0"/>
                <a:ea typeface="Arial" pitchFamily="34" charset="0"/>
              </a:rPr>
              <a:t>del crecimiento</a:t>
            </a:r>
          </a:p>
          <a:p>
            <a:pPr eaLnBrk="1" hangingPunct="1" indent="0" latinLnBrk="1" lvl="0" marL="0">
              <a:buNone/>
            </a:pPr>
            <a:r>
              <a:rPr altLang="en-US" sz="2400" lang="en-US">
                <a:latin typeface="Arial" pitchFamily="34" charset="0"/>
                <a:ea typeface="Arial" pitchFamily="34" charset="0"/>
              </a:rPr>
              <a:t>*Factores </a:t>
            </a:r>
            <a:r>
              <a:rPr altLang="en-US" sz="2400" lang="en-US">
                <a:latin typeface="Arial" pitchFamily="34" charset="0"/>
                <a:ea typeface="Arial" pitchFamily="34" charset="0"/>
              </a:rPr>
              <a:t>que influyen en el crecimiento .</a:t>
            </a:r>
          </a:p>
          <a:p>
            <a:pPr eaLnBrk="1" hangingPunct="1" indent="0" latinLnBrk="1" lvl="0" marL="0">
              <a:buNone/>
            </a:pPr>
            <a:r>
              <a:rPr altLang="en-US" sz="2400" lang="en-US">
                <a:latin typeface="Arial" pitchFamily="34" charset="0"/>
                <a:ea typeface="Arial" pitchFamily="34" charset="0"/>
              </a:rPr>
              <a:t>*Evolución  </a:t>
            </a:r>
            <a:r>
              <a:rPr altLang="en-US" sz="2400" lang="en-US">
                <a:latin typeface="Arial" pitchFamily="34" charset="0"/>
                <a:ea typeface="Arial" pitchFamily="34" charset="0"/>
              </a:rPr>
              <a:t>del crecimiento en las diferentes etapas de </a:t>
            </a:r>
            <a:r>
              <a:rPr altLang="en-US" sz="2400" lang="en-US">
                <a:latin typeface="Arial" pitchFamily="34" charset="0"/>
                <a:ea typeface="Arial" pitchFamily="34" charset="0"/>
              </a:rPr>
              <a:t>  la </a:t>
            </a:r>
            <a:r>
              <a:rPr altLang="en-US" sz="2400" lang="en-US">
                <a:latin typeface="Arial" pitchFamily="34" charset="0"/>
                <a:ea typeface="Arial" pitchFamily="34" charset="0"/>
              </a:rPr>
              <a:t>niñez.</a:t>
            </a:r>
          </a:p>
          <a:p>
            <a:pPr eaLnBrk="1" hangingPunct="1" indent="0" latinLnBrk="1" lvl="0" marL="0">
              <a:buNone/>
            </a:pPr>
            <a:r>
              <a:rPr altLang="en-US" sz="2400" lang="en-US">
                <a:latin typeface="Arial" pitchFamily="34" charset="0"/>
                <a:ea typeface="Arial" pitchFamily="34" charset="0"/>
              </a:rPr>
              <a:t>*Métodos </a:t>
            </a:r>
            <a:r>
              <a:rPr altLang="en-US" sz="2400" lang="en-US">
                <a:latin typeface="Arial" pitchFamily="34" charset="0"/>
                <a:ea typeface="Arial" pitchFamily="34" charset="0"/>
              </a:rPr>
              <a:t>de valoración del crecimiento</a:t>
            </a:r>
          </a:p>
          <a:p>
            <a:pPr eaLnBrk="1" hangingPunct="1" indent="0" latinLnBrk="1" lvl="0" marL="0"/>
            <a:endParaRPr altLang="en-US" sz="1700" lang="es-ES"/>
          </a:p>
        </p:txBody>
      </p:sp>
    </p:spTree>
  </p:cSld>
  <p:clrMapOvr>
    <a:masterClrMapping/>
  </p:clrMapOvr>
  <p:transition spd="slow" advClick="1">
    <p:fade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3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85" name="1 Título"/>
          <p:cNvSpPr/>
          <p:nvPr>
            <p:ph type="title" sz="full" idx="0"/>
          </p:nvPr>
        </p:nvSpPr>
        <p:spPr>
          <a:xfrm rot="0">
            <a:off x="179387" y="188912"/>
            <a:ext cx="9144000" cy="1152525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0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</a:lstStyle>
          <a:p>
            <a:pPr algn="ctr" lvl="0"/>
            <a:br/>
            <a:br/>
            <a:br/>
            <a:r>
              <a:rPr altLang="en-US" b="1" lang="es-MX"/>
              <a:t> </a:t>
            </a:r>
            <a:br/>
            <a:br/>
            <a:r>
              <a:rPr altLang="en-US" b="1" sz="3200" lang="es-ES"/>
              <a:t>INTERPRETACION DE LOS INDICES SELECCIONADOS </a:t>
            </a:r>
          </a:p>
        </p:txBody>
      </p:sp>
      <p:sp>
        <p:nvSpPr>
          <p:cNvPr id="1048786" name="2 Marcador de contenido"/>
          <p:cNvSpPr/>
          <p:nvPr>
            <p:ph sz="full" idx="4294967295"/>
          </p:nvPr>
        </p:nvSpPr>
        <p:spPr>
          <a:xfrm rot="0">
            <a:off x="0" y="1341437"/>
            <a:ext cx="9144000" cy="55165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 pitchFamily="34" charset="0"/>
              <a:buChar char="•"/>
              <a:defRPr baseline="0" b="0" sz="17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 pitchFamily="34" charset="0"/>
              <a:buChar char="•"/>
              <a:defRPr baseline="0" b="0" sz="17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 pitchFamily="34" charset="0"/>
              <a:buChar char="•"/>
              <a:defRPr baseline="0" b="0" sz="17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 pitchFamily="34" charset="0"/>
              <a:buChar char="•"/>
              <a:defRPr baseline="0" b="0" sz="17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 pitchFamily="34" charset="0"/>
              <a:buChar char="•"/>
              <a:defRPr baseline="0" b="0" sz="17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lvl="0">
              <a:buFont typeface="Wingdings" pitchFamily="2" charset="2"/>
              <a:buChar char="Ø"/>
            </a:pPr>
            <a:r>
              <a:rPr altLang="en-US" b="1" sz="2800" lang="es-ES"/>
              <a:t>Peso para la edad</a:t>
            </a:r>
            <a:r>
              <a:rPr altLang="en-US" sz="2800" lang="es-ES"/>
              <a:t>: Menores de 1 año</a:t>
            </a:r>
          </a:p>
          <a:p>
            <a:pPr lvl="0">
              <a:buFont typeface="Wingdings" pitchFamily="2" charset="2"/>
              <a:buChar char="Ø"/>
            </a:pPr>
            <a:r>
              <a:rPr altLang="en-US" b="1" sz="2800" lang="es-ES"/>
              <a:t>Peso para la talla </a:t>
            </a:r>
            <a:r>
              <a:rPr altLang="en-US" sz="2800" lang="es-ES"/>
              <a:t>:De 0 a 9 años </a:t>
            </a:r>
          </a:p>
          <a:p>
            <a:pPr lvl="0">
              <a:buFont typeface="Wingdings" pitchFamily="2" charset="2"/>
              <a:buChar char="Ø"/>
            </a:pPr>
            <a:r>
              <a:rPr altLang="en-US" b="1" sz="2800" lang="es-ES"/>
              <a:t>Índice de masa corporal(IMC)para la edad:</a:t>
            </a:r>
            <a:r>
              <a:rPr altLang="en-US" sz="2800" lang="es-ES"/>
              <a:t> De 10 años en adelante</a:t>
            </a:r>
          </a:p>
          <a:p>
            <a:pPr lvl="0">
              <a:buFont typeface="Wingdings" pitchFamily="2" charset="2"/>
              <a:buChar char="Ø"/>
            </a:pPr>
            <a:r>
              <a:rPr altLang="en-US" b="1" sz="2800" lang="es-ES"/>
              <a:t>Talla para la edad</a:t>
            </a:r>
            <a:r>
              <a:rPr altLang="en-US" sz="2800" lang="es-ES"/>
              <a:t>: De 0 19 años </a:t>
            </a:r>
          </a:p>
          <a:p>
            <a:pPr lvl="0">
              <a:buFont typeface="Wingdings" pitchFamily="2" charset="2"/>
              <a:buChar char="Ø"/>
            </a:pPr>
            <a:r>
              <a:rPr altLang="en-US" b="1" sz="2800" lang="es-ES"/>
              <a:t>Circunferencia para la edad</a:t>
            </a:r>
            <a:r>
              <a:rPr altLang="en-US" sz="2800" lang="es-ES"/>
              <a:t>: De 0 a 2 años </a:t>
            </a:r>
          </a:p>
          <a:p>
            <a:pPr lvl="0">
              <a:buFont typeface="Wingdings" pitchFamily="2" charset="2"/>
              <a:buChar char="Ø"/>
            </a:pPr>
            <a:r>
              <a:rPr altLang="en-US" b="1" sz="2800" lang="es-ES"/>
              <a:t>Desarrollo sexual para la edad</a:t>
            </a:r>
            <a:r>
              <a:rPr altLang="en-US" sz="2800" lang="es-ES"/>
              <a:t>: De 8 años en adelante.</a:t>
            </a:r>
          </a:p>
          <a:p>
            <a:pPr lvl="0">
              <a:buFont typeface="Wingdings" pitchFamily="2" charset="2"/>
              <a:buChar char="Ø"/>
            </a:pPr>
            <a:endParaRPr altLang="en-US" lang="es-ES"/>
          </a:p>
        </p:txBody>
      </p:sp>
    </p:spTree>
  </p:cSld>
  <p:clrMapOvr>
    <a:masterClrMapping/>
  </p:clrMapOvr>
  <p:timing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3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87" name="6 Título"/>
          <p:cNvSpPr/>
          <p:nvPr>
            <p:ph type="title" sz="full" idx="0"/>
          </p:nvPr>
        </p:nvSpPr>
        <p:spPr>
          <a:xfrm rot="0">
            <a:off x="0" y="0"/>
            <a:ext cx="9036050" cy="836612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0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</a:lstStyle>
          <a:p>
            <a:pPr algn="ctr" lvl="0"/>
            <a:r>
              <a:rPr altLang="en-US" b="1" lang="es-ES"/>
              <a:t>INTERPRETACION DE LOS INDICADORES</a:t>
            </a:r>
          </a:p>
        </p:txBody>
      </p:sp>
      <p:graphicFrame>
        <p:nvGraphicFramePr>
          <p:cNvPr id="4194308" name=""/>
          <p:cNvGraphicFramePr>
            <a:graphicFrameLocks/>
          </p:cNvGraphicFramePr>
          <p:nvPr/>
        </p:nvGraphicFramePr>
        <p:xfrm rot="0">
          <a:off x="107950" y="1600200"/>
          <a:ext cx="8928100" cy="4565650"/>
        </p:xfrm>
        <a:graphic>
          <a:graphicData uri="http://schemas.openxmlformats.org/drawingml/2006/table">
            <a:tbl>
              <a:tblPr/>
              <a:tblGrid>
                <a:gridCol w="2160587"/>
                <a:gridCol w="2447925"/>
                <a:gridCol w="4319587"/>
              </a:tblGrid>
              <a:tr h="779462"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1" sz="1800" lang="es-ES">
                          <a:solidFill>
                            <a:srgbClr val="FFFFFF"/>
                          </a:solidFill>
                        </a:rPr>
                        <a:t>INDICADOR ANTROPOMETRICO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381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1" sz="1800" lang="es-ES">
                          <a:solidFill>
                            <a:srgbClr val="FFFFFF"/>
                          </a:solidFill>
                        </a:rPr>
                        <a:t>USO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381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1" sz="1800" lang="es-ES">
                          <a:solidFill>
                            <a:srgbClr val="FFFFFF"/>
                          </a:solidFill>
                        </a:rPr>
                        <a:t>INTERPRETACION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381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chemeClr val="accent1"/>
                    </a:solidFill>
                  </a:tcPr>
                </a:tc>
              </a:tr>
              <a:tr h="3786187"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1800" lang="es-ES">
                          <a:solidFill>
                            <a:srgbClr val="000000"/>
                          </a:solidFill>
                        </a:rPr>
                        <a:t>PESO/EDAD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381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1800" lang="es-ES">
                          <a:solidFill>
                            <a:srgbClr val="000000"/>
                          </a:solidFill>
                        </a:rPr>
                        <a:t>INDICADOR VALIOSO EN EL MENOR DE UN AÑO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381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p>
                      <a:pPr algn="l" eaLnBrk="1" fontAlgn="t" hangingPunct="1" latinLnBrk="1" lvl="0"/>
                      <a:r>
                        <a:rPr altLang="en-US" b="1" sz="1800" lang="es-ES">
                          <a:solidFill>
                            <a:srgbClr val="000000"/>
                          </a:solidFill>
                        </a:rPr>
                        <a:t>-NORMAL O TIPICO:ENTRE EL PERCENTIL 10 Y EL 90.</a:t>
                      </a:r>
                    </a:p>
                    <a:p>
                      <a:pPr algn="l" eaLnBrk="1" fontAlgn="t" hangingPunct="1" latinLnBrk="1" lvl="0"/>
                      <a:r>
                        <a:rPr altLang="en-US" b="1" sz="1800" lang="es-ES">
                          <a:solidFill>
                            <a:srgbClr val="000000"/>
                          </a:solidFill>
                        </a:rPr>
                        <a:t>-BAJO PESO PARA LA EDAD:POR DEBAJO DEL PERCENTIL10 ;EXISTEN 2 CATEGORIAS POR DEBAJO DEL PERCENTIL 3 Y ENTRE EL 3 Y POR DEBAJO DEL 10.</a:t>
                      </a:r>
                    </a:p>
                    <a:p>
                      <a:pPr algn="l" eaLnBrk="1" fontAlgn="t" hangingPunct="1" latinLnBrk="1" lvl="0"/>
                      <a:r>
                        <a:rPr altLang="en-US" b="1" sz="1800" lang="es-ES">
                          <a:solidFill>
                            <a:srgbClr val="000000"/>
                          </a:solidFill>
                        </a:rPr>
                        <a:t>-PESO EXCESIVO PARA LA EDAD:POR ENCIMA DEL PERCENTIL 90 ;EXISTEN 2 CATEGORIAS :POR ENCIMA DEL 97 Y POR ENCIMA DEL 90 Y HASTA EL 97.</a:t>
                      </a:r>
                    </a:p>
                    <a:p>
                      <a:pPr algn="l" eaLnBrk="1" hangingPunct="1" latinLnBrk="1" lvl="0"/>
                      <a:endParaRPr altLang="en-US" lang="es-ES">
                        <a:solidFill>
                          <a:srgbClr val="000000"/>
                        </a:solidFill>
                      </a:endParaRP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381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D8DD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3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801" name="1 Título"/>
          <p:cNvSpPr/>
          <p:nvPr>
            <p:ph type="title" sz="full" idx="0"/>
          </p:nvPr>
        </p:nvSpPr>
        <p:spPr>
          <a:xfrm rot="0">
            <a:off x="0" y="115887"/>
            <a:ext cx="9144000" cy="1081087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0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</a:lstStyle>
          <a:p>
            <a:pPr algn="ctr" lvl="0"/>
            <a:r>
              <a:rPr altLang="en-US" b="1" sz="3600" lang="es-ES"/>
              <a:t>INTERPRETACION DE LOS INDICADORES</a:t>
            </a:r>
          </a:p>
        </p:txBody>
      </p:sp>
      <p:graphicFrame>
        <p:nvGraphicFramePr>
          <p:cNvPr id="4194309" name=""/>
          <p:cNvGraphicFramePr>
            <a:graphicFrameLocks/>
          </p:cNvGraphicFramePr>
          <p:nvPr/>
        </p:nvGraphicFramePr>
        <p:xfrm rot="0">
          <a:off x="0" y="1600200"/>
          <a:ext cx="9144000" cy="4297362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639762"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1" sz="1800" lang="es-ES">
                          <a:solidFill>
                            <a:srgbClr val="FFFFFF"/>
                          </a:solidFill>
                        </a:rPr>
                        <a:t>INDICADOR ANTROPOMETRICO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381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1" sz="1800" lang="es-ES">
                          <a:solidFill>
                            <a:srgbClr val="FFFFFF"/>
                          </a:solidFill>
                        </a:rPr>
                        <a:t>USO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381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1" sz="1800" lang="es-ES">
                          <a:solidFill>
                            <a:srgbClr val="FFFFFF"/>
                          </a:solidFill>
                        </a:rPr>
                        <a:t>INTERPRETACION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381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chemeClr val="accent1"/>
                    </a:solidFill>
                  </a:tcPr>
                </a:tc>
              </a:tr>
              <a:tr h="3657599"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1800" lang="es-ES">
                          <a:solidFill>
                            <a:srgbClr val="000000"/>
                          </a:solidFill>
                        </a:rPr>
                        <a:t>PESO/TALLA O INDICE DE MASA CORPORAL/EDAD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381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p>
                      <a:pPr algn="l" eaLnBrk="1" hangingPunct="1" indent="-285750" latinLnBrk="1" lvl="0" marL="285750">
                        <a:buFont typeface="Wingdings" pitchFamily="2" charset="2"/>
                        <a:buChar char="ü"/>
                      </a:pPr>
                      <a:r>
                        <a:rPr altLang="en-US" b="0" sz="1800" lang="es-ES">
                          <a:solidFill>
                            <a:srgbClr val="000000"/>
                          </a:solidFill>
                        </a:rPr>
                        <a:t>DEFINE ESTADO DE NUTRICION ACTUALPERMITE ESTABLECER METAS ADECUADAS DE RECUPERACION DEL PESO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381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p>
                      <a:pPr algn="l" eaLnBrk="1" hangingPunct="1" indent="-285750" latinLnBrk="1" lvl="0" marL="285750">
                        <a:buFont typeface="Wingdings" pitchFamily="2" charset="2"/>
                        <a:buChar char="ü"/>
                      </a:pPr>
                      <a:r>
                        <a:rPr altLang="en-US" b="0" sz="1800" lang="es-ES">
                          <a:solidFill>
                            <a:srgbClr val="000000"/>
                          </a:solidFill>
                        </a:rPr>
                        <a:t>NORMAL O TIPICO :ENTRE EL PERCENTIL 10 Y EL 90.</a:t>
                      </a:r>
                    </a:p>
                    <a:p>
                      <a:pPr algn="l" eaLnBrk="1" hangingPunct="1" indent="-285750" latinLnBrk="1" lvl="0" marL="285750">
                        <a:buFont typeface="Wingdings" pitchFamily="2" charset="2"/>
                        <a:buChar char="ü"/>
                      </a:pPr>
                      <a:r>
                        <a:rPr altLang="en-US" b="0" sz="1800" lang="es-ES">
                          <a:solidFill>
                            <a:srgbClr val="000000"/>
                          </a:solidFill>
                        </a:rPr>
                        <a:t>DELGADO :ENTRE EL PERCENTIL3 Y POR DEBAJO DEL 10.</a:t>
                      </a:r>
                    </a:p>
                    <a:p>
                      <a:pPr algn="l" eaLnBrk="1" hangingPunct="1" indent="-285750" latinLnBrk="1" lvl="0" marL="285750">
                        <a:buFont typeface="Wingdings" pitchFamily="2" charset="2"/>
                        <a:buChar char="ü"/>
                      </a:pPr>
                      <a:r>
                        <a:rPr altLang="en-US" b="0" sz="1800" lang="es-ES">
                          <a:solidFill>
                            <a:srgbClr val="000000"/>
                          </a:solidFill>
                        </a:rPr>
                        <a:t>PROBABLEMENTE DESNUTRIDO_POR DEBAJO DEL PERCENTIL 3.</a:t>
                      </a:r>
                    </a:p>
                    <a:p>
                      <a:pPr algn="l" eaLnBrk="1" hangingPunct="1" indent="-285750" latinLnBrk="1" lvl="0" marL="285750">
                        <a:buFont typeface="Wingdings" pitchFamily="2" charset="2"/>
                        <a:buChar char="ü"/>
                      </a:pPr>
                      <a:r>
                        <a:rPr altLang="en-US" b="0" sz="1800" lang="es-ES">
                          <a:solidFill>
                            <a:srgbClr val="000000"/>
                          </a:solidFill>
                        </a:rPr>
                        <a:t>SOBREPESO :POR ENCIMA DEL PERCENTIL 90 Y HASTA EL 97.</a:t>
                      </a:r>
                    </a:p>
                    <a:p>
                      <a:pPr algn="l" eaLnBrk="1" hangingPunct="1" indent="-285750" latinLnBrk="1" lvl="0" marL="285750">
                        <a:buFont typeface="Wingdings" pitchFamily="2" charset="2"/>
                        <a:buChar char="ü"/>
                      </a:pPr>
                      <a:r>
                        <a:rPr altLang="en-US" b="0" sz="1800" lang="es-ES">
                          <a:solidFill>
                            <a:srgbClr val="000000"/>
                          </a:solidFill>
                        </a:rPr>
                        <a:t>OBESO :POR ENCIMA DEL PERCENTIL 97 .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381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D8DD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1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08" name="Text Box 2"/>
          <p:cNvSpPr txBox="1"/>
          <p:nvPr/>
        </p:nvSpPr>
        <p:spPr>
          <a:xfrm rot="0">
            <a:off x="0" y="0"/>
            <a:ext cx="9144000" cy="830262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5pPr>
          </a:lstStyle>
          <a:p>
            <a:pPr algn="ctr" eaLnBrk="1" hangingPunct="1" latinLnBrk="1" lvl="0"/>
            <a:r>
              <a:rPr altLang="en-US" b="1" sz="2400" lang="es-ES"/>
              <a:t>PERCENTILES : PESO/TALLA. CLASIFICACIÓN DEL ESTADO NUTRICIONAL</a:t>
            </a:r>
          </a:p>
        </p:txBody>
      </p:sp>
      <p:sp>
        <p:nvSpPr>
          <p:cNvPr id="1048709" name="Text Box 3"/>
          <p:cNvSpPr txBox="1"/>
          <p:nvPr/>
        </p:nvSpPr>
        <p:spPr>
          <a:xfrm rot="0">
            <a:off x="735012" y="1576387"/>
            <a:ext cx="184150" cy="366712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 pitchFamily="34" charset="0"/>
              <a:buChar char="•"/>
              <a:defRPr baseline="0" b="0" sz="17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 pitchFamily="34" charset="0"/>
              <a:buChar char="•"/>
              <a:defRPr baseline="0" b="0" sz="17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 pitchFamily="34" charset="0"/>
              <a:buChar char="•"/>
              <a:defRPr baseline="0" b="0" sz="17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 pitchFamily="34" charset="0"/>
              <a:buChar char="•"/>
              <a:defRPr baseline="0" b="0" sz="17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 pitchFamily="34" charset="0"/>
              <a:buChar char="•"/>
              <a:defRPr baseline="0" b="0" sz="17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sz="1800" lang="es-ES">
              <a:latin typeface="Calibri" pitchFamily="34" charset="0"/>
              <a:ea typeface="Arial" pitchFamily="34" charset="0"/>
            </a:endParaRPr>
          </a:p>
        </p:txBody>
      </p:sp>
      <p:sp>
        <p:nvSpPr>
          <p:cNvPr id="1048710" name="Text Box 4"/>
          <p:cNvSpPr txBox="1"/>
          <p:nvPr/>
        </p:nvSpPr>
        <p:spPr>
          <a:xfrm rot="0">
            <a:off x="642937" y="1308100"/>
            <a:ext cx="184150" cy="366712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 pitchFamily="34" charset="0"/>
              <a:buChar char="•"/>
              <a:defRPr baseline="0" b="0" sz="17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 pitchFamily="34" charset="0"/>
              <a:buChar char="•"/>
              <a:defRPr baseline="0" b="0" sz="17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 pitchFamily="34" charset="0"/>
              <a:buChar char="•"/>
              <a:defRPr baseline="0" b="0" sz="17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 pitchFamily="34" charset="0"/>
              <a:buChar char="•"/>
              <a:defRPr baseline="0" b="0" sz="17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 pitchFamily="34" charset="0"/>
              <a:buChar char="•"/>
              <a:defRPr baseline="0" b="0" sz="17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sz="1800" lang="es-ES">
              <a:latin typeface="Calibri" pitchFamily="34" charset="0"/>
              <a:ea typeface="Arial" pitchFamily="34" charset="0"/>
            </a:endParaRPr>
          </a:p>
        </p:txBody>
      </p:sp>
      <p:graphicFrame>
        <p:nvGraphicFramePr>
          <p:cNvPr id="4194307" name=""/>
          <p:cNvGraphicFramePr>
            <a:graphicFrameLocks/>
          </p:cNvGraphicFramePr>
          <p:nvPr/>
        </p:nvGraphicFramePr>
        <p:xfrm rot="0">
          <a:off x="0" y="1285875"/>
          <a:ext cx="9144000" cy="3673475"/>
        </p:xfrm>
        <a:graphic>
          <a:graphicData uri="http://schemas.openxmlformats.org/drawingml/2006/table">
            <a:tbl>
              <a:tblPr/>
              <a:tblGrid>
                <a:gridCol w="1857375"/>
                <a:gridCol w="2716212"/>
                <a:gridCol w="1927225"/>
                <a:gridCol w="2643187"/>
              </a:tblGrid>
              <a:tr h="714375">
                <a:tc>
                  <a:txBody>
                    <a:bodyPr/>
                    <a:p>
                      <a:pPr algn="l" eaLnBrk="1" hangingPunct="1" latinLnBrk="1" lvl="0">
                        <a:spcBef>
                          <a:spcPct val="20000"/>
                        </a:spcBef>
                      </a:pPr>
                      <a:r>
                        <a:rPr altLang="en-US" b="1" sz="2000" lang="en-US">
                          <a:solidFill>
                            <a:schemeClr val="dk1"/>
                          </a:solidFill>
                          <a:latin typeface="Arial" pitchFamily="34" charset="0"/>
                        </a:rPr>
                        <a:t>CANAL</a:t>
                      </a:r>
                    </a:p>
                  </a:txBody>
                  <a:tcPr marL="91440" marR="91440" marT="45720" marB="45720" anchor="t" vert="horz">
                    <a:lnL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l" eaLnBrk="1" hangingPunct="1" latinLnBrk="1" lvl="0">
                        <a:spcBef>
                          <a:spcPct val="20000"/>
                        </a:spcBef>
                      </a:pPr>
                      <a:r>
                        <a:rPr altLang="en-US" b="1" sz="2000" lang="en-US">
                          <a:solidFill>
                            <a:schemeClr val="dk1"/>
                          </a:solidFill>
                          <a:latin typeface="Arial" pitchFamily="34" charset="0"/>
                        </a:rPr>
                        <a:t>PERCENTIL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l" eaLnBrk="1" hangingPunct="1" latinLnBrk="1" lvl="0">
                        <a:spcBef>
                          <a:spcPct val="20000"/>
                        </a:spcBef>
                      </a:pPr>
                      <a:r>
                        <a:rPr altLang="en-US" b="1" sz="2000" lang="en-US">
                          <a:solidFill>
                            <a:schemeClr val="dk1"/>
                          </a:solidFill>
                          <a:latin typeface="Arial" pitchFamily="34" charset="0"/>
                        </a:rPr>
                        <a:t>CANAL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l" eaLnBrk="1" hangingPunct="1" latinLnBrk="1" lvl="0">
                        <a:spcBef>
                          <a:spcPct val="20000"/>
                        </a:spcBef>
                      </a:pPr>
                      <a:r>
                        <a:rPr altLang="en-US" b="1" sz="2000" lang="en-US">
                          <a:solidFill>
                            <a:schemeClr val="dk1"/>
                          </a:solidFill>
                          <a:latin typeface="Arial" pitchFamily="34" charset="0"/>
                        </a:rPr>
                        <a:t>PERCENTIL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</a:tr>
              <a:tr h="714375">
                <a:tc>
                  <a:txBody>
                    <a:bodyPr/>
                    <a:p>
                      <a:pPr algn="ctr" eaLnBrk="1" hangingPunct="1" latinLnBrk="1" lvl="0">
                        <a:spcBef>
                          <a:spcPct val="20000"/>
                        </a:spcBef>
                      </a:pPr>
                      <a:r>
                        <a:rPr altLang="en-US" b="0" sz="2800" lang="en-US">
                          <a:solidFill>
                            <a:schemeClr val="dk1"/>
                          </a:solidFill>
                          <a:latin typeface="Arial" pitchFamily="34" charset="0"/>
                        </a:rPr>
                        <a:t>1</a:t>
                      </a:r>
                    </a:p>
                  </a:txBody>
                  <a:tcPr marL="91440" marR="91440" marT="45720" marB="45720" anchor="t" vert="horz">
                    <a:lnL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spcBef>
                          <a:spcPct val="20000"/>
                        </a:spcBef>
                      </a:pPr>
                      <a:r>
                        <a:rPr altLang="en-US" b="0" sz="2800" lang="en-US">
                          <a:solidFill>
                            <a:schemeClr val="dk1"/>
                          </a:solidFill>
                          <a:latin typeface="Arial" pitchFamily="34" charset="0"/>
                        </a:rPr>
                        <a:t>&lt;3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spcBef>
                          <a:spcPct val="20000"/>
                        </a:spcBef>
                      </a:pPr>
                      <a:r>
                        <a:rPr altLang="en-US" b="0" sz="2800" lang="en-US">
                          <a:solidFill>
                            <a:schemeClr val="dk1"/>
                          </a:solidFill>
                          <a:latin typeface="Arial" pitchFamily="34" charset="0"/>
                        </a:rPr>
                        <a:t>5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spcBef>
                          <a:spcPct val="20000"/>
                        </a:spcBef>
                      </a:pPr>
                      <a:r>
                        <a:rPr altLang="en-US" b="0" sz="2800" lang="en-US">
                          <a:solidFill>
                            <a:schemeClr val="dk1"/>
                          </a:solidFill>
                          <a:latin typeface="Arial" pitchFamily="34" charset="0"/>
                        </a:rPr>
                        <a:t>50&lt;75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</a:tr>
              <a:tr h="714375">
                <a:tc>
                  <a:txBody>
                    <a:bodyPr/>
                    <a:p>
                      <a:pPr algn="ctr" eaLnBrk="1" hangingPunct="1" latinLnBrk="1" lvl="0">
                        <a:spcBef>
                          <a:spcPct val="20000"/>
                        </a:spcBef>
                      </a:pPr>
                      <a:r>
                        <a:rPr altLang="en-US" b="0" sz="2800" lang="en-US">
                          <a:solidFill>
                            <a:schemeClr val="dk1"/>
                          </a:solidFill>
                          <a:latin typeface="Arial" pitchFamily="34" charset="0"/>
                        </a:rPr>
                        <a:t>2</a:t>
                      </a:r>
                    </a:p>
                  </a:txBody>
                  <a:tcPr marL="91440" marR="91440" marT="45720" marB="45720" anchor="t" vert="horz">
                    <a:lnL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spcBef>
                          <a:spcPct val="20000"/>
                        </a:spcBef>
                      </a:pPr>
                      <a:r>
                        <a:rPr altLang="en-US" b="0" sz="2800" lang="en-US">
                          <a:solidFill>
                            <a:schemeClr val="dk1"/>
                          </a:solidFill>
                          <a:latin typeface="Arial" pitchFamily="34" charset="0"/>
                        </a:rPr>
                        <a:t>3 &lt; 10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spcBef>
                          <a:spcPct val="20000"/>
                        </a:spcBef>
                      </a:pPr>
                      <a:r>
                        <a:rPr altLang="en-US" b="0" sz="2800" lang="en-US">
                          <a:solidFill>
                            <a:schemeClr val="dk1"/>
                          </a:solidFill>
                          <a:latin typeface="Arial" pitchFamily="34" charset="0"/>
                        </a:rPr>
                        <a:t>6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spcBef>
                          <a:spcPct val="20000"/>
                        </a:spcBef>
                      </a:pPr>
                      <a:r>
                        <a:rPr altLang="en-US" b="0" sz="2800" lang="en-US">
                          <a:solidFill>
                            <a:schemeClr val="dk1"/>
                          </a:solidFill>
                          <a:latin typeface="Arial" pitchFamily="34" charset="0"/>
                        </a:rPr>
                        <a:t>75 &lt; 90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</a:tr>
              <a:tr h="714375">
                <a:tc>
                  <a:txBody>
                    <a:bodyPr/>
                    <a:p>
                      <a:pPr algn="ctr" eaLnBrk="1" hangingPunct="1" latinLnBrk="1" lvl="0">
                        <a:spcBef>
                          <a:spcPct val="20000"/>
                        </a:spcBef>
                      </a:pPr>
                      <a:r>
                        <a:rPr altLang="en-US" b="0" sz="2800" lang="en-US">
                          <a:solidFill>
                            <a:schemeClr val="dk1"/>
                          </a:solidFill>
                          <a:latin typeface="Arial" pitchFamily="34" charset="0"/>
                        </a:rPr>
                        <a:t>3</a:t>
                      </a:r>
                    </a:p>
                  </a:txBody>
                  <a:tcPr marL="91440" marR="91440" marT="45720" marB="45720" anchor="t" vert="horz">
                    <a:lnL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spcBef>
                          <a:spcPct val="20000"/>
                        </a:spcBef>
                      </a:pPr>
                      <a:r>
                        <a:rPr altLang="en-US" b="0" sz="2800" lang="en-US">
                          <a:solidFill>
                            <a:schemeClr val="dk1"/>
                          </a:solidFill>
                          <a:latin typeface="Arial" pitchFamily="34" charset="0"/>
                        </a:rPr>
                        <a:t>10 &lt; 25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spcBef>
                          <a:spcPct val="20000"/>
                        </a:spcBef>
                      </a:pPr>
                      <a:r>
                        <a:rPr altLang="en-US" b="0" sz="2800" lang="en-US">
                          <a:solidFill>
                            <a:schemeClr val="dk1"/>
                          </a:solidFill>
                          <a:latin typeface="Arial" pitchFamily="34" charset="0"/>
                        </a:rPr>
                        <a:t>7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spcBef>
                          <a:spcPct val="20000"/>
                        </a:spcBef>
                      </a:pPr>
                      <a:r>
                        <a:rPr altLang="en-US" b="0" sz="2800" lang="en-US">
                          <a:solidFill>
                            <a:schemeClr val="dk1"/>
                          </a:solidFill>
                          <a:latin typeface="Arial" pitchFamily="34" charset="0"/>
                        </a:rPr>
                        <a:t>90 &lt; 97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</a:tr>
              <a:tr h="815975">
                <a:tc>
                  <a:txBody>
                    <a:bodyPr/>
                    <a:p>
                      <a:pPr algn="ctr" eaLnBrk="1" hangingPunct="1" latinLnBrk="1" lvl="0">
                        <a:spcBef>
                          <a:spcPct val="20000"/>
                        </a:spcBef>
                      </a:pPr>
                      <a:r>
                        <a:rPr altLang="en-US" b="0" sz="2800" lang="en-US">
                          <a:solidFill>
                            <a:schemeClr val="dk1"/>
                          </a:solidFill>
                          <a:latin typeface="Arial" pitchFamily="34" charset="0"/>
                        </a:rPr>
                        <a:t>4</a:t>
                      </a:r>
                    </a:p>
                  </a:txBody>
                  <a:tcPr marL="91440" marR="91440" marT="45720" marB="45720" anchor="t" vert="horz">
                    <a:lnL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spcBef>
                          <a:spcPct val="20000"/>
                        </a:spcBef>
                      </a:pPr>
                      <a:r>
                        <a:rPr altLang="en-US" b="0" sz="2800" lang="en-US">
                          <a:solidFill>
                            <a:schemeClr val="dk1"/>
                          </a:solidFill>
                          <a:latin typeface="Arial" pitchFamily="34" charset="0"/>
                        </a:rPr>
                        <a:t>25 &lt; 50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spcBef>
                          <a:spcPct val="20000"/>
                        </a:spcBef>
                      </a:pPr>
                      <a:r>
                        <a:rPr altLang="en-US" b="0" sz="2800" lang="en-US">
                          <a:solidFill>
                            <a:schemeClr val="dk1"/>
                          </a:solidFill>
                          <a:latin typeface="Arial" pitchFamily="34" charset="0"/>
                        </a:rPr>
                        <a:t>8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spcBef>
                          <a:spcPct val="20000"/>
                        </a:spcBef>
                      </a:pPr>
                      <a:r>
                        <a:rPr altLang="en-US" b="0" sz="2800" lang="en-US">
                          <a:solidFill>
                            <a:schemeClr val="dk1"/>
                          </a:solidFill>
                          <a:latin typeface="Arial" pitchFamily="34" charset="0"/>
                        </a:rPr>
                        <a:t>≥97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48742" name="5 CuadroTexto"/>
          <p:cNvSpPr txBox="1"/>
          <p:nvPr/>
        </p:nvSpPr>
        <p:spPr>
          <a:xfrm rot="0">
            <a:off x="0" y="5286375"/>
            <a:ext cx="9047162" cy="523875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5pPr>
          </a:lstStyle>
          <a:p>
            <a:pPr eaLnBrk="1" hangingPunct="1" latinLnBrk="1" lvl="0"/>
            <a:r>
              <a:rPr altLang="en-US" sz="2800" lang="es-ES"/>
              <a:t>(Utilizar Tablas i/o Gráficas para </a:t>
            </a:r>
            <a:r>
              <a:rPr altLang="en-US" sz="2800" lang="es-ES"/>
              <a:t>VN</a:t>
            </a:r>
            <a:r>
              <a:rPr altLang="en-US" sz="2800" lang="es-ES"/>
              <a:t>)</a:t>
            </a:r>
          </a:p>
        </p:txBody>
      </p:sp>
      <p:sp>
        <p:nvSpPr>
          <p:cNvPr id="1048743" name="6 CuadroTexto"/>
          <p:cNvSpPr txBox="1"/>
          <p:nvPr/>
        </p:nvSpPr>
        <p:spPr>
          <a:xfrm rot="0">
            <a:off x="0" y="6215062"/>
            <a:ext cx="9144000" cy="58420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5pPr>
          </a:lstStyle>
          <a:p>
            <a:pPr algn="r" eaLnBrk="1" hangingPunct="1" latinLnBrk="1" lvl="0"/>
            <a:r>
              <a:rPr altLang="en-US" sz="1600" lang="es-ES"/>
              <a:t>Manual de Procedimientos para atención de grupos priorizados(niños/as y adolescentes para MGI.</a:t>
            </a:r>
          </a:p>
        </p:txBody>
      </p:sp>
    </p:spTree>
  </p:cSld>
  <p:clrMapOvr>
    <a:masterClrMapping/>
  </p:clrMapOvr>
  <p:timing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0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94" name="1 Título"/>
          <p:cNvSpPr/>
          <p:nvPr>
            <p:ph type="title" sz="full" idx="0"/>
          </p:nvPr>
        </p:nvSpPr>
        <p:spPr>
          <a:xfrm rot="0">
            <a:off x="609600" y="274637"/>
            <a:ext cx="7924800" cy="1143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0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</a:lstStyle>
          <a:p>
            <a:pPr algn="ctr" lvl="0"/>
            <a:r>
              <a:rPr altLang="en-US" b="1" lang="es-ES"/>
              <a:t>INTERPRETACION DE LOS INDICADORES</a:t>
            </a:r>
          </a:p>
        </p:txBody>
      </p:sp>
      <p:graphicFrame>
        <p:nvGraphicFramePr>
          <p:cNvPr id="4194306" name=""/>
          <p:cNvGraphicFramePr>
            <a:graphicFrameLocks/>
          </p:cNvGraphicFramePr>
          <p:nvPr/>
        </p:nvGraphicFramePr>
        <p:xfrm rot="0">
          <a:off x="179387" y="1916112"/>
          <a:ext cx="8856662" cy="4352925"/>
        </p:xfrm>
        <a:graphic>
          <a:graphicData uri="http://schemas.openxmlformats.org/drawingml/2006/table">
            <a:tbl>
              <a:tblPr/>
              <a:tblGrid>
                <a:gridCol w="2325687"/>
                <a:gridCol w="2789237"/>
                <a:gridCol w="3741737"/>
              </a:tblGrid>
              <a:tr h="871537"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1" sz="1800" lang="es-ES">
                          <a:solidFill>
                            <a:srgbClr val="FFFFFF"/>
                          </a:solidFill>
                        </a:rPr>
                        <a:t>INDICADOR ANTROPOMETRICO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381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1" sz="1800" lang="es-ES">
                          <a:solidFill>
                            <a:srgbClr val="FFFFFF"/>
                          </a:solidFill>
                        </a:rPr>
                        <a:t>USO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381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1" sz="1800" lang="es-ES">
                          <a:solidFill>
                            <a:srgbClr val="FFFFFF"/>
                          </a:solidFill>
                        </a:rPr>
                        <a:t>INTERPRETACION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381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chemeClr val="accent1"/>
                    </a:solidFill>
                  </a:tcPr>
                </a:tc>
              </a:tr>
              <a:tr h="3481387"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1800" lang="es-ES">
                          <a:solidFill>
                            <a:srgbClr val="000000"/>
                          </a:solidFill>
                        </a:rPr>
                        <a:t>TALLA/EDAD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381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p>
                      <a:pPr algn="l" eaLnBrk="1" hangingPunct="1" indent="-285750" latinLnBrk="1" lvl="0" marL="285750">
                        <a:buFont typeface="Wingdings" pitchFamily="2" charset="2"/>
                        <a:buChar char="ü"/>
                      </a:pPr>
                      <a:r>
                        <a:rPr altLang="en-US" b="0" sz="1800" lang="es-ES">
                          <a:solidFill>
                            <a:srgbClr val="000000"/>
                          </a:solidFill>
                        </a:rPr>
                        <a:t>-JUZGAR EL NIVEL DE CRECIMIENTO ALCANZADO .</a:t>
                      </a:r>
                    </a:p>
                    <a:p>
                      <a:pPr algn="l" eaLnBrk="1" hangingPunct="1" indent="-285750" latinLnBrk="1" lvl="0" marL="285750">
                        <a:buFont typeface="Wingdings" pitchFamily="2" charset="2"/>
                        <a:buChar char="ü"/>
                      </a:pPr>
                      <a:r>
                        <a:rPr altLang="en-US" b="0" sz="1800" lang="es-ES">
                          <a:solidFill>
                            <a:srgbClr val="000000"/>
                          </a:solidFill>
                        </a:rPr>
                        <a:t>-VALORAR FACTORES HEREDITARIOS (TALLADE LOS PADRES)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381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p>
                      <a:pPr algn="l" eaLnBrk="1" hangingPunct="1" indent="-285750" latinLnBrk="1" lvl="0" marL="285750">
                        <a:buFont typeface="Wingdings" pitchFamily="2" charset="2"/>
                        <a:buChar char="ü"/>
                      </a:pPr>
                      <a:r>
                        <a:rPr altLang="en-US" b="0" sz="1800" lang="es-ES">
                          <a:solidFill>
                            <a:srgbClr val="000000"/>
                          </a:solidFill>
                        </a:rPr>
                        <a:t>NORMAL O TIPICO :ENTRE EL PERCENTIL 3 Y EL 97 .</a:t>
                      </a:r>
                    </a:p>
                    <a:p>
                      <a:pPr algn="l" eaLnBrk="1" hangingPunct="1" indent="-285750" latinLnBrk="1" lvl="0" marL="285750">
                        <a:buFont typeface="Wingdings" pitchFamily="2" charset="2"/>
                        <a:buChar char="ü"/>
                      </a:pPr>
                      <a:r>
                        <a:rPr altLang="en-US" b="0" sz="1800" lang="es-ES">
                          <a:solidFill>
                            <a:srgbClr val="000000"/>
                          </a:solidFill>
                        </a:rPr>
                        <a:t>BAJA TALLA:POR DEBAAJO DEL PERCENTIL 3..</a:t>
                      </a:r>
                    </a:p>
                    <a:p>
                      <a:pPr algn="l" eaLnBrk="1" hangingPunct="1" indent="-285750" latinLnBrk="1" lvl="0" marL="285750">
                        <a:buFont typeface="Wingdings" pitchFamily="2" charset="2"/>
                        <a:buChar char="ü"/>
                      </a:pPr>
                      <a:r>
                        <a:rPr altLang="en-US" b="0" sz="1800" lang="es-ES">
                          <a:solidFill>
                            <a:srgbClr val="000000"/>
                          </a:solidFill>
                        </a:rPr>
                        <a:t>TALLA ELEVADA :POR ENCIMA DEL PERCENTIL 97.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381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D8DD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0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80" name="1 Título"/>
          <p:cNvSpPr/>
          <p:nvPr>
            <p:ph type="title" sz="full" idx="0"/>
          </p:nvPr>
        </p:nvSpPr>
        <p:spPr>
          <a:xfrm rot="0">
            <a:off x="609600" y="274637"/>
            <a:ext cx="7924800" cy="1143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0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</a:lstStyle>
          <a:p>
            <a:pPr algn="ctr" lvl="0"/>
            <a:r>
              <a:rPr altLang="en-US" b="1" lang="es-ES"/>
              <a:t>INTERPRETACION DE LOS INDICADORES</a:t>
            </a:r>
          </a:p>
        </p:txBody>
      </p:sp>
      <p:graphicFrame>
        <p:nvGraphicFramePr>
          <p:cNvPr id="4194305" name=""/>
          <p:cNvGraphicFramePr>
            <a:graphicFrameLocks/>
          </p:cNvGraphicFramePr>
          <p:nvPr/>
        </p:nvGraphicFramePr>
        <p:xfrm rot="0">
          <a:off x="0" y="1600200"/>
          <a:ext cx="9036050" cy="4781550"/>
        </p:xfrm>
        <a:graphic>
          <a:graphicData uri="http://schemas.openxmlformats.org/drawingml/2006/table">
            <a:tbl>
              <a:tblPr/>
              <a:tblGrid>
                <a:gridCol w="2462212"/>
                <a:gridCol w="2371725"/>
                <a:gridCol w="4202112"/>
              </a:tblGrid>
              <a:tr h="639762"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1" sz="1800" lang="es-ES">
                          <a:solidFill>
                            <a:srgbClr val="FFFFFF"/>
                          </a:solidFill>
                        </a:rPr>
                        <a:t>INDICADOR ANTROPOMETRICO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381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1" sz="1800" lang="es-ES">
                          <a:solidFill>
                            <a:srgbClr val="FFFFFF"/>
                          </a:solidFill>
                        </a:rPr>
                        <a:t>USO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381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1" sz="1800" lang="es-ES">
                          <a:solidFill>
                            <a:srgbClr val="FFFFFF"/>
                          </a:solidFill>
                        </a:rPr>
                        <a:t>INTERPRETACION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381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chemeClr val="accent1"/>
                    </a:solidFill>
                  </a:tcPr>
                </a:tc>
              </a:tr>
              <a:tr h="4141787"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1800" lang="es-ES">
                          <a:solidFill>
                            <a:srgbClr val="000000"/>
                          </a:solidFill>
                        </a:rPr>
                        <a:t>CIRCUNFERENCIA CEFALICA /EDAD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381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1800" lang="es-ES">
                          <a:solidFill>
                            <a:srgbClr val="000000"/>
                          </a:solidFill>
                        </a:rPr>
                        <a:t>EVALUAR EL DESARROLLO DEL ENCEFALO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381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p>
                      <a:pPr algn="l" eaLnBrk="1" hangingPunct="1" indent="-285750" latinLnBrk="1" lvl="0" marL="285750">
                        <a:buFont typeface="Wingdings" pitchFamily="2" charset="2"/>
                        <a:buChar char="ü"/>
                      </a:pPr>
                      <a:r>
                        <a:rPr altLang="en-US" b="0" sz="1800" lang="es-ES">
                          <a:solidFill>
                            <a:srgbClr val="000000"/>
                          </a:solidFill>
                        </a:rPr>
                        <a:t>NORMAL O TIPICO :ENTRE EL PERCENTIL 3 Y EL 97 .</a:t>
                      </a:r>
                    </a:p>
                    <a:p>
                      <a:pPr algn="l" eaLnBrk="1" hangingPunct="1" indent="-285750" latinLnBrk="1" lvl="0" marL="285750">
                        <a:buFont typeface="Wingdings" pitchFamily="2" charset="2"/>
                        <a:buChar char="ü"/>
                      </a:pPr>
                      <a:r>
                        <a:rPr altLang="en-US" b="0" sz="1800" lang="es-ES">
                          <a:solidFill>
                            <a:srgbClr val="000000"/>
                          </a:solidFill>
                        </a:rPr>
                        <a:t>CIRCUNFERENCIA CEFALICA PEQUEÑA:POR DEBAJO DEL PERCENTIL 3..</a:t>
                      </a:r>
                    </a:p>
                    <a:p>
                      <a:pPr algn="l" eaLnBrk="1" hangingPunct="1" indent="-285750" latinLnBrk="1" lvl="0" marL="285750">
                        <a:buFont typeface="Wingdings" pitchFamily="2" charset="2"/>
                        <a:buChar char="ü"/>
                      </a:pPr>
                      <a:r>
                        <a:rPr altLang="en-US" b="0" sz="1800" lang="es-ES">
                          <a:solidFill>
                            <a:srgbClr val="000000"/>
                          </a:solidFill>
                        </a:rPr>
                        <a:t>CIECUNFERENCIA CEFALICA ELEVADA:POR ENCIMA DEL PERCENTIL 97.</a:t>
                      </a:r>
                    </a:p>
                    <a:p>
                      <a:pPr algn="l" eaLnBrk="1" hangingPunct="1" indent="-285750" latinLnBrk="1" lvl="0" marL="285750"/>
                      <a:endParaRPr altLang="en-US" lang="es-ES">
                        <a:solidFill>
                          <a:srgbClr val="000000"/>
                        </a:solidFill>
                      </a:endParaRP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381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D8DD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0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aphicFrame>
        <p:nvGraphicFramePr>
          <p:cNvPr id="4194304" name=""/>
          <p:cNvGraphicFramePr>
            <a:graphicFrameLocks/>
          </p:cNvGraphicFramePr>
          <p:nvPr/>
        </p:nvGraphicFramePr>
        <p:xfrm rot="0">
          <a:off x="-14287" y="2708275"/>
          <a:ext cx="9123362" cy="3684587"/>
        </p:xfrm>
        <a:graphic>
          <a:graphicData uri="http://schemas.openxmlformats.org/drawingml/2006/table">
            <a:tbl>
              <a:tblPr/>
              <a:tblGrid>
                <a:gridCol w="4562474"/>
                <a:gridCol w="4560887"/>
              </a:tblGrid>
              <a:tr h="792162"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1" sz="2800" lang="es-ES">
                          <a:solidFill>
                            <a:srgbClr val="FFFFFF"/>
                          </a:solidFill>
                        </a:rPr>
                        <a:t>Edad(por trimestres)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381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1" sz="2800" lang="es-ES">
                          <a:solidFill>
                            <a:srgbClr val="FFFFFF"/>
                          </a:solidFill>
                        </a:rPr>
                        <a:t>Ganancia de peso  diaria(g/día)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381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chemeClr val="accent1"/>
                    </a:solidFill>
                  </a:tcPr>
                </a:tc>
              </a:tr>
              <a:tr h="792162"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2800" lang="es-ES">
                          <a:solidFill>
                            <a:srgbClr val="000000"/>
                          </a:solidFill>
                        </a:rPr>
                        <a:t> 0  a 3 meses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381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2800" lang="es-ES">
                          <a:solidFill>
                            <a:srgbClr val="000000"/>
                          </a:solidFill>
                        </a:rPr>
                        <a:t>25 a 30 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381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D8DDE3"/>
                    </a:solidFill>
                  </a:tcPr>
                </a:tc>
              </a:tr>
              <a:tr h="790574"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2800" lang="es-ES">
                          <a:solidFill>
                            <a:srgbClr val="000000"/>
                          </a:solidFill>
                        </a:rPr>
                        <a:t>3 a 6 meses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2800" lang="es-ES">
                          <a:solidFill>
                            <a:srgbClr val="000000"/>
                          </a:solidFill>
                        </a:rPr>
                        <a:t>18 a 20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ECEFF1"/>
                    </a:solidFill>
                  </a:tcPr>
                </a:tc>
              </a:tr>
              <a:tr h="792162"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2800" lang="es-ES">
                          <a:solidFill>
                            <a:srgbClr val="000000"/>
                          </a:solidFill>
                        </a:rPr>
                        <a:t>6 a 9 meses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D8DDE3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2800" lang="es-ES">
                          <a:solidFill>
                            <a:srgbClr val="000000"/>
                          </a:solidFill>
                        </a:rPr>
                        <a:t>15 a 18 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D8DDE3"/>
                    </a:solidFill>
                  </a:tcPr>
                </a:tc>
              </a:tr>
              <a:tr h="517524"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2800" lang="es-ES">
                          <a:solidFill>
                            <a:srgbClr val="000000"/>
                          </a:solidFill>
                        </a:rPr>
                        <a:t>9 a 12 meses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2800" lang="es-ES">
                          <a:solidFill>
                            <a:srgbClr val="000000"/>
                          </a:solidFill>
                        </a:rPr>
                        <a:t>10 a  14 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ECEFF1"/>
                    </a:solidFill>
                  </a:tcPr>
                </a:tc>
              </a:tr>
            </a:tbl>
          </a:graphicData>
        </a:graphic>
      </p:graphicFrame>
      <p:sp>
        <p:nvSpPr>
          <p:cNvPr id="1048679" name="7 Rectángulo"/>
          <p:cNvSpPr/>
          <p:nvPr/>
        </p:nvSpPr>
        <p:spPr>
          <a:xfrm rot="0">
            <a:off x="0" y="115887"/>
            <a:ext cx="9144000" cy="22504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5pPr>
          </a:lstStyle>
          <a:p>
            <a:pPr eaLnBrk="1" hangingPunct="1" latinLnBrk="1" lvl="0"/>
            <a:r>
              <a:rPr altLang="en-US" sz="3200" lang="es-ES"/>
              <a:t>Recomendaciones importantes en el </a:t>
            </a:r>
            <a:r>
              <a:rPr altLang="en-US" sz="3200" lang="es-ES"/>
              <a:t>lactante:</a:t>
            </a:r>
          </a:p>
          <a:p>
            <a:pPr eaLnBrk="1" hangingPunct="1" latinLnBrk="1" lvl="0">
              <a:buFont typeface="Wingdings" pitchFamily="2" charset="2"/>
              <a:buChar char="v"/>
            </a:pPr>
            <a:endParaRPr altLang="en-US" sz="2800" lang="es-ES"/>
          </a:p>
          <a:p>
            <a:pPr eaLnBrk="1" hangingPunct="1" latinLnBrk="1" lvl="0">
              <a:buFont typeface="Wingdings" pitchFamily="2" charset="2"/>
              <a:buChar char="v"/>
            </a:pPr>
            <a:r>
              <a:rPr altLang="en-US" sz="2800" lang="es-ES"/>
              <a:t>Calculo </a:t>
            </a:r>
            <a:r>
              <a:rPr altLang="en-US" sz="2800" lang="es-ES"/>
              <a:t>de la Ganancia de </a:t>
            </a:r>
            <a:r>
              <a:rPr altLang="en-US" sz="2800" lang="es-ES"/>
              <a:t>peso</a:t>
            </a:r>
          </a:p>
          <a:p>
            <a:pPr eaLnBrk="1" hangingPunct="1" latinLnBrk="1" lvl="0">
              <a:buFont typeface="Wingdings" pitchFamily="2" charset="2"/>
              <a:buChar char="v"/>
            </a:pPr>
            <a:r>
              <a:rPr altLang="en-US" sz="2800" lang="es-ES"/>
              <a:t>Utilice las graficas de crecimientos (carne de salud infantil) </a:t>
            </a:r>
          </a:p>
        </p:txBody>
      </p:sp>
    </p:spTree>
  </p:cSld>
  <p:clrMapOvr>
    <a:masterClrMapping/>
  </p:clrMapOvr>
  <p:timing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0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55" name="2 Marcador de contenido"/>
          <p:cNvSpPr/>
          <p:nvPr>
            <p:ph sz="full" idx="4294967295"/>
          </p:nvPr>
        </p:nvSpPr>
        <p:spPr>
          <a:xfrm rot="0">
            <a:off x="0" y="0"/>
            <a:ext cx="9144000" cy="68580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 pitchFamily="34" charset="0"/>
              <a:buChar char="•"/>
              <a:defRPr baseline="0" b="0" sz="17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 pitchFamily="34" charset="0"/>
              <a:buChar char="•"/>
              <a:defRPr baseline="0" b="0" sz="17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 pitchFamily="34" charset="0"/>
              <a:buChar char="•"/>
              <a:defRPr baseline="0" b="0" sz="17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 pitchFamily="34" charset="0"/>
              <a:buChar char="•"/>
              <a:defRPr baseline="0" b="0" sz="17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 pitchFamily="34" charset="0"/>
              <a:buChar char="•"/>
              <a:defRPr baseline="0" b="0" sz="17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indent="0" lvl="0" marL="0">
              <a:buNone/>
            </a:pPr>
            <a:endParaRPr altLang="en-US" lang="es-ES"/>
          </a:p>
        </p:txBody>
      </p:sp>
      <p:sp>
        <p:nvSpPr>
          <p:cNvPr id="1048656" name="3 CuadroTexto"/>
          <p:cNvSpPr txBox="1"/>
          <p:nvPr/>
        </p:nvSpPr>
        <p:spPr>
          <a:xfrm rot="0">
            <a:off x="0" y="1412875"/>
            <a:ext cx="9144000" cy="30759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 Narrow" pitchFamily="34" charset="0"/>
                <a:ea typeface="Arial" pitchFamily="34" charset="0"/>
                <a:sym typeface="Arial Narrow" pitchFamily="34" charset="0"/>
              </a:defRPr>
            </a:lvl5pPr>
          </a:lstStyle>
          <a:p>
            <a:pPr eaLnBrk="1" hangingPunct="1" latinLnBrk="1" lvl="0"/>
            <a:r>
              <a:rPr altLang="en-US" sz="4000" lang="en-US">
                <a:latin typeface="Algerian" pitchFamily="82" charset="0"/>
              </a:rPr>
              <a:t>RECUERDE LO MAS IMPORTANTE eS LA Valoración DE LA Dirección Y LA ESTABILIDAD DE LAS CURVAS DE CRECIMIENTO DE LOS DIFERENTES INDICADORES.</a:t>
            </a:r>
          </a:p>
        </p:txBody>
      </p:sp>
    </p:spTree>
  </p:cSld>
  <p:clrMapOvr>
    <a:masterClrMapping/>
  </p:clrMapOvr>
  <p:timing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0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53" name="Título 1"/>
          <p:cNvSpPr/>
          <p:nvPr>
            <p:ph type="title" sz="full" idx="0"/>
          </p:nvPr>
        </p:nvSpPr>
        <p:spPr>
          <a:xfrm rot="0">
            <a:off x="606425" y="188912"/>
            <a:ext cx="7924800" cy="633412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0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</a:lstStyle>
          <a:p>
            <a:pPr algn="ctr" lvl="0"/>
            <a:r>
              <a:rPr altLang="en-US" b="1" lang="es-MX"/>
              <a:t>SEGUIMIENTO</a:t>
            </a:r>
          </a:p>
        </p:txBody>
      </p:sp>
      <p:sp>
        <p:nvSpPr>
          <p:cNvPr id="1048654" name="Marcador de contenido 2"/>
          <p:cNvSpPr/>
          <p:nvPr>
            <p:ph sz="quarter" idx="6"/>
          </p:nvPr>
        </p:nvSpPr>
        <p:spPr>
          <a:xfrm rot="0">
            <a:off x="179387" y="1341437"/>
            <a:ext cx="8713788" cy="4967287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indent="0" lvl="0" marL="0">
              <a:lnSpc>
                <a:spcPct val="90000"/>
              </a:lnSpc>
              <a:buNone/>
            </a:pPr>
            <a:r>
              <a:rPr altLang="en-US" sz="2400" lang="es-MX"/>
              <a:t>E</a:t>
            </a:r>
            <a:r>
              <a:rPr altLang="en-US" sz="2400" lang="es-MX"/>
              <a:t>s </a:t>
            </a:r>
            <a:r>
              <a:rPr altLang="en-US" sz="2400" lang="es-MX"/>
              <a:t>necesario tomar en consideración las medidas previas que existan disponibles para evaluar la </a:t>
            </a:r>
            <a:r>
              <a:rPr altLang="en-US" sz="2400" lang="es-MX" u="sng"/>
              <a:t>estabilidad o canalización</a:t>
            </a:r>
            <a:r>
              <a:rPr altLang="en-US" sz="2400" lang="en-US"/>
              <a:t> de su crecimiento. Esto puede ocurrir en diferentes circunstancias, entre ellas tendríamos:</a:t>
            </a:r>
          </a:p>
          <a:p>
            <a:pPr indent="0" lvl="0" marL="0">
              <a:lnSpc>
                <a:spcPct val="90000"/>
              </a:lnSpc>
              <a:buNone/>
            </a:pPr>
            <a:r>
              <a:rPr altLang="en-US" sz="2400" lang="es-MX"/>
              <a:t> </a:t>
            </a:r>
          </a:p>
          <a:p>
            <a:pPr indent="0" lvl="0" marL="0">
              <a:lnSpc>
                <a:spcPct val="90000"/>
              </a:lnSpc>
            </a:pPr>
            <a:r>
              <a:rPr altLang="en-US" sz="2400" lang="es-MX"/>
              <a:t>Cuando se está monitoreando el desarrollo del niño en la consulta de puericultura.</a:t>
            </a:r>
          </a:p>
          <a:p>
            <a:pPr indent="0" lvl="0" marL="0">
              <a:lnSpc>
                <a:spcPct val="90000"/>
              </a:lnSpc>
            </a:pPr>
            <a:r>
              <a:rPr altLang="en-US" sz="2400" lang="es-MX"/>
              <a:t>Cuando estamos utilizando la evolución del desarrollo físico del niño como un criterio para evaluar el impacto de un determinado tratamiento o para conocer el grado de compromiso que está ejerciendo una enfermedad sobre su estado nutricional y de salud.</a:t>
            </a:r>
          </a:p>
          <a:p>
            <a:pPr indent="0" lvl="0" marL="0">
              <a:lnSpc>
                <a:spcPct val="90000"/>
              </a:lnSpc>
            </a:pPr>
            <a:r>
              <a:rPr altLang="en-US" sz="2400" lang="es-MX"/>
              <a:t>Cuando deseamos conocer las características del crecimiento de recuperación en el seguimiento de niños desnutridos.</a:t>
            </a:r>
          </a:p>
          <a:p>
            <a:pPr indent="0" lvl="0" marL="0">
              <a:lnSpc>
                <a:spcPct val="90000"/>
              </a:lnSpc>
            </a:pPr>
            <a:endParaRPr altLang="en-US" sz="1700"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0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52" name="Marcador de contenido 2"/>
          <p:cNvSpPr/>
          <p:nvPr>
            <p:ph sz="quarter" idx="6"/>
          </p:nvPr>
        </p:nvSpPr>
        <p:spPr>
          <a:xfrm rot="0">
            <a:off x="179387" y="260350"/>
            <a:ext cx="8713788" cy="63373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indent="0" lvl="0" marL="0">
              <a:buNone/>
            </a:pPr>
            <a:r>
              <a:rPr altLang="en-US" sz="2400" lang="es-MX"/>
              <a:t>L</a:t>
            </a:r>
            <a:r>
              <a:rPr altLang="en-US" sz="2400" lang="es-MX"/>
              <a:t>a </a:t>
            </a:r>
            <a:r>
              <a:rPr altLang="en-US" sz="2400" lang="es-MX"/>
              <a:t>interpretación del estado  del crecimiento del niño se basa </a:t>
            </a:r>
            <a:r>
              <a:rPr altLang="en-US" sz="2400" lang="es-MX"/>
              <a:t>:</a:t>
            </a:r>
          </a:p>
          <a:p>
            <a:pPr indent="0" lvl="0" marL="0">
              <a:buFont typeface="Arial Narrow" pitchFamily="34" charset="0"/>
              <a:buAutoNum type="arabicPeriod" startAt="1"/>
            </a:pPr>
            <a:r>
              <a:rPr altLang="en-US" sz="2400" lang="es-MX"/>
              <a:t>E</a:t>
            </a:r>
            <a:r>
              <a:rPr altLang="en-US" sz="2400" lang="es-MX"/>
              <a:t>n </a:t>
            </a:r>
            <a:r>
              <a:rPr altLang="en-US" sz="2400" lang="es-MX"/>
              <a:t>la evaluación de la posición percentilar de sus </a:t>
            </a:r>
            <a:r>
              <a:rPr altLang="en-US" sz="2400" lang="es-MX"/>
              <a:t>dimensiones.</a:t>
            </a:r>
          </a:p>
          <a:p>
            <a:pPr indent="0" lvl="0" marL="0">
              <a:buFont typeface="Arial Narrow" pitchFamily="34" charset="0"/>
              <a:buAutoNum type="arabicPeriod" startAt="1"/>
            </a:pPr>
            <a:r>
              <a:rPr altLang="en-US" sz="2400" lang="es-MX"/>
              <a:t>En </a:t>
            </a:r>
            <a:r>
              <a:rPr altLang="en-US" sz="2400" lang="es-MX"/>
              <a:t>la dirección y estabilidad que presenta su curva de crecimiento. Esta dirección puede mostrar, en esencia, tres variantes: </a:t>
            </a:r>
          </a:p>
          <a:p>
            <a:pPr indent="0" lvl="0" marL="0">
              <a:buNone/>
            </a:pPr>
            <a:r>
              <a:rPr altLang="en-US" sz="2400" lang="es-MX"/>
              <a:t> </a:t>
            </a:r>
          </a:p>
          <a:p>
            <a:pPr indent="0" lvl="0" marL="0"/>
            <a:r>
              <a:rPr altLang="en-US" sz="2400" lang="es-MX"/>
              <a:t>1. Hacia arriba, en igual dirección que las curvas de referencia. Indica que el niño muestra </a:t>
            </a:r>
            <a:r>
              <a:rPr altLang="en-US" sz="2400" lang="es-MX" u="sng"/>
              <a:t>canalización</a:t>
            </a:r>
            <a:r>
              <a:rPr altLang="en-US" sz="2400" lang="en-US"/>
              <a:t> de su crecimiento y que éste es normal y adecuado.</a:t>
            </a:r>
          </a:p>
          <a:p>
            <a:pPr indent="0" lvl="0" marL="0"/>
            <a:r>
              <a:rPr altLang="en-US" sz="2400" lang="es-MX"/>
              <a:t>2. Horizontal. Significa que el niño no está progresando debidamente, que no está ganando peso o que ha dejado de crecer. Constituye una señal de alarma.</a:t>
            </a:r>
          </a:p>
          <a:p>
            <a:pPr indent="0" lvl="0" marL="0"/>
            <a:r>
              <a:rPr altLang="en-US" sz="2400" lang="es-MX"/>
              <a:t>3. Hacia abajo. Solo válido en el caso del peso, indica que hay una pérdida del mismo. Requiere de atención inmediata.</a:t>
            </a:r>
          </a:p>
          <a:p>
            <a:pPr indent="0" lvl="0" marL="0"/>
            <a:endParaRPr altLang="en-US" sz="1700"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7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4" name="1 Título"/>
          <p:cNvSpPr/>
          <p:nvPr>
            <p:ph type="title" sz="full" idx="0"/>
          </p:nvPr>
        </p:nvSpPr>
        <p:spPr>
          <a:xfrm rot="0">
            <a:off x="609600" y="274637"/>
            <a:ext cx="7924800" cy="1143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0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</a:lstStyle>
          <a:p>
            <a:pPr algn="ctr" eaLnBrk="1" hangingPunct="1" latinLnBrk="1" lvl="0"/>
            <a:r>
              <a:rPr altLang="en-US" b="1" sz="4000" lang="es-ES"/>
              <a:t>CRECIMIENTO</a:t>
            </a:r>
          </a:p>
        </p:txBody>
      </p:sp>
      <p:sp>
        <p:nvSpPr>
          <p:cNvPr id="1048605" name="2 Marcador de contenido"/>
          <p:cNvSpPr/>
          <p:nvPr>
            <p:ph sz="quarter" idx="6"/>
          </p:nvPr>
        </p:nvSpPr>
        <p:spPr>
          <a:xfrm rot="0">
            <a:off x="609600" y="1600200"/>
            <a:ext cx="79248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eaLnBrk="1" hangingPunct="1" latinLnBrk="1" lvl="0"/>
            <a:r>
              <a:rPr altLang="en-US" sz="2400" lang="en-US">
                <a:latin typeface="Arial" pitchFamily="34" charset="0"/>
                <a:ea typeface="Arial" pitchFamily="34" charset="0"/>
              </a:rPr>
              <a:t>Es </a:t>
            </a:r>
            <a:r>
              <a:rPr altLang="en-US" sz="2400" lang="en-US">
                <a:latin typeface="Arial" pitchFamily="34" charset="0"/>
                <a:ea typeface="Arial" pitchFamily="34" charset="0"/>
              </a:rPr>
              <a:t>el componente </a:t>
            </a:r>
            <a:r>
              <a:rPr altLang="en-US" sz="2400" lang="en-US">
                <a:latin typeface="Arial" pitchFamily="34" charset="0"/>
                <a:ea typeface="Arial" pitchFamily="34" charset="0"/>
              </a:rPr>
              <a:t>cuantitativo. </a:t>
            </a:r>
          </a:p>
          <a:p>
            <a:pPr eaLnBrk="1" hangingPunct="1" latinLnBrk="1" lvl="0"/>
            <a:r>
              <a:rPr altLang="en-US" sz="2400" lang="en-US">
                <a:latin typeface="Arial" pitchFamily="34" charset="0"/>
                <a:ea typeface="Arial" pitchFamily="34" charset="0"/>
              </a:rPr>
              <a:t>D</a:t>
            </a:r>
            <a:r>
              <a:rPr altLang="en-US" sz="2400" lang="en-US">
                <a:latin typeface="Arial" pitchFamily="34" charset="0"/>
                <a:ea typeface="Arial" pitchFamily="34" charset="0"/>
              </a:rPr>
              <a:t>e </a:t>
            </a:r>
            <a:r>
              <a:rPr altLang="en-US" sz="2400" lang="en-US">
                <a:latin typeface="Arial" pitchFamily="34" charset="0"/>
                <a:ea typeface="Arial" pitchFamily="34" charset="0"/>
              </a:rPr>
              <a:t>aumento del </a:t>
            </a:r>
            <a:r>
              <a:rPr altLang="en-US" sz="2400" lang="en-US">
                <a:latin typeface="Arial" pitchFamily="34" charset="0"/>
                <a:ea typeface="Arial" pitchFamily="34" charset="0"/>
              </a:rPr>
              <a:t>tamaño y </a:t>
            </a:r>
            <a:r>
              <a:rPr altLang="en-US" sz="2400" lang="en-US">
                <a:latin typeface="Arial" pitchFamily="34" charset="0"/>
                <a:ea typeface="Arial" pitchFamily="34" charset="0"/>
              </a:rPr>
              <a:t>de volumen </a:t>
            </a:r>
            <a:r>
              <a:rPr altLang="en-US" sz="2400" lang="en-US">
                <a:latin typeface="Arial" pitchFamily="34" charset="0"/>
                <a:ea typeface="Arial" pitchFamily="34" charset="0"/>
              </a:rPr>
              <a:t>corporal. </a:t>
            </a:r>
          </a:p>
          <a:p>
            <a:pPr eaLnBrk="1" hangingPunct="1" latinLnBrk="1" lvl="0"/>
            <a:r>
              <a:rPr altLang="en-US" sz="2400" lang="en-US">
                <a:latin typeface="Arial" pitchFamily="34" charset="0"/>
                <a:ea typeface="Arial" pitchFamily="34" charset="0"/>
              </a:rPr>
              <a:t>P</a:t>
            </a:r>
            <a:r>
              <a:rPr altLang="en-US" sz="2400" lang="en-US">
                <a:latin typeface="Arial" pitchFamily="34" charset="0"/>
                <a:ea typeface="Arial" pitchFamily="34" charset="0"/>
              </a:rPr>
              <a:t>or </a:t>
            </a:r>
            <a:r>
              <a:rPr altLang="en-US" sz="2400" lang="en-US">
                <a:latin typeface="Arial" pitchFamily="34" charset="0"/>
                <a:ea typeface="Arial" pitchFamily="34" charset="0"/>
              </a:rPr>
              <a:t>la multiplicación, hiperplasia e hipertrofia celulares.</a:t>
            </a:r>
          </a:p>
        </p:txBody>
      </p:sp>
    </p:spTree>
  </p:cSld>
  <p:clrMapOvr>
    <a:masterClrMapping/>
  </p:clrMapOvr>
  <p:transition spd="slow" advClick="1">
    <p:fade/>
  </p:transition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ecel="100000" dur="800" id="7"/>
                                        <p:tgtEl>
                                          <p:spTgt spid="1048605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8"/>
                                        <p:tgtEl>
                                          <p:spTgt spid="1048605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9"/>
                                        <p:tgtEl>
                                          <p:spTgt spid="1048605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0"/>
                                        <p:tgtEl>
                                          <p:spTgt spid="1048605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charRg st="32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ecel="100000" dur="800" id="17"/>
                                        <p:tgtEl>
                                          <p:spTgt spid="1048605">
                                            <p:txEl>
                                              <p:charRg st="32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18"/>
                                        <p:tgtEl>
                                          <p:spTgt spid="1048605">
                                            <p:txEl>
                                              <p:charRg st="32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9"/>
                                        <p:tgtEl>
                                          <p:spTgt spid="1048605">
                                            <p:txEl>
                                              <p:charRg st="32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20"/>
                                        <p:tgtEl>
                                          <p:spTgt spid="1048605">
                                            <p:txEl>
                                              <p:charRg st="32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2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charRg st="32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2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charRg st="32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charRg st="78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ecel="100000" dur="800" id="27"/>
                                        <p:tgtEl>
                                          <p:spTgt spid="1048605">
                                            <p:txEl>
                                              <p:charRg st="78" end="1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28"/>
                                        <p:tgtEl>
                                          <p:spTgt spid="1048605">
                                            <p:txEl>
                                              <p:charRg st="78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29"/>
                                        <p:tgtEl>
                                          <p:spTgt spid="1048605">
                                            <p:txEl>
                                              <p:charRg st="78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30"/>
                                        <p:tgtEl>
                                          <p:spTgt spid="1048605">
                                            <p:txEl>
                                              <p:charRg st="78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3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charRg st="78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3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charRg st="78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9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46" name="1 Título"/>
          <p:cNvSpPr/>
          <p:nvPr>
            <p:ph type="title" sz="full" idx="0"/>
          </p:nvPr>
        </p:nvSpPr>
        <p:spPr>
          <a:xfrm rot="0">
            <a:off x="609600" y="274637"/>
            <a:ext cx="7924800" cy="1143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0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</a:lstStyle>
          <a:p>
            <a:pPr eaLnBrk="1" hangingPunct="1" latinLnBrk="1" lvl="0"/>
            <a:r>
              <a:rPr altLang="en-US" sz="4000" lang="es-ES"/>
              <a:t>MEDIDAS DE MADURACIÓN</a:t>
            </a:r>
          </a:p>
        </p:txBody>
      </p:sp>
      <p:sp>
        <p:nvSpPr>
          <p:cNvPr id="1048647" name="2 Marcador de contenido"/>
          <p:cNvSpPr/>
          <p:nvPr>
            <p:ph sz="quarter" idx="6"/>
          </p:nvPr>
        </p:nvSpPr>
        <p:spPr>
          <a:xfrm rot="0">
            <a:off x="609600" y="1600200"/>
            <a:ext cx="79248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eaLnBrk="1" hangingPunct="1" latinLnBrk="1" lvl="0"/>
            <a:endParaRPr altLang="en-US" sz="2400" lang="en-US">
              <a:latin typeface="Arial" pitchFamily="34" charset="0"/>
              <a:ea typeface="Arial" pitchFamily="34" charset="0"/>
            </a:endParaRPr>
          </a:p>
          <a:p>
            <a:pPr eaLnBrk="1" hangingPunct="1" latinLnBrk="1" lvl="0"/>
            <a:r>
              <a:rPr altLang="en-US" sz="2400" lang="en-US">
                <a:latin typeface="Arial" pitchFamily="34" charset="0"/>
                <a:ea typeface="Arial" pitchFamily="34" charset="0"/>
              </a:rPr>
              <a:t>La </a:t>
            </a:r>
            <a:r>
              <a:rPr altLang="en-US" sz="2400" lang="en-US">
                <a:latin typeface="Arial" pitchFamily="34" charset="0"/>
                <a:ea typeface="Arial" pitchFamily="34" charset="0"/>
              </a:rPr>
              <a:t>maduración biológica es el grado de desarrollo alcanzado y se expresa en la maduración ósea y sexual principalmente</a:t>
            </a:r>
          </a:p>
        </p:txBody>
      </p:sp>
    </p:spTree>
  </p:cSld>
  <p:clrMapOvr>
    <a:masterClrMapping/>
  </p:clrMapOvr>
  <p:transition spd="slow" advClick="1">
    <p:fade/>
  </p:transition>
  <p:timing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9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40" name="2 Marcador de contenido"/>
          <p:cNvSpPr/>
          <p:nvPr>
            <p:ph sz="quarter" idx="4294967295"/>
          </p:nvPr>
        </p:nvSpPr>
        <p:spPr>
          <a:xfrm rot="0">
            <a:off x="609600" y="1600200"/>
            <a:ext cx="3733800" cy="514191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eaLnBrk="1" hangingPunct="1" indent="0" latinLnBrk="1" lvl="0" marL="0">
              <a:buNone/>
            </a:pPr>
            <a:r>
              <a:rPr altLang="en-US" sz="2000" lang="en-US">
                <a:latin typeface="Arial" pitchFamily="34" charset="0"/>
                <a:ea typeface="Arial" pitchFamily="34" charset="0"/>
              </a:rPr>
              <a:t>  El </a:t>
            </a:r>
            <a:r>
              <a:rPr altLang="en-US" sz="2000" lang="en-US">
                <a:latin typeface="Arial" pitchFamily="34" charset="0"/>
                <a:ea typeface="Arial" pitchFamily="34" charset="0"/>
              </a:rPr>
              <a:t>estado de las fontanelas</a:t>
            </a:r>
          </a:p>
          <a:p>
            <a:pPr eaLnBrk="1" hangingPunct="1" indent="0" latinLnBrk="1" lvl="0" marL="0">
              <a:buNone/>
            </a:pPr>
            <a:endParaRPr altLang="en-US" sz="2000" lang="en-US">
              <a:latin typeface="Arial" pitchFamily="34" charset="0"/>
              <a:ea typeface="Arial" pitchFamily="34" charset="0"/>
            </a:endParaRPr>
          </a:p>
          <a:p>
            <a:pPr eaLnBrk="1" hangingPunct="1" indent="0" latinLnBrk="1" lvl="0" marL="0">
              <a:buNone/>
            </a:pPr>
            <a:r>
              <a:rPr altLang="en-US" sz="2000" lang="en-US">
                <a:latin typeface="Arial" pitchFamily="34" charset="0"/>
                <a:ea typeface="Arial" pitchFamily="34" charset="0"/>
              </a:rPr>
              <a:t>Fontanela anterior: Mide </a:t>
            </a:r>
            <a:r>
              <a:rPr altLang="en-US" sz="2000" lang="en-US">
                <a:latin typeface="Arial" pitchFamily="34" charset="0"/>
                <a:ea typeface="Arial" pitchFamily="34" charset="0"/>
              </a:rPr>
              <a:t>3.5 cm </a:t>
            </a:r>
            <a:r>
              <a:rPr altLang="en-US" sz="2000" lang="en-US">
                <a:latin typeface="Arial" pitchFamily="34" charset="0"/>
                <a:ea typeface="Arial" pitchFamily="34" charset="0"/>
              </a:rPr>
              <a:t>x 3.5 cm y se </a:t>
            </a:r>
            <a:r>
              <a:rPr altLang="en-US" sz="2000" lang="es-ES"/>
              <a:t>cierra </a:t>
            </a:r>
            <a:r>
              <a:rPr altLang="en-US" sz="2000" lang="es-ES"/>
              <a:t>entre los 12 </a:t>
            </a:r>
            <a:r>
              <a:rPr altLang="en-US" sz="2000" lang="es-ES"/>
              <a:t>meses y los 18 meses. </a:t>
            </a:r>
            <a:r>
              <a:rPr altLang="en-US" sz="2000" lang="en-US">
                <a:latin typeface="Arial" pitchFamily="34" charset="0"/>
                <a:ea typeface="Arial" pitchFamily="34" charset="0"/>
              </a:rPr>
              <a:t> </a:t>
            </a:r>
          </a:p>
          <a:p>
            <a:pPr eaLnBrk="1" hangingPunct="1" indent="0" latinLnBrk="1" lvl="0" marL="0">
              <a:buNone/>
            </a:pPr>
            <a:endParaRPr altLang="en-US" sz="2000" lang="en-US">
              <a:latin typeface="Arial" pitchFamily="34" charset="0"/>
              <a:ea typeface="Arial" pitchFamily="34" charset="0"/>
            </a:endParaRPr>
          </a:p>
          <a:p>
            <a:pPr eaLnBrk="1" hangingPunct="1" indent="0" latinLnBrk="1" lvl="0" marL="0">
              <a:buNone/>
            </a:pPr>
            <a:endParaRPr altLang="en-US" sz="2000" lang="en-US">
              <a:latin typeface="Arial" pitchFamily="34" charset="0"/>
              <a:ea typeface="Arial" pitchFamily="34" charset="0"/>
            </a:endParaRPr>
          </a:p>
          <a:p>
            <a:pPr eaLnBrk="1" hangingPunct="1" indent="0" latinLnBrk="1" lvl="0" marL="0">
              <a:buNone/>
            </a:pPr>
            <a:r>
              <a:rPr altLang="en-US" sz="2000" lang="en-US">
                <a:latin typeface="Arial" pitchFamily="34" charset="0"/>
                <a:ea typeface="Arial" pitchFamily="34" charset="0"/>
              </a:rPr>
              <a:t>Fontanela </a:t>
            </a:r>
            <a:r>
              <a:rPr altLang="en-US" sz="2000" lang="en-US">
                <a:latin typeface="Arial" pitchFamily="34" charset="0"/>
                <a:ea typeface="Arial" pitchFamily="34" charset="0"/>
              </a:rPr>
              <a:t>posterior</a:t>
            </a:r>
          </a:p>
          <a:p>
            <a:pPr eaLnBrk="1" hangingPunct="1" indent="0" latinLnBrk="1" lvl="0" marL="0">
              <a:buNone/>
            </a:pPr>
            <a:r>
              <a:rPr altLang="en-US" sz="2000" lang="en-US">
                <a:latin typeface="Arial" pitchFamily="34" charset="0"/>
                <a:ea typeface="Arial" pitchFamily="34" charset="0"/>
              </a:rPr>
              <a:t>    Cerrada o permeable a la  punta del </a:t>
            </a:r>
            <a:r>
              <a:rPr altLang="en-US" sz="2000" lang="en-US">
                <a:latin typeface="Arial" pitchFamily="34" charset="0"/>
                <a:ea typeface="Arial" pitchFamily="34" charset="0"/>
              </a:rPr>
              <a:t>dedo.</a:t>
            </a:r>
          </a:p>
        </p:txBody>
      </p:sp>
      <p:sp>
        <p:nvSpPr>
          <p:cNvPr id="1048641" name="3 Marcador de contenido"/>
          <p:cNvSpPr/>
          <p:nvPr>
            <p:ph sz="quarter" idx="4294967295"/>
          </p:nvPr>
        </p:nvSpPr>
        <p:spPr>
          <a:xfrm rot="0">
            <a:off x="4800600" y="1600200"/>
            <a:ext cx="37338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eaLnBrk="1" hangingPunct="1" latinLnBrk="1" lvl="0"/>
            <a:endParaRPr altLang="en-US" sz="1800" lang="en-US">
              <a:latin typeface="Arial" pitchFamily="34" charset="0"/>
              <a:ea typeface="Arial" pitchFamily="34" charset="0"/>
            </a:endParaRPr>
          </a:p>
          <a:p>
            <a:pPr eaLnBrk="1" hangingPunct="1" latinLnBrk="1" lvl="0"/>
            <a:endParaRPr altLang="en-US" sz="1800" lang="en-US">
              <a:latin typeface="Arial" pitchFamily="34" charset="0"/>
              <a:ea typeface="Arial" pitchFamily="34" charset="0"/>
            </a:endParaRPr>
          </a:p>
          <a:p>
            <a:pPr eaLnBrk="1" hangingPunct="1" latinLnBrk="1" lvl="0"/>
            <a:endParaRPr altLang="en-US" sz="1800" lang="en-US">
              <a:latin typeface="Arial" pitchFamily="34" charset="0"/>
              <a:ea typeface="Arial" pitchFamily="34" charset="0"/>
            </a:endParaRPr>
          </a:p>
          <a:p>
            <a:pPr eaLnBrk="1" hangingPunct="1" latinLnBrk="1" lvl="0"/>
            <a:endParaRPr altLang="en-US" sz="1800" lang="en-US">
              <a:latin typeface="Arial" pitchFamily="34" charset="0"/>
              <a:ea typeface="Arial" pitchFamily="34" charset="0"/>
            </a:endParaRPr>
          </a:p>
          <a:p>
            <a:pPr eaLnBrk="1" hangingPunct="1" latinLnBrk="1" lvl="0">
              <a:buNone/>
            </a:pPr>
            <a:endParaRPr altLang="en-US" sz="1800" lang="en-US">
              <a:latin typeface="Arial" pitchFamily="34" charset="0"/>
              <a:ea typeface="Arial" pitchFamily="34" charset="0"/>
            </a:endParaRPr>
          </a:p>
          <a:p>
            <a:pPr eaLnBrk="1" hangingPunct="1" latinLnBrk="1" lvl="0">
              <a:buNone/>
            </a:pPr>
            <a:endParaRPr altLang="en-US" sz="1800" lang="en-US">
              <a:latin typeface="Arial" pitchFamily="34" charset="0"/>
              <a:ea typeface="Arial" pitchFamily="34" charset="0"/>
            </a:endParaRPr>
          </a:p>
          <a:p>
            <a:pPr eaLnBrk="1" hangingPunct="1" latinLnBrk="1" lvl="0">
              <a:buNone/>
            </a:pPr>
            <a:r>
              <a:rPr altLang="en-US" sz="1800" lang="en-US">
                <a:latin typeface="Arial" pitchFamily="34" charset="0"/>
                <a:ea typeface="Arial" pitchFamily="34" charset="0"/>
              </a:rPr>
              <a:t>            </a:t>
            </a:r>
          </a:p>
          <a:p>
            <a:pPr eaLnBrk="1" hangingPunct="1" latinLnBrk="1" lvl="0"/>
            <a:endParaRPr altLang="en-US" sz="1800" lang="en-US">
              <a:latin typeface="Arial" pitchFamily="34" charset="0"/>
              <a:ea typeface="Arial" pitchFamily="34" charset="0"/>
            </a:endParaRPr>
          </a:p>
          <a:p>
            <a:pPr eaLnBrk="1" hangingPunct="1" latinLnBrk="1" lvl="0"/>
            <a:endParaRPr altLang="en-US" sz="1800" lang="en-US">
              <a:latin typeface="Arial" pitchFamily="34" charset="0"/>
              <a:ea typeface="Arial" pitchFamily="34" charset="0"/>
            </a:endParaRPr>
          </a:p>
          <a:p>
            <a:pPr eaLnBrk="1" hangingPunct="1" latinLnBrk="1" lvl="0"/>
            <a:endParaRPr altLang="en-US" sz="1800" lang="en-US">
              <a:latin typeface="Arial" pitchFamily="34" charset="0"/>
              <a:ea typeface="Arial" pitchFamily="34" charset="0"/>
            </a:endParaRPr>
          </a:p>
          <a:p>
            <a:pPr eaLnBrk="1" hangingPunct="1" latinLnBrk="1" lvl="0"/>
            <a:endParaRPr altLang="en-US" sz="1800" lang="en-US">
              <a:latin typeface="Arial" pitchFamily="34" charset="0"/>
              <a:ea typeface="Arial" pitchFamily="34" charset="0"/>
            </a:endParaRPr>
          </a:p>
          <a:p>
            <a:pPr eaLnBrk="1" hangingPunct="1" latinLnBrk="1" lvl="0"/>
            <a:endParaRPr altLang="en-US" sz="1700" lang="es-ES"/>
          </a:p>
        </p:txBody>
      </p:sp>
      <p:sp>
        <p:nvSpPr>
          <p:cNvPr id="1048642" name="1 Título"/>
          <p:cNvSpPr/>
          <p:nvPr>
            <p:ph type="title" sz="full" idx="0"/>
          </p:nvPr>
        </p:nvSpPr>
        <p:spPr>
          <a:xfrm rot="0">
            <a:off x="609600" y="274637"/>
            <a:ext cx="7924800" cy="1143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0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</a:lstStyle>
          <a:p>
            <a:pPr algn="ctr" eaLnBrk="1" hangingPunct="1" latinLnBrk="1" lvl="0"/>
            <a:r>
              <a:rPr altLang="en-US" sz="4000" lang="es-ES"/>
              <a:t>MADURACIÓN  ÓSEA</a:t>
            </a:r>
          </a:p>
        </p:txBody>
      </p:sp>
      <p:pic>
        <p:nvPicPr>
          <p:cNvPr id="2097162" name="Picture 2" descr="D:\cosas de trabajo de yaqueline\fotos de la clase\250px-Gray197.pn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5364162" y="1412875"/>
            <a:ext cx="3779837" cy="4392612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 advClick="1">
    <p:cover dir="l"/>
  </p:transition>
  <p:timing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9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1" name="Picture 3" descr="D:\cosas de trabajo de yaqueline\fotos de la clase\Foto-0011.jpg"/>
          <p:cNvPicPr>
            <a:picLocks/>
          </p:cNvPicPr>
          <p:nvPr>
            <p:ph sz="quarter" idx="7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 bwMode="auto">
          <a:xfrm rot="0">
            <a:off x="4211637" y="1557337"/>
            <a:ext cx="4398962" cy="4679950"/>
          </a:xfrm>
          <a:prstGeom prst="rect"/>
          <a:noFill/>
          <a:ln>
            <a:noFill/>
          </a:ln>
        </p:spPr>
      </p:pic>
      <p:sp>
        <p:nvSpPr>
          <p:cNvPr id="1048632" name="3 Título"/>
          <p:cNvSpPr/>
          <p:nvPr>
            <p:ph type="title" sz="full" idx="0"/>
          </p:nvPr>
        </p:nvSpPr>
        <p:spPr>
          <a:xfrm rot="0">
            <a:off x="107950" y="404812"/>
            <a:ext cx="8928100" cy="10795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0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</a:lstStyle>
          <a:p>
            <a:pPr eaLnBrk="1" hangingPunct="1" latinLnBrk="1" lvl="0"/>
            <a:r>
              <a:rPr altLang="en-US" sz="4800" lang="es-ES"/>
              <a:t>      Maduración </a:t>
            </a:r>
            <a:r>
              <a:rPr altLang="en-US" sz="4800" lang="es-ES"/>
              <a:t>de huesos largos</a:t>
            </a:r>
          </a:p>
        </p:txBody>
      </p:sp>
      <p:sp>
        <p:nvSpPr>
          <p:cNvPr id="1048633" name="6 Marcador de contenido"/>
          <p:cNvSpPr/>
          <p:nvPr>
            <p:ph type="body" sz="half" idx="2"/>
          </p:nvPr>
        </p:nvSpPr>
        <p:spPr>
          <a:xfrm rot="0">
            <a:off x="250825" y="1700212"/>
            <a:ext cx="3333750" cy="4897437"/>
          </a:xfrm>
          <a:prstGeom prst="rect"/>
          <a:noFill/>
          <a:ln>
            <a:noFill/>
          </a:ln>
        </p:spPr>
        <p:txBody>
          <a:bodyPr anchor="t" bIns="45720" lIns="91440" rIns="91440" tIns="9144" vert="horz"/>
          <a:lstStyle>
            <a:lvl1pPr indent="-342900" marL="3429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Font typeface="Arial" pitchFamily="34" charset="0"/>
              <a:buChar char="•"/>
              <a:defRPr sz="1500">
                <a:solidFill>
                  <a:schemeClr val="dk1"/>
                </a:solidFill>
              </a:defRPr>
            </a:lvl1pPr>
            <a:lvl2pPr indent="-285750" marL="74295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Font typeface="Arial" pitchFamily="34" charset="0"/>
              <a:buChar char="•"/>
              <a:defRPr sz="1500">
                <a:solidFill>
                  <a:schemeClr val="dk1"/>
                </a:solidFill>
              </a:defRPr>
            </a:lvl2pPr>
            <a:lvl3pPr indent="-228600" marL="11430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Font typeface="Arial" pitchFamily="34" charset="0"/>
              <a:buChar char="•"/>
              <a:defRPr sz="1500">
                <a:solidFill>
                  <a:schemeClr val="dk1"/>
                </a:solidFill>
              </a:defRPr>
            </a:lvl3pPr>
            <a:lvl4pPr indent="-228600" marL="1600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Font typeface="Arial" pitchFamily="34" charset="0"/>
              <a:buChar char="•"/>
              <a:defRPr sz="1500">
                <a:solidFill>
                  <a:schemeClr val="dk1"/>
                </a:solidFill>
              </a:defRPr>
            </a:lvl4pPr>
            <a:lvl5pPr indent="-228600" marL="2057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Font typeface="Arial" pitchFamily="34" charset="0"/>
              <a:buChar char="•"/>
              <a:defRPr sz="1500">
                <a:solidFill>
                  <a:schemeClr val="dk1"/>
                </a:solidFill>
              </a:defRPr>
            </a:lvl5pPr>
          </a:lstStyle>
          <a:p>
            <a:pPr eaLnBrk="1" hangingPunct="1" indent="0" latinLnBrk="1" lvl="0" marL="0">
              <a:buNone/>
            </a:pPr>
            <a:r>
              <a:rPr altLang="en-US" b="1" sz="2400" lang="en-US">
                <a:latin typeface="Arial" pitchFamily="34" charset="0"/>
                <a:ea typeface="Arial" pitchFamily="34" charset="0"/>
              </a:rPr>
              <a:t>La edad ósea se calcula de </a:t>
            </a:r>
            <a:r>
              <a:rPr altLang="en-US" b="1" sz="2400" lang="en-US">
                <a:latin typeface="Arial" pitchFamily="34" charset="0"/>
                <a:ea typeface="Arial" pitchFamily="34" charset="0"/>
              </a:rPr>
              <a:t>acuerdo con: </a:t>
            </a:r>
          </a:p>
          <a:p>
            <a:pPr eaLnBrk="1" hangingPunct="1" indent="0" latinLnBrk="1" lvl="0" marL="0">
              <a:buNone/>
            </a:pPr>
            <a:endParaRPr altLang="en-US" b="1" sz="2400" lang="en-US">
              <a:latin typeface="Arial" pitchFamily="34" charset="0"/>
              <a:ea typeface="Arial" pitchFamily="34" charset="0"/>
            </a:endParaRPr>
          </a:p>
          <a:p>
            <a:pPr eaLnBrk="1" hangingPunct="1" indent="0" latinLnBrk="1" lvl="0" marL="0">
              <a:buNone/>
            </a:pPr>
            <a:r>
              <a:rPr altLang="en-US" b="1" sz="2000" lang="en-US">
                <a:latin typeface="Arial" pitchFamily="34" charset="0"/>
                <a:ea typeface="Arial" pitchFamily="34" charset="0"/>
              </a:rPr>
              <a:t>-El </a:t>
            </a:r>
            <a:r>
              <a:rPr altLang="en-US" b="1" sz="2000" lang="en-US">
                <a:latin typeface="Arial" pitchFamily="34" charset="0"/>
                <a:ea typeface="Arial" pitchFamily="34" charset="0"/>
              </a:rPr>
              <a:t>numero de centros presentes </a:t>
            </a:r>
          </a:p>
          <a:p>
            <a:pPr eaLnBrk="1" hangingPunct="1" indent="0" latinLnBrk="1" lvl="0" marL="0">
              <a:buNone/>
            </a:pPr>
            <a:endParaRPr altLang="en-US" b="1" sz="2000" lang="en-US">
              <a:latin typeface="Arial" pitchFamily="34" charset="0"/>
              <a:ea typeface="Arial" pitchFamily="34" charset="0"/>
            </a:endParaRPr>
          </a:p>
          <a:p>
            <a:pPr eaLnBrk="1" hangingPunct="1" indent="0" latinLnBrk="1" lvl="0" marL="0">
              <a:buNone/>
            </a:pPr>
            <a:r>
              <a:rPr altLang="en-US" b="1" sz="2000" lang="en-US">
                <a:latin typeface="Arial" pitchFamily="34" charset="0"/>
                <a:ea typeface="Arial" pitchFamily="34" charset="0"/>
              </a:rPr>
              <a:t>-</a:t>
            </a:r>
            <a:r>
              <a:rPr altLang="en-US" b="1" sz="2000" lang="en-US">
                <a:latin typeface="Arial" pitchFamily="34" charset="0"/>
                <a:ea typeface="Arial" pitchFamily="34" charset="0"/>
              </a:rPr>
              <a:t> </a:t>
            </a:r>
            <a:r>
              <a:rPr altLang="en-US" b="1" sz="2000" lang="en-US">
                <a:latin typeface="Arial" pitchFamily="34" charset="0"/>
                <a:ea typeface="Arial" pitchFamily="34" charset="0"/>
              </a:rPr>
              <a:t>E</a:t>
            </a:r>
            <a:r>
              <a:rPr altLang="en-US" b="1" sz="2000" lang="en-US">
                <a:latin typeface="Arial" pitchFamily="34" charset="0"/>
                <a:ea typeface="Arial" pitchFamily="34" charset="0"/>
              </a:rPr>
              <a:t>l </a:t>
            </a:r>
            <a:r>
              <a:rPr altLang="en-US" b="1" sz="2000" lang="en-US">
                <a:latin typeface="Arial" pitchFamily="34" charset="0"/>
                <a:ea typeface="Arial" pitchFamily="34" charset="0"/>
              </a:rPr>
              <a:t>grado de desarrollo de cada uno de ellos </a:t>
            </a:r>
            <a:r>
              <a:rPr altLang="en-US" sz="2000" lang="en-US">
                <a:latin typeface="Arial" pitchFamily="34" charset="0"/>
                <a:ea typeface="Arial" pitchFamily="34" charset="0"/>
              </a:rPr>
              <a:t>.</a:t>
            </a:r>
          </a:p>
          <a:p>
            <a:pPr eaLnBrk="1" hangingPunct="1" indent="0" latinLnBrk="1" lvl="0" marL="0">
              <a:buNone/>
            </a:pPr>
            <a:endParaRPr altLang="en-US" sz="1400" lang="en-US">
              <a:solidFill>
                <a:schemeClr val="lt1"/>
              </a:solidFill>
              <a:latin typeface="Arial" pitchFamily="34" charset="0"/>
              <a:ea typeface="Arial" pitchFamily="34" charset="0"/>
            </a:endParaRPr>
          </a:p>
          <a:p>
            <a:pPr eaLnBrk="1" hangingPunct="1" indent="0" latinLnBrk="1" lvl="0" marL="0">
              <a:buNone/>
            </a:pPr>
            <a:endParaRPr altLang="en-US" sz="1400" lang="es-ES"/>
          </a:p>
        </p:txBody>
      </p:sp>
    </p:spTree>
  </p:cSld>
  <p:clrMapOvr>
    <a:masterClrMapping/>
  </p:clrMapOvr>
  <p:transition spd="slow" advClick="1">
    <p:fade/>
  </p:transition>
  <p:timing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9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0" name="1 Título"/>
          <p:cNvSpPr/>
          <p:nvPr>
            <p:ph type="title" sz="full" idx="0"/>
          </p:nvPr>
        </p:nvSpPr>
        <p:spPr>
          <a:xfrm rot="0">
            <a:off x="609600" y="274637"/>
            <a:ext cx="7924800" cy="1143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0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</a:lstStyle>
          <a:p>
            <a:pPr algn="ctr" eaLnBrk="1" hangingPunct="1" latinLnBrk="1" lvl="0"/>
            <a:r>
              <a:rPr altLang="en-US" b="1" lang="es-ES"/>
              <a:t> </a:t>
            </a:r>
            <a:r>
              <a:rPr altLang="en-US" b="1" sz="4000" lang="en-US">
                <a:latin typeface="Arial" pitchFamily="34" charset="0"/>
                <a:ea typeface="Arial" pitchFamily="34" charset="0"/>
              </a:rPr>
              <a:t>DESARROLLO DEL LENGUAJE</a:t>
            </a:r>
          </a:p>
        </p:txBody>
      </p:sp>
      <p:sp>
        <p:nvSpPr>
          <p:cNvPr id="1048631" name="2 Marcador de contenido"/>
          <p:cNvSpPr/>
          <p:nvPr>
            <p:ph sz="quarter" idx="6"/>
          </p:nvPr>
        </p:nvSpPr>
        <p:spPr>
          <a:xfrm rot="0">
            <a:off x="609600" y="1600200"/>
            <a:ext cx="79248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eaLnBrk="1" hangingPunct="1" latinLnBrk="1" lvl="0">
              <a:buFont typeface="Wingdings" pitchFamily="2" charset="2"/>
              <a:buChar char="v"/>
            </a:pPr>
            <a:r>
              <a:rPr altLang="en-US" b="1" sz="1700" lang="en-US">
                <a:latin typeface="Arial" pitchFamily="34" charset="0"/>
                <a:ea typeface="Arial" pitchFamily="34" charset="0"/>
              </a:rPr>
              <a:t>2 M          GORGEO</a:t>
            </a:r>
          </a:p>
          <a:p>
            <a:pPr eaLnBrk="1" hangingPunct="1" latinLnBrk="1" lvl="0">
              <a:buFont typeface="Wingdings" pitchFamily="2" charset="2"/>
              <a:buChar char="v"/>
            </a:pPr>
            <a:r>
              <a:rPr altLang="en-US" b="1" sz="1700" lang="en-US">
                <a:latin typeface="Arial" pitchFamily="34" charset="0"/>
                <a:ea typeface="Arial" pitchFamily="34" charset="0"/>
              </a:rPr>
              <a:t>8 M          MA-MA  PA-PA</a:t>
            </a:r>
          </a:p>
          <a:p>
            <a:pPr eaLnBrk="1" hangingPunct="1" latinLnBrk="1" lvl="0">
              <a:buFont typeface="Wingdings" pitchFamily="2" charset="2"/>
              <a:buChar char="v"/>
            </a:pPr>
            <a:r>
              <a:rPr altLang="en-US" b="1" sz="1700" lang="en-US">
                <a:latin typeface="Arial" pitchFamily="34" charset="0"/>
                <a:ea typeface="Arial" pitchFamily="34" charset="0"/>
              </a:rPr>
              <a:t>12 m       </a:t>
            </a:r>
            <a:r>
              <a:rPr altLang="en-US" b="1" sz="1700" lang="en-US">
                <a:latin typeface="Arial" pitchFamily="34" charset="0"/>
                <a:ea typeface="Arial" pitchFamily="34" charset="0"/>
              </a:rPr>
              <a:t>IMITA </a:t>
            </a:r>
            <a:r>
              <a:rPr altLang="en-US" b="1" sz="1700" lang="en-US">
                <a:latin typeface="Arial" pitchFamily="34" charset="0"/>
                <a:ea typeface="Arial" pitchFamily="34" charset="0"/>
              </a:rPr>
              <a:t>SONIDOS Y  GESTOS,RESPONDE A SU </a:t>
            </a:r>
            <a:r>
              <a:rPr altLang="en-US" b="1" sz="1700" lang="en-US">
                <a:latin typeface="Arial" pitchFamily="34" charset="0"/>
                <a:ea typeface="Arial" pitchFamily="34" charset="0"/>
              </a:rPr>
              <a:t>NOMBRE.</a:t>
            </a:r>
          </a:p>
          <a:p>
            <a:pPr eaLnBrk="1" hangingPunct="1" latinLnBrk="1" lvl="0">
              <a:buFont typeface="Wingdings" pitchFamily="2" charset="2"/>
              <a:buChar char="v"/>
            </a:pPr>
            <a:r>
              <a:rPr altLang="en-US" b="1" sz="1700" lang="en-US">
                <a:latin typeface="Arial" pitchFamily="34" charset="0"/>
                <a:ea typeface="Arial" pitchFamily="34" charset="0"/>
              </a:rPr>
              <a:t>18 M     </a:t>
            </a:r>
            <a:r>
              <a:rPr altLang="en-US" b="1" sz="1700" lang="en-US">
                <a:latin typeface="Arial" pitchFamily="34" charset="0"/>
                <a:ea typeface="Arial" pitchFamily="34" charset="0"/>
              </a:rPr>
              <a:t>DICE </a:t>
            </a:r>
            <a:r>
              <a:rPr altLang="en-US" b="1" sz="1700" lang="en-US">
                <a:latin typeface="Arial" pitchFamily="34" charset="0"/>
                <a:ea typeface="Arial" pitchFamily="34" charset="0"/>
              </a:rPr>
              <a:t>DE 10 a 12 PALABRAS, FRASES DE 2 </a:t>
            </a:r>
            <a:r>
              <a:rPr altLang="en-US" b="1" sz="1700" lang="en-US">
                <a:latin typeface="Arial" pitchFamily="34" charset="0"/>
                <a:ea typeface="Arial" pitchFamily="34" charset="0"/>
              </a:rPr>
              <a:t>PALABRAS </a:t>
            </a:r>
            <a:r>
              <a:rPr altLang="en-US" b="1" sz="1700" lang="en-US">
                <a:latin typeface="Arial" pitchFamily="34" charset="0"/>
                <a:ea typeface="Arial" pitchFamily="34" charset="0"/>
              </a:rPr>
              <a:t>.  </a:t>
            </a:r>
          </a:p>
          <a:p>
            <a:pPr eaLnBrk="1" hangingPunct="1" latinLnBrk="1" lvl="0">
              <a:buFont typeface="Wingdings" pitchFamily="2" charset="2"/>
              <a:buChar char="v"/>
            </a:pPr>
            <a:r>
              <a:rPr altLang="en-US" b="1" sz="1700" lang="en-US">
                <a:latin typeface="Arial" pitchFamily="34" charset="0"/>
                <a:ea typeface="Arial" pitchFamily="34" charset="0"/>
              </a:rPr>
              <a:t>2 AÑOS  USO DE JERGA CON FINES </a:t>
            </a:r>
            <a:r>
              <a:rPr altLang="en-US" b="1" sz="1700" lang="en-US">
                <a:latin typeface="Arial" pitchFamily="34" charset="0"/>
                <a:ea typeface="Arial" pitchFamily="34" charset="0"/>
              </a:rPr>
              <a:t>COMUNICATIVOS,SEÑALA </a:t>
            </a:r>
            <a:r>
              <a:rPr altLang="en-US" b="1" sz="1700" lang="en-US">
                <a:latin typeface="Arial" pitchFamily="34" charset="0"/>
                <a:ea typeface="Arial" pitchFamily="34" charset="0"/>
              </a:rPr>
              <a:t>CON EL INDICE,PIDE OBJETOS Y DESEOS ,RECONOCE ESQUEMA </a:t>
            </a:r>
            <a:r>
              <a:rPr altLang="en-US" b="1" sz="1700" lang="en-US">
                <a:latin typeface="Arial" pitchFamily="34" charset="0"/>
                <a:ea typeface="Arial" pitchFamily="34" charset="0"/>
              </a:rPr>
              <a:t>CORPORAL. </a:t>
            </a:r>
          </a:p>
          <a:p>
            <a:pPr eaLnBrk="1" hangingPunct="1" latinLnBrk="1" lvl="0">
              <a:buNone/>
            </a:pPr>
            <a:endParaRPr altLang="en-US" b="1" sz="1700" lang="en-US">
              <a:solidFill>
                <a:schemeClr val="lt1"/>
              </a:solidFill>
              <a:latin typeface="Arial" pitchFamily="34" charset="0"/>
              <a:ea typeface="Arial" pitchFamily="34" charset="0"/>
            </a:endParaRPr>
          </a:p>
          <a:p>
            <a:pPr eaLnBrk="1" hangingPunct="1" latinLnBrk="1" lvl="0">
              <a:buNone/>
            </a:pPr>
            <a:r>
              <a:rPr altLang="en-US" b="1" sz="1700" lang="en-US">
                <a:latin typeface="Arial" pitchFamily="34" charset="0"/>
                <a:ea typeface="Arial" pitchFamily="34" charset="0"/>
              </a:rPr>
              <a:t>A PARTIR DE LOS 2 AÑOS LA PROGRESION DEL LENGUAJE ES RAPIDA</a:t>
            </a:r>
          </a:p>
          <a:p>
            <a:pPr eaLnBrk="1" hangingPunct="1" latinLnBrk="1" lvl="0">
              <a:buNone/>
            </a:pPr>
            <a:endParaRPr altLang="en-US" sz="1700" lang="es-ES">
              <a:solidFill>
                <a:schemeClr val="lt1"/>
              </a:solidFill>
            </a:endParaRPr>
          </a:p>
          <a:p>
            <a:pPr eaLnBrk="1" hangingPunct="1" latinLnBrk="1" lvl="0"/>
            <a:endParaRPr altLang="en-US" sz="1700" lang="es-ES"/>
          </a:p>
        </p:txBody>
      </p:sp>
    </p:spTree>
  </p:cSld>
  <p:clrMapOvr>
    <a:masterClrMapping/>
  </p:clrMapOvr>
  <p:transition spd="slow" advClick="1">
    <p:fade/>
  </p:transition>
  <p:timing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9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7" name="1 Título"/>
          <p:cNvSpPr/>
          <p:nvPr>
            <p:ph type="title" sz="full" idx="0"/>
          </p:nvPr>
        </p:nvSpPr>
        <p:spPr>
          <a:xfrm rot="0">
            <a:off x="609600" y="274637"/>
            <a:ext cx="7924800" cy="1143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0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</a:lstStyle>
          <a:p>
            <a:pPr algn="ctr" eaLnBrk="1" hangingPunct="1" latinLnBrk="1" lvl="0"/>
            <a:r>
              <a:rPr altLang="en-US" sz="4000" lang="es-ES"/>
              <a:t>DESARROLLO DENTARIO</a:t>
            </a:r>
          </a:p>
        </p:txBody>
      </p:sp>
      <p:sp>
        <p:nvSpPr>
          <p:cNvPr id="1048628" name="4 Marcador de texto"/>
          <p:cNvSpPr/>
          <p:nvPr>
            <p:ph type="body" sz="full" idx="1"/>
          </p:nvPr>
        </p:nvSpPr>
        <p:spPr>
          <a:xfrm rot="0">
            <a:off x="609600" y="1600200"/>
            <a:ext cx="3733800" cy="574675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 pitchFamily="34" charset="0"/>
              <a:buChar char="•"/>
              <a:defRPr baseline="0" b="0" sz="17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 pitchFamily="34" charset="0"/>
              <a:buChar char="•"/>
              <a:defRPr baseline="0" b="0" sz="17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 pitchFamily="34" charset="0"/>
              <a:buChar char="•"/>
              <a:defRPr baseline="0" b="0" sz="17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 pitchFamily="34" charset="0"/>
              <a:buChar char="•"/>
              <a:defRPr baseline="0" b="0" sz="17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 pitchFamily="34" charset="0"/>
              <a:buChar char="•"/>
              <a:defRPr baseline="0" b="0" sz="17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eaLnBrk="1" hangingPunct="1" indent="0" latinLnBrk="1" lvl="0" marL="0">
              <a:buNone/>
            </a:pPr>
            <a:r>
              <a:rPr altLang="en-US" sz="2400" lang="es-ES"/>
              <a:t>      Dentición decidual</a:t>
            </a:r>
          </a:p>
        </p:txBody>
      </p:sp>
      <p:sp>
        <p:nvSpPr>
          <p:cNvPr id="1048629" name="5 Marcador de texto"/>
          <p:cNvSpPr/>
          <p:nvPr>
            <p:ph type="body" sz="quarter" idx="3"/>
          </p:nvPr>
        </p:nvSpPr>
        <p:spPr>
          <a:xfrm rot="0">
            <a:off x="4800600" y="1600200"/>
            <a:ext cx="3733800" cy="574675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eaLnBrk="1" hangingPunct="1" indent="0" latinLnBrk="1" lvl="0" marL="0">
              <a:buNone/>
            </a:pPr>
            <a:r>
              <a:rPr altLang="en-US" sz="2400" lang="es-ES"/>
              <a:t>           Dentición permanente </a:t>
            </a:r>
          </a:p>
        </p:txBody>
      </p:sp>
      <p:pic>
        <p:nvPicPr>
          <p:cNvPr id="2097159" name="Picture 2" descr="D:\cosas de trabajo de yaqueline\fotos de la clase\250px-DeciduousUpperTeeth.jpg"/>
          <p:cNvPicPr>
            <a:picLocks/>
          </p:cNvPicPr>
          <p:nvPr>
            <p:ph sz="quarter" idx="4294967295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 bwMode="auto">
          <a:xfrm rot="0">
            <a:off x="250825" y="2349500"/>
            <a:ext cx="3529012" cy="3024187"/>
          </a:xfrm>
          <a:prstGeom prst="rect"/>
          <a:noFill/>
          <a:ln>
            <a:noFill/>
          </a:ln>
        </p:spPr>
      </p:pic>
      <p:pic>
        <p:nvPicPr>
          <p:cNvPr id="2097160" name="Picture 3" descr="D:\cosas de trabajo de yaqueline\fotos de la clase\300px-Teeth_by_David_Shankbone.jpg"/>
          <p:cNvPicPr>
            <a:picLocks/>
          </p:cNvPicPr>
          <p:nvPr>
            <p:ph sz="quarter" idx="4294967295"/>
          </p:nvPr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 bwMode="auto">
          <a:xfrm rot="0">
            <a:off x="4932362" y="2276475"/>
            <a:ext cx="3816350" cy="3097212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 advClick="1">
    <p:blinds dir="vert"/>
  </p:transition>
  <p:timing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8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5" name="1 Título"/>
          <p:cNvSpPr/>
          <p:nvPr>
            <p:ph type="title" sz="full" idx="0"/>
          </p:nvPr>
        </p:nvSpPr>
        <p:spPr>
          <a:xfrm rot="0">
            <a:off x="609600" y="274637"/>
            <a:ext cx="7924800" cy="1143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0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</a:lstStyle>
          <a:p>
            <a:pPr eaLnBrk="1" hangingPunct="1" latinLnBrk="1" lvl="0"/>
            <a:r>
              <a:rPr altLang="en-US" b="1" sz="3600" lang="en-US">
                <a:latin typeface="Arial" pitchFamily="34" charset="0"/>
                <a:ea typeface="Arial" pitchFamily="34" charset="0"/>
              </a:rPr>
              <a:t>CONTROL DE LOS ESFÍNTERES</a:t>
            </a:r>
          </a:p>
        </p:txBody>
      </p:sp>
      <p:sp>
        <p:nvSpPr>
          <p:cNvPr id="1048626" name="2 Marcador de contenido"/>
          <p:cNvSpPr/>
          <p:nvPr>
            <p:ph sz="quarter" idx="6"/>
          </p:nvPr>
        </p:nvSpPr>
        <p:spPr>
          <a:xfrm rot="0">
            <a:off x="609600" y="1600200"/>
            <a:ext cx="79248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eaLnBrk="1" hangingPunct="1" indent="0" latinLnBrk="1" lvl="0" marL="0">
              <a:buNone/>
            </a:pPr>
            <a:r>
              <a:rPr altLang="en-US" sz="2400" lang="en-US">
                <a:latin typeface="Arial" pitchFamily="34" charset="0"/>
                <a:ea typeface="Arial" pitchFamily="34" charset="0"/>
              </a:rPr>
              <a:t>*Vesical diurno: 3 años</a:t>
            </a:r>
          </a:p>
          <a:p>
            <a:pPr eaLnBrk="1" hangingPunct="1" indent="0" latinLnBrk="1" lvl="0" marL="0">
              <a:buNone/>
            </a:pPr>
            <a:r>
              <a:rPr altLang="en-US" sz="2400" lang="en-US">
                <a:latin typeface="Arial" pitchFamily="34" charset="0"/>
                <a:ea typeface="Arial" pitchFamily="34" charset="0"/>
              </a:rPr>
              <a:t>              nocturno: 5 años</a:t>
            </a:r>
          </a:p>
          <a:p>
            <a:pPr eaLnBrk="1" hangingPunct="1" indent="0" latinLnBrk="1" lvl="0" marL="0">
              <a:buNone/>
            </a:pPr>
            <a:endParaRPr altLang="en-US" sz="2400" lang="en-US">
              <a:latin typeface="Arial" pitchFamily="34" charset="0"/>
              <a:ea typeface="Arial" pitchFamily="34" charset="0"/>
            </a:endParaRPr>
          </a:p>
          <a:p>
            <a:pPr eaLnBrk="1" hangingPunct="1" indent="0" latinLnBrk="1" lvl="0" marL="0">
              <a:buNone/>
            </a:pPr>
            <a:r>
              <a:rPr altLang="en-US" sz="2400" lang="en-US">
                <a:latin typeface="Arial" pitchFamily="34" charset="0"/>
                <a:ea typeface="Arial" pitchFamily="34" charset="0"/>
              </a:rPr>
              <a:t>*Anal : 1-2 años</a:t>
            </a:r>
          </a:p>
        </p:txBody>
      </p:sp>
    </p:spTree>
  </p:cSld>
  <p:clrMapOvr>
    <a:masterClrMapping/>
  </p:clrMapOvr>
  <p:transition spd="slow" advClick="1">
    <p:fade/>
  </p:transition>
  <p:timing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8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3" name="1 Título"/>
          <p:cNvSpPr/>
          <p:nvPr>
            <p:ph type="title" sz="full" idx="0"/>
          </p:nvPr>
        </p:nvSpPr>
        <p:spPr>
          <a:xfrm rot="0">
            <a:off x="0" y="274637"/>
            <a:ext cx="9144000" cy="1425575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0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</a:lstStyle>
          <a:p>
            <a:pPr eaLnBrk="1" hangingPunct="1" latinLnBrk="1" lvl="0"/>
            <a:r>
              <a:rPr altLang="en-US" sz="3600" lang="es-ES"/>
              <a:t>EVALUACION  DEL DESARROLLO SEXUAL</a:t>
            </a:r>
          </a:p>
        </p:txBody>
      </p:sp>
      <p:sp>
        <p:nvSpPr>
          <p:cNvPr id="1048624" name="2 Marcador de contenido"/>
          <p:cNvSpPr/>
          <p:nvPr>
            <p:ph sz="quarter" idx="6"/>
          </p:nvPr>
        </p:nvSpPr>
        <p:spPr>
          <a:xfrm rot="0">
            <a:off x="609600" y="1989137"/>
            <a:ext cx="7924800" cy="37258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eaLnBrk="1" hangingPunct="1" latinLnBrk="1" lvl="0"/>
            <a:endParaRPr altLang="en-US" sz="1800" lang="en-US">
              <a:latin typeface="Arial" pitchFamily="34" charset="0"/>
              <a:ea typeface="Arial" pitchFamily="34" charset="0"/>
            </a:endParaRPr>
          </a:p>
          <a:p>
            <a:pPr eaLnBrk="1" hangingPunct="1" latinLnBrk="1" lvl="0"/>
            <a:endParaRPr altLang="en-US" sz="1800" lang="en-US">
              <a:latin typeface="Arial" pitchFamily="34" charset="0"/>
              <a:ea typeface="Arial" pitchFamily="34" charset="0"/>
            </a:endParaRPr>
          </a:p>
          <a:p>
            <a:pPr eaLnBrk="1" hangingPunct="1" latinLnBrk="1" lvl="0"/>
            <a:endParaRPr altLang="en-US" sz="1800" lang="en-US">
              <a:latin typeface="Arial" pitchFamily="34" charset="0"/>
              <a:ea typeface="Arial" pitchFamily="34" charset="0"/>
            </a:endParaRPr>
          </a:p>
          <a:p>
            <a:pPr eaLnBrk="1" hangingPunct="1" latinLnBrk="1" lvl="0"/>
            <a:r>
              <a:rPr altLang="en-US" sz="1800" lang="en-US">
                <a:latin typeface="Arial" pitchFamily="34" charset="0"/>
                <a:ea typeface="Arial" pitchFamily="34" charset="0"/>
              </a:rPr>
              <a:t>Es </a:t>
            </a:r>
            <a:r>
              <a:rPr altLang="en-US" sz="1800" lang="en-US">
                <a:latin typeface="Arial" pitchFamily="34" charset="0"/>
                <a:ea typeface="Arial" pitchFamily="34" charset="0"/>
              </a:rPr>
              <a:t>un método, modificado por </a:t>
            </a:r>
            <a:r>
              <a:rPr altLang="en-US" sz="1800" i="1" lang="en-US">
                <a:latin typeface="Arial" pitchFamily="34" charset="0"/>
                <a:ea typeface="Arial" pitchFamily="34" charset="0"/>
              </a:rPr>
              <a:t>JM Tanner</a:t>
            </a:r>
            <a:r>
              <a:rPr altLang="en-US" sz="1800" lang="en-US">
                <a:latin typeface="Arial" pitchFamily="34" charset="0"/>
                <a:ea typeface="Arial" pitchFamily="34" charset="0"/>
              </a:rPr>
              <a:t>,  utilizado para la valoración del desarrollo sexual. Este método se basa en una escala cualitativa que evalúa el desarrollo de los genitales y el vello pubiano en los niños y las mamas y el vello pubiano en las niñas</a:t>
            </a:r>
            <a:br/>
            <a:br/>
            <a:endParaRPr altLang="en-US" sz="1700" lang="es-ES"/>
          </a:p>
        </p:txBody>
      </p:sp>
    </p:spTree>
  </p:cSld>
  <p:clrMapOvr>
    <a:masterClrMapping/>
  </p:clrMapOvr>
  <p:transition spd="slow" advClick="1">
    <p:fade/>
  </p:transition>
  <p:timing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8" name="Picture 2"/>
          <p:cNvPicPr>
            <a:picLocks/>
          </p:cNvPicPr>
          <p:nvPr>
            <p:ph sz="quarter" idx="4294967295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 bwMode="auto">
          <a:xfrm rot="0">
            <a:off x="611187" y="476250"/>
            <a:ext cx="7993062" cy="511333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7" name="Picture 2"/>
          <p:cNvPicPr>
            <a:picLocks/>
          </p:cNvPicPr>
          <p:nvPr>
            <p:ph sz="quarter" idx="4294967295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 bwMode="auto">
          <a:xfrm rot="0">
            <a:off x="684212" y="404812"/>
            <a:ext cx="7848600" cy="5400675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6" name="Picture 2"/>
          <p:cNvPicPr>
            <a:picLocks/>
          </p:cNvPicPr>
          <p:nvPr>
            <p:ph sz="quarter" idx="4294967295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 bwMode="auto">
          <a:xfrm rot="0">
            <a:off x="468312" y="404812"/>
            <a:ext cx="7669212" cy="5616575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7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6" name="1 Título"/>
          <p:cNvSpPr/>
          <p:nvPr>
            <p:ph type="title" sz="full" idx="0"/>
          </p:nvPr>
        </p:nvSpPr>
        <p:spPr>
          <a:xfrm rot="0">
            <a:off x="609600" y="274637"/>
            <a:ext cx="7924800" cy="1143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0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</a:lstStyle>
          <a:p>
            <a:pPr algn="ctr" eaLnBrk="1" hangingPunct="1" latinLnBrk="1" lvl="0"/>
            <a:r>
              <a:rPr altLang="en-US" b="1" sz="4000" lang="es-ES"/>
              <a:t>DESARROLLO</a:t>
            </a:r>
          </a:p>
        </p:txBody>
      </p:sp>
      <p:sp>
        <p:nvSpPr>
          <p:cNvPr id="1048607" name="2 Marcador de contenido"/>
          <p:cNvSpPr/>
          <p:nvPr>
            <p:ph sz="quarter" idx="6"/>
          </p:nvPr>
        </p:nvSpPr>
        <p:spPr>
          <a:xfrm rot="0">
            <a:off x="609600" y="1600200"/>
            <a:ext cx="79248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eaLnBrk="1" hangingPunct="1" latinLnBrk="1" lvl="0"/>
            <a:endParaRPr altLang="en-US" sz="2400" lang="en-US">
              <a:latin typeface="Arial" pitchFamily="34" charset="0"/>
              <a:ea typeface="Arial" pitchFamily="34" charset="0"/>
            </a:endParaRPr>
          </a:p>
          <a:p>
            <a:pPr eaLnBrk="1" hangingPunct="1" latinLnBrk="1" lvl="0"/>
            <a:r>
              <a:rPr altLang="en-US" sz="2400" lang="en-US">
                <a:latin typeface="Arial" pitchFamily="34" charset="0"/>
                <a:ea typeface="Arial" pitchFamily="34" charset="0"/>
              </a:rPr>
              <a:t>Es </a:t>
            </a:r>
            <a:r>
              <a:rPr altLang="en-US" sz="2400" lang="en-US">
                <a:latin typeface="Arial" pitchFamily="34" charset="0"/>
                <a:ea typeface="Arial" pitchFamily="34" charset="0"/>
              </a:rPr>
              <a:t>la diferenciación </a:t>
            </a:r>
            <a:r>
              <a:rPr altLang="en-US" sz="2400" lang="en-US">
                <a:latin typeface="Arial" pitchFamily="34" charset="0"/>
                <a:ea typeface="Arial" pitchFamily="34" charset="0"/>
              </a:rPr>
              <a:t>funcional. </a:t>
            </a:r>
          </a:p>
          <a:p>
            <a:pPr eaLnBrk="1" hangingPunct="1" latinLnBrk="1" lvl="0"/>
            <a:endParaRPr altLang="en-US" sz="2400" lang="en-US">
              <a:latin typeface="Arial" pitchFamily="34" charset="0"/>
              <a:ea typeface="Arial" pitchFamily="34" charset="0"/>
            </a:endParaRPr>
          </a:p>
          <a:p>
            <a:pPr eaLnBrk="1" hangingPunct="1" latinLnBrk="1" lvl="0"/>
            <a:endParaRPr altLang="en-US" sz="2400" lang="en-US">
              <a:latin typeface="Arial" pitchFamily="34" charset="0"/>
              <a:ea typeface="Arial" pitchFamily="34" charset="0"/>
            </a:endParaRPr>
          </a:p>
          <a:p>
            <a:pPr eaLnBrk="1" hangingPunct="1" latinLnBrk="1" lvl="0"/>
            <a:r>
              <a:rPr altLang="en-US" sz="2400" lang="en-US">
                <a:latin typeface="Arial" pitchFamily="34" charset="0"/>
                <a:ea typeface="Arial" pitchFamily="34" charset="0"/>
              </a:rPr>
              <a:t>Es el </a:t>
            </a:r>
            <a:r>
              <a:rPr altLang="en-US" sz="2400" lang="en-US">
                <a:latin typeface="Arial" pitchFamily="34" charset="0"/>
                <a:ea typeface="Arial" pitchFamily="34" charset="0"/>
              </a:rPr>
              <a:t>mecanismo de adquisición de </a:t>
            </a:r>
            <a:r>
              <a:rPr altLang="en-US" sz="2400" lang="en-US">
                <a:latin typeface="Arial" pitchFamily="34" charset="0"/>
                <a:ea typeface="Arial" pitchFamily="34" charset="0"/>
              </a:rPr>
              <a:t>funciones.</a:t>
            </a:r>
          </a:p>
        </p:txBody>
      </p:sp>
    </p:spTree>
  </p:cSld>
  <p:clrMapOvr>
    <a:masterClrMapping/>
  </p:clrMapOvr>
  <p:transition spd="slow" advClick="1">
    <p:fade/>
  </p:transition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>
                                            <p:txEl>
                                              <p:charRg st="1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ecel="100000" dur="800" id="7"/>
                                        <p:tgtEl>
                                          <p:spTgt spid="1048607">
                                            <p:txEl>
                                              <p:charRg st="1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8"/>
                                        <p:tgtEl>
                                          <p:spTgt spid="1048607">
                                            <p:txEl>
                                              <p:charRg st="1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9"/>
                                        <p:tgtEl>
                                          <p:spTgt spid="1048607">
                                            <p:txEl>
                                              <p:charRg st="1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0"/>
                                        <p:tgtEl>
                                          <p:spTgt spid="1048607">
                                            <p:txEl>
                                              <p:charRg st="1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07">
                                            <p:txEl>
                                              <p:charRg st="1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07">
                                            <p:txEl>
                                              <p:charRg st="1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>
                                            <p:txEl>
                                              <p:charRg st="36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ecel="100000" dur="800" id="17"/>
                                        <p:tgtEl>
                                          <p:spTgt spid="1048607">
                                            <p:txEl>
                                              <p:charRg st="36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18"/>
                                        <p:tgtEl>
                                          <p:spTgt spid="1048607">
                                            <p:txEl>
                                              <p:charRg st="36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9"/>
                                        <p:tgtEl>
                                          <p:spTgt spid="1048607">
                                            <p:txEl>
                                              <p:charRg st="36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20"/>
                                        <p:tgtEl>
                                          <p:spTgt spid="1048607">
                                            <p:txEl>
                                              <p:charRg st="36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2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07">
                                            <p:txEl>
                                              <p:charRg st="36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2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07">
                                            <p:txEl>
                                              <p:charRg st="36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7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9" name="1 Título"/>
          <p:cNvSpPr/>
          <p:nvPr>
            <p:ph type="title" sz="full" idx="0"/>
          </p:nvPr>
        </p:nvSpPr>
        <p:spPr>
          <a:xfrm rot="0">
            <a:off x="609600" y="274637"/>
            <a:ext cx="7924800" cy="1143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0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</a:lstStyle>
          <a:p>
            <a:pPr eaLnBrk="1" hangingPunct="1" latinLnBrk="1" lvl="0"/>
            <a:r>
              <a:rPr altLang="en-US" b="1" sz="3600" lang="en-US">
                <a:latin typeface="Arial" pitchFamily="34" charset="0"/>
                <a:ea typeface="Arial" pitchFamily="34" charset="0"/>
              </a:rPr>
              <a:t>INTERPRETACIÓN DE LOS DATOS</a:t>
            </a:r>
          </a:p>
        </p:txBody>
      </p:sp>
      <p:sp>
        <p:nvSpPr>
          <p:cNvPr id="1048590" name="2 Marcador de contenido"/>
          <p:cNvSpPr/>
          <p:nvPr>
            <p:ph sz="quarter" idx="6"/>
          </p:nvPr>
        </p:nvSpPr>
        <p:spPr>
          <a:xfrm rot="0">
            <a:off x="609600" y="1600200"/>
            <a:ext cx="79248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eaLnBrk="1" hangingPunct="1" latinLnBrk="1" lvl="0"/>
            <a:r>
              <a:rPr altLang="en-US" sz="2400" lang="es-ES"/>
              <a:t>Consiste en comparar con los patrones considerados como normales a través de tablas .Los parámetros que  se  evalúan son:</a:t>
            </a:r>
          </a:p>
          <a:p>
            <a:pPr eaLnBrk="1" hangingPunct="1" latinLnBrk="1" lvl="0"/>
            <a:r>
              <a:rPr altLang="en-US" sz="2400" lang="es-ES"/>
              <a:t>peso para la edad(P/E)</a:t>
            </a:r>
          </a:p>
          <a:p>
            <a:pPr eaLnBrk="1" hangingPunct="1" latinLnBrk="1" lvl="0"/>
            <a:r>
              <a:rPr altLang="en-US" sz="2400" lang="es-ES"/>
              <a:t> talla para la edad (T/E)</a:t>
            </a:r>
          </a:p>
          <a:p>
            <a:pPr eaLnBrk="1" hangingPunct="1" latinLnBrk="1" lvl="0"/>
            <a:r>
              <a:rPr altLang="en-US" sz="2400" lang="es-ES"/>
              <a:t>peso para la talla (P/T) </a:t>
            </a:r>
          </a:p>
          <a:p>
            <a:pPr eaLnBrk="1" hangingPunct="1" latinLnBrk="1" lvl="0"/>
            <a:r>
              <a:rPr altLang="en-US" sz="2400" lang="es-ES"/>
              <a:t>Circunferencia cefálica para la edad  (CC/E).</a:t>
            </a:r>
          </a:p>
          <a:p>
            <a:pPr eaLnBrk="1" hangingPunct="1" latinLnBrk="1" lvl="0"/>
            <a:endParaRPr altLang="en-US" sz="2400" lang="es-ES"/>
          </a:p>
          <a:p>
            <a:pPr eaLnBrk="1" hangingPunct="1" latinLnBrk="1" lvl="0"/>
            <a:endParaRPr altLang="en-US" sz="1700" lang="es-ES"/>
          </a:p>
        </p:txBody>
      </p:sp>
    </p:spTree>
  </p:cSld>
  <p:clrMapOvr>
    <a:masterClrMapping/>
  </p:clrMapOvr>
  <p:transition spd="slow" advClick="1">
    <p:fade/>
  </p:transition>
  <p:timing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6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7" name="1 Título"/>
          <p:cNvSpPr/>
          <p:nvPr>
            <p:ph type="title" sz="full" idx="0"/>
          </p:nvPr>
        </p:nvSpPr>
        <p:spPr>
          <a:xfrm rot="0">
            <a:off x="609600" y="274637"/>
            <a:ext cx="7924800" cy="1143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0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</a:lstStyle>
          <a:p>
            <a:pPr eaLnBrk="1" hangingPunct="1" latinLnBrk="1" lvl="0"/>
            <a:r>
              <a:rPr altLang="en-US" b="1" sz="3600" lang="es-MX"/>
              <a:t>EVALUACIÓN LONGITUDINAL</a:t>
            </a:r>
          </a:p>
        </p:txBody>
      </p:sp>
      <p:sp>
        <p:nvSpPr>
          <p:cNvPr id="1048588" name="2 Marcador de contenido"/>
          <p:cNvSpPr/>
          <p:nvPr>
            <p:ph sz="quarter" idx="6"/>
          </p:nvPr>
        </p:nvSpPr>
        <p:spPr>
          <a:xfrm rot="0">
            <a:off x="609600" y="1600200"/>
            <a:ext cx="79248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eaLnBrk="1" hangingPunct="1" indent="0" latinLnBrk="1" lvl="0" marL="0">
              <a:buNone/>
            </a:pPr>
            <a:r>
              <a:rPr altLang="en-US" sz="2400" lang="es-MX"/>
              <a:t>- Considera la evaluación en el tiempo del crecimiento y desarrollo de un determinado niño .</a:t>
            </a:r>
          </a:p>
          <a:p>
            <a:pPr eaLnBrk="1" hangingPunct="1" indent="0" latinLnBrk="1" lvl="0" marL="0">
              <a:buNone/>
            </a:pPr>
            <a:endParaRPr altLang="en-US" sz="2400" lang="es-MX"/>
          </a:p>
          <a:p>
            <a:pPr eaLnBrk="1" hangingPunct="1" indent="0" latinLnBrk="1" lvl="0" marL="0">
              <a:buNone/>
            </a:pPr>
            <a:r>
              <a:rPr altLang="en-US" sz="2400" lang="es-MX"/>
              <a:t>-Significa que los parámetros evaluar si el cambio fue adecuado o no </a:t>
            </a:r>
          </a:p>
          <a:p>
            <a:pPr eaLnBrk="1" hangingPunct="1" indent="0" latinLnBrk="1" lvl="0" marL="0">
              <a:buNone/>
            </a:pPr>
            <a:endParaRPr altLang="en-US" sz="2400" lang="es-MX"/>
          </a:p>
          <a:p>
            <a:pPr eaLnBrk="1" hangingPunct="1" indent="0" latinLnBrk="1" lvl="0" marL="0">
              <a:buNone/>
            </a:pPr>
            <a:r>
              <a:rPr altLang="en-US" sz="2400" lang="es-MX"/>
              <a:t>- Lo más importante en la evaluación del crecimiento y desarrollo es su ritmo ,el cual debe ser analizado periódicamente según la edad del niño .</a:t>
            </a:r>
          </a:p>
          <a:p>
            <a:pPr eaLnBrk="1" hangingPunct="1" indent="0" latinLnBrk="1" lvl="0" marL="0"/>
            <a:endParaRPr altLang="en-US" sz="2400" lang="es-ES"/>
          </a:p>
        </p:txBody>
      </p:sp>
    </p:spTree>
  </p:cSld>
  <p:clrMapOvr>
    <a:masterClrMapping/>
  </p:clrMapOvr>
  <p:transition spd="slow" advClick="1">
    <p:push dir="u"/>
  </p:transition>
  <p:timing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6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5" name="1 Título"/>
          <p:cNvSpPr/>
          <p:nvPr>
            <p:ph type="title" sz="full" idx="0"/>
          </p:nvPr>
        </p:nvSpPr>
        <p:spPr>
          <a:xfrm rot="0">
            <a:off x="609600" y="274637"/>
            <a:ext cx="7924800" cy="1143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0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</a:lstStyle>
          <a:p>
            <a:pPr algn="ctr" eaLnBrk="1" hangingPunct="1" latinLnBrk="1" lvl="0"/>
            <a:r>
              <a:rPr altLang="en-US" sz="3600" lang="es-ES"/>
              <a:t>BIBLIOGRAFIA</a:t>
            </a:r>
          </a:p>
        </p:txBody>
      </p:sp>
      <p:sp>
        <p:nvSpPr>
          <p:cNvPr id="1048586" name="2 Marcador de contenido"/>
          <p:cNvSpPr/>
          <p:nvPr>
            <p:ph sz="quarter" idx="6"/>
          </p:nvPr>
        </p:nvSpPr>
        <p:spPr>
          <a:xfrm rot="0">
            <a:off x="609600" y="1600200"/>
            <a:ext cx="79248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eaLnBrk="1" hangingPunct="1" indent="0" latinLnBrk="1" lvl="0" marL="0">
              <a:buNone/>
            </a:pPr>
            <a:r>
              <a:rPr altLang="en-US" sz="1800" lang="en-US">
                <a:latin typeface="Arial" pitchFamily="34" charset="0"/>
                <a:ea typeface="Arial" pitchFamily="34" charset="0"/>
              </a:rPr>
              <a:t>Nelson .Tratado de Pediatria.Tomo 1</a:t>
            </a:r>
          </a:p>
          <a:p>
            <a:pPr eaLnBrk="1" hangingPunct="1" indent="0" latinLnBrk="1" lvl="0" marL="0">
              <a:buNone/>
            </a:pPr>
            <a:r>
              <a:rPr altLang="en-US" sz="1800" lang="en-US">
                <a:latin typeface="Arial" pitchFamily="34" charset="0"/>
                <a:ea typeface="Arial" pitchFamily="34" charset="0"/>
              </a:rPr>
              <a:t>*Cruz . Tratado de Pediatria.Tomo 1</a:t>
            </a:r>
          </a:p>
          <a:p>
            <a:pPr eaLnBrk="1" hangingPunct="1" indent="0" latinLnBrk="1" lvl="0" marL="0">
              <a:buNone/>
            </a:pPr>
            <a:r>
              <a:rPr altLang="en-US" sz="1800" lang="en-US">
                <a:latin typeface="Arial" pitchFamily="34" charset="0"/>
                <a:ea typeface="Arial" pitchFamily="34" charset="0"/>
              </a:rPr>
              <a:t>*Compendio Pediatría</a:t>
            </a:r>
          </a:p>
          <a:p>
            <a:pPr eaLnBrk="1" hangingPunct="1" indent="0" latinLnBrk="1" lvl="0" marL="0">
              <a:buNone/>
            </a:pPr>
            <a:r>
              <a:rPr altLang="en-US" sz="1800" lang="en-US">
                <a:latin typeface="Arial" pitchFamily="34" charset="0"/>
                <a:ea typeface="Arial" pitchFamily="34" charset="0"/>
              </a:rPr>
              <a:t>*Normas de Pediatría.</a:t>
            </a:r>
          </a:p>
          <a:p>
            <a:pPr eaLnBrk="1" hangingPunct="1" indent="0" latinLnBrk="1" lvl="0" marL="0">
              <a:buNone/>
            </a:pPr>
            <a:r>
              <a:rPr altLang="en-US" sz="1800" lang="en-US">
                <a:latin typeface="Arial" pitchFamily="34" charset="0"/>
                <a:ea typeface="Arial" pitchFamily="34" charset="0"/>
              </a:rPr>
              <a:t>*Temas de Medicina General Integral.</a:t>
            </a:r>
          </a:p>
          <a:p>
            <a:pPr eaLnBrk="1" hangingPunct="1" indent="0" latinLnBrk="1" lvl="0" marL="0">
              <a:buNone/>
            </a:pPr>
            <a:r>
              <a:rPr altLang="en-US" sz="1800" lang="en-US">
                <a:latin typeface="Arial" pitchFamily="34" charset="0"/>
                <a:ea typeface="Arial" pitchFamily="34" charset="0"/>
              </a:rPr>
              <a:t>*Infomed.Puericultura.</a:t>
            </a:r>
          </a:p>
          <a:p>
            <a:pPr eaLnBrk="1" hangingPunct="1" indent="0" latinLnBrk="1" lvl="0" marL="0">
              <a:buNone/>
            </a:pPr>
            <a:r>
              <a:rPr altLang="en-US" sz="1800" lang="en-US">
                <a:latin typeface="Arial" pitchFamily="34" charset="0"/>
                <a:ea typeface="Arial" pitchFamily="34" charset="0"/>
              </a:rPr>
              <a:t>*Temas de Pediatría para estudiantes</a:t>
            </a:r>
            <a:r>
              <a:rPr altLang="en-US" sz="1800" lang="en-US">
                <a:solidFill>
                  <a:schemeClr val="lt1"/>
                </a:solidFill>
                <a:latin typeface="Arial" pitchFamily="34" charset="0"/>
                <a:ea typeface="Arial" pitchFamily="34" charset="0"/>
              </a:rPr>
              <a:t>. </a:t>
            </a:r>
          </a:p>
          <a:p>
            <a:pPr eaLnBrk="1" hangingPunct="1" indent="0" latinLnBrk="1" lvl="0" marL="0"/>
            <a:endParaRPr altLang="en-US" sz="1700" lang="es-ES"/>
          </a:p>
        </p:txBody>
      </p:sp>
    </p:spTree>
  </p:cSld>
  <p:clrMapOvr>
    <a:masterClrMapping/>
  </p:clrMapOvr>
  <p:transition spd="slow" advClick="1">
    <p:fade/>
  </p:transition>
  <p:timing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1" name="1 Título"/>
          <p:cNvSpPr/>
          <p:nvPr>
            <p:ph type="title" sz="full" idx="0"/>
          </p:nvPr>
        </p:nvSpPr>
        <p:spPr>
          <a:xfrm rot="0">
            <a:off x="609600" y="274637"/>
            <a:ext cx="7924800" cy="1143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0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</a:lstStyle>
          <a:p>
            <a:pPr eaLnBrk="1" hangingPunct="1" latinLnBrk="1" lvl="0"/>
            <a:endParaRPr altLang="en-US" lang="es-ES"/>
          </a:p>
        </p:txBody>
      </p:sp>
      <p:sp>
        <p:nvSpPr>
          <p:cNvPr id="1048582" name="2 Marcador de contenido"/>
          <p:cNvSpPr/>
          <p:nvPr>
            <p:ph sz="quarter" idx="6"/>
          </p:nvPr>
        </p:nvSpPr>
        <p:spPr>
          <a:xfrm rot="0">
            <a:off x="609600" y="1600200"/>
            <a:ext cx="79248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algn="ctr" eaLnBrk="1" hangingPunct="1" indent="0" latinLnBrk="1" lvl="0" marL="0">
              <a:buNone/>
            </a:pPr>
            <a:endParaRPr altLang="en-US" sz="9600" lang="en-US">
              <a:latin typeface="Edwardian Script ITC" pitchFamily="66" charset="0"/>
            </a:endParaRPr>
          </a:p>
          <a:p>
            <a:pPr algn="ctr" eaLnBrk="1" hangingPunct="1" indent="0" latinLnBrk="1" lvl="0" marL="0">
              <a:buNone/>
            </a:pPr>
            <a:r>
              <a:rPr altLang="en-US" sz="9600" lang="en-US">
                <a:latin typeface="Edwardian Script ITC" pitchFamily="66" charset="0"/>
              </a:rPr>
              <a:t>Fin</a:t>
            </a:r>
          </a:p>
        </p:txBody>
      </p:sp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7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8" name="1 Título"/>
          <p:cNvSpPr/>
          <p:nvPr>
            <p:ph type="title" sz="full" idx="0"/>
          </p:nvPr>
        </p:nvSpPr>
        <p:spPr>
          <a:xfrm rot="0">
            <a:off x="609600" y="274637"/>
            <a:ext cx="7924800" cy="922337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0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</a:lstStyle>
          <a:p>
            <a:pPr algn="ctr" eaLnBrk="1" hangingPunct="1" latinLnBrk="1" lvl="0"/>
            <a:r>
              <a:rPr altLang="en-US" sz="4000" lang="en-US">
                <a:latin typeface="Arial" pitchFamily="34" charset="0"/>
                <a:ea typeface="Arial" pitchFamily="34" charset="0"/>
              </a:rPr>
              <a:t>PERIODOS DEL CRECIMIENTO</a:t>
            </a:r>
          </a:p>
        </p:txBody>
      </p:sp>
      <p:sp>
        <p:nvSpPr>
          <p:cNvPr id="1048609" name="2 Marcador de contenido"/>
          <p:cNvSpPr/>
          <p:nvPr>
            <p:ph sz="quarter" idx="6"/>
          </p:nvPr>
        </p:nvSpPr>
        <p:spPr>
          <a:xfrm rot="0">
            <a:off x="609600" y="1600200"/>
            <a:ext cx="79248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eaLnBrk="1" hangingPunct="1" indent="0" latinLnBrk="1" lvl="0" marL="0">
              <a:buNone/>
            </a:pPr>
            <a:endParaRPr altLang="en-US" sz="2400" lang="en-US">
              <a:latin typeface="Arial" pitchFamily="34" charset="0"/>
              <a:ea typeface="Arial" pitchFamily="34" charset="0"/>
            </a:endParaRPr>
          </a:p>
          <a:p>
            <a:pPr eaLnBrk="1" hangingPunct="1" indent="0" latinLnBrk="1" lvl="0" marL="0">
              <a:buNone/>
            </a:pPr>
            <a:r>
              <a:rPr altLang="en-US" sz="2400" lang="en-US">
                <a:latin typeface="Arial" pitchFamily="34" charset="0"/>
                <a:ea typeface="Arial" pitchFamily="34" charset="0"/>
              </a:rPr>
              <a:t>*Periodo </a:t>
            </a:r>
            <a:r>
              <a:rPr altLang="en-US" sz="2400" lang="en-US">
                <a:latin typeface="Arial" pitchFamily="34" charset="0"/>
                <a:ea typeface="Arial" pitchFamily="34" charset="0"/>
              </a:rPr>
              <a:t>critico: caracterizado por la multiplicación e hiperplasia .</a:t>
            </a:r>
          </a:p>
          <a:p>
            <a:pPr eaLnBrk="1" hangingPunct="1" indent="0" latinLnBrk="1" lvl="0" marL="0">
              <a:buNone/>
            </a:pPr>
            <a:r>
              <a:rPr altLang="en-US" sz="2400" lang="en-US">
                <a:latin typeface="Arial" pitchFamily="34" charset="0"/>
                <a:ea typeface="Arial" pitchFamily="34" charset="0"/>
              </a:rPr>
              <a:t>        </a:t>
            </a:r>
          </a:p>
          <a:p>
            <a:pPr eaLnBrk="1" hangingPunct="1" indent="0" latinLnBrk="1" lvl="0" marL="0">
              <a:buNone/>
            </a:pPr>
            <a:endParaRPr altLang="en-US" sz="2400" lang="en-US">
              <a:latin typeface="Arial" pitchFamily="34" charset="0"/>
              <a:ea typeface="Arial" pitchFamily="34" charset="0"/>
            </a:endParaRPr>
          </a:p>
          <a:p>
            <a:pPr eaLnBrk="1" hangingPunct="1" indent="0" latinLnBrk="1" lvl="0" marL="0">
              <a:buNone/>
            </a:pPr>
            <a:r>
              <a:rPr altLang="en-US" sz="2400" lang="en-US">
                <a:latin typeface="Arial" pitchFamily="34" charset="0"/>
                <a:ea typeface="Arial" pitchFamily="34" charset="0"/>
              </a:rPr>
              <a:t>*  Periodo subcritico: caracterizado por la hipertrofia .</a:t>
            </a:r>
          </a:p>
          <a:p>
            <a:pPr eaLnBrk="1" hangingPunct="1" indent="0" latinLnBrk="1" lvl="0" marL="0">
              <a:buFontTx/>
              <a:buChar char="-"/>
            </a:pPr>
            <a:endParaRPr altLang="en-US" sz="2400" lang="en-US">
              <a:latin typeface="Arial" pitchFamily="34" charset="0"/>
              <a:ea typeface="Arial" pitchFamily="34" charset="0"/>
            </a:endParaRPr>
          </a:p>
          <a:p>
            <a:pPr eaLnBrk="1" hangingPunct="1" indent="0" latinLnBrk="1" lvl="0" marL="0"/>
            <a:endParaRPr altLang="en-US" sz="1700" lang="es-ES"/>
          </a:p>
        </p:txBody>
      </p:sp>
    </p:spTree>
  </p:cSld>
  <p:clrMapOvr>
    <a:masterClrMapping/>
  </p:clrMapOvr>
  <p:transition spd="slow" advClick="1">
    <p:fade/>
  </p:transition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>
                                            <p:txEl>
                                              <p:charRg st="1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 nodeType="clickPar">
                      <p:stCondLst>
                        <p:cond delay="indefinite"/>
                      </p:stCondLst>
                      <p:childTnLst>
                        <p:par>
                          <p:cTn fill="hold" id="8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>
                                            <p:txEl>
                                              <p:charRg st="81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8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0" name="6 Marcador de contenido"/>
          <p:cNvSpPr/>
          <p:nvPr>
            <p:ph sz="quarter" idx="4294967295"/>
          </p:nvPr>
        </p:nvSpPr>
        <p:spPr>
          <a:xfrm rot="0">
            <a:off x="4800600" y="3357562"/>
            <a:ext cx="4343400" cy="33845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eaLnBrk="1" hangingPunct="1" indent="0" latinLnBrk="1" lvl="0" marL="0">
              <a:buNone/>
            </a:pPr>
            <a:r>
              <a:rPr altLang="en-US" sz="1800" lang="en-US">
                <a:solidFill>
                  <a:schemeClr val="lt1"/>
                </a:solidFill>
                <a:latin typeface="Arial" pitchFamily="34" charset="0"/>
                <a:ea typeface="Arial" pitchFamily="34" charset="0"/>
              </a:rPr>
              <a:t>      </a:t>
            </a:r>
            <a:r>
              <a:rPr altLang="en-US" sz="2100" lang="en-US">
                <a:solidFill>
                  <a:schemeClr val="lt1"/>
                </a:solidFill>
                <a:latin typeface="Arial" pitchFamily="34" charset="0"/>
                <a:ea typeface="Arial" pitchFamily="34" charset="0"/>
              </a:rPr>
              <a:t> </a:t>
            </a:r>
            <a:r>
              <a:rPr altLang="en-US" sz="2100" lang="en-US">
                <a:latin typeface="Arial" pitchFamily="34" charset="0"/>
                <a:ea typeface="Arial" pitchFamily="34" charset="0"/>
              </a:rPr>
              <a:t>Factores permisivos</a:t>
            </a:r>
          </a:p>
          <a:p>
            <a:pPr eaLnBrk="1" hangingPunct="1" indent="0" latinLnBrk="1" lvl="0" marL="0">
              <a:buNone/>
            </a:pPr>
            <a:r>
              <a:rPr altLang="en-US" sz="1600" lang="en-US">
                <a:latin typeface="Arial" pitchFamily="34" charset="0"/>
                <a:ea typeface="Arial" pitchFamily="34" charset="0"/>
              </a:rPr>
              <a:t>              </a:t>
            </a:r>
          </a:p>
          <a:p>
            <a:pPr eaLnBrk="1" hangingPunct="1" indent="0" latinLnBrk="1" lvl="0" marL="0">
              <a:buNone/>
            </a:pPr>
            <a:r>
              <a:rPr altLang="en-US" sz="1600" lang="en-US">
                <a:latin typeface="Arial" pitchFamily="34" charset="0"/>
                <a:ea typeface="Arial" pitchFamily="34" charset="0"/>
              </a:rPr>
              <a:t> </a:t>
            </a:r>
            <a:r>
              <a:rPr altLang="en-US" sz="1600" lang="en-US">
                <a:latin typeface="Arial" pitchFamily="34" charset="0"/>
                <a:ea typeface="Arial" pitchFamily="34" charset="0"/>
              </a:rPr>
              <a:t>              -</a:t>
            </a:r>
            <a:r>
              <a:rPr altLang="en-US" sz="1600" lang="en-US">
                <a:latin typeface="Arial" pitchFamily="34" charset="0"/>
                <a:ea typeface="Arial" pitchFamily="34" charset="0"/>
              </a:rPr>
              <a:t>Nutrición</a:t>
            </a:r>
          </a:p>
          <a:p>
            <a:pPr eaLnBrk="1" hangingPunct="1" indent="0" latinLnBrk="1" lvl="0" marL="0">
              <a:buNone/>
            </a:pPr>
            <a:r>
              <a:rPr altLang="en-US" sz="1600" lang="en-US">
                <a:latin typeface="Arial" pitchFamily="34" charset="0"/>
                <a:ea typeface="Arial" pitchFamily="34" charset="0"/>
              </a:rPr>
              <a:t>               -Estado de salud</a:t>
            </a:r>
          </a:p>
          <a:p>
            <a:pPr eaLnBrk="1" hangingPunct="1" indent="0" latinLnBrk="1" lvl="0" marL="0">
              <a:buNone/>
            </a:pPr>
            <a:r>
              <a:rPr altLang="en-US" sz="1600" lang="en-US">
                <a:latin typeface="Arial" pitchFamily="34" charset="0"/>
                <a:ea typeface="Arial" pitchFamily="34" charset="0"/>
              </a:rPr>
              <a:t>               -Clima y estación </a:t>
            </a:r>
          </a:p>
          <a:p>
            <a:pPr eaLnBrk="1" hangingPunct="1" indent="0" latinLnBrk="1" lvl="0" marL="0">
              <a:buNone/>
            </a:pPr>
            <a:r>
              <a:rPr altLang="en-US" sz="1600" lang="en-US">
                <a:latin typeface="Arial" pitchFamily="34" charset="0"/>
                <a:ea typeface="Arial" pitchFamily="34" charset="0"/>
              </a:rPr>
              <a:t>               -Factores psicológicos</a:t>
            </a:r>
          </a:p>
          <a:p>
            <a:pPr eaLnBrk="1" hangingPunct="1" indent="0" latinLnBrk="1" lvl="0" marL="0">
              <a:buNone/>
            </a:pPr>
            <a:r>
              <a:rPr altLang="en-US" sz="1600" lang="en-US">
                <a:latin typeface="Arial" pitchFamily="34" charset="0"/>
                <a:ea typeface="Arial" pitchFamily="34" charset="0"/>
              </a:rPr>
              <a:t>               -Factores socioeconómicos</a:t>
            </a:r>
          </a:p>
        </p:txBody>
      </p:sp>
      <p:sp>
        <p:nvSpPr>
          <p:cNvPr id="1048611" name="5 Marcador de contenido"/>
          <p:cNvSpPr/>
          <p:nvPr>
            <p:ph sz="quarter" idx="4294967295"/>
          </p:nvPr>
        </p:nvSpPr>
        <p:spPr>
          <a:xfrm rot="0">
            <a:off x="34925" y="3068637"/>
            <a:ext cx="4308475" cy="3673475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eaLnBrk="1" hangingPunct="1" indent="0" latinLnBrk="1" lvl="0" marL="0">
              <a:buNone/>
            </a:pPr>
            <a:r>
              <a:rPr altLang="en-US" sz="1800" lang="en-US">
                <a:solidFill>
                  <a:schemeClr val="lt1"/>
                </a:solidFill>
                <a:latin typeface="Arial" pitchFamily="34" charset="0"/>
                <a:ea typeface="Arial" pitchFamily="34" charset="0"/>
              </a:rPr>
              <a:t>                                                       </a:t>
            </a:r>
          </a:p>
          <a:p>
            <a:pPr eaLnBrk="1" hangingPunct="1" indent="0" latinLnBrk="1" lvl="0" marL="0">
              <a:buNone/>
            </a:pPr>
            <a:r>
              <a:rPr altLang="en-US" sz="1800" lang="en-US">
                <a:solidFill>
                  <a:schemeClr val="lt1"/>
                </a:solidFill>
                <a:latin typeface="Arial" pitchFamily="34" charset="0"/>
                <a:ea typeface="Arial" pitchFamily="34" charset="0"/>
              </a:rPr>
              <a:t> </a:t>
            </a:r>
            <a:r>
              <a:rPr altLang="en-US" sz="1800" lang="en-US">
                <a:solidFill>
                  <a:schemeClr val="lt1"/>
                </a:solidFill>
                <a:latin typeface="Arial" pitchFamily="34" charset="0"/>
                <a:ea typeface="Arial" pitchFamily="34" charset="0"/>
              </a:rPr>
              <a:t>                                   </a:t>
            </a:r>
            <a:r>
              <a:rPr altLang="en-US" sz="1800" lang="en-US">
                <a:latin typeface="Arial" pitchFamily="34" charset="0"/>
                <a:ea typeface="Arial" pitchFamily="34" charset="0"/>
              </a:rPr>
              <a:t>CRECIMIENTO </a:t>
            </a:r>
          </a:p>
          <a:p>
            <a:pPr eaLnBrk="1" hangingPunct="1" indent="0" latinLnBrk="1" lvl="0" marL="0">
              <a:buNone/>
            </a:pPr>
            <a:r>
              <a:rPr altLang="en-US" sz="1800" lang="en-US">
                <a:latin typeface="Arial" pitchFamily="34" charset="0"/>
                <a:ea typeface="Arial" pitchFamily="34" charset="0"/>
              </a:rPr>
              <a:t>                                                                                  </a:t>
            </a:r>
            <a:r>
              <a:rPr altLang="en-US" sz="1800" lang="en-US">
                <a:latin typeface="Arial" pitchFamily="34" charset="0"/>
                <a:ea typeface="Arial" pitchFamily="34" charset="0"/>
              </a:rPr>
              <a:t>  </a:t>
            </a:r>
          </a:p>
          <a:p>
            <a:pPr eaLnBrk="1" hangingPunct="1" indent="0" latinLnBrk="1" lvl="0" marL="0">
              <a:buNone/>
            </a:pPr>
            <a:r>
              <a:rPr altLang="en-US" sz="1900" lang="en-US">
                <a:latin typeface="Arial" pitchFamily="34" charset="0"/>
                <a:ea typeface="Arial" pitchFamily="34" charset="0"/>
              </a:rPr>
              <a:t> Factores </a:t>
            </a:r>
            <a:r>
              <a:rPr altLang="en-US" sz="1900" lang="en-US">
                <a:latin typeface="Arial" pitchFamily="34" charset="0"/>
                <a:ea typeface="Arial" pitchFamily="34" charset="0"/>
              </a:rPr>
              <a:t>reguladores</a:t>
            </a:r>
          </a:p>
          <a:p>
            <a:pPr eaLnBrk="1" hangingPunct="1" indent="0" latinLnBrk="1" lvl="0" marL="0">
              <a:buNone/>
            </a:pPr>
            <a:r>
              <a:rPr altLang="en-US" sz="1700" lang="es-ES"/>
              <a:t>-</a:t>
            </a:r>
            <a:r>
              <a:rPr altLang="en-US" sz="1400" lang="en-US">
                <a:latin typeface="Arial" pitchFamily="34" charset="0"/>
                <a:ea typeface="Arial" pitchFamily="34" charset="0"/>
              </a:rPr>
              <a:t>Hormona de crec(GH)</a:t>
            </a:r>
          </a:p>
          <a:p>
            <a:pPr eaLnBrk="1" hangingPunct="1" indent="0" latinLnBrk="1" lvl="0" marL="0">
              <a:buNone/>
            </a:pPr>
            <a:r>
              <a:rPr altLang="en-US" sz="1400" lang="en-US">
                <a:latin typeface="Arial" pitchFamily="34" charset="0"/>
                <a:ea typeface="Arial" pitchFamily="34" charset="0"/>
              </a:rPr>
              <a:t>-Insulina</a:t>
            </a:r>
          </a:p>
          <a:p>
            <a:pPr eaLnBrk="1" hangingPunct="1" indent="0" latinLnBrk="1" lvl="0" marL="0">
              <a:buNone/>
            </a:pPr>
            <a:r>
              <a:rPr altLang="en-US" sz="1400" lang="en-US">
                <a:latin typeface="Arial" pitchFamily="34" charset="0"/>
                <a:ea typeface="Arial" pitchFamily="34" charset="0"/>
              </a:rPr>
              <a:t>-Estrógenos </a:t>
            </a:r>
          </a:p>
          <a:p>
            <a:pPr eaLnBrk="1" hangingPunct="1" indent="0" latinLnBrk="1" lvl="0" marL="0">
              <a:buNone/>
            </a:pPr>
            <a:r>
              <a:rPr altLang="en-US" sz="1400" lang="en-US">
                <a:latin typeface="Arial" pitchFamily="34" charset="0"/>
                <a:ea typeface="Arial" pitchFamily="34" charset="0"/>
              </a:rPr>
              <a:t>-Andrógenos</a:t>
            </a:r>
          </a:p>
        </p:txBody>
      </p:sp>
      <p:sp>
        <p:nvSpPr>
          <p:cNvPr id="1048612" name="1 Título"/>
          <p:cNvSpPr/>
          <p:nvPr>
            <p:ph type="title" sz="full" idx="0"/>
          </p:nvPr>
        </p:nvSpPr>
        <p:spPr>
          <a:xfrm rot="0">
            <a:off x="0" y="274637"/>
            <a:ext cx="9144000" cy="777875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0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</a:lstStyle>
          <a:p>
            <a:pPr eaLnBrk="1" hangingPunct="1" latinLnBrk="1" lvl="0"/>
            <a:r>
              <a:rPr altLang="en-US" b="1" sz="3200" lang="es-ES"/>
              <a:t>    FACTORES </a:t>
            </a:r>
            <a:r>
              <a:rPr altLang="en-US" b="1" sz="3200" lang="es-ES"/>
              <a:t>QUE INFLUYEN EN EL CRECIMIENTO</a:t>
            </a:r>
          </a:p>
        </p:txBody>
      </p:sp>
      <p:sp>
        <p:nvSpPr>
          <p:cNvPr id="1048613" name="3 Marcador de texto"/>
          <p:cNvSpPr/>
          <p:nvPr>
            <p:ph type="body" sz="full" idx="1"/>
          </p:nvPr>
        </p:nvSpPr>
        <p:spPr>
          <a:xfrm rot="0">
            <a:off x="0" y="1484312"/>
            <a:ext cx="4308475" cy="1470025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 pitchFamily="34" charset="0"/>
              <a:buChar char="•"/>
              <a:defRPr baseline="0" b="0" sz="17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 pitchFamily="34" charset="0"/>
              <a:buChar char="•"/>
              <a:defRPr baseline="0" b="0" sz="17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 pitchFamily="34" charset="0"/>
              <a:buChar char="•"/>
              <a:defRPr baseline="0" b="0" sz="17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 pitchFamily="34" charset="0"/>
              <a:buChar char="•"/>
              <a:defRPr baseline="0" b="0" sz="17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 pitchFamily="34" charset="0"/>
              <a:buChar char="•"/>
              <a:defRPr baseline="0" b="0" sz="17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5pPr>
          </a:lstStyle>
          <a:p>
            <a:pPr eaLnBrk="1" hangingPunct="1" indent="0" latinLnBrk="1" lvl="0" marL="0">
              <a:buNone/>
            </a:pPr>
            <a:r>
              <a:rPr altLang="en-US" sz="2000" lang="en-US">
                <a:latin typeface="Arial" pitchFamily="34" charset="0"/>
                <a:ea typeface="Arial" pitchFamily="34" charset="0"/>
              </a:rPr>
              <a:t>Factores determinantes</a:t>
            </a:r>
          </a:p>
          <a:p>
            <a:pPr eaLnBrk="1" hangingPunct="1" indent="0" latinLnBrk="1" lvl="0" marL="0">
              <a:buNone/>
            </a:pPr>
            <a:endParaRPr altLang="en-US" sz="1600" lang="en-US">
              <a:latin typeface="Arial" pitchFamily="34" charset="0"/>
              <a:ea typeface="Arial" pitchFamily="34" charset="0"/>
            </a:endParaRPr>
          </a:p>
          <a:p>
            <a:pPr eaLnBrk="1" hangingPunct="1" indent="0" latinLnBrk="1" lvl="0" marL="0">
              <a:buNone/>
            </a:pPr>
            <a:r>
              <a:rPr altLang="en-US" sz="1600" lang="en-US">
                <a:latin typeface="Arial" pitchFamily="34" charset="0"/>
                <a:ea typeface="Arial" pitchFamily="34" charset="0"/>
              </a:rPr>
              <a:t>              Dotación </a:t>
            </a:r>
            <a:r>
              <a:rPr altLang="en-US" sz="1600" lang="en-US">
                <a:latin typeface="Arial" pitchFamily="34" charset="0"/>
                <a:ea typeface="Arial" pitchFamily="34" charset="0"/>
              </a:rPr>
              <a:t>genética</a:t>
            </a:r>
          </a:p>
          <a:p>
            <a:pPr eaLnBrk="1" hangingPunct="1" indent="0" latinLnBrk="1" lvl="0" marL="0">
              <a:buNone/>
            </a:pPr>
            <a:endParaRPr altLang="en-US" sz="1600" lang="es-ES"/>
          </a:p>
        </p:txBody>
      </p:sp>
      <p:sp>
        <p:nvSpPr>
          <p:cNvPr id="1048614" name="4 Marcador de texto"/>
          <p:cNvSpPr/>
          <p:nvPr>
            <p:ph type="body" sz="quarter" idx="3"/>
          </p:nvPr>
        </p:nvSpPr>
        <p:spPr>
          <a:xfrm rot="0">
            <a:off x="4800600" y="1412875"/>
            <a:ext cx="4343400" cy="15113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eaLnBrk="1" hangingPunct="1" indent="0" latinLnBrk="1" lvl="0" marL="0">
              <a:buNone/>
            </a:pPr>
            <a:r>
              <a:rPr altLang="en-US" sz="1800" lang="en-US">
                <a:latin typeface="Arial" pitchFamily="34" charset="0"/>
                <a:ea typeface="Arial" pitchFamily="34" charset="0"/>
              </a:rPr>
              <a:t>                          Factores </a:t>
            </a:r>
            <a:r>
              <a:rPr altLang="en-US" sz="1800" lang="en-US">
                <a:latin typeface="Arial" pitchFamily="34" charset="0"/>
                <a:ea typeface="Arial" pitchFamily="34" charset="0"/>
              </a:rPr>
              <a:t>realizadores</a:t>
            </a:r>
          </a:p>
          <a:p>
            <a:pPr eaLnBrk="1" hangingPunct="1" indent="0" latinLnBrk="1" lvl="0" marL="0">
              <a:buNone/>
            </a:pPr>
            <a:endParaRPr altLang="en-US" sz="1600" lang="en-US">
              <a:latin typeface="Arial" pitchFamily="34" charset="0"/>
              <a:ea typeface="Arial" pitchFamily="34" charset="0"/>
            </a:endParaRPr>
          </a:p>
          <a:p>
            <a:pPr eaLnBrk="1" hangingPunct="1" indent="0" latinLnBrk="1" lvl="0" marL="0">
              <a:buNone/>
            </a:pPr>
            <a:r>
              <a:rPr altLang="en-US" sz="1600" lang="en-US">
                <a:latin typeface="Arial" pitchFamily="34" charset="0"/>
                <a:ea typeface="Arial" pitchFamily="34" charset="0"/>
              </a:rPr>
              <a:t>Cartílago metafisiario de los huesos largos </a:t>
            </a:r>
          </a:p>
          <a:p>
            <a:pPr eaLnBrk="1" hangingPunct="1" indent="0" latinLnBrk="1" lvl="0" marL="0">
              <a:buNone/>
            </a:pPr>
            <a:endParaRPr altLang="en-US" sz="1700" lang="es-ES">
              <a:solidFill>
                <a:schemeClr val="lt2"/>
              </a:solidFill>
            </a:endParaRPr>
          </a:p>
        </p:txBody>
      </p:sp>
    </p:spTree>
  </p:cSld>
  <p:clrMapOvr>
    <a:masterClrMapping/>
  </p:clrMapOvr>
  <p:transition spd="slow" advClick="1">
    <p:fade/>
  </p:transition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charRg st="56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ecel="100000" dur="800" id="7"/>
                                        <p:tgtEl>
                                          <p:spTgt spid="1048611">
                                            <p:txEl>
                                              <p:charRg st="56" end="1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8"/>
                                        <p:tgtEl>
                                          <p:spTgt spid="1048611">
                                            <p:txEl>
                                              <p:charRg st="56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9"/>
                                        <p:tgtEl>
                                          <p:spTgt spid="1048611">
                                            <p:txEl>
                                              <p:charRg st="56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0"/>
                                        <p:tgtEl>
                                          <p:spTgt spid="1048611">
                                            <p:txEl>
                                              <p:charRg st="56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charRg st="56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charRg st="56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ecel="100000" dur="800" id="17"/>
                                        <p:tgtEl>
                                          <p:spTgt spid="1048613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18"/>
                                        <p:tgtEl>
                                          <p:spTgt spid="1048613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9"/>
                                        <p:tgtEl>
                                          <p:spTgt spid="1048613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20"/>
                                        <p:tgtEl>
                                          <p:spTgt spid="1048613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2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2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charRg st="24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ecel="100000" dur="800" id="25"/>
                                        <p:tgtEl>
                                          <p:spTgt spid="1048613">
                                            <p:txEl>
                                              <p:charRg st="24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26"/>
                                        <p:tgtEl>
                                          <p:spTgt spid="1048613">
                                            <p:txEl>
                                              <p:charRg st="24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27"/>
                                        <p:tgtEl>
                                          <p:spTgt spid="1048613">
                                            <p:txEl>
                                              <p:charRg st="24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28"/>
                                        <p:tgtEl>
                                          <p:spTgt spid="1048613">
                                            <p:txEl>
                                              <p:charRg st="24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29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charRg st="24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3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charRg st="24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ecel="100000" dur="800" id="35"/>
                                        <p:tgtEl>
                                          <p:spTgt spid="1048614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36"/>
                                        <p:tgtEl>
                                          <p:spTgt spid="1048614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37"/>
                                        <p:tgtEl>
                                          <p:spTgt spid="1048614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38"/>
                                        <p:tgtEl>
                                          <p:spTgt spid="1048614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39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14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4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14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>
                                            <p:txEl>
                                              <p:charRg st="49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ecel="100000" dur="800" id="43"/>
                                        <p:tgtEl>
                                          <p:spTgt spid="1048614">
                                            <p:txEl>
                                              <p:charRg st="49" end="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44"/>
                                        <p:tgtEl>
                                          <p:spTgt spid="1048614">
                                            <p:txEl>
                                              <p:charRg st="49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45"/>
                                        <p:tgtEl>
                                          <p:spTgt spid="1048614">
                                            <p:txEl>
                                              <p:charRg st="49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46"/>
                                        <p:tgtEl>
                                          <p:spTgt spid="1048614">
                                            <p:txEl>
                                              <p:charRg st="49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47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14">
                                            <p:txEl>
                                              <p:charRg st="49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48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14">
                                            <p:txEl>
                                              <p:charRg st="49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 nodeType="clickPar">
                      <p:stCondLst>
                        <p:cond delay="indefinite"/>
                      </p:stCondLst>
                      <p:childTnLst>
                        <p:par>
                          <p:cTn fill="hold" id="50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1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charRg st="190" end="2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ecel="100000" dur="800" id="53"/>
                                        <p:tgtEl>
                                          <p:spTgt spid="1048611">
                                            <p:txEl>
                                              <p:charRg st="190" end="2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54"/>
                                        <p:tgtEl>
                                          <p:spTgt spid="1048611">
                                            <p:txEl>
                                              <p:charRg st="190" end="2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55"/>
                                        <p:tgtEl>
                                          <p:spTgt spid="1048611">
                                            <p:txEl>
                                              <p:charRg st="190" end="2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56"/>
                                        <p:tgtEl>
                                          <p:spTgt spid="1048611">
                                            <p:txEl>
                                              <p:charRg st="190" end="2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57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charRg st="190" end="2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58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charRg st="190" end="2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charRg st="212" end="2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ecel="100000" dur="800" id="61"/>
                                        <p:tgtEl>
                                          <p:spTgt spid="1048611">
                                            <p:txEl>
                                              <p:charRg st="212" end="2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62"/>
                                        <p:tgtEl>
                                          <p:spTgt spid="1048611">
                                            <p:txEl>
                                              <p:charRg st="212" end="2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63"/>
                                        <p:tgtEl>
                                          <p:spTgt spid="1048611">
                                            <p:txEl>
                                              <p:charRg st="212" end="2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64"/>
                                        <p:tgtEl>
                                          <p:spTgt spid="1048611">
                                            <p:txEl>
                                              <p:charRg st="212" end="2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65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charRg st="212" end="2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6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charRg st="212" end="2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charRg st="233" end="2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ecel="100000" dur="800" id="69"/>
                                        <p:tgtEl>
                                          <p:spTgt spid="1048611">
                                            <p:txEl>
                                              <p:charRg st="233" end="2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70"/>
                                        <p:tgtEl>
                                          <p:spTgt spid="1048611">
                                            <p:txEl>
                                              <p:charRg st="233" end="2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71"/>
                                        <p:tgtEl>
                                          <p:spTgt spid="1048611">
                                            <p:txEl>
                                              <p:charRg st="233" end="2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72"/>
                                        <p:tgtEl>
                                          <p:spTgt spid="1048611">
                                            <p:txEl>
                                              <p:charRg st="233" end="2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73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charRg st="233" end="2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74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charRg st="233" end="2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charRg st="243" end="2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ecel="100000" dur="800" id="77"/>
                                        <p:tgtEl>
                                          <p:spTgt spid="1048611">
                                            <p:txEl>
                                              <p:charRg st="243" end="2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78"/>
                                        <p:tgtEl>
                                          <p:spTgt spid="1048611">
                                            <p:txEl>
                                              <p:charRg st="243" end="2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79"/>
                                        <p:tgtEl>
                                          <p:spTgt spid="1048611">
                                            <p:txEl>
                                              <p:charRg st="243" end="2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80"/>
                                        <p:tgtEl>
                                          <p:spTgt spid="1048611">
                                            <p:txEl>
                                              <p:charRg st="243" end="2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8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charRg st="243" end="2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8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charRg st="243" end="2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charRg st="256" end="2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ecel="100000" dur="800" id="85"/>
                                        <p:tgtEl>
                                          <p:spTgt spid="1048611">
                                            <p:txEl>
                                              <p:charRg st="256" end="2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86"/>
                                        <p:tgtEl>
                                          <p:spTgt spid="1048611">
                                            <p:txEl>
                                              <p:charRg st="256" end="2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87"/>
                                        <p:tgtEl>
                                          <p:spTgt spid="1048611">
                                            <p:txEl>
                                              <p:charRg st="256" end="26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88"/>
                                        <p:tgtEl>
                                          <p:spTgt spid="1048611">
                                            <p:txEl>
                                              <p:charRg st="256" end="26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89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charRg st="256" end="26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9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charRg st="256" end="26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1" nodeType="clickPar">
                      <p:stCondLst>
                        <p:cond delay="indefinite"/>
                      </p:stCondLst>
                      <p:childTnLst>
                        <p:par>
                          <p:cTn fill="hold" id="92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93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ecel="100000" dur="800" id="95"/>
                                        <p:tgtEl>
                                          <p:spTgt spid="1048610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96"/>
                                        <p:tgtEl>
                                          <p:spTgt spid="1048610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97"/>
                                        <p:tgtEl>
                                          <p:spTgt spid="1048610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98"/>
                                        <p:tgtEl>
                                          <p:spTgt spid="1048610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99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0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1" nodeType="with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charRg st="27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ecel="100000" dur="800" id="103"/>
                                        <p:tgtEl>
                                          <p:spTgt spid="1048610">
                                            <p:txEl>
                                              <p:charRg st="27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104"/>
                                        <p:tgtEl>
                                          <p:spTgt spid="1048610">
                                            <p:txEl>
                                              <p:charRg st="27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05"/>
                                        <p:tgtEl>
                                          <p:spTgt spid="1048610">
                                            <p:txEl>
                                              <p:charRg st="27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06"/>
                                        <p:tgtEl>
                                          <p:spTgt spid="1048610">
                                            <p:txEl>
                                              <p:charRg st="27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07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charRg st="27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08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charRg st="27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9" nodeType="with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charRg st="42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ecel="100000" dur="800" id="111"/>
                                        <p:tgtEl>
                                          <p:spTgt spid="1048610">
                                            <p:txEl>
                                              <p:charRg st="42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112"/>
                                        <p:tgtEl>
                                          <p:spTgt spid="1048610">
                                            <p:txEl>
                                              <p:charRg st="42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13"/>
                                        <p:tgtEl>
                                          <p:spTgt spid="1048610">
                                            <p:txEl>
                                              <p:charRg st="42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14"/>
                                        <p:tgtEl>
                                          <p:spTgt spid="1048610">
                                            <p:txEl>
                                              <p:charRg st="42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15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charRg st="42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1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charRg st="42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7" nodeType="with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charRg st="68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ecel="100000" dur="800" id="119"/>
                                        <p:tgtEl>
                                          <p:spTgt spid="1048610">
                                            <p:txEl>
                                              <p:charRg st="68" end="1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120"/>
                                        <p:tgtEl>
                                          <p:spTgt spid="1048610">
                                            <p:txEl>
                                              <p:charRg st="68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21"/>
                                        <p:tgtEl>
                                          <p:spTgt spid="1048610">
                                            <p:txEl>
                                              <p:charRg st="68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22"/>
                                        <p:tgtEl>
                                          <p:spTgt spid="1048610">
                                            <p:txEl>
                                              <p:charRg st="68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23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charRg st="68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24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charRg st="68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5" nodeType="with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charRg st="100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ecel="100000" dur="800" id="127"/>
                                        <p:tgtEl>
                                          <p:spTgt spid="1048610">
                                            <p:txEl>
                                              <p:charRg st="100" end="1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128"/>
                                        <p:tgtEl>
                                          <p:spTgt spid="1048610">
                                            <p:txEl>
                                              <p:charRg st="100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29"/>
                                        <p:tgtEl>
                                          <p:spTgt spid="1048610">
                                            <p:txEl>
                                              <p:charRg st="100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30"/>
                                        <p:tgtEl>
                                          <p:spTgt spid="1048610">
                                            <p:txEl>
                                              <p:charRg st="100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3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charRg st="100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3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charRg st="100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3" nodeType="with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charRg st="134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ecel="100000" dur="800" id="135"/>
                                        <p:tgtEl>
                                          <p:spTgt spid="1048610">
                                            <p:txEl>
                                              <p:charRg st="134" end="1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136"/>
                                        <p:tgtEl>
                                          <p:spTgt spid="1048610">
                                            <p:txEl>
                                              <p:charRg st="134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37"/>
                                        <p:tgtEl>
                                          <p:spTgt spid="1048610">
                                            <p:txEl>
                                              <p:charRg st="134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38"/>
                                        <p:tgtEl>
                                          <p:spTgt spid="1048610">
                                            <p:txEl>
                                              <p:charRg st="134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39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charRg st="134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4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charRg st="134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1" nodeType="with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charRg st="172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ecel="100000" dur="800" id="143"/>
                                        <p:tgtEl>
                                          <p:spTgt spid="1048610">
                                            <p:txEl>
                                              <p:charRg st="172" end="2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144"/>
                                        <p:tgtEl>
                                          <p:spTgt spid="1048610">
                                            <p:txEl>
                                              <p:charRg st="172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45"/>
                                        <p:tgtEl>
                                          <p:spTgt spid="1048610">
                                            <p:txEl>
                                              <p:charRg st="172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46"/>
                                        <p:tgtEl>
                                          <p:spTgt spid="1048610">
                                            <p:txEl>
                                              <p:charRg st="172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47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charRg st="172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48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charRg st="172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9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48" name="1 Título"/>
          <p:cNvSpPr/>
          <p:nvPr>
            <p:ph type="title" sz="full" idx="0"/>
          </p:nvPr>
        </p:nvSpPr>
        <p:spPr>
          <a:xfrm rot="0">
            <a:off x="609600" y="274637"/>
            <a:ext cx="7924800" cy="1143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0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</a:lstStyle>
          <a:p>
            <a:pPr algn="ctr" eaLnBrk="1" hangingPunct="1" latinLnBrk="1" lvl="0"/>
            <a:r>
              <a:rPr altLang="en-US" b="1" sz="4000" lang="es-ES"/>
              <a:t>EVOLUCION NATURAL</a:t>
            </a:r>
          </a:p>
        </p:txBody>
      </p:sp>
      <p:sp>
        <p:nvSpPr>
          <p:cNvPr id="1048649" name="2 Marcador de contenido"/>
          <p:cNvSpPr/>
          <p:nvPr>
            <p:ph sz="quarter" idx="6"/>
          </p:nvPr>
        </p:nvSpPr>
        <p:spPr>
          <a:xfrm rot="0">
            <a:off x="609600" y="2060575"/>
            <a:ext cx="7924800" cy="3654425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eaLnBrk="1" hangingPunct="1" indent="0" latinLnBrk="1" lvl="0" marL="0">
              <a:buNone/>
            </a:pPr>
            <a:r>
              <a:rPr altLang="en-US" b="1" sz="2400" lang="es-ES"/>
              <a:t>*EDAD PRENATAL</a:t>
            </a:r>
          </a:p>
          <a:p>
            <a:pPr eaLnBrk="1" hangingPunct="1" indent="0" latinLnBrk="1" lvl="0" marL="0">
              <a:buNone/>
            </a:pPr>
            <a:r>
              <a:rPr altLang="en-US" b="1" sz="2400" lang="es-ES"/>
              <a:t>*</a:t>
            </a:r>
            <a:r>
              <a:rPr altLang="en-US" b="1" sz="2400" lang="es-ES"/>
              <a:t>NEONATO</a:t>
            </a:r>
          </a:p>
          <a:p>
            <a:pPr eaLnBrk="1" hangingPunct="1" indent="0" latinLnBrk="1" lvl="0" marL="0">
              <a:buNone/>
            </a:pPr>
            <a:r>
              <a:rPr altLang="en-US" b="1" sz="2400" lang="es-ES"/>
              <a:t>*</a:t>
            </a:r>
            <a:r>
              <a:rPr altLang="en-US" b="1" sz="2400" lang="es-ES"/>
              <a:t>LACTANTE</a:t>
            </a:r>
          </a:p>
          <a:p>
            <a:pPr eaLnBrk="1" hangingPunct="1" indent="0" latinLnBrk="1" lvl="0" marL="0">
              <a:buNone/>
            </a:pPr>
            <a:r>
              <a:rPr altLang="en-US" b="1" sz="2400" lang="es-ES"/>
              <a:t>*EDAD PREESCOLARY ESCOLAR</a:t>
            </a:r>
          </a:p>
          <a:p>
            <a:pPr eaLnBrk="1" hangingPunct="1" indent="0" latinLnBrk="1" lvl="0" marL="0">
              <a:buNone/>
            </a:pPr>
            <a:r>
              <a:rPr altLang="en-US" b="1" sz="2400" lang="es-ES"/>
              <a:t>*EDAD PUBERAL</a:t>
            </a:r>
          </a:p>
          <a:p>
            <a:pPr eaLnBrk="1" hangingPunct="1" indent="0" latinLnBrk="1" lvl="0" marL="0"/>
            <a:endParaRPr altLang="en-US" sz="1700" lang="es-ES"/>
          </a:p>
        </p:txBody>
      </p:sp>
    </p:spTree>
  </p:cSld>
  <p:clrMapOvr>
    <a:masterClrMapping/>
  </p:clrMapOvr>
  <p:transition spd="slow" advClick="1">
    <p:fade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10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50" name="1 Título"/>
          <p:cNvSpPr/>
          <p:nvPr>
            <p:ph type="title" sz="full" idx="0"/>
          </p:nvPr>
        </p:nvSpPr>
        <p:spPr>
          <a:xfrm rot="0">
            <a:off x="609600" y="274637"/>
            <a:ext cx="7924800" cy="1143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000" i="0" u="none">
                <a:solidFill>
                  <a:schemeClr val="dk1"/>
                </a:solidFill>
                <a:latin typeface="Arial Narrow" pitchFamily="34" charset="0"/>
                <a:sym typeface="Arial Narrow" pitchFamily="34" charset="0"/>
              </a:defRPr>
            </a:lvl1pPr>
          </a:lstStyle>
          <a:p>
            <a:pPr algn="ctr" eaLnBrk="1" hangingPunct="1" latinLnBrk="1" lvl="0"/>
            <a:r>
              <a:rPr altLang="en-US" sz="4000" lang="es-ES"/>
              <a:t>EDAD PRENATAL</a:t>
            </a:r>
          </a:p>
        </p:txBody>
      </p:sp>
      <p:sp>
        <p:nvSpPr>
          <p:cNvPr id="1048651" name="2 Marcador de contenido"/>
          <p:cNvSpPr/>
          <p:nvPr>
            <p:ph sz="quarter" idx="6"/>
          </p:nvPr>
        </p:nvSpPr>
        <p:spPr>
          <a:xfrm rot="0">
            <a:off x="609600" y="1600200"/>
            <a:ext cx="79248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eaLnBrk="1" hangingPunct="1" latinLnBrk="1" lvl="0"/>
            <a:r>
              <a:rPr altLang="en-US" sz="1700" lang="es-ES">
                <a:solidFill>
                  <a:schemeClr val="lt1"/>
                </a:solidFill>
              </a:rPr>
              <a:t> </a:t>
            </a:r>
            <a:r>
              <a:rPr altLang="en-US" sz="2400" lang="es-ES"/>
              <a:t>Incluye todo el </a:t>
            </a:r>
            <a:r>
              <a:rPr altLang="en-US" sz="2400" lang="es-ES"/>
              <a:t>embarazo (</a:t>
            </a:r>
            <a:r>
              <a:rPr altLang="en-US" sz="2400" lang="es-ES"/>
              <a:t>37-42 sem) </a:t>
            </a:r>
          </a:p>
          <a:p>
            <a:pPr eaLnBrk="1" hangingPunct="1" latinLnBrk="1" lvl="0"/>
            <a:r>
              <a:rPr altLang="en-US" sz="2400" lang="es-ES"/>
              <a:t> Se divide </a:t>
            </a:r>
            <a:r>
              <a:rPr altLang="en-US" sz="2400" lang="es-ES"/>
              <a:t>en 3 periodos de 3 meses cada </a:t>
            </a:r>
            <a:r>
              <a:rPr altLang="en-US" sz="2400" lang="es-ES"/>
              <a:t>uno:</a:t>
            </a:r>
          </a:p>
          <a:p>
            <a:pPr eaLnBrk="1" hangingPunct="1" latinLnBrk="1" lvl="0">
              <a:buNone/>
            </a:pPr>
            <a:r>
              <a:rPr altLang="en-US" sz="2400" lang="es-ES"/>
              <a:t>              -P. embrionario</a:t>
            </a:r>
          </a:p>
          <a:p>
            <a:pPr eaLnBrk="1" hangingPunct="1" latinLnBrk="1" lvl="0">
              <a:buNone/>
            </a:pPr>
            <a:r>
              <a:rPr altLang="en-US" sz="2400" lang="es-ES"/>
              <a:t>              -P. fetal precoz</a:t>
            </a:r>
          </a:p>
          <a:p>
            <a:pPr eaLnBrk="1" hangingPunct="1" latinLnBrk="1" lvl="0">
              <a:buNone/>
            </a:pPr>
            <a:r>
              <a:rPr altLang="en-US" sz="2400" lang="es-ES"/>
              <a:t>              -P. fetal tardío                         </a:t>
            </a:r>
          </a:p>
        </p:txBody>
      </p:sp>
      <p:pic>
        <p:nvPicPr>
          <p:cNvPr id="2097163" name="Picture 2" descr="D:\cosas de trabajo de yaqueline\fotos de la clase\220px-Myllissa_39_weeks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4237037" y="2660650"/>
            <a:ext cx="4906962" cy="4197350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 advClick="1">
    <p:fade/>
  </p:transition>
  <p:timing/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FFFFFF"/>
      </a:dk1>
      <a:lt1>
        <a:srgbClr val="000000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AAAAAA"/>
      </a:accent3>
      <a:accent4>
        <a:srgbClr val="DCDCDC"/>
      </a:accent4>
      <a:accent5>
        <a:srgbClr val="C0C9D3"/>
      </a:accent5>
      <a:accent6>
        <a:srgbClr val="B77F55"/>
      </a:accent6>
      <a:hlink>
        <a:srgbClr val="646464"/>
      </a:hlink>
      <a:folHlink>
        <a:srgbClr val="96969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FFFFFF"/>
        </a:dk1>
        <a:lt1>
          <a:srgbClr val="000000"/>
        </a:lt1>
        <a:dk2>
          <a:srgbClr val="1F2123"/>
        </a:dk2>
        <a:lt2>
          <a:srgbClr val="DC9E1F"/>
        </a:lt2>
        <a:accent1>
          <a:srgbClr val="7E97AD"/>
        </a:accent1>
        <a:accent2>
          <a:srgbClr val="CC8E60"/>
        </a:accent2>
        <a:accent3>
          <a:srgbClr val="AAAAAA"/>
        </a:accent3>
        <a:accent4>
          <a:srgbClr val="DCDCDC"/>
        </a:accent4>
        <a:accent5>
          <a:srgbClr val="C0C9D3"/>
        </a:accent5>
        <a:accent6>
          <a:srgbClr val="B77F55"/>
        </a:accent6>
        <a:hlink>
          <a:srgbClr val="646464"/>
        </a:hlink>
        <a:folHlink>
          <a:srgbClr val="969696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Presentación de PowerPoint</dc:title>
  <dc:creator>yaque</dc:creator>
  <cp:lastModifiedBy>Yakelin</cp:lastModifiedBy>
  <dcterms:created xsi:type="dcterms:W3CDTF">2015-10-09T10:24:43Z</dcterms:created>
  <dcterms:modified xsi:type="dcterms:W3CDTF">2022-03-11T13:36:12Z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8fdb2826ca2a40f9a80cf74e2d1c15e8</vt:lpwstr>
  </property>
</Properties>
</file>