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9" autoAdjust="0"/>
  </p:normalViewPr>
  <p:slideViewPr>
    <p:cSldViewPr>
      <p:cViewPr varScale="1">
        <p:scale>
          <a:sx n="67" d="100"/>
          <a:sy n="67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15F26A-FC84-47AC-AB25-CC971666394B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DB312C-7D0B-4E9A-B72F-E16EE9CC60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46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VE" smtClean="0"/>
          </a:p>
        </p:txBody>
      </p:sp>
      <p:sp>
        <p:nvSpPr>
          <p:cNvPr id="1536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A7DEC-1433-45AB-A53B-1C61E56143E8}" type="slidenum">
              <a:rPr lang="es-VE" sz="1200">
                <a:latin typeface="Calibri" pitchFamily="34" charset="0"/>
              </a:rPr>
              <a:pPr algn="r"/>
              <a:t>1</a:t>
            </a:fld>
            <a:endParaRPr lang="es-V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9B63-27BE-4FE7-82FA-510B776D3C76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ACE23-E794-48FB-9561-92D2B2576D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7D05-F701-4B8D-B853-45ECD0AC6A10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B214-15BC-4B81-9406-A321E0CE5D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8D68-63C9-4F61-B647-57C2E08939D2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CD6F-DDC5-48CF-B07C-9524985E5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2293-9BB3-46E3-8809-D06AEB66E867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90AE-1DAA-44CD-9D85-27E82B8290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6D5A-FF63-4135-A342-22AE3AC5C786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82C0-3773-41D1-94D3-0D6582F300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FD62-9A52-48EF-B3F5-419DAD413315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95D5-5705-45D1-9ADB-A197C06967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469D-EE86-4168-B33A-F76B383594BC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042F-D243-441F-9B1B-5E584B322A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B70F-FA4A-4CD8-BB6B-E76C6261D86D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C46F-C46D-4185-8D7D-14807D7163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79E0-7AD4-45D5-A8F3-6353807577F2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D417-E6A2-4827-AECD-767267CDFE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2A30-49B1-48AA-910D-9DA4CFA23898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8057-2D35-4B0D-89D9-E3AF5764A4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3B35-EDF0-4755-AA65-BA899115D058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3725-D05D-468B-B151-7868005FF4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6A16B-2510-41C8-A44D-9CFD04B47D1F}" type="datetimeFigureOut">
              <a:rPr lang="es-ES"/>
              <a:pPr>
                <a:defRPr/>
              </a:pPr>
              <a:t>11/03/2022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E2746-02A0-4BFA-A739-4C47542DBB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9" descr="N:\PILAR .DOCENCIA\Derm 1e Est 09 (F)\recursos\galeria_imagenes\Tema 1\Imagen 12. Nódulo o tubércul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2306" y="2865437"/>
            <a:ext cx="13192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N:\PILAR .DOCENCIA\Derm 1e Est 09 (F)\recursos\galeria_imagenes\Tema 1\Imagen 15. Esca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5589588"/>
            <a:ext cx="126206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N:\PILAR .DOCENCIA\Derm 1e Est 09 (F)\recursos\galeria_imagenes\Tema 1\Imagen 29. Eritema y nódulo en paniculiti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5572125"/>
            <a:ext cx="1641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N:\PILAR .DOCENCIA\Derm 1e Est 09 (F)\recursos\galeria_imagenes\Tema 1\Imagen 35.Tumor ulcerad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4149725"/>
            <a:ext cx="13112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N:\PILAR .DOCENCIA\Derm 1e Est 09 (F)\recursos\galeria_imagenes\Tema 1\Imagen 4. Mácula acrómic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2325" y="2805111"/>
            <a:ext cx="1270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N:\PILAR .DOCENCIA\Derm 1e Est 09 (F)\recursos\galeria_imagenes\Tema 1\Imagen 10. Ampoll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516563"/>
            <a:ext cx="14081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N:\PILAR .DOCENCIA\Derm 1e Est 09 (F)\recursos\galeria_imagenes\Tema 1\Imagen 1. Mácula eritematos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222" y="4088824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N:\PILAR .DOCENCIA\Derm 1e Est 09 (F)\recursos\galeria_imagenes\Tema 1\Imagen 13. Roncha o habó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8506" y="4211636"/>
            <a:ext cx="13985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 descr="N:\PILAR .DOCENCIA\Derm 1e Est 09 (F)\recursos\galeria_imagenes\Tema 1\Imagen 13. Roncha o habó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61053" y="2867024"/>
            <a:ext cx="1258888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13 Rectángulo"/>
          <p:cNvSpPr>
            <a:spLocks noChangeArrowheads="1"/>
          </p:cNvSpPr>
          <p:nvPr/>
        </p:nvSpPr>
        <p:spPr bwMode="auto">
          <a:xfrm>
            <a:off x="-23813" y="1554236"/>
            <a:ext cx="5603925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 Narrow" pitchFamily="34" charset="0"/>
              </a:rPr>
              <a:t>Resultados: </a:t>
            </a:r>
            <a:r>
              <a:rPr lang="es-ES" sz="1600" b="1" dirty="0">
                <a:latin typeface="Arial Narrow" pitchFamily="34" charset="0"/>
              </a:rPr>
              <a:t>El Sistema Tegumentario está formado por la piel y los anexos, el cual es  blanco de diversas afecciones que pueden provocar trastornos físicos, estéticos </a:t>
            </a:r>
            <a:r>
              <a:rPr lang="es-ES" sz="1600" b="1" dirty="0" smtClean="0">
                <a:latin typeface="Arial Narrow" pitchFamily="34" charset="0"/>
              </a:rPr>
              <a:t>y psicológicos </a:t>
            </a:r>
            <a:r>
              <a:rPr lang="es-ES" sz="1600" b="1" dirty="0">
                <a:latin typeface="Arial Narrow" pitchFamily="34" charset="0"/>
              </a:rPr>
              <a:t>en las personas afectadas</a:t>
            </a:r>
            <a:r>
              <a:rPr lang="es-ES" sz="1400" b="1" dirty="0">
                <a:latin typeface="Arial Narrow" pitchFamily="34" charset="0"/>
              </a:rPr>
              <a:t>.</a:t>
            </a:r>
            <a:r>
              <a:rPr lang="es-MX" b="1" dirty="0">
                <a:latin typeface="Arial Narrow" pitchFamily="34" charset="0"/>
              </a:rPr>
              <a:t>  </a:t>
            </a:r>
            <a:endParaRPr lang="es-ES" sz="1400" b="1" dirty="0"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MX" dirty="0">
                <a:latin typeface="Calibri" pitchFamily="34" charset="0"/>
              </a:rPr>
              <a:t/>
            </a:r>
            <a:br>
              <a:rPr lang="es-MX" dirty="0">
                <a:latin typeface="Calibri" pitchFamily="34" charset="0"/>
              </a:rPr>
            </a:br>
            <a:endParaRPr lang="es-ES" dirty="0">
              <a:latin typeface="Calibri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-26508"/>
            <a:ext cx="91440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pc="2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cs typeface="+mn-cs"/>
              </a:rPr>
              <a:t>Filial de Ciencias Médicas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pc="2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cs typeface="+mn-cs"/>
              </a:rPr>
              <a:t>Lidia Doce Sánchez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pc="2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cs typeface="+mn-cs"/>
              </a:rPr>
              <a:t>Mayarí</a:t>
            </a:r>
            <a:endParaRPr lang="es-ES" sz="1600" b="1" spc="24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Título: Utilización de imágenes digitales en la educación a distancia en </a:t>
            </a:r>
            <a:r>
              <a:rPr lang="es-ES" sz="1600" b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la  </a:t>
            </a:r>
            <a:r>
              <a:rPr lang="es-ES" sz="1600" b="1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carrera de medicina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 </a:t>
            </a:r>
            <a:r>
              <a:rPr lang="es-ES" sz="1600" b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Autora: 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MSc. </a:t>
            </a:r>
            <a:r>
              <a:rPr lang="es-ES" sz="1600" b="1" dirty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Dra. 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Lays Isabel Franco Marcheco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                </a:t>
            </a:r>
            <a:endParaRPr lang="es-ES" sz="1600" b="1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348" name="1 Rectángulo"/>
          <p:cNvSpPr>
            <a:spLocks noChangeArrowheads="1"/>
          </p:cNvSpPr>
          <p:nvPr/>
        </p:nvSpPr>
        <p:spPr bwMode="auto">
          <a:xfrm>
            <a:off x="6227763" y="1052513"/>
            <a:ext cx="2916237" cy="153888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Arial Narrow" pitchFamily="34" charset="0"/>
              </a:rPr>
              <a:t>Introducción: </a:t>
            </a:r>
            <a:r>
              <a:rPr lang="es-MX" sz="1200" b="1" dirty="0">
                <a:latin typeface="Arial Narrow" pitchFamily="34" charset="0"/>
              </a:rPr>
              <a:t>E</a:t>
            </a:r>
            <a:r>
              <a:rPr lang="es-MX" sz="1200" b="1" dirty="0" smtClean="0">
                <a:latin typeface="Arial Narrow" pitchFamily="34" charset="0"/>
              </a:rPr>
              <a:t>l </a:t>
            </a:r>
            <a:r>
              <a:rPr lang="es-MX" sz="1200" b="1" dirty="0">
                <a:latin typeface="Arial Narrow" pitchFamily="34" charset="0"/>
              </a:rPr>
              <a:t>uso de imágenes</a:t>
            </a:r>
            <a:br>
              <a:rPr lang="es-MX" sz="1200" b="1" dirty="0">
                <a:latin typeface="Arial Narrow" pitchFamily="34" charset="0"/>
              </a:rPr>
            </a:br>
            <a:r>
              <a:rPr lang="es-MX" sz="1200" b="1" dirty="0">
                <a:latin typeface="Arial Narrow" pitchFamily="34" charset="0"/>
              </a:rPr>
              <a:t>digitales es clave en la actividad médica y en el estudio diagnóstico del paciente, al</a:t>
            </a:r>
            <a:br>
              <a:rPr lang="es-MX" sz="1200" b="1" dirty="0">
                <a:latin typeface="Arial Narrow" pitchFamily="34" charset="0"/>
              </a:rPr>
            </a:br>
            <a:r>
              <a:rPr lang="es-MX" sz="1200" b="1" dirty="0">
                <a:latin typeface="Arial Narrow" pitchFamily="34" charset="0"/>
              </a:rPr>
              <a:t>ofrecer reproducciones del cuerpo humano en lo normal y patológico lo cual permite </a:t>
            </a:r>
            <a:r>
              <a:rPr lang="es-MX" sz="1200" b="1" dirty="0" smtClean="0">
                <a:latin typeface="Arial Narrow" pitchFamily="34" charset="0"/>
              </a:rPr>
              <a:t>al médico </a:t>
            </a:r>
            <a:r>
              <a:rPr lang="es-MX" sz="1200" b="1" dirty="0">
                <a:latin typeface="Arial Narrow" pitchFamily="34" charset="0"/>
              </a:rPr>
              <a:t>instaurar un adecuado tratamiento. </a:t>
            </a:r>
            <a:r>
              <a:rPr lang="es-MX" sz="1200" b="1" dirty="0">
                <a:latin typeface="Calibri" pitchFamily="34" charset="0"/>
              </a:rPr>
              <a:t/>
            </a:r>
            <a:br>
              <a:rPr lang="es-MX" sz="1200" b="1" dirty="0">
                <a:latin typeface="Calibri" pitchFamily="34" charset="0"/>
              </a:rPr>
            </a:br>
            <a:endParaRPr lang="es-ES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349" name="3 CuadroTexto"/>
          <p:cNvSpPr txBox="1">
            <a:spLocks noChangeArrowheads="1"/>
          </p:cNvSpPr>
          <p:nvPr/>
        </p:nvSpPr>
        <p:spPr bwMode="auto">
          <a:xfrm>
            <a:off x="6156325" y="3784599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 Narrow" pitchFamily="34" charset="0"/>
              </a:rPr>
              <a:t>Método</a:t>
            </a:r>
          </a:p>
        </p:txBody>
      </p:sp>
      <p:sp>
        <p:nvSpPr>
          <p:cNvPr id="14350" name="4 CuadroTexto"/>
          <p:cNvSpPr txBox="1">
            <a:spLocks noChangeArrowheads="1"/>
          </p:cNvSpPr>
          <p:nvPr/>
        </p:nvSpPr>
        <p:spPr bwMode="auto">
          <a:xfrm>
            <a:off x="6191250" y="4292600"/>
            <a:ext cx="2952750" cy="641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latin typeface="Arial Narrow" pitchFamily="34" charset="0"/>
              </a:rPr>
              <a:t>Tipo de estudio: Investigación de desarrollo</a:t>
            </a:r>
            <a:r>
              <a:rPr lang="es-ES" dirty="0">
                <a:latin typeface="Calibri" pitchFamily="34" charset="0"/>
              </a:rPr>
              <a:t>, </a:t>
            </a:r>
            <a:r>
              <a:rPr lang="es-ES" dirty="0">
                <a:latin typeface="Arial Narrow" pitchFamily="34" charset="0"/>
              </a:rPr>
              <a:t>curso  </a:t>
            </a:r>
            <a:r>
              <a:rPr lang="es-ES" dirty="0" smtClean="0">
                <a:latin typeface="Arial Narrow" pitchFamily="34" charset="0"/>
              </a:rPr>
              <a:t>2022.</a:t>
            </a:r>
            <a:endParaRPr lang="es-ES" dirty="0">
              <a:latin typeface="Arial Narrow" pitchFamily="34" charset="0"/>
            </a:endParaRPr>
          </a:p>
        </p:txBody>
      </p:sp>
      <p:sp>
        <p:nvSpPr>
          <p:cNvPr id="14351" name="15 CuadroTexto"/>
          <p:cNvSpPr txBox="1">
            <a:spLocks noChangeArrowheads="1"/>
          </p:cNvSpPr>
          <p:nvPr/>
        </p:nvSpPr>
        <p:spPr bwMode="auto">
          <a:xfrm>
            <a:off x="6084888" y="49418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solidFill>
                  <a:schemeClr val="accent1"/>
                </a:solidFill>
                <a:latin typeface="Arial Narrow" pitchFamily="34" charset="0"/>
              </a:rPr>
              <a:t>Teóricos</a:t>
            </a:r>
          </a:p>
        </p:txBody>
      </p:sp>
      <p:sp>
        <p:nvSpPr>
          <p:cNvPr id="14352" name="16 CuadroTexto"/>
          <p:cNvSpPr txBox="1">
            <a:spLocks noChangeArrowheads="1"/>
          </p:cNvSpPr>
          <p:nvPr/>
        </p:nvSpPr>
        <p:spPr bwMode="auto">
          <a:xfrm>
            <a:off x="7956550" y="49418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solidFill>
                  <a:schemeClr val="accent1"/>
                </a:solidFill>
                <a:latin typeface="Arial Narrow" pitchFamily="34" charset="0"/>
              </a:rPr>
              <a:t>Empíricos</a:t>
            </a:r>
          </a:p>
        </p:txBody>
      </p:sp>
      <p:sp>
        <p:nvSpPr>
          <p:cNvPr id="14353" name="20 CuadroTexto"/>
          <p:cNvSpPr txBox="1">
            <a:spLocks noChangeArrowheads="1"/>
          </p:cNvSpPr>
          <p:nvPr/>
        </p:nvSpPr>
        <p:spPr bwMode="auto">
          <a:xfrm>
            <a:off x="6055986" y="5517574"/>
            <a:ext cx="3077228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  <a:latin typeface="Arial Narrow" pitchFamily="34" charset="0"/>
              </a:rPr>
              <a:t>Conclusiones: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dirty="0">
                <a:latin typeface="Arial Narrow" pitchFamily="34" charset="0"/>
              </a:rPr>
              <a:t>Se elaboró un material educativo que facilita las habilidades de identificar</a:t>
            </a:r>
            <a:r>
              <a:rPr lang="es-ES" sz="2000" dirty="0">
                <a:latin typeface="Arial Narrow" pitchFamily="34" charset="0"/>
              </a:rPr>
              <a:t> por la observación de imágenes.</a:t>
            </a:r>
          </a:p>
        </p:txBody>
      </p:sp>
      <p:sp>
        <p:nvSpPr>
          <p:cNvPr id="3" name="2 Flecha curvada hacia abajo"/>
          <p:cNvSpPr/>
          <p:nvPr/>
        </p:nvSpPr>
        <p:spPr>
          <a:xfrm>
            <a:off x="7019925" y="4149725"/>
            <a:ext cx="1169988" cy="1936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7019925" y="5084763"/>
            <a:ext cx="935038" cy="73025"/>
          </a:xfrm>
          <a:prstGeom prst="leftRightArrow">
            <a:avLst>
              <a:gd name="adj1" fmla="val 50000"/>
              <a:gd name="adj2" fmla="val 2560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436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270" y="5389173"/>
            <a:ext cx="1439040" cy="125837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370138" y="2553493"/>
            <a:ext cx="36004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 b="1" dirty="0">
                <a:latin typeface="Arial Narrow" pitchFamily="34" charset="0"/>
              </a:rPr>
              <a:t>Lesiones elementales y estados  de la piel</a:t>
            </a:r>
          </a:p>
          <a:p>
            <a:pPr>
              <a:spcBef>
                <a:spcPct val="50000"/>
              </a:spcBef>
            </a:pPr>
            <a:endParaRPr lang="es-ES" sz="1400" dirty="0">
              <a:latin typeface="Arial Narrow" pitchFamily="34" charset="0"/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08744" y="2995728"/>
            <a:ext cx="1871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latin typeface="Arial Narrow" pitchFamily="34" charset="0"/>
              </a:rPr>
              <a:t>Piel normal </a:t>
            </a:r>
            <a:r>
              <a:rPr lang="es-ES" sz="1400" b="1" dirty="0" smtClean="0">
                <a:latin typeface="Arial Narrow" pitchFamily="34" charset="0"/>
              </a:rPr>
              <a:t>macro</a:t>
            </a:r>
            <a:endParaRPr lang="es-ES" sz="1400" b="1" dirty="0">
              <a:latin typeface="Arial Narrow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0270" y="4807764"/>
            <a:ext cx="15624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Arial Narrow" pitchFamily="34" charset="0"/>
              </a:rPr>
              <a:t>Piel </a:t>
            </a:r>
            <a:r>
              <a:rPr lang="es-ES" sz="1200" b="1" dirty="0" smtClean="0">
                <a:latin typeface="Arial Narrow" pitchFamily="34" charset="0"/>
              </a:rPr>
              <a:t>normal </a:t>
            </a:r>
            <a:endParaRPr lang="es-ES" sz="1200" b="1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1200" b="1" dirty="0" smtClean="0">
                <a:latin typeface="Arial Narrow" pitchFamily="34" charset="0"/>
              </a:rPr>
              <a:t>microscópica</a:t>
            </a:r>
            <a:endParaRPr lang="es-ES" sz="1200" b="1" dirty="0"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08340" y="2659755"/>
            <a:ext cx="255508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FF0000"/>
                </a:solidFill>
                <a:latin typeface="Arial Narrow" pitchFamily="34" charset="0"/>
              </a:rPr>
              <a:t>Objetivo: </a:t>
            </a:r>
            <a:r>
              <a:rPr lang="es-ES" sz="1600" dirty="0">
                <a:solidFill>
                  <a:srgbClr val="FF0000"/>
                </a:solidFill>
                <a:latin typeface="Arial Narrow" pitchFamily="34" charset="0"/>
              </a:rPr>
              <a:t>Utilización</a:t>
            </a:r>
            <a:r>
              <a:rPr lang="es-ES" dirty="0">
                <a:solidFill>
                  <a:srgbClr val="FF0000"/>
                </a:solidFill>
                <a:latin typeface="Arial Narrow" pitchFamily="34" charset="0"/>
              </a:rPr>
              <a:t> de imágenes digitales en la educación a distancia en la carrera de medicina.</a:t>
            </a:r>
          </a:p>
        </p:txBody>
      </p:sp>
      <p:pic>
        <p:nvPicPr>
          <p:cNvPr id="27" name="Picture 3" descr="F:\Trabajos Investigativos\Trabajo sobre Creatividad 30 de abril\f2dc869566438c3204cb41b0bf9d177a(0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5" y="3386532"/>
            <a:ext cx="1601233" cy="133310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141</Words>
  <Application>Microsoft Office PowerPoint</Application>
  <PresentationFormat>Presentación en pantalla (4:3)</PresentationFormat>
  <Paragraphs>20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anuska</dc:creator>
  <cp:lastModifiedBy>Microsoft</cp:lastModifiedBy>
  <cp:revision>19</cp:revision>
  <dcterms:created xsi:type="dcterms:W3CDTF">2021-04-08T12:30:14Z</dcterms:created>
  <dcterms:modified xsi:type="dcterms:W3CDTF">2022-03-11T18:08:03Z</dcterms:modified>
</cp:coreProperties>
</file>