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8"/>
  </p:notesMasterIdLst>
  <p:sldIdLst>
    <p:sldId id="258" r:id="rId2"/>
    <p:sldId id="259" r:id="rId3"/>
    <p:sldId id="285" r:id="rId4"/>
    <p:sldId id="267" r:id="rId5"/>
    <p:sldId id="263" r:id="rId6"/>
    <p:sldId id="286" r:id="rId7"/>
    <p:sldId id="289" r:id="rId8"/>
    <p:sldId id="287" r:id="rId9"/>
    <p:sldId id="281" r:id="rId10"/>
    <p:sldId id="282" r:id="rId11"/>
    <p:sldId id="266" r:id="rId12"/>
    <p:sldId id="268" r:id="rId13"/>
    <p:sldId id="269" r:id="rId14"/>
    <p:sldId id="272" r:id="rId15"/>
    <p:sldId id="271" r:id="rId16"/>
    <p:sldId id="290" r:id="rId17"/>
    <p:sldId id="273" r:id="rId18"/>
    <p:sldId id="283" r:id="rId19"/>
    <p:sldId id="274" r:id="rId20"/>
    <p:sldId id="288" r:id="rId21"/>
    <p:sldId id="275" r:id="rId22"/>
    <p:sldId id="276" r:id="rId23"/>
    <p:sldId id="278" r:id="rId24"/>
    <p:sldId id="284" r:id="rId25"/>
    <p:sldId id="279" r:id="rId26"/>
    <p:sldId id="280" r:id="rId27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" y="-1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166FA-8953-4204-8424-9B560880CE67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23FF1-2918-4F20-92AD-2CEF482B350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4615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23FF1-2918-4F20-92AD-2CEF482B3504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6128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OIEA.- Organización Internacional de Energía Atómica.</a:t>
            </a:r>
            <a:r>
              <a:rPr lang="es-ES" baseline="0" dirty="0" smtClean="0"/>
              <a:t>   ICNIRP.- Comisión Internacional de Protección de sustancias no ionizantes.  ICRP.- Comisión Internacional de Protección Radiológica.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411BF-0596-4FCA-BD0D-D62A05894224}" type="slidenum">
              <a:rPr lang="es-ES" smtClean="0"/>
              <a:pPr/>
              <a:t>19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4336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 entrada y estancias en las zonas están</a:t>
            </a:r>
            <a:r>
              <a:rPr lang="es-ES" baseline="0" dirty="0" smtClean="0"/>
              <a:t> reguladas con señalizaciones obligatorias en su cumplimiento y control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411BF-0596-4FCA-BD0D-D62A05894224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DB69-96F9-487C-B41D-BD9AC4E3E960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349-BEA5-42BB-AD13-6B67021959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DB69-96F9-487C-B41D-BD9AC4E3E960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349-BEA5-42BB-AD13-6B67021959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DB69-96F9-487C-B41D-BD9AC4E3E960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349-BEA5-42BB-AD13-6B67021959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DB69-96F9-487C-B41D-BD9AC4E3E960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349-BEA5-42BB-AD13-6B67021959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DB69-96F9-487C-B41D-BD9AC4E3E960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349-BEA5-42BB-AD13-6B67021959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DB69-96F9-487C-B41D-BD9AC4E3E960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349-BEA5-42BB-AD13-6B67021959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DB69-96F9-487C-B41D-BD9AC4E3E960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349-BEA5-42BB-AD13-6B67021959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DB69-96F9-487C-B41D-BD9AC4E3E960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349-BEA5-42BB-AD13-6B67021959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DB69-96F9-487C-B41D-BD9AC4E3E960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349-BEA5-42BB-AD13-6B67021959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DB69-96F9-487C-B41D-BD9AC4E3E960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349-BEA5-42BB-AD13-6B67021959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DB69-96F9-487C-B41D-BD9AC4E3E960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349-BEA5-42BB-AD13-6B67021959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DDB69-96F9-487C-B41D-BD9AC4E3E960}" type="datetimeFigureOut">
              <a:rPr lang="es-ES" smtClean="0"/>
              <a:pPr/>
              <a:t>11/03/2022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A5349-BEA5-42BB-AD13-6B67021959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ured.cu/Medio_ambiente" TargetMode="External"/><Relationship Id="rId2" Type="http://schemas.openxmlformats.org/officeDocument/2006/relationships/hyperlink" Target="https://www.ecured.cu/Hombre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proteccionradiologica.files.wordpress.com/2010/01/41.jpg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proteccionradiologica.files.wordpress.com/2010/01/5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hyperlink" Target="https://proteccionradiologica.files.wordpress.com/2010/01/6.jpg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ured.cu/C%C3%A9lulas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ured.cu/Neutrones" TargetMode="External"/><Relationship Id="rId2" Type="http://schemas.openxmlformats.org/officeDocument/2006/relationships/hyperlink" Target="https://www.ecured.cu/Ondas_electromagn%C3%A9ticas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-252536" y="1347614"/>
            <a:ext cx="7286676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Título</a:t>
            </a: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Los</a:t>
            </a: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radiofármacos y la Química</a:t>
            </a:r>
            <a:endParaRPr kumimoji="0" lang="es-E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99592" y="3094304"/>
            <a:ext cx="756084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Profesoras: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MSc. Herminia Carmen Taño Hernández-Piloto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MSc.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Maritza de la Caridad Venet Pérez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MSc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Guadalupe de las Mercedes Quesada Pita </a:t>
            </a: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143108" y="357175"/>
            <a:ext cx="4857784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CURSO ELECTIVO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79712" y="1849392"/>
            <a:ext cx="5643602" cy="26776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es-ES" sz="2800" b="1" dirty="0" smtClean="0">
                <a:latin typeface="Arial" pitchFamily="34" charset="0"/>
                <a:cs typeface="Arial" pitchFamily="34" charset="0"/>
              </a:rPr>
              <a:t>Los efectos biológicos de la radiación son los mismos, tanto si esta procede del </a:t>
            </a:r>
            <a:r>
              <a:rPr lang="es-E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exterior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, como si procede de un material radiactivo situado en el </a:t>
            </a:r>
            <a:r>
              <a:rPr lang="es-E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interior del cuerpo.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428728" y="357172"/>
            <a:ext cx="6715172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EFECTOS BIOLÓGICOS DE LA RADIACIÓN 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1643056"/>
            <a:ext cx="300039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Los 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organismos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que prosperan en presencia de radiaciones ionizantes son llamados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radiófilos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85786" y="639535"/>
            <a:ext cx="292895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latin typeface="Arial" pitchFamily="34" charset="0"/>
                <a:cs typeface="Arial" pitchFamily="34" charset="0"/>
              </a:rPr>
              <a:t>¡Curiosidad!</a:t>
            </a:r>
            <a:endParaRPr lang="es-ES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E:\C Posgra. Preparac. Electó 2018\alimentos ionizan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2" y="928676"/>
            <a:ext cx="3708000" cy="2384592"/>
          </a:xfrm>
          <a:prstGeom prst="rect">
            <a:avLst/>
          </a:prstGeom>
          <a:noFill/>
          <a:ln w="571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571869" y="214296"/>
            <a:ext cx="5189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¿Qué son organismos Radiófilos?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643306" y="3523314"/>
            <a:ext cx="55006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(... ) La radiación también puede ayudar a ciertas plantas a la  adaptación  mejor al ambiente, al incrementar  la tasa de crecimiento de las semillas, debido a  que favorece que germinen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rápidamente.</a:t>
            </a:r>
            <a:endParaRPr lang="es-ES" b="1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732240" y="1285866"/>
            <a:ext cx="2016224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Dispositivos utilizados en la actividad física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516216" y="467012"/>
            <a:ext cx="2448272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Contaminación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11 Grupo"/>
          <p:cNvGrpSpPr/>
          <p:nvPr/>
        </p:nvGrpSpPr>
        <p:grpSpPr>
          <a:xfrm>
            <a:off x="642910" y="357172"/>
            <a:ext cx="5786478" cy="4445685"/>
            <a:chOff x="642910" y="483518"/>
            <a:chExt cx="5786478" cy="4445685"/>
          </a:xfrm>
        </p:grpSpPr>
        <p:pic>
          <p:nvPicPr>
            <p:cNvPr id="1026" name="Picture 2" descr="D:\Herminia\Imagenes de medicina deportiva\ipsos-apps-deporte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592" y="483518"/>
              <a:ext cx="5292000" cy="44456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5 CuadroTexto"/>
            <p:cNvSpPr txBox="1"/>
            <p:nvPr/>
          </p:nvSpPr>
          <p:spPr>
            <a:xfrm>
              <a:off x="642910" y="490012"/>
              <a:ext cx="5786478" cy="70788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dirty="0" smtClean="0">
                  <a:latin typeface="Arial" pitchFamily="34" charset="0"/>
                  <a:cs typeface="Arial" pitchFamily="34" charset="0"/>
                </a:rPr>
                <a:t>Dispositivos que imiten la información de la distancia recorrida y el tiempo de actividad física </a:t>
              </a:r>
              <a:endParaRPr lang="es-ES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7 CuadroTexto"/>
          <p:cNvSpPr txBox="1"/>
          <p:nvPr/>
        </p:nvSpPr>
        <p:spPr>
          <a:xfrm>
            <a:off x="5000628" y="1571618"/>
            <a:ext cx="114300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grpSp>
        <p:nvGrpSpPr>
          <p:cNvPr id="14" name="13 Grupo"/>
          <p:cNvGrpSpPr/>
          <p:nvPr/>
        </p:nvGrpSpPr>
        <p:grpSpPr>
          <a:xfrm>
            <a:off x="4929190" y="1214428"/>
            <a:ext cx="1214446" cy="1217835"/>
            <a:chOff x="4929190" y="1214428"/>
            <a:chExt cx="1214446" cy="1217835"/>
          </a:xfrm>
          <a:solidFill>
            <a:schemeClr val="accent1">
              <a:lumMod val="50000"/>
            </a:schemeClr>
          </a:solidFill>
        </p:grpSpPr>
        <p:sp>
          <p:nvSpPr>
            <p:cNvPr id="7" name="6 CuadroTexto"/>
            <p:cNvSpPr txBox="1"/>
            <p:nvPr/>
          </p:nvSpPr>
          <p:spPr>
            <a:xfrm>
              <a:off x="4929190" y="1214428"/>
              <a:ext cx="1214446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5000628" y="1785932"/>
              <a:ext cx="1143008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Ejercicio físico</a:t>
              </a:r>
              <a:endParaRPr lang="es-ES" dirty="0"/>
            </a:p>
          </p:txBody>
        </p:sp>
      </p:grpSp>
      <p:sp>
        <p:nvSpPr>
          <p:cNvPr id="10" name="9 CuadroTexto"/>
          <p:cNvSpPr txBox="1"/>
          <p:nvPr/>
        </p:nvSpPr>
        <p:spPr>
          <a:xfrm>
            <a:off x="928662" y="4286262"/>
            <a:ext cx="5143536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00892" y="2984847"/>
            <a:ext cx="1500198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Arial" pitchFamily="34" charset="0"/>
                <a:cs typeface="Arial" pitchFamily="34" charset="0"/>
              </a:rPr>
              <a:t>Pulsómetro</a:t>
            </a:r>
          </a:p>
          <a:p>
            <a:pPr algn="ctr"/>
            <a:r>
              <a:rPr lang="es-ES" sz="2000" dirty="0" smtClean="0">
                <a:latin typeface="Arial" pitchFamily="34" charset="0"/>
                <a:cs typeface="Arial" pitchFamily="34" charset="0"/>
              </a:rPr>
              <a:t>Smortband</a:t>
            </a:r>
          </a:p>
          <a:p>
            <a:pPr algn="ctr"/>
            <a:r>
              <a:rPr lang="es-ES" sz="2000" dirty="0" smtClean="0">
                <a:latin typeface="Arial" pitchFamily="34" charset="0"/>
                <a:cs typeface="Arial" pitchFamily="34" charset="0"/>
              </a:rPr>
              <a:t>Podómetro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Flecha abajo"/>
          <p:cNvSpPr/>
          <p:nvPr/>
        </p:nvSpPr>
        <p:spPr>
          <a:xfrm>
            <a:off x="7643834" y="2500312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6611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C Posgra. Preparac. Electó 2018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1078890"/>
            <a:ext cx="6980224" cy="36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915124" y="252698"/>
            <a:ext cx="711326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Ubicación incorrecta de los celulares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635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916141"/>
            <a:ext cx="8208912" cy="40318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softEdge rad="635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 la disciplina científico-práctica encargada de elaborar los criterios para evaluar las radiaciones ionizantes, como factor perjudicial al 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tooltip="Hombre"/>
              </a:rPr>
              <a:t>hombre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 al 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 tooltip="Medio ambiente"/>
              </a:rPr>
              <a:t>medio ambiente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y, en consecuencia, establecer medidas al asegurar que, las exposiciones a dichas radiaciones, se mantengan dentro de límites aceptables. 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785918" y="51470"/>
            <a:ext cx="4786346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Protección radiológica</a:t>
            </a:r>
            <a:r>
              <a:rPr lang="es-ES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s-E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19672" y="267494"/>
            <a:ext cx="6048672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Protección radiológica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286380" y="1491630"/>
            <a:ext cx="3462084" cy="31085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Depende de los valores límites de la dosis de radiación, que se  encuentra  por encima a las radiaciones naturales.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9552" y="977696"/>
            <a:ext cx="4320480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Dosis interna por Exposición Médica (MIRD). La cantidad de energía depositada en el tejido humano por radiaciones ionizantes, presenta directivas generales y aplicables de diferentes maneras.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92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42910" y="728479"/>
            <a:ext cx="7929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La magnitud dosimétrica fundamental utilizada es la dosis absorbida </a:t>
            </a:r>
            <a:r>
              <a:rPr lang="es-E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(D)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, que es la energía absorbida por unidad de masa, siendo su unidad el julio por kilogramo, que recibe el nombre especial de Gray </a:t>
            </a:r>
            <a:r>
              <a:rPr lang="es-E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(Gy). </a:t>
            </a:r>
            <a:endParaRPr lang="es-E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42910" y="1857370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Lo que realmente interesa, es la dosis absorbida media en todo el tejido u órgano, ponderada con respecto a la calidad de la radiación. El factor de ponderación utilizado para este fin se conoce con el nombre de factor de ponderación de la radiación </a:t>
            </a:r>
            <a:r>
              <a:rPr lang="es-E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(W</a:t>
            </a:r>
            <a:r>
              <a:rPr lang="es-ES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s-E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es-E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42910" y="3300247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La dosis ponderada se conoce como dosis equivalente H</a:t>
            </a:r>
            <a:r>
              <a:rPr lang="es-ES" b="1" baseline="-250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, cuya unidad es el julio por kilogramo y recibe el nombre de Sievert </a:t>
            </a:r>
            <a:r>
              <a:rPr lang="es-E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(Sv). </a:t>
            </a:r>
          </a:p>
          <a:p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85918" y="142858"/>
            <a:ext cx="6357982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Arial" pitchFamily="34" charset="0"/>
                <a:cs typeface="Arial" pitchFamily="34" charset="0"/>
              </a:rPr>
              <a:t>Magnitudes  en protección radiológica. Símbolos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785918" y="195486"/>
            <a:ext cx="571504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Normas de protección</a:t>
            </a:r>
            <a:endParaRPr lang="es-E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000100" y="1071771"/>
            <a:ext cx="7000924" cy="4524315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s-ES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Relacionadas</a:t>
            </a:r>
            <a:r>
              <a:rPr lang="es-E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  Con el equipo:</a:t>
            </a:r>
            <a:endParaRPr lang="es-ES" sz="2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Condiciones técnicas óptimas.</a:t>
            </a:r>
            <a:endParaRPr lang="es-ES" sz="2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La calibración adecuada.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El local.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s-ES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Relacionadas</a:t>
            </a:r>
            <a:r>
              <a:rPr lang="es-E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  Con el personal: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Expuesto a las radiaciones.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Medios de protección personal.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Control dosimétrico.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Protección con el paciente.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                           </a:t>
            </a:r>
            <a:endParaRPr lang="es-E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 Posgra. Preparac. Electó 2018\rop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696503"/>
            <a:ext cx="6294028" cy="4068000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3" name="2 Rectángulo"/>
          <p:cNvSpPr/>
          <p:nvPr/>
        </p:nvSpPr>
        <p:spPr>
          <a:xfrm>
            <a:off x="1714480" y="4214824"/>
            <a:ext cx="6215106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63210" y="142858"/>
            <a:ext cx="6094938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>
            <a:spAutoFit/>
          </a:bodyPr>
          <a:lstStyle/>
          <a:p>
            <a:pPr algn="ctr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Protección  y control  radiológicos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341642"/>
            <a:ext cx="328614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Regulaciones para el trabajo con sustancias radiactivas, están por: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928662" y="3061650"/>
            <a:ext cx="7715304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La autoridad reguladora para el control y la fiscalización del empleo de materiales radiactivos y equipos generales de radiaciones ionizantes, en todas las entidades del territorio nacional, es el Centro Nacional de Seguridad  Nuclear del  CITMA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715008" y="413080"/>
            <a:ext cx="3143272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63500"/>
          </a:effectLst>
        </p:spPr>
        <p:txBody>
          <a:bodyPr wrap="square">
            <a:spAutoFit/>
          </a:bodyPr>
          <a:lstStyle/>
          <a:p>
            <a:pPr lvl="0"/>
            <a:r>
              <a:rPr lang="es-E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Organismos científicos nacionales e </a:t>
            </a:r>
            <a:r>
              <a:rPr lang="es-E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internacionales (OIEA,ICNIRP, ICRP)</a:t>
            </a:r>
            <a:endParaRPr lang="es-E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Flecha izquierda y derecha"/>
          <p:cNvSpPr/>
          <p:nvPr/>
        </p:nvSpPr>
        <p:spPr>
          <a:xfrm>
            <a:off x="4286248" y="490692"/>
            <a:ext cx="1285884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5 Flecha arriba y abajo"/>
          <p:cNvSpPr/>
          <p:nvPr/>
        </p:nvSpPr>
        <p:spPr>
          <a:xfrm>
            <a:off x="4643440" y="1056175"/>
            <a:ext cx="510419" cy="93951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4143372" y="2079888"/>
            <a:ext cx="1725152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r>
              <a:rPr lang="es-ES" sz="4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Cuba</a:t>
            </a:r>
            <a:endParaRPr lang="es-ES" sz="4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224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14348" y="321453"/>
            <a:ext cx="7715304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Tema 4.- C.4 Protección radiológica. Señalización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1218379"/>
            <a:ext cx="3714776" cy="3477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softEdge rad="635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4500" algn="l"/>
              </a:tabLst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Contenido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45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Fuentes naturales e iónicas radiactivas.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45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Protección</a:t>
            </a:r>
            <a:r>
              <a:rPr kumimoji="0" lang="es-E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 control radiológicos.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45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Regulaciones para el trabajo con sustancias radiactivas.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445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Señalizaciones obligatorias.</a:t>
            </a:r>
            <a:endParaRPr kumimoji="0" lang="es-E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44500" algn="l"/>
              </a:tabLst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Orientaciones del Seminario 4.4.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4500" algn="l"/>
              </a:tabLst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786314" y="1379891"/>
            <a:ext cx="3786214" cy="3477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635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4500" algn="l"/>
              </a:tabLst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Objetivos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45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Identificar las medidas de protección radiológica, a partir de las regulaciones internacionales y nacionales.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4500" algn="l"/>
              </a:tabLst>
            </a:pPr>
            <a:r>
              <a:rPr lang="es-E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Caracterizar el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desarrollo de una cultura medioambiental, mediante la aplicación de acciones para el trabajo con sustancias radiactivas.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4500" algn="l"/>
              </a:tabLst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214296"/>
            <a:ext cx="700092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rincipios básicos recomendados por la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Comisión Internacional de Protección Radiológica (ICRP)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ombinar"/>
          <p:cNvSpPr/>
          <p:nvPr/>
        </p:nvSpPr>
        <p:spPr>
          <a:xfrm>
            <a:off x="2857488" y="1285866"/>
            <a:ext cx="2571768" cy="1928826"/>
          </a:xfrm>
          <a:prstGeom prst="flowChartMerg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285984" y="3273988"/>
            <a:ext cx="3753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Optimización o “Principio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Alara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”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14348" y="1071552"/>
            <a:ext cx="16430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Justificación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929322" y="1071552"/>
            <a:ext cx="23574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Limitación de dosis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286644" y="4500576"/>
            <a:ext cx="1428760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1400" dirty="0" smtClean="0">
                <a:latin typeface="Arial" pitchFamily="34" charset="0"/>
                <a:cs typeface="Arial" pitchFamily="34" charset="0"/>
              </a:rPr>
              <a:t>(ICRP, 1928)</a:t>
            </a:r>
            <a:r>
              <a:rPr lang="es-ES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s-ES" sz="1400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85720" y="1428742"/>
            <a:ext cx="285752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exposición a las radiaciones ionizantes siempre debe suponer un beneficio para la sociedad. Deben considerarse los efectos negativos y las alternativas posibles.</a:t>
            </a: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571604" y="3714758"/>
            <a:ext cx="54292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 smtClean="0">
                <a:latin typeface="Arial" pitchFamily="34" charset="0"/>
                <a:cs typeface="Arial" pitchFamily="34" charset="0"/>
              </a:rPr>
              <a:t>Corresponde a las siglas inglesas de la expresión "tan bajo como sea razonablemente posible" (</a:t>
            </a:r>
            <a:r>
              <a:rPr lang="es-ES" sz="1600" b="1" i="1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es-ES" sz="1600" b="1" i="1" dirty="0" err="1" smtClean="0">
                <a:latin typeface="Arial" pitchFamily="34" charset="0"/>
                <a:cs typeface="Arial" pitchFamily="34" charset="0"/>
              </a:rPr>
              <a:t>Low</a:t>
            </a:r>
            <a:r>
              <a:rPr lang="es-ES" sz="1600" b="1" i="1" dirty="0" smtClean="0">
                <a:latin typeface="Arial" pitchFamily="34" charset="0"/>
                <a:cs typeface="Arial" pitchFamily="34" charset="0"/>
              </a:rPr>
              <a:t> As </a:t>
            </a:r>
            <a:r>
              <a:rPr lang="es-ES" sz="1600" b="1" i="1" dirty="0" err="1" smtClean="0">
                <a:latin typeface="Arial" pitchFamily="34" charset="0"/>
                <a:cs typeface="Arial" pitchFamily="34" charset="0"/>
              </a:rPr>
              <a:t>Reasonably</a:t>
            </a:r>
            <a:r>
              <a:rPr lang="es-ES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b="1" i="1" dirty="0" err="1" smtClean="0">
                <a:latin typeface="Arial" pitchFamily="34" charset="0"/>
                <a:cs typeface="Arial" pitchFamily="34" charset="0"/>
              </a:rPr>
              <a:t>Achievable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). Deben ser mantenidas a niveles tan bajos como sea razonablemente posible, teniendo en cuenta factores sociales y económicos.</a:t>
            </a:r>
          </a:p>
          <a:p>
            <a:endParaRPr lang="es-E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5786446" y="1500180"/>
            <a:ext cx="285752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Las dosis de radiación recibidas por las personas no deben superar los límites establecidos en la legislación vigente.</a:t>
            </a: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10" grpId="0"/>
      <p:bldP spid="10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1339445"/>
            <a:ext cx="2928958" cy="3600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786182" y="857238"/>
            <a:ext cx="521497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</a:pPr>
            <a:r>
              <a:rPr lang="es-ES" sz="2000" b="1" dirty="0" smtClean="0">
                <a:latin typeface="Arial" pitchFamily="34" charset="0"/>
                <a:ea typeface="Times New Roman"/>
                <a:cs typeface="Arial" pitchFamily="34" charset="0"/>
              </a:rPr>
              <a:t>1. Es </a:t>
            </a:r>
            <a:r>
              <a:rPr lang="es-ES" sz="2000" b="1" dirty="0">
                <a:latin typeface="Arial" pitchFamily="34" charset="0"/>
                <a:ea typeface="Times New Roman"/>
                <a:cs typeface="Arial" pitchFamily="34" charset="0"/>
              </a:rPr>
              <a:t>aquella en la que no es </a:t>
            </a:r>
            <a:r>
              <a:rPr lang="es-ES" sz="2000" b="1" dirty="0" smtClean="0">
                <a:latin typeface="Arial" pitchFamily="34" charset="0"/>
                <a:ea typeface="Times New Roman"/>
                <a:cs typeface="Arial" pitchFamily="34" charset="0"/>
              </a:rPr>
              <a:t>improbable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</a:pPr>
            <a:r>
              <a:rPr lang="es-ES" sz="2000" b="1" dirty="0" smtClean="0">
                <a:latin typeface="Arial" pitchFamily="34" charset="0"/>
                <a:ea typeface="Times New Roman"/>
                <a:cs typeface="Arial" pitchFamily="34" charset="0"/>
              </a:rPr>
              <a:t>recibir </a:t>
            </a:r>
            <a:r>
              <a:rPr lang="es-ES" sz="2000" b="1" dirty="0">
                <a:latin typeface="Arial" pitchFamily="34" charset="0"/>
                <a:ea typeface="Times New Roman"/>
                <a:cs typeface="Arial" pitchFamily="34" charset="0"/>
              </a:rPr>
              <a:t>una dosis superior a </a:t>
            </a:r>
            <a:r>
              <a:rPr lang="es-ES" sz="2000" b="1" dirty="0" smtClean="0">
                <a:latin typeface="Arial" pitchFamily="34" charset="0"/>
                <a:ea typeface="Times New Roman"/>
                <a:cs typeface="Arial" pitchFamily="34" charset="0"/>
              </a:rPr>
              <a:t>1/10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</a:pPr>
            <a:r>
              <a:rPr lang="es-ES" sz="2000" b="1" dirty="0" smtClean="0">
                <a:latin typeface="Arial" pitchFamily="34" charset="0"/>
                <a:ea typeface="Times New Roman"/>
                <a:cs typeface="Arial" pitchFamily="34" charset="0"/>
              </a:rPr>
              <a:t>del límite de dosis, al  ser </a:t>
            </a:r>
            <a:r>
              <a:rPr lang="es-ES" sz="2000" b="1" dirty="0">
                <a:latin typeface="Arial" pitchFamily="34" charset="0"/>
                <a:ea typeface="Times New Roman"/>
                <a:cs typeface="Arial" pitchFamily="34" charset="0"/>
              </a:rPr>
              <a:t>muy </a:t>
            </a:r>
            <a:r>
              <a:rPr lang="es-ES" sz="2000" b="1" dirty="0" smtClean="0">
                <a:latin typeface="Arial" pitchFamily="34" charset="0"/>
                <a:ea typeface="Times New Roman"/>
                <a:cs typeface="Arial" pitchFamily="34" charset="0"/>
              </a:rPr>
              <a:t>probable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</a:pPr>
            <a:r>
              <a:rPr lang="es-ES" sz="2000" b="1" dirty="0" smtClean="0">
                <a:latin typeface="Arial" pitchFamily="34" charset="0"/>
                <a:ea typeface="Times New Roman"/>
                <a:cs typeface="Arial" pitchFamily="34" charset="0"/>
              </a:rPr>
              <a:t>recibir dosis superiores </a:t>
            </a:r>
            <a:r>
              <a:rPr lang="es-ES" sz="2000" b="1" dirty="0">
                <a:latin typeface="Arial" pitchFamily="34" charset="0"/>
                <a:ea typeface="Times New Roman"/>
                <a:cs typeface="Arial" pitchFamily="34" charset="0"/>
              </a:rPr>
              <a:t>a 3/10.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</a:pPr>
            <a:r>
              <a:rPr lang="es-ES" sz="2000" b="1" dirty="0" smtClean="0">
                <a:latin typeface="Arial" pitchFamily="34" charset="0"/>
                <a:ea typeface="Times New Roman"/>
                <a:cs typeface="Arial" pitchFamily="34" charset="0"/>
              </a:rPr>
              <a:t>2. Son </a:t>
            </a:r>
            <a:r>
              <a:rPr lang="es-ES" sz="2000" b="1" dirty="0">
                <a:latin typeface="Arial" pitchFamily="34" charset="0"/>
                <a:ea typeface="Times New Roman"/>
                <a:cs typeface="Arial" pitchFamily="34" charset="0"/>
              </a:rPr>
              <a:t>los puestos de mandos tras </a:t>
            </a:r>
            <a:r>
              <a:rPr lang="es-ES" sz="2000" b="1" dirty="0" smtClean="0">
                <a:latin typeface="Arial" pitchFamily="34" charset="0"/>
                <a:ea typeface="Times New Roman"/>
                <a:cs typeface="Arial" pitchFamily="34" charset="0"/>
              </a:rPr>
              <a:t>las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</a:pPr>
            <a:r>
              <a:rPr lang="es-ES" sz="2000" b="1" dirty="0" smtClean="0">
                <a:latin typeface="Arial" pitchFamily="34" charset="0"/>
                <a:ea typeface="Times New Roman"/>
                <a:cs typeface="Arial" pitchFamily="34" charset="0"/>
              </a:rPr>
              <a:t>mamparas </a:t>
            </a:r>
            <a:r>
              <a:rPr lang="es-ES" sz="2000" b="1" dirty="0">
                <a:latin typeface="Arial" pitchFamily="34" charset="0"/>
                <a:ea typeface="Times New Roman"/>
                <a:cs typeface="Arial" pitchFamily="34" charset="0"/>
              </a:rPr>
              <a:t>de protección.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</a:pPr>
            <a:r>
              <a:rPr lang="es-ES" sz="2000" b="1" dirty="0" smtClean="0">
                <a:latin typeface="Arial" pitchFamily="34" charset="0"/>
                <a:ea typeface="Times New Roman"/>
                <a:cs typeface="Arial" pitchFamily="34" charset="0"/>
              </a:rPr>
              <a:t>3. Su </a:t>
            </a:r>
            <a:r>
              <a:rPr lang="es-ES" sz="2000" b="1" dirty="0">
                <a:latin typeface="Arial" pitchFamily="34" charset="0"/>
                <a:ea typeface="Times New Roman"/>
                <a:cs typeface="Arial" pitchFamily="34" charset="0"/>
              </a:rPr>
              <a:t>señalización es el trébol de </a:t>
            </a:r>
            <a:r>
              <a:rPr lang="es-ES" sz="2000" b="1" dirty="0" smtClean="0">
                <a:latin typeface="Arial" pitchFamily="34" charset="0"/>
                <a:ea typeface="Times New Roman"/>
                <a:cs typeface="Arial" pitchFamily="34" charset="0"/>
              </a:rPr>
              <a:t>color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</a:pPr>
            <a:r>
              <a:rPr lang="es-ES" sz="2000" b="1" dirty="0" smtClean="0">
                <a:latin typeface="Arial" pitchFamily="34" charset="0"/>
                <a:ea typeface="Times New Roman"/>
                <a:cs typeface="Arial" pitchFamily="34" charset="0"/>
              </a:rPr>
              <a:t>gris azulado </a:t>
            </a:r>
            <a:r>
              <a:rPr lang="es-ES" sz="2000" b="1" dirty="0">
                <a:latin typeface="Arial" pitchFamily="34" charset="0"/>
                <a:ea typeface="Times New Roman"/>
                <a:cs typeface="Arial" pitchFamily="34" charset="0"/>
              </a:rPr>
              <a:t>fondo blanco.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</a:pPr>
            <a:r>
              <a:rPr lang="es-ES" sz="2000" b="1" dirty="0" smtClean="0">
                <a:latin typeface="Arial" pitchFamily="34" charset="0"/>
                <a:ea typeface="Times New Roman"/>
                <a:cs typeface="Arial" pitchFamily="34" charset="0"/>
              </a:rPr>
              <a:t>4. Debe </a:t>
            </a:r>
            <a:r>
              <a:rPr lang="es-ES" sz="2000" b="1" dirty="0">
                <a:latin typeface="Arial" pitchFamily="34" charset="0"/>
                <a:ea typeface="Times New Roman"/>
                <a:cs typeface="Arial" pitchFamily="34" charset="0"/>
              </a:rPr>
              <a:t>efectuarse, mediante </a:t>
            </a:r>
            <a:r>
              <a:rPr lang="es-ES" sz="20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dosimetría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</a:pPr>
            <a:r>
              <a:rPr lang="es-ES" sz="2000" b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d</a:t>
            </a:r>
            <a:r>
              <a:rPr lang="es-ES" sz="20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e área.</a:t>
            </a:r>
            <a:endParaRPr lang="es-ES" sz="2000" b="1" dirty="0">
              <a:solidFill>
                <a:srgbClr val="C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r>
              <a:rPr lang="es-ES" sz="2000" b="1" dirty="0" smtClean="0">
                <a:latin typeface="Arial" pitchFamily="34" charset="0"/>
                <a:ea typeface="Times New Roman"/>
                <a:cs typeface="Arial" pitchFamily="34" charset="0"/>
              </a:rPr>
              <a:t>5. Una </a:t>
            </a:r>
            <a:r>
              <a:rPr lang="es-ES" sz="2000" b="1" dirty="0">
                <a:latin typeface="Arial" pitchFamily="34" charset="0"/>
                <a:ea typeface="Times New Roman"/>
                <a:cs typeface="Arial" pitchFamily="34" charset="0"/>
              </a:rPr>
              <a:t>estimulación de dosis que pueda </a:t>
            </a:r>
            <a:r>
              <a:rPr lang="es-ES" sz="2000" b="1" dirty="0" smtClean="0">
                <a:latin typeface="Arial" pitchFamily="34" charset="0"/>
                <a:ea typeface="Times New Roman"/>
                <a:cs typeface="Arial" pitchFamily="34" charset="0"/>
              </a:rPr>
              <a:t>recibirse.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864982"/>
            <a:ext cx="2592288" cy="5170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ES" sz="2400" b="1" dirty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>Zona vigilada</a:t>
            </a:r>
            <a:endParaRPr lang="es-ES" sz="2400" dirty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357422" y="171376"/>
            <a:ext cx="500066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Señalizaciones obligatorias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9672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s://proteccionradiologica.files.wordpress.com/2010/01/41.jpg?w=450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059582"/>
            <a:ext cx="267652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3779912" y="550024"/>
            <a:ext cx="49354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1. Es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aquella en la que no es improbable recibir una dosis superior a los 3/10 del límite de dosis.</a:t>
            </a:r>
          </a:p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2. Son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las salas donde están instalados los equipos, por la tasa de radiación durante el funcionamiento de los mismos.</a:t>
            </a:r>
          </a:p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3. Su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señalización es un trébol de color verde sobre fondo blanco, rodeado de puntas radicales.</a:t>
            </a:r>
          </a:p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4. Es </a:t>
            </a:r>
            <a:r>
              <a:rPr lang="es-E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obligatorio el uso de dosímetros </a:t>
            </a:r>
            <a:r>
              <a:rPr lang="es-E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individuales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5. Acceso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limitado a las personas autorizadas al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efecto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14348" y="267495"/>
            <a:ext cx="2576346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lvl="0"/>
            <a:r>
              <a:rPr lang="es-E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Zona controlada</a:t>
            </a:r>
          </a:p>
        </p:txBody>
      </p:sp>
    </p:spTree>
    <p:extLst>
      <p:ext uri="{BB962C8B-B14F-4D97-AF65-F5344CB8AC3E}">
        <p14:creationId xmlns:p14="http://schemas.microsoft.com/office/powerpoint/2010/main" val="38519128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riángulo isósceles"/>
          <p:cNvSpPr/>
          <p:nvPr/>
        </p:nvSpPr>
        <p:spPr>
          <a:xfrm rot="18253301">
            <a:off x="3045725" y="269538"/>
            <a:ext cx="2853951" cy="2528198"/>
          </a:xfrm>
          <a:prstGeom prst="triangl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2571736" y="142858"/>
            <a:ext cx="4500594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Las zonas controladas de: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85720" y="785800"/>
            <a:ext cx="32147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Permanencia limitada</a:t>
            </a:r>
            <a:r>
              <a:rPr lang="es-ES" b="1" dirty="0" smtClean="0">
                <a:latin typeface="Arial"/>
                <a:ea typeface="Times New Roman"/>
                <a:cs typeface="Times New Roman"/>
              </a:rPr>
              <a:t>: son aquellas en las que  existe riesgo de recibir una dosis superior a los límites de dosis fijadas, trébol amarillo.</a:t>
            </a:r>
            <a:endParaRPr lang="es-ES" b="1" dirty="0"/>
          </a:p>
        </p:txBody>
      </p:sp>
      <p:sp>
        <p:nvSpPr>
          <p:cNvPr id="5" name="4 Rectángulo"/>
          <p:cNvSpPr/>
          <p:nvPr/>
        </p:nvSpPr>
        <p:spPr>
          <a:xfrm>
            <a:off x="2214546" y="3482585"/>
            <a:ext cx="46434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Permanencia reglamentaria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: son aquellas en las que existe el riesgo de recibir en cortos períodos de tiempo una dosis superior a los límites de dosis fijados, que requieren prescripciones especiales, desde el punto de vista optimización, </a:t>
            </a:r>
            <a:r>
              <a:rPr lang="es-ES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trébol naranja</a:t>
            </a:r>
            <a:r>
              <a:rPr lang="es-ES" sz="16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sz="1600" b="1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500826" y="785800"/>
            <a:ext cx="26431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Acceso prohibido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: son aquellas en las que existe el riesgo  de recibir, en una exposición única, dosis superiores a los límites de dosis fijados, trébol rojo.</a:t>
            </a:r>
            <a:endParaRPr lang="es-ES" b="1" dirty="0"/>
          </a:p>
        </p:txBody>
      </p:sp>
      <p:pic>
        <p:nvPicPr>
          <p:cNvPr id="7" name="6 Imagen" descr="https://proteccionradiologica.files.wordpress.com/2010/01/5.jpg?w=450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732486"/>
            <a:ext cx="1800000" cy="180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https://proteccionradiologica.files.wordpress.com/2010/01/6.jpg?w=450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7404" y="3147204"/>
            <a:ext cx="1908000" cy="17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Programa curso electivo 19-20\NBusqueda Organizaciones Internacionale 21-10-21ueva carpeta\ionizante 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586" y="635586"/>
            <a:ext cx="6840000" cy="4079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821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786362"/>
            <a:ext cx="814393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Estudiar las diapositivas de la 29 hasta la 41 del supercurso: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radiactividad y los radiofármacos en la Química.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Estudiar las diapositivas </a:t>
            </a:r>
            <a:r>
              <a:rPr lang="es-ES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d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 la 21 hasta la 29 del supercurso: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Química. Historia y ciencia en la Educación médica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s-E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Consultar la bibliografía básica.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Consultar las bibliografías de referencia: </a:t>
            </a:r>
            <a:r>
              <a:rPr lang="es-ES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Ponencias presentadas por estudiantes en Jornadas Científicas Estudiantiles.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Efectuar búsqueda en bibliografía digital que permita la preparación del </a:t>
            </a:r>
            <a:r>
              <a:rPr kumimoji="0" lang="es-E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Seminario 4.4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14348" y="242814"/>
            <a:ext cx="7286676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Hoja de autopreparación de la Conferencia 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14414" y="142858"/>
            <a:ext cx="6715172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Orientaciones para la preparación del Seminario 4.4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14414" y="1198826"/>
            <a:ext cx="72152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Investigue las directivas de su país que regulan la práctica de la medicina nuclear</a:t>
            </a:r>
            <a:r>
              <a:rPr lang="es-ES" dirty="0" smtClean="0"/>
              <a:t>.</a:t>
            </a:r>
          </a:p>
          <a:p>
            <a:pPr marL="342900" indent="-342900"/>
            <a:endParaRPr lang="es-ES" dirty="0" smtClean="0"/>
          </a:p>
          <a:p>
            <a:pPr marL="342900" indent="-342900"/>
            <a:r>
              <a:rPr lang="es-ES" sz="2400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Relacione algunas medidas que aplicas u   orientas como profesional de la salud para la protección  radiológica, a partir de la especialización futura. 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24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022" y="979007"/>
            <a:ext cx="374441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latin typeface="Arial" pitchFamily="34" charset="0"/>
                <a:cs typeface="Arial" pitchFamily="34" charset="0"/>
              </a:rPr>
              <a:t>E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xposición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interna </a:t>
            </a: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Cuando </a:t>
            </a:r>
            <a:r>
              <a:rPr lang="es-E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 radionúclido es inhalado, ingerido o entra de algún otro modo en el torrente sanguíneo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(por ejemplo, inyecciones o heridas). La exposición interna cesa cuando el radionúclido </a:t>
            </a:r>
            <a:r>
              <a:rPr lang="es-E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 elimina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 del cuerpo, ya sea </a:t>
            </a:r>
            <a:r>
              <a:rPr lang="es-E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espontáneamente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 (por ejemplo, en los excrementos) </a:t>
            </a:r>
            <a:r>
              <a:rPr lang="es-E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 gracias a un tratamiento</a:t>
            </a:r>
            <a:r>
              <a:rPr lang="es-ES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sz="20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42910" y="249493"/>
            <a:ext cx="8001056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es-ES" sz="2800" dirty="0">
                <a:latin typeface="Arial" pitchFamily="34" charset="0"/>
                <a:cs typeface="Arial" pitchFamily="34" charset="0"/>
              </a:rPr>
              <a:t>Exposición a la radiación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por fuentes naturales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214942" y="1000114"/>
            <a:ext cx="30718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Exposición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externa </a:t>
            </a: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s-E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uando </a:t>
            </a:r>
            <a:r>
              <a:rPr lang="es-E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el material radiactivo presente en el aire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(polvo, líquidos o aerosoles) 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 </a:t>
            </a:r>
            <a:r>
              <a:rPr lang="es-E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deposita sobre la piel o la ropa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Generalmente, este tipo de material radiactivo puede </a:t>
            </a:r>
            <a:r>
              <a:rPr lang="es-E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eliminarse del organismo por simple lavado.</a:t>
            </a:r>
          </a:p>
        </p:txBody>
      </p:sp>
    </p:spTree>
    <p:extLst>
      <p:ext uri="{BB962C8B-B14F-4D97-AF65-F5344CB8AC3E}">
        <p14:creationId xmlns:p14="http://schemas.microsoft.com/office/powerpoint/2010/main" val="8665503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C Posgra. Preparac. Electó 2018\Imágenes para el supercurso\figure-2-expos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71549"/>
            <a:ext cx="5984752" cy="3672000"/>
          </a:xfrm>
          <a:prstGeom prst="rect">
            <a:avLst/>
          </a:prstGeom>
          <a:noFill/>
          <a:ln w="76200">
            <a:solidFill>
              <a:schemeClr val="accent2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500166" y="26241"/>
            <a:ext cx="635798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Contaminaciones de fuentes naturales:</a:t>
            </a:r>
          </a:p>
          <a:p>
            <a:pPr algn="ctr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externas e internas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884368" y="1894062"/>
            <a:ext cx="108012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nubes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7596336" y="1779662"/>
            <a:ext cx="432048" cy="1016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323528" y="1131590"/>
            <a:ext cx="1008112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aire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7 Conector recto de flecha"/>
          <p:cNvCxnSpPr>
            <a:stCxn id="6" idx="3"/>
          </p:cNvCxnSpPr>
          <p:nvPr/>
        </p:nvCxnSpPr>
        <p:spPr>
          <a:xfrm>
            <a:off x="1331640" y="1393200"/>
            <a:ext cx="2232248" cy="6024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323528" y="3435846"/>
            <a:ext cx="1152128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suelo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 flipV="1">
            <a:off x="1475656" y="3697457"/>
            <a:ext cx="1296144" cy="2616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6228184" y="4630366"/>
            <a:ext cx="2592288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limentos y agua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13 Conector angular"/>
          <p:cNvCxnSpPr/>
          <p:nvPr/>
        </p:nvCxnSpPr>
        <p:spPr>
          <a:xfrm rot="16200000" flipH="1">
            <a:off x="7493901" y="3879856"/>
            <a:ext cx="932909" cy="568109"/>
          </a:xfrm>
          <a:prstGeom prst="bentConnector3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3857620" y="3143254"/>
            <a:ext cx="928694" cy="26161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radiactivos</a:t>
            </a:r>
            <a:endParaRPr lang="es-ES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584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1428742"/>
            <a:ext cx="77768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>
                <a:latin typeface="Arial" pitchFamily="34" charset="0"/>
                <a:cs typeface="Arial" pitchFamily="34" charset="0"/>
              </a:rPr>
              <a:t>Flujo de partículas o fotones con suficiente energía para producir ionizaciones en las moléculas que atraviesa, </a:t>
            </a:r>
            <a:r>
              <a:rPr lang="es-ES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capaz de lesionar y matar </a:t>
            </a:r>
            <a:r>
              <a:rPr lang="es-ES" sz="28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 tooltip="Células"/>
              </a:rPr>
              <a:t>células</a:t>
            </a:r>
            <a:r>
              <a:rPr lang="es-ES" sz="28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lang="es-ES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al causar mutaciones. Los primeros efectos nocivos de la radiación aparecen, cuando se han excedido, ciertos límites acumulativos de radiación. 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071670" y="428611"/>
            <a:ext cx="500066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latin typeface="Arial" pitchFamily="34" charset="0"/>
                <a:cs typeface="Arial" pitchFamily="34" charset="0"/>
              </a:rPr>
              <a:t>Radiación ionizante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000496" y="954935"/>
            <a:ext cx="4357718" cy="310854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uede ser de dos formas, una por 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tooltip="Ondas electromagnéticas"/>
              </a:rPr>
              <a:t>ondas electromagnéticas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s-E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Rx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 gamma) y otra mediante radiación de partículas, que cosiste en 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 tooltip="Neutrones"/>
              </a:rPr>
              <a:t>neutrones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 partículas cargadas. 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987574"/>
            <a:ext cx="3500462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isometricRightUp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Arial" pitchFamily="34" charset="0"/>
                <a:cs typeface="Arial" pitchFamily="34" charset="0"/>
              </a:rPr>
              <a:t>¿Cómo  puede ser la radiación ionizante?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rograma curso electivo 19-20\NBusqueda Organizaciones Internacionale 21-10-21ueva carpeta\índi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00048"/>
            <a:ext cx="7160627" cy="4357718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1214414" y="3457524"/>
            <a:ext cx="4572032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Arial" pitchFamily="34" charset="0"/>
                <a:cs typeface="Arial" pitchFamily="34" charset="0"/>
              </a:rPr>
              <a:t>Radiación NO Ionizante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715008" y="3457524"/>
            <a:ext cx="2643206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Arial" pitchFamily="34" charset="0"/>
                <a:cs typeface="Arial" pitchFamily="34" charset="0"/>
              </a:rPr>
              <a:t>Radiación Ionizante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dor\Escritorio\Programa curso electivo 19-20\NBusqueda Organizaciones Internacionale 21-10-21ueva carpeta\ionizante 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67515"/>
            <a:ext cx="6984000" cy="4020609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24042" y="1980004"/>
            <a:ext cx="8072494" cy="18158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6350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s-ES" sz="2800" b="1" dirty="0" smtClean="0">
                <a:latin typeface="Arial" pitchFamily="34" charset="0"/>
                <a:cs typeface="Arial" pitchFamily="34" charset="0"/>
              </a:rPr>
              <a:t>-Tipo de radiación. </a:t>
            </a:r>
          </a:p>
          <a:p>
            <a:r>
              <a:rPr lang="es-ES" sz="2800" b="1" dirty="0" smtClean="0">
                <a:latin typeface="Arial" pitchFamily="34" charset="0"/>
                <a:cs typeface="Arial" pitchFamily="34" charset="0"/>
              </a:rPr>
              <a:t>- Dosis absorbida. </a:t>
            </a:r>
          </a:p>
          <a:p>
            <a:r>
              <a:rPr lang="es-ES" sz="2800" b="1" dirty="0" smtClean="0">
                <a:latin typeface="Arial" pitchFamily="34" charset="0"/>
                <a:cs typeface="Arial" pitchFamily="34" charset="0"/>
              </a:rPr>
              <a:t>- Velocidad de absorción. </a:t>
            </a:r>
          </a:p>
          <a:p>
            <a:r>
              <a:rPr lang="es-ES" sz="2800" b="1" dirty="0" smtClean="0">
                <a:latin typeface="Arial" pitchFamily="34" charset="0"/>
                <a:cs typeface="Arial" pitchFamily="34" charset="0"/>
              </a:rPr>
              <a:t>- Sensibilidad del tejido frente a la radiación. 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00034" y="375031"/>
            <a:ext cx="8358246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La gravedad de una lesión depende de los factores siguientes 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1397</Words>
  <Application>Microsoft Office PowerPoint</Application>
  <PresentationFormat>Presentación en pantalla (16:9)</PresentationFormat>
  <Paragraphs>134</Paragraphs>
  <Slides>26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MINI</dc:creator>
  <cp:lastModifiedBy>usuario</cp:lastModifiedBy>
  <cp:revision>234</cp:revision>
  <dcterms:created xsi:type="dcterms:W3CDTF">2021-09-29T20:37:07Z</dcterms:created>
  <dcterms:modified xsi:type="dcterms:W3CDTF">2022-03-11T17:48:48Z</dcterms:modified>
</cp:coreProperties>
</file>